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7FFFFAC0_1064A4B.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7FFFFF6E_9B6C41D7.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3"/>
  </p:notesMasterIdLst>
  <p:sldIdLst>
    <p:sldId id="2147479577" r:id="rId5"/>
    <p:sldId id="2147481713" r:id="rId6"/>
    <p:sldId id="2147483491" r:id="rId7"/>
    <p:sldId id="2147483467" r:id="rId8"/>
    <p:sldId id="2147483466" r:id="rId9"/>
    <p:sldId id="2147483507" r:id="rId10"/>
    <p:sldId id="2147483498" r:id="rId11"/>
    <p:sldId id="2147483499" r:id="rId12"/>
    <p:sldId id="2147483477" r:id="rId13"/>
    <p:sldId id="2147483470" r:id="rId14"/>
    <p:sldId id="2147481673" r:id="rId15"/>
    <p:sldId id="2147471070" r:id="rId16"/>
    <p:sldId id="2147483492" r:id="rId17"/>
    <p:sldId id="2147483475" r:id="rId18"/>
    <p:sldId id="2076138284" r:id="rId19"/>
    <p:sldId id="2147483476" r:id="rId20"/>
    <p:sldId id="2147483479" r:id="rId21"/>
    <p:sldId id="2147483508" r:id="rId22"/>
    <p:sldId id="2147483495" r:id="rId23"/>
    <p:sldId id="2147483480" r:id="rId24"/>
    <p:sldId id="2147483504" r:id="rId25"/>
    <p:sldId id="2147483472" r:id="rId26"/>
    <p:sldId id="2147483488" r:id="rId27"/>
    <p:sldId id="2147483483" r:id="rId28"/>
    <p:sldId id="2147483485" r:id="rId29"/>
    <p:sldId id="2147483505" r:id="rId30"/>
    <p:sldId id="2147482304" r:id="rId31"/>
    <p:sldId id="2147483486" r:id="rId32"/>
    <p:sldId id="2147483487" r:id="rId33"/>
    <p:sldId id="2147470270" r:id="rId34"/>
    <p:sldId id="2147481688" r:id="rId35"/>
    <p:sldId id="2147483501" r:id="rId36"/>
    <p:sldId id="2147483502" r:id="rId37"/>
    <p:sldId id="2147479555" r:id="rId38"/>
    <p:sldId id="2147483516" r:id="rId39"/>
    <p:sldId id="2147483497" r:id="rId40"/>
    <p:sldId id="2147483202" r:id="rId41"/>
    <p:sldId id="2147483203" r:id="rId42"/>
    <p:sldId id="2147483496" r:id="rId43"/>
    <p:sldId id="2147482280" r:id="rId44"/>
    <p:sldId id="2147481963" r:id="rId45"/>
    <p:sldId id="2147478056" r:id="rId46"/>
    <p:sldId id="2076138318" r:id="rId47"/>
    <p:sldId id="2076138319" r:id="rId48"/>
    <p:sldId id="2147481709" r:id="rId49"/>
    <p:sldId id="2076138324" r:id="rId50"/>
    <p:sldId id="2076138285" r:id="rId51"/>
    <p:sldId id="214748170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Security - EBC" id="{1A9EDCD6-262A-458E-BCE2-D227DC57F735}">
          <p14:sldIdLst>
            <p14:sldId id="2147479577"/>
          </p14:sldIdLst>
        </p14:section>
        <p14:section name="Intro" id="{FAAE4327-B75F-4E4F-B05E-11A53865CA4D}">
          <p14:sldIdLst>
            <p14:sldId id="2147481713"/>
          </p14:sldIdLst>
        </p14:section>
        <p14:section name="Microsoft Security on Azure" id="{43DEC995-AB7D-4B3C-8F68-C9AB6E9AF8DA}">
          <p14:sldIdLst>
            <p14:sldId id="2147483491"/>
            <p14:sldId id="2147483467"/>
            <p14:sldId id="2147483466"/>
            <p14:sldId id="2147483507"/>
            <p14:sldId id="2147483498"/>
            <p14:sldId id="2147483499"/>
            <p14:sldId id="2147483477"/>
          </p14:sldIdLst>
        </p14:section>
        <p14:section name="Azure Security" id="{1893F368-EA64-421E-9BFC-B65BC90722C8}">
          <p14:sldIdLst>
            <p14:sldId id="2147483470"/>
            <p14:sldId id="2147481673"/>
            <p14:sldId id="2147471070"/>
          </p14:sldIdLst>
        </p14:section>
        <p14:section name="Built-in Azure" id="{3DB037B4-3A93-437A-BD06-47BF66F7DC20}">
          <p14:sldIdLst>
            <p14:sldId id="2147483492"/>
            <p14:sldId id="2147483475"/>
            <p14:sldId id="2076138284"/>
            <p14:sldId id="2147483476"/>
            <p14:sldId id="2147483479"/>
            <p14:sldId id="2147483508"/>
            <p14:sldId id="2147483495"/>
            <p14:sldId id="2147483480"/>
            <p14:sldId id="2147483504"/>
          </p14:sldIdLst>
        </p14:section>
        <p14:section name="Innovations" id="{E1BFE1F3-77A6-4A00-A89A-F9709B5DB553}">
          <p14:sldIdLst>
            <p14:sldId id="2147483472"/>
            <p14:sldId id="2147483488"/>
            <p14:sldId id="2147483483"/>
            <p14:sldId id="2147483485"/>
            <p14:sldId id="2147483505"/>
            <p14:sldId id="2147482304"/>
            <p14:sldId id="2147483486"/>
            <p14:sldId id="2147483487"/>
            <p14:sldId id="2147470270"/>
            <p14:sldId id="2147481688"/>
            <p14:sldId id="2147483501"/>
          </p14:sldIdLst>
        </p14:section>
        <p14:section name="Closing" id="{50068945-ADFF-49A5-99D7-292E504B0680}">
          <p14:sldIdLst>
            <p14:sldId id="2147483502"/>
            <p14:sldId id="2147479555"/>
            <p14:sldId id="2147483516"/>
          </p14:sldIdLst>
        </p14:section>
        <p14:section name="Appendix" id="{07F08131-52B1-4893-A167-EEA33626C1E9}">
          <p14:sldIdLst>
            <p14:sldId id="2147483497"/>
            <p14:sldId id="2147483202"/>
            <p14:sldId id="2147483203"/>
            <p14:sldId id="2147483496"/>
            <p14:sldId id="2147482280"/>
            <p14:sldId id="2147481963"/>
            <p14:sldId id="2147478056"/>
            <p14:sldId id="2076138318"/>
            <p14:sldId id="2076138319"/>
            <p14:sldId id="2147481709"/>
            <p14:sldId id="2076138324"/>
            <p14:sldId id="2076138285"/>
            <p14:sldId id="21474817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D20301-4287-9041-12C5-ED81E193C2E0}" name="Richard Diver (HE/HIM)" initials="R(" userId="S::ridive@microsoft.com::1d7465a4-5cd3-4dc8-8db9-565c720ebd9c" providerId="AD"/>
  <p188:author id="{D024320A-2B1A-AA96-8FA3-6F7FFF4A7B89}" name="Janice Wu" initials="JW" userId="S::zhiwu@microsoft.com::c6c86711-f426-45df-b901-2827697bb9cb" providerId="AD"/>
  <p188:author id="{DFD44415-4C76-42C8-129F-2632CEEFE8F8}" name="Nannette Sperling (Synaxis Corporation)" initials="NC" userId="S::v-nans@microsoft.com::d52d1fc2-a9a6-4dd3-9317-1239dd752952" providerId="AD"/>
  <p188:author id="{1761AB79-BD2F-5A7A-53FA-2F120E6BA2EB}" name="Michelle Rutzer (PRIME 8 LLC)" initials="MR" userId="S::v-mirut@microsoft.com::0eb8a9d2-7eff-4e29-9140-23a6a4b2fe89" providerId="AD"/>
  <p188:author id="{E65A7E9E-4CC2-39A4-3852-76C89A530F7C}" name="Sean Whalen" initials="SW" userId="S::seanwhalen@microsoft.com::224ef4fe-8a39-47ee-ad8b-07aa3deffa71" providerId="AD"/>
  <p188:author id="{FF4F35AD-D89A-90F7-8C74-6790F6E8E6E3}" name="Mihai Peicu" initials="MP" userId="S::mihaipe@ntdev.microsoft.com::f7a8ed6f-f8eb-4b6f-94cb-b50a7f7350d4" providerId="AD"/>
  <p188:author id="{839EABBA-E5A0-3440-23E1-8D4E1A29E188}" name="Gaurav Uppal" initials="GU" userId="S::guppal@microsoft.com::fcd2be2a-c66a-45b3-accb-39910e0284c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FF9FF"/>
    <a:srgbClr val="8F867D"/>
    <a:srgbClr val="FFFFFF"/>
    <a:srgbClr val="B7DDFF"/>
    <a:srgbClr val="E4E4E4"/>
    <a:srgbClr val="ECECEC"/>
    <a:srgbClr val="F6F3FB"/>
    <a:srgbClr val="F9F9F9"/>
    <a:srgbClr val="F4F0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Corio" userId="dbe1492c70b6d8a8" providerId="LiveId" clId="{BF467B1B-4BF6-46F6-B7C1-5044305E71A4}"/>
    <pc:docChg chg="delSld modSection">
      <pc:chgData name="Scott Corio" userId="dbe1492c70b6d8a8" providerId="LiveId" clId="{BF467B1B-4BF6-46F6-B7C1-5044305E71A4}" dt="2024-08-09T02:50:23.900" v="0" actId="2696"/>
      <pc:docMkLst>
        <pc:docMk/>
      </pc:docMkLst>
      <pc:sldChg chg="del">
        <pc:chgData name="Scott Corio" userId="dbe1492c70b6d8a8" providerId="LiveId" clId="{BF467B1B-4BF6-46F6-B7C1-5044305E71A4}" dt="2024-08-09T02:50:23.900" v="0" actId="2696"/>
        <pc:sldMkLst>
          <pc:docMk/>
          <pc:sldMk cId="557522877" sldId="2076138254"/>
        </pc:sldMkLst>
      </pc:sldChg>
    </pc:docChg>
  </pc:docChgLst>
  <pc:docChgLst>
    <pc:chgData name="Scott Corio" userId="dbe1492c70b6d8a8" providerId="LiveId" clId="{D455786D-3288-4F58-852C-00E3DD05AC68}"/>
    <pc:docChg chg="undo custSel modSld">
      <pc:chgData name="Scott Corio" userId="dbe1492c70b6d8a8" providerId="LiveId" clId="{D455786D-3288-4F58-852C-00E3DD05AC68}" dt="2024-08-10T17:46:32.571" v="1" actId="478"/>
      <pc:docMkLst>
        <pc:docMk/>
      </pc:docMkLst>
      <pc:sldChg chg="addSp delSp modSp mod">
        <pc:chgData name="Scott Corio" userId="dbe1492c70b6d8a8" providerId="LiveId" clId="{D455786D-3288-4F58-852C-00E3DD05AC68}" dt="2024-08-10T17:46:32.571" v="1" actId="478"/>
        <pc:sldMkLst>
          <pc:docMk/>
          <pc:sldMk cId="2172018832" sldId="2147479577"/>
        </pc:sldMkLst>
        <pc:spChg chg="add del">
          <ac:chgData name="Scott Corio" userId="dbe1492c70b6d8a8" providerId="LiveId" clId="{D455786D-3288-4F58-852C-00E3DD05AC68}" dt="2024-08-10T17:46:32.571" v="1" actId="478"/>
          <ac:spMkLst>
            <pc:docMk/>
            <pc:sldMk cId="2172018832" sldId="2147479577"/>
            <ac:spMk id="2" creationId="{E0BAD25A-8D17-B957-2F48-6F36D3F0B15E}"/>
          </ac:spMkLst>
        </pc:spChg>
        <pc:spChg chg="add del mod">
          <ac:chgData name="Scott Corio" userId="dbe1492c70b6d8a8" providerId="LiveId" clId="{D455786D-3288-4F58-852C-00E3DD05AC68}" dt="2024-08-10T17:46:32.571" v="1" actId="478"/>
          <ac:spMkLst>
            <pc:docMk/>
            <pc:sldMk cId="2172018832" sldId="2147479577"/>
            <ac:spMk id="4" creationId="{5F1EB1A9-99CF-2CDE-E7A3-C803770BD8C0}"/>
          </ac:spMkLst>
        </pc:spChg>
        <pc:spChg chg="add del">
          <ac:chgData name="Scott Corio" userId="dbe1492c70b6d8a8" providerId="LiveId" clId="{D455786D-3288-4F58-852C-00E3DD05AC68}" dt="2024-08-10T17:46:32.571" v="1" actId="478"/>
          <ac:spMkLst>
            <pc:docMk/>
            <pc:sldMk cId="2172018832" sldId="2147479577"/>
            <ac:spMk id="7" creationId="{C3BAE47B-49CA-6CE4-AA18-C15DD51B971D}"/>
          </ac:spMkLst>
        </pc:spChg>
        <pc:picChg chg="add del">
          <ac:chgData name="Scott Corio" userId="dbe1492c70b6d8a8" providerId="LiveId" clId="{D455786D-3288-4F58-852C-00E3DD05AC68}" dt="2024-08-10T17:46:32.571" v="1" actId="478"/>
          <ac:picMkLst>
            <pc:docMk/>
            <pc:sldMk cId="2172018832" sldId="2147479577"/>
            <ac:picMk id="9" creationId="{3FF775DD-5214-363B-EA8F-93C17767C124}"/>
          </ac:picMkLst>
        </pc:picChg>
      </pc:sldChg>
    </pc:docChg>
  </pc:docChgLst>
</pc:chgInfo>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solidFill>
                <a:srgbClr val="E6E6E6"/>
              </a:solidFill>
              <a:ln w="19050">
                <a:noFill/>
              </a:ln>
              <a:effectLst/>
            </c:spPr>
            <c:extLst>
              <c:ext xmlns:c16="http://schemas.microsoft.com/office/drawing/2014/chart" uri="{C3380CC4-5D6E-409C-BE32-E72D297353CC}">
                <c16:uniqueId val="{00000001-0F7B-429E-B502-C3D3C6C73AED}"/>
              </c:ext>
            </c:extLst>
          </c:dPt>
          <c:dPt>
            <c:idx val="1"/>
            <c:bubble3D val="0"/>
            <c:spPr>
              <a:solidFill>
                <a:schemeClr val="accent1"/>
              </a:solidFill>
              <a:ln w="19050">
                <a:noFill/>
              </a:ln>
              <a:effectLst/>
            </c:spPr>
            <c:extLst>
              <c:ext xmlns:c16="http://schemas.microsoft.com/office/drawing/2014/chart" uri="{C3380CC4-5D6E-409C-BE32-E72D297353CC}">
                <c16:uniqueId val="{00000003-0F7B-429E-B502-C3D3C6C73AED}"/>
              </c:ext>
            </c:extLst>
          </c:dPt>
          <c:cat>
            <c:numRef>
              <c:f>Sheet1!$A$2:$A$3</c:f>
              <c:numCache>
                <c:formatCode>General</c:formatCode>
                <c:ptCount val="2"/>
              </c:numCache>
            </c:numRef>
          </c:cat>
          <c:val>
            <c:numRef>
              <c:f>Sheet1!$B$2:$B$3</c:f>
              <c:numCache>
                <c:formatCode>General</c:formatCode>
                <c:ptCount val="2"/>
                <c:pt idx="0">
                  <c:v>100</c:v>
                </c:pt>
                <c:pt idx="1">
                  <c:v>100</c:v>
                </c:pt>
              </c:numCache>
            </c:numRef>
          </c:val>
          <c:extLst>
            <c:ext xmlns:c16="http://schemas.microsoft.com/office/drawing/2014/chart" uri="{C3380CC4-5D6E-409C-BE32-E72D297353CC}">
              <c16:uniqueId val="{00000004-0F7B-429E-B502-C3D3C6C73AED}"/>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FAC0_1064A4B.xml><?xml version="1.0" encoding="utf-8"?>
<p188:cmLst xmlns:a="http://schemas.openxmlformats.org/drawingml/2006/main" xmlns:r="http://schemas.openxmlformats.org/officeDocument/2006/relationships" xmlns:p188="http://schemas.microsoft.com/office/powerpoint/2018/8/main">
  <p188:cm id="{D68493F0-903C-4AFC-ABAD-EF957045B934}" authorId="{DFD44415-4C76-42C8-129F-2632CEEFE8F8}" status="resolved" created="2024-06-19T18:44:55.891" complete="100000">
    <ac:deMkLst xmlns:ac="http://schemas.microsoft.com/office/drawing/2013/main/command">
      <pc:docMk xmlns:pc="http://schemas.microsoft.com/office/powerpoint/2013/main/command"/>
      <pc:sldMk xmlns:pc="http://schemas.microsoft.com/office/powerpoint/2013/main/command" cId="17189451" sldId="2147482304"/>
      <ac:picMk id="1026" creationId="{6E1F6E29-045D-02FB-969D-3F93CD35A387}"/>
    </ac:deMkLst>
    <p188:replyLst>
      <p188:reply id="{0F4C10E7-5542-47E5-A95B-F27C5B05C81A}" authorId="{1761AB79-BD2F-5A7A-53FA-2F120E6BA2EB}" created="2024-06-19T19:40:02.692">
        <p188:txBody>
          <a:bodyPr/>
          <a:lstStyle/>
          <a:p>
            <a:r>
              <a:rPr lang="en-US"/>
              <a:t>Complete
</a:t>
            </a:r>
          </a:p>
        </p188:txBody>
      </p188:reply>
    </p188:replyLst>
    <p188:txBody>
      <a:bodyPr/>
      <a:lstStyle/>
      <a:p>
        <a:r>
          <a:rPr lang="en-US"/>
          <a:t>[@Michelle Rutzer (PRIME 8 LLC)] we need to add this icon to the slide.  I have included talking points about it to the notes section.</a:t>
        </a:r>
      </a:p>
    </p188:txBody>
  </p188:cm>
</p188:cmLst>
</file>

<file path=ppt/comments/modernComment_7FFFFF6E_9B6C41D7.xml><?xml version="1.0" encoding="utf-8"?>
<p188:cmLst xmlns:a="http://schemas.openxmlformats.org/drawingml/2006/main" xmlns:r="http://schemas.openxmlformats.org/officeDocument/2006/relationships" xmlns:p188="http://schemas.microsoft.com/office/powerpoint/2018/8/main">
  <p188:cm id="{C9C3D323-4512-4D2F-B553-C51FED5A3C8D}" authorId="{1761AB79-BD2F-5A7A-53FA-2F120E6BA2EB}" status="resolved" created="2024-06-17T15:36:55.852" startDate="2024-06-17T15:36:55.852" dueDate="2024-06-17T15:36:55.852" assignedTo="{DFD44415-4C76-42C8-129F-2632CEEFE8F8}" complete="100000" title="@Nannette Sperling (Synaxis Corporation) On slide 12 we say 785K customers. ">
    <ac:txMkLst xmlns:ac="http://schemas.microsoft.com/office/drawing/2013/main/command">
      <pc:docMk xmlns:pc="http://schemas.microsoft.com/office/powerpoint/2013/main/command"/>
      <pc:sldMk xmlns:pc="http://schemas.microsoft.com/office/powerpoint/2013/main/command" cId="2607563223" sldId="2147483502"/>
      <ac:spMk id="27" creationId="{6DEC22D0-888E-3A93-AE67-389C3AD86329}"/>
      <ac:txMk cp="0" len="4">
        <ac:context len="49" hash="934386414"/>
      </ac:txMk>
    </ac:txMkLst>
    <p188:pos x="1003313" y="499536"/>
    <p188:replyLst>
      <p188:reply id="{8D7C48AD-DEAD-4DE7-B373-BDB48D2DD022}" authorId="{DFD44415-4C76-42C8-129F-2632CEEFE8F8}" created="2024-06-19T18:59:31.671">
        <p188:txBody>
          <a:bodyPr/>
          <a:lstStyle/>
          <a:p>
            <a:r>
              <a:rPr lang="en-US"/>
              <a:t>The data point on this slide is the most recent, let's update slide 12 and make sure the language is the same on both.</a:t>
            </a:r>
          </a:p>
        </p188:txBody>
      </p188:reply>
    </p188:replyLst>
    <p188:txBody>
      <a:bodyPr/>
      <a:lstStyle/>
      <a:p>
        <a:r>
          <a:rPr lang="en-US"/>
          <a:t>[@Nannette Sperling (Synaxis Corporation)] On slide 12 we say 785K customers. </a:t>
        </a:r>
      </a:p>
    </p188:txBody>
    <p188:extLst>
      <p:ext xmlns:p="http://schemas.openxmlformats.org/presentationml/2006/main" uri="{5BB2D875-25FF-4072-B9AC-8F64D62656EB}">
        <p228:taskDetails xmlns:p228="http://schemas.microsoft.com/office/powerpoint/2022/08/main">
          <p228:history>
            <p228:event time="2024-06-17T15:36:55.852" id="{6D13F117-C22A-4DC5-A5C7-D21607418FD7}">
              <p228:atrbtn authorId="{1761AB79-BD2F-5A7A-53FA-2F120E6BA2EB}"/>
              <p228:anchr>
                <p228:comment id="{C9C3D323-4512-4D2F-B553-C51FED5A3C8D}"/>
              </p228:anchr>
              <p228:add/>
            </p228:event>
            <p228:event time="2024-06-17T15:36:55.852" id="{2A914DDB-8828-468E-A77E-E858B1005ACC}">
              <p228:atrbtn authorId="{1761AB79-BD2F-5A7A-53FA-2F120E6BA2EB}"/>
              <p228:anchr>
                <p228:comment id="{C9C3D323-4512-4D2F-B553-C51FED5A3C8D}"/>
              </p228:anchr>
              <p228:asgn authorId="{DFD44415-4C76-42C8-129F-2632CEEFE8F8}"/>
            </p228:event>
            <p228:event time="2024-06-17T15:36:55.852" id="{CCE1BDFE-EF24-449A-B755-DC6DBCF843AA}">
              <p228:atrbtn authorId="{1761AB79-BD2F-5A7A-53FA-2F120E6BA2EB}"/>
              <p228:anchr>
                <p228:comment id="{C9C3D323-4512-4D2F-B553-C51FED5A3C8D}"/>
              </p228:anchr>
              <p228:title val="@Nannette Sperling (Synaxis Corporation) On slide 12 we say 785K customers. "/>
            </p228:event>
            <p228:event time="2024-06-17T15:36:55.852" id="{EDE5C3AF-91FB-4C0A-94EC-66C7A1258A54}">
              <p228:atrbtn authorId="{1761AB79-BD2F-5A7A-53FA-2F120E6BA2EB}"/>
              <p228:anchr>
                <p228:comment id="{C9C3D323-4512-4D2F-B553-C51FED5A3C8D}"/>
              </p228:anchr>
              <p228:date stDt="2024-06-17T15:36:55.852" endDt="2024-06-17T15:36:55.852"/>
            </p228:event>
            <p228:event time="2024-06-19T19:03:37.691" id="{C79525E8-000C-4B4D-9F25-3D57728EDAB7}">
              <p228:atrbtn authorId="{1761AB79-BD2F-5A7A-53FA-2F120E6BA2EB}"/>
              <p228:anchr>
                <p228:comment id="{00000000-0000-0000-0000-000000000000}"/>
              </p228:anchr>
              <p228:pcntCmplt val="100000"/>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C2E9AA84-8117-8600-74F6-EB756C3B76C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57FC0-D22F-4AFC-9794-E04670164DDB}" type="slidenum">
              <a:rPr lang="en-US" smtClean="0"/>
              <a:t>‹#›</a:t>
            </a:fld>
            <a:endParaRPr lang="en-US"/>
          </a:p>
        </p:txBody>
      </p:sp>
    </p:spTree>
    <p:extLst>
      <p:ext uri="{BB962C8B-B14F-4D97-AF65-F5344CB8AC3E}">
        <p14:creationId xmlns:p14="http://schemas.microsoft.com/office/powerpoint/2010/main" val="80689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Sans Text" pitchFamily="2" charset="0"/>
        <a:ea typeface="+mn-ea"/>
        <a:cs typeface="Segoe Sans Text" pitchFamily="2" charset="0"/>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explore/global-infrastructur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azure.microsoft.com/en-us/explore/trusted-cloud/"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learn.microsoft.com/en-us/security/zero-trust/deploy/applications" TargetMode="External"/><Relationship Id="rId3" Type="http://schemas.openxmlformats.org/officeDocument/2006/relationships/hyperlink" Target="https://learn.microsoft.com/en-us/azure/security/fundamentals/zero-trust" TargetMode="External"/><Relationship Id="rId7" Type="http://schemas.openxmlformats.org/officeDocument/2006/relationships/hyperlink" Target="https://learn.microsoft.com/en-us/security/zero-trust/deploy/data"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security/zero-trust/deploy/endpoints" TargetMode="External"/><Relationship Id="rId11" Type="http://schemas.openxmlformats.org/officeDocument/2006/relationships/hyperlink" Target="https://learn.microsoft.com/en-us/security/zero-trust/azure-infrastructure-overview" TargetMode="External"/><Relationship Id="rId5" Type="http://schemas.openxmlformats.org/officeDocument/2006/relationships/hyperlink" Target="https://learn.microsoft.com/en-us/security/zero-trust/deploy/identity" TargetMode="External"/><Relationship Id="rId10" Type="http://schemas.openxmlformats.org/officeDocument/2006/relationships/hyperlink" Target="https://learn.microsoft.com/en-us/security/zero-trust/deploy/infrastructure" TargetMode="External"/><Relationship Id="rId4" Type="http://schemas.openxmlformats.org/officeDocument/2006/relationships/hyperlink" Target="https://learn.microsoft.com/en-us/security/zero-trust/apply-zero-trust-azure-services-overview?source=recommendations" TargetMode="External"/><Relationship Id="rId9" Type="http://schemas.openxmlformats.org/officeDocument/2006/relationships/hyperlink" Target="https://learn.microsoft.com/en-us/security/zero-trust/deploy/network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cloud-adoption-framework/"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microsoft.com/security/blog/2019/08/20/one-simple-action-you-can-take-to-prevent-99-9-percent-of-account-attacks/" TargetMode="External"/><Relationship Id="rId4" Type="http://schemas.openxmlformats.org/officeDocument/2006/relationships/hyperlink" Target="https://www.microsoft.com/en-us/security/business/microsoft-entra-pricing"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icrosoft.com/en-us/security/business/identity-access/microsoft-entra-id"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loud-adoption-framework/secure/security-top-1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info.microsoft.com/ww-landing-M365-Forrester-Security-through-simplicity-whitepaper.html" TargetMode="External"/><Relationship Id="rId5" Type="http://schemas.openxmlformats.org/officeDocument/2006/relationships/hyperlink" Target="https://www.ibm.com/security/data-breach" TargetMode="External"/><Relationship Id="rId4" Type="http://schemas.openxmlformats.org/officeDocument/2006/relationships/hyperlink" Target="https://docs.microsoft.com/en-us/microsoft-365/security/defender/microsoft-secure-score-improvement-action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azure/cloud-adoption-framework/gover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products/key-vaul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nam06.safelinks.protection.outlook.com/?url=https%3A%2F%2Flearn.microsoft.com%2Fen-us%2Fazure%2Fvirtual-network%2Fvirtual-network-encryption-overview&amp;data=05%7C02%7Cv-nans%40microsoft.com%7C946fa2c980fd42f823eb08dc8efc966b%7C72f988bf86f141af91ab2d7cd011db47%7C1%7C0%7C638542463291409976%7CUnknown%7CTWFpbGZsb3d8eyJWIjoiMC4wLjAwMDAiLCJQIjoiV2luMzIiLCJBTiI6Ik1haWwiLCJXVCI6Mn0%3D%7C0%7C%7C%7C&amp;sdata=sR0QmBSeWcqH5C4Nl91v3nuWa%2Bx8gaxCp%2Ba8VpxbZZI%3D&amp;reserved=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azure/firewall/overview"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learn.microsoft.com/en-us/azure/virtual-network-manager/concept-security-admins" TargetMode="External"/><Relationship Id="rId5" Type="http://schemas.openxmlformats.org/officeDocument/2006/relationships/hyperlink" Target="https://learn.microsoft.com/en-us/azure/bastion/quickstart-developer-sku#about-the-developer-sku" TargetMode="External"/><Relationship Id="rId4" Type="http://schemas.openxmlformats.org/officeDocument/2006/relationships/hyperlink" Target="https://learn.microsoft.com/en-us/azure/ddos-protection/ddos-protection-overview"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blog/microsoft-azure-the-only-consistent-comprehensive-hybrid-cloud/"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blogs.microsoft.com/on-the-issues/2020/11/19/defending-your-data-edpb-gdpr/"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blogs.microsoft.com/eupolicy/2021/12/16/eu-data-boundary-for-the-microsoft-cloud-a-progress-repor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en-us/products/key-vaul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microsoft.com/en-us/securityengineering/opensourc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security/business/ai-machine-learning/microsoft-copilot-securit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ews.microsoft.com/stories/cloud-security/"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msrc.microsoft.com/blog/2023/07/microsoft-mitigates-china-based-threat-actor-storm-0558-targeting-of-customer-email/" TargetMode="External"/><Relationship Id="rId5" Type="http://schemas.openxmlformats.org/officeDocument/2006/relationships/hyperlink" Target="https://msrc.microsoft.com/blog/2024/01/microsoft-actions-following-attack-by-nation-state-actor-midnight-blizzard/" TargetMode="External"/><Relationship Id="rId4" Type="http://schemas.openxmlformats.org/officeDocument/2006/relationships/hyperlink" Target="https://azure.microsoft.com/en-us/blog/unwrapping-the-2023-holiday-season-a-deep-dive-into-azures-ddos-attack-landscap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6997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Microsoft Azure powers all aspects of Microsoft Cloud providing Limitless innovation for Microsoft and our customers. </a:t>
            </a:r>
          </a:p>
          <a:p>
            <a:endParaRPr lang="en-US"/>
          </a:p>
          <a:p>
            <a:r>
              <a:rPr lang="en-US"/>
              <a:t>We provide the expertise and technology you need to</a:t>
            </a:r>
          </a:p>
          <a:p>
            <a:endParaRPr lang="en-US"/>
          </a:p>
          <a:p>
            <a:r>
              <a:rPr lang="en-US"/>
              <a:t>Bring ideas to life by embracing emerging technology that transforms your organization with intelligent apps</a:t>
            </a:r>
          </a:p>
          <a:p>
            <a:endParaRPr lang="en-US"/>
          </a:p>
          <a:p>
            <a:r>
              <a:rPr lang="en-US"/>
              <a:t>Seamlessly unify technology to efficiently manage all your infrastructure, data, analytics and AI solutions across an integrated platform. </a:t>
            </a:r>
          </a:p>
          <a:p>
            <a:endParaRPr lang="en-US"/>
          </a:p>
          <a:p>
            <a:r>
              <a:rPr lang="en-US"/>
              <a:t>Innovate on trust, knowing you can rely on trusted technology from a partner who’s dedicated to your success</a:t>
            </a:r>
          </a:p>
          <a:p>
            <a:endParaRPr lang="en-US"/>
          </a:p>
        </p:txBody>
      </p:sp>
      <p:sp>
        <p:nvSpPr>
          <p:cNvPr id="4" name="Slide Number Placeholder 3"/>
          <p:cNvSpPr>
            <a:spLocks noGrp="1"/>
          </p:cNvSpPr>
          <p:nvPr>
            <p:ph type="sldNum" sz="quarter" idx="5"/>
          </p:nvPr>
        </p:nvSpPr>
        <p:spPr/>
        <p:txBody>
          <a:bodyPr/>
          <a:lstStyle/>
          <a:p>
            <a:fld id="{99655041-6D3D-46B3-A211-A85EF28526D0}" type="slidenum">
              <a:rPr lang="en-US" smtClean="0"/>
              <a:pPr/>
              <a:t>10</a:t>
            </a:fld>
            <a:endParaRPr lang="en-US"/>
          </a:p>
        </p:txBody>
      </p:sp>
      <p:sp>
        <p:nvSpPr>
          <p:cNvPr id="7" name="Slide Image Placeholder 6">
            <a:extLst>
              <a:ext uri="{FF2B5EF4-FFF2-40B4-BE49-F238E27FC236}">
                <a16:creationId xmlns:a16="http://schemas.microsoft.com/office/drawing/2014/main" id="{B93B9289-D4B0-95E4-0C1B-4294C4F0CE7A}"/>
              </a:ext>
            </a:extLst>
          </p:cNvPr>
          <p:cNvSpPr>
            <a:spLocks noGrp="1" noRot="1" noChangeAspect="1"/>
          </p:cNvSpPr>
          <p:nvPr>
            <p:ph type="sldImg"/>
          </p:nvPr>
        </p:nvSpPr>
        <p:spPr/>
      </p:sp>
    </p:spTree>
    <p:extLst>
      <p:ext uri="{BB962C8B-B14F-4D97-AF65-F5344CB8AC3E}">
        <p14:creationId xmlns:p14="http://schemas.microsoft.com/office/powerpoint/2010/main" val="412323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Our capabilities span the globe. And even into Space! We’re constantly growing Azure globally by investing in datacenters, networking and cloud services so you can achieve global-scale innovation wherever you need it.</a:t>
            </a:r>
          </a:p>
          <a:p>
            <a:endParaRPr lang="en-US"/>
          </a:p>
          <a:p>
            <a:r>
              <a:rPr lang="en-US"/>
              <a:t>We have over 300 physical datacenters arranged into more than 60 regions – more regions than any other cloud provider – and linked by one of the largest interconnected networks on the planet. With this connectivity, we’re providing unprecedented scalability, low latency, data residency, and high availability to our customers around the world.</a:t>
            </a:r>
          </a:p>
          <a:p>
            <a:endParaRPr lang="en-US"/>
          </a:p>
          <a:p>
            <a:r>
              <a:rPr lang="en-US"/>
              <a:t>On top of that, Azure has over 100 compliance certifications (more than any other cloud provider) -including over 50 specific to global regions and countries, and more than 35 specific to the needs of key industries.</a:t>
            </a:r>
          </a:p>
          <a:p>
            <a:endParaRPr lang="en-US"/>
          </a:p>
          <a:p>
            <a:r>
              <a:rPr lang="en-US"/>
              <a:t>Our global approach empowers customers to flexibly innovate anywhere knowing their compliance needs are covered.</a:t>
            </a:r>
          </a:p>
          <a:p>
            <a:endParaRPr lang="en-US"/>
          </a:p>
          <a:p>
            <a:r>
              <a:rPr lang="en-US"/>
              <a:t>Sources: </a:t>
            </a:r>
          </a:p>
          <a:p>
            <a:r>
              <a:rPr lang="en-US">
                <a:hlinkClick r:id="rId3"/>
              </a:rPr>
              <a:t>Global Infrastructure | Microsoft Azure</a:t>
            </a:r>
            <a:endParaRPr lang="en-US"/>
          </a:p>
          <a:p>
            <a:r>
              <a:rPr lang="en-US">
                <a:hlinkClick r:id="rId4"/>
              </a:rPr>
              <a:t>Trust your cloud | Microsoft Azure</a:t>
            </a:r>
            <a:endParaRPr lang="en-US"/>
          </a:p>
        </p:txBody>
      </p:sp>
      <p:sp>
        <p:nvSpPr>
          <p:cNvPr id="4" name="Slide Number Placeholder 3"/>
          <p:cNvSpPr>
            <a:spLocks noGrp="1"/>
          </p:cNvSpPr>
          <p:nvPr>
            <p:ph type="sldNum" sz="quarter" idx="5"/>
          </p:nvPr>
        </p:nvSpPr>
        <p:spPr/>
        <p:txBody>
          <a:bodyPr/>
          <a:lstStyle/>
          <a:p>
            <a:fld id="{99655041-6D3D-46B3-A211-A85EF28526D0}" type="slidenum">
              <a:rPr lang="en-US" smtClean="0"/>
              <a:pPr/>
              <a:t>11</a:t>
            </a:fld>
            <a:endParaRPr lang="en-US"/>
          </a:p>
        </p:txBody>
      </p:sp>
      <p:sp>
        <p:nvSpPr>
          <p:cNvPr id="7" name="Slide Image Placeholder 6">
            <a:extLst>
              <a:ext uri="{FF2B5EF4-FFF2-40B4-BE49-F238E27FC236}">
                <a16:creationId xmlns:a16="http://schemas.microsoft.com/office/drawing/2014/main" id="{AA30E0EA-7E0D-CC44-A0FF-BEDFCB3033B5}"/>
              </a:ext>
            </a:extLst>
          </p:cNvPr>
          <p:cNvSpPr>
            <a:spLocks noGrp="1" noRot="1" noChangeAspect="1"/>
          </p:cNvSpPr>
          <p:nvPr>
            <p:ph type="sldImg"/>
          </p:nvPr>
        </p:nvSpPr>
        <p:spPr/>
      </p:sp>
    </p:spTree>
    <p:extLst>
      <p:ext uri="{BB962C8B-B14F-4D97-AF65-F5344CB8AC3E}">
        <p14:creationId xmlns:p14="http://schemas.microsoft.com/office/powerpoint/2010/main" val="3679876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With our security approach on Azure, we give you built-in, modern, and holistic security.</a:t>
            </a:r>
          </a:p>
          <a:p>
            <a:endParaRPr lang="en-US"/>
          </a:p>
          <a:p>
            <a:r>
              <a:rPr lang="en-US"/>
              <a:t>Azure’s security capabilities are seamlessly built-in to the Azure platform, across all your cloud resources and all layers of architecture. It’s easy to turn on and easy to manage centrally, even through all stages of the development lifecycle, from native controls for the </a:t>
            </a:r>
            <a:r>
              <a:rPr lang="en-US" err="1"/>
              <a:t>devops</a:t>
            </a:r>
            <a:r>
              <a:rPr lang="en-US"/>
              <a:t> process to scalable security experiences for security operations teams. It also offers you broad policy support and actionable best practices.</a:t>
            </a:r>
          </a:p>
          <a:p>
            <a:endParaRPr lang="en-US"/>
          </a:p>
          <a:p>
            <a:r>
              <a:rPr lang="en-US"/>
              <a:t>Plus, with Azure, these security capabilities are truly best-in-class. You’re getting modern security powered by AI, with the scale of the cloud. Our solutions utilize AI trained on trillions of signals collected across Microsoft’s entire security portfolio. Built-in automation allows you to streamline common tasks so security professionals can focus on their most important tasks. And by moving security to the cloud, you get the flexibility to scale quickly and optimize your costs, lowering your total cost of ownership.</a:t>
            </a:r>
          </a:p>
          <a:p>
            <a:endParaRPr lang="en-US"/>
          </a:p>
          <a:p>
            <a:r>
              <a:rPr lang="en-US"/>
              <a:t>And most of all, Azure security is holistic. This isn’t just about protecting Azure – it’s about protecting your entire organization. It works with what you have, even across multiple clouds and platforms, to give you centrally managed, unified controls and visibility. It secures your hybrid resources. Plus, you also get the benefit of integrated threat protection through deep integration with Microsoft’s broader security portfolio, like Microsoft 365 Defender, to seamlessly secure your entire organization.</a:t>
            </a:r>
          </a:p>
          <a:p>
            <a:pPr lvl="0"/>
            <a:endParaRPr lang="en-US"/>
          </a:p>
          <a:p>
            <a:pPr lvl="0"/>
            <a:endParaRPr lang="en-US"/>
          </a:p>
          <a:p>
            <a:pPr lvl="0"/>
            <a:r>
              <a:rPr lang="en-US"/>
              <a:t>And Azure is uniquely equipped to give you the tools to help with today’s challenges, because Azure is the only cloud platform built by a security vendor. In fact, Microsoft operates a $10B security business.</a:t>
            </a:r>
          </a:p>
          <a:p>
            <a:pPr lvl="0"/>
            <a:endParaRPr lang="en-US"/>
          </a:p>
          <a:p>
            <a:pPr lvl="0"/>
            <a:r>
              <a:rPr lang="en-US"/>
              <a:t>We protect more than 1 million organizations our security, compliance, and identity solutions.</a:t>
            </a:r>
          </a:p>
          <a:p>
            <a:pPr lvl="0"/>
            <a:r>
              <a:rPr lang="en-US"/>
              <a:t>We employ more than 10,000 security experts and recently committed $20B in investment towards security.</a:t>
            </a:r>
          </a:p>
          <a:p>
            <a:r>
              <a:rPr lang="en-US"/>
              <a:t>Microsoft processes 78 trillion signals every 24 hours. </a:t>
            </a:r>
          </a:p>
          <a:p>
            <a:pPr lvl="1"/>
            <a:r>
              <a:rPr lang="en-US"/>
              <a:t>Signals matter because you cannot protect what you cannot see. The large-scale data advantage is what Microsoft Security brings to the table. </a:t>
            </a:r>
          </a:p>
          <a:p>
            <a:pPr lvl="1"/>
            <a:r>
              <a:rPr lang="en-US"/>
              <a:t>Microsoft has the insight of 65T daily signals to know what the attackers are doing and to empower you to protect yourself against these attacks. </a:t>
            </a:r>
          </a:p>
          <a:p>
            <a:pPr lvl="1"/>
            <a:r>
              <a:rPr lang="en-US"/>
              <a:t>We couple that with the expertise of global threat intelligence, monitoring more than 300+ threat groups, and the insight on attacker behaviors from more than 1M customers and over 15K partners.</a:t>
            </a:r>
          </a:p>
          <a:p>
            <a:endParaRPr lang="en-US"/>
          </a:p>
          <a:p>
            <a:r>
              <a:rPr lang="en-US"/>
              <a:t>With Azure, you’re getting the security expertise and intelligence that can only come from a true security vendor.</a:t>
            </a:r>
          </a:p>
          <a:p>
            <a:pPr lvl="0"/>
            <a:endParaRPr lang="en-US"/>
          </a:p>
        </p:txBody>
      </p:sp>
      <p:sp>
        <p:nvSpPr>
          <p:cNvPr id="5" name="Footer Placeholder 4"/>
          <p:cNvSpPr>
            <a:spLocks noGrp="1"/>
          </p:cNvSpPr>
          <p:nvPr>
            <p:ph type="ftr" sz="quarter" idx="4"/>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12</a:t>
            </a:fld>
            <a:endParaRPr lang="en-US" noProof="0"/>
          </a:p>
        </p:txBody>
      </p:sp>
      <p:sp>
        <p:nvSpPr>
          <p:cNvPr id="9" name="Slide Image Placeholder 8">
            <a:extLst>
              <a:ext uri="{FF2B5EF4-FFF2-40B4-BE49-F238E27FC236}">
                <a16:creationId xmlns:a16="http://schemas.microsoft.com/office/drawing/2014/main" id="{10E307E7-3F4B-157C-E75C-505527698DC4}"/>
              </a:ext>
            </a:extLst>
          </p:cNvPr>
          <p:cNvSpPr>
            <a:spLocks noGrp="1" noRot="1" noChangeAspect="1"/>
          </p:cNvSpPr>
          <p:nvPr>
            <p:ph type="sldImg"/>
          </p:nvPr>
        </p:nvSpPr>
        <p:spPr/>
      </p:sp>
    </p:spTree>
    <p:extLst>
      <p:ext uri="{BB962C8B-B14F-4D97-AF65-F5344CB8AC3E}">
        <p14:creationId xmlns:p14="http://schemas.microsoft.com/office/powerpoint/2010/main" val="2977556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Verify explicitly | Least privilege access | Assume breach</a:t>
            </a:r>
          </a:p>
          <a:p>
            <a:endParaRPr lang="en-US">
              <a:hlinkClick r:id="rId3"/>
            </a:endParaRPr>
          </a:p>
          <a:p>
            <a:r>
              <a:rPr lang="en-US">
                <a:hlinkClick r:id="rId3"/>
              </a:rPr>
              <a:t>Zero Trust security in Azure | Microsoft Learn</a:t>
            </a:r>
            <a:endParaRPr lang="en-US"/>
          </a:p>
          <a:p>
            <a:r>
              <a:rPr lang="en-US">
                <a:hlinkClick r:id="rId4"/>
              </a:rPr>
              <a:t>How do I apply Zero Trust principles to Azure services? | Microsoft Learn</a:t>
            </a:r>
            <a:endParaRPr lang="en-US"/>
          </a:p>
          <a:p>
            <a:endParaRPr lang="en-US"/>
          </a:p>
          <a:p>
            <a:r>
              <a:rPr lang="en-US"/>
              <a:t> Security policy enforcement is at the center of a Zero Trust architecture. This includes Multi Factor authentication with conditional access that takes into account user account risk, device status, and other criteria and policies that you set.</a:t>
            </a:r>
          </a:p>
          <a:p>
            <a:r>
              <a:rPr lang="en-US">
                <a:hlinkClick r:id="rId5"/>
              </a:rPr>
              <a:t> Identities</a:t>
            </a:r>
            <a:r>
              <a:rPr lang="en-US"/>
              <a:t>, </a:t>
            </a:r>
            <a:r>
              <a:rPr lang="en-US">
                <a:hlinkClick r:id="rId6"/>
              </a:rPr>
              <a:t>devices</a:t>
            </a:r>
            <a:r>
              <a:rPr lang="en-US"/>
              <a:t> (also called endpoints), </a:t>
            </a:r>
            <a:r>
              <a:rPr lang="en-US">
                <a:hlinkClick r:id="rId7"/>
              </a:rPr>
              <a:t>data</a:t>
            </a:r>
            <a:r>
              <a:rPr lang="en-US"/>
              <a:t>, </a:t>
            </a:r>
            <a:r>
              <a:rPr lang="en-US">
                <a:hlinkClick r:id="rId8"/>
              </a:rPr>
              <a:t>applications</a:t>
            </a:r>
            <a:r>
              <a:rPr lang="en-US"/>
              <a:t>, </a:t>
            </a:r>
            <a:r>
              <a:rPr lang="en-US">
                <a:hlinkClick r:id="rId9"/>
              </a:rPr>
              <a:t>network</a:t>
            </a:r>
            <a:r>
              <a:rPr lang="en-US"/>
              <a:t>, and other </a:t>
            </a:r>
            <a:r>
              <a:rPr lang="en-US">
                <a:hlinkClick r:id="rId10"/>
              </a:rPr>
              <a:t>infrastructure</a:t>
            </a:r>
            <a:r>
              <a:rPr lang="en-US"/>
              <a:t> components are all configured with appropriate security. Policies that are configured for each of these components are coordinated with your overall Zero Trust strategy. For example, device policies determine the criteria for healthy devices and conditional access policies require healthy devices for access to specific apps and data.</a:t>
            </a:r>
          </a:p>
          <a:p>
            <a:r>
              <a:rPr lang="en-US"/>
              <a:t> Threat protection and intelligence monitors the environment, surfaces current risks, and takes automated action to remediate attacks.</a:t>
            </a:r>
          </a:p>
          <a:p>
            <a:r>
              <a:rPr lang="en-US"/>
              <a:t> Strategies are in line with SFI's emphasis on creating a secure environment by design, ensuring secure operations, and maintaining trust in Azure's platform. Moreover, align with SFI's core principles of being Secure by Design, Secure by Default, and ensuring Secure Operations, which are foundational to Microsoft's commitment to security as outlined by Satya Nadella. </a:t>
            </a:r>
          </a:p>
          <a:p>
            <a:endParaRPr lang="en-US"/>
          </a:p>
          <a:p>
            <a:r>
              <a:rPr lang="en-US">
                <a:hlinkClick r:id="rId11"/>
              </a:rPr>
              <a:t>How do I apply Zero Trust principles to Azure IaaS? | Microsoft Learn</a:t>
            </a:r>
            <a:endParaRPr lang="en-US"/>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13</a:t>
            </a:fld>
            <a:endParaRPr lang="en-US"/>
          </a:p>
        </p:txBody>
      </p:sp>
      <p:sp>
        <p:nvSpPr>
          <p:cNvPr id="7" name="Slide Image Placeholder 6">
            <a:extLst>
              <a:ext uri="{FF2B5EF4-FFF2-40B4-BE49-F238E27FC236}">
                <a16:creationId xmlns:a16="http://schemas.microsoft.com/office/drawing/2014/main" id="{C59B0F3C-BF87-0014-FDB4-E6A494B3DADB}"/>
              </a:ext>
            </a:extLst>
          </p:cNvPr>
          <p:cNvSpPr>
            <a:spLocks noGrp="1" noRot="1" noChangeAspect="1"/>
          </p:cNvSpPr>
          <p:nvPr>
            <p:ph type="sldImg"/>
          </p:nvPr>
        </p:nvSpPr>
        <p:spPr/>
      </p:sp>
    </p:spTree>
    <p:extLst>
      <p:ext uri="{BB962C8B-B14F-4D97-AF65-F5344CB8AC3E}">
        <p14:creationId xmlns:p14="http://schemas.microsoft.com/office/powerpoint/2010/main" val="3391968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Additional references:</a:t>
            </a:r>
          </a:p>
          <a:p>
            <a:endParaRPr lang="en-US"/>
          </a:p>
          <a:p>
            <a:r>
              <a:rPr lang="en-US">
                <a:hlinkClick r:id="rId3"/>
              </a:rPr>
              <a:t>Microsoft Cloud Adoption Framework for Azure - Cloud Adoption Framework | Microsoft Learn</a:t>
            </a:r>
            <a:endParaRPr lang="en-US"/>
          </a:p>
          <a:p>
            <a:endParaRPr lang="en-US"/>
          </a:p>
          <a:p>
            <a:endParaRPr lang="en-US"/>
          </a:p>
          <a:p>
            <a:r>
              <a:rPr lang="en-US">
                <a:hlinkClick r:id="rId4"/>
              </a:rPr>
              <a:t>Microsoft Entra Plans and Pricing | Microsoft Security</a:t>
            </a:r>
            <a:endParaRPr lang="en-US"/>
          </a:p>
          <a:p>
            <a:endParaRPr lang="en-US"/>
          </a:p>
          <a:p>
            <a:pPr lvl="0"/>
            <a:r>
              <a:rPr lang="en-US" err="1"/>
              <a:t>Dataprot</a:t>
            </a:r>
            <a:r>
              <a:rPr lang="en-US"/>
              <a:t> – https://dataprot.net/statistics/two-factor-authentication-statistics/</a:t>
            </a:r>
          </a:p>
          <a:p>
            <a:pPr lvl="0"/>
            <a:endParaRPr lang="en-US"/>
          </a:p>
          <a:p>
            <a:pPr lvl="0"/>
            <a:r>
              <a:rPr lang="en-US">
                <a:hlinkClick r:id="rId5"/>
              </a:rPr>
              <a:t>One simple action you can take to prevent 99.9 percent of attacks on your accounts (microsoft.com)</a:t>
            </a:r>
            <a:endParaRPr lang="en-US"/>
          </a:p>
          <a:p>
            <a:pPr lvl="0"/>
            <a:endParaRPr lang="en-US"/>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14</a:t>
            </a:fld>
            <a:endParaRPr lang="en-US"/>
          </a:p>
        </p:txBody>
      </p:sp>
      <p:sp>
        <p:nvSpPr>
          <p:cNvPr id="7" name="Slide Image Placeholder 6">
            <a:extLst>
              <a:ext uri="{FF2B5EF4-FFF2-40B4-BE49-F238E27FC236}">
                <a16:creationId xmlns:a16="http://schemas.microsoft.com/office/drawing/2014/main" id="{20D41769-295F-BA7B-4E47-7B6E094C3CA7}"/>
              </a:ext>
            </a:extLst>
          </p:cNvPr>
          <p:cNvSpPr>
            <a:spLocks noGrp="1" noRot="1" noChangeAspect="1"/>
          </p:cNvSpPr>
          <p:nvPr>
            <p:ph type="sldImg"/>
          </p:nvPr>
        </p:nvSpPr>
        <p:spPr/>
      </p:sp>
    </p:spTree>
    <p:extLst>
      <p:ext uri="{BB962C8B-B14F-4D97-AF65-F5344CB8AC3E}">
        <p14:creationId xmlns:p14="http://schemas.microsoft.com/office/powerpoint/2010/main" val="242531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hlinkClick r:id="rId3"/>
              </a:rPr>
              <a:t>Microsoft Entra ID (formerly Azure Active Directory)</a:t>
            </a:r>
            <a:endParaRPr lang="en-US"/>
          </a:p>
          <a:p>
            <a:endParaRPr lang="en-US"/>
          </a:p>
          <a:p>
            <a:r>
              <a:rPr lang="en-US"/>
              <a:t>Azure Active Directory (Azure AD) simplifies the way you manage and secure your applications by providing one identity system for both your cloud and on-premises apps. You can add your software-as-a-service (SaaS) applications, on-premises applications, and line-of-business (LOB) apps to Azure AD. Users only need to sign in once to securely and seamlessly access any application.</a:t>
            </a:r>
          </a:p>
          <a:p>
            <a:endParaRPr lang="en-US"/>
          </a:p>
          <a:p>
            <a:r>
              <a:rPr lang="en-US"/>
              <a:t>Why should you manage your identities from the cloud?​</a:t>
            </a:r>
          </a:p>
          <a:p>
            <a:r>
              <a:rPr lang="en-US"/>
              <a:t>The cloud is more secure. It offers the ability to train models and algorithms, then provides ways to seamlessly integrate solutions for better security than you can achieve on-premises.​</a:t>
            </a:r>
          </a:p>
          <a:p>
            <a:r>
              <a:rPr lang="en-US"/>
              <a:t>It provides a much better user experience with a common, seamless identity across cloud and on-premises.</a:t>
            </a:r>
          </a:p>
          <a:p>
            <a:r>
              <a:rPr lang="en-US"/>
              <a:t>It’s a much better experience for you. Manage all of your user identities in the cloud from a single screen.</a:t>
            </a:r>
          </a:p>
          <a:p>
            <a:endParaRPr lang="en-US"/>
          </a:p>
          <a:p>
            <a:r>
              <a:rPr lang="en-US"/>
              <a:t>Azure AD also works across your entire workforce identity infrastructure. Not only can you manage and secure employees, you can pull information from critical user-data stores. You can synchronize your on-premises Active Directory identities to Azure AD to enable a common user-identity experience and ensure consistent access, no matter your users’ location. You can also create external identities like partners and contractors, seamlessly collaborate with your users, and access your resources without having to create shadow accounts in your directories. Also, when you integrate with popular HR tools like Workday and SAP SuccessFactors, you can fast-track identity creation upon hire to offer seamless onboarding experiences.</a:t>
            </a:r>
          </a:p>
          <a:p>
            <a:r>
              <a:rPr lang="en-US"/>
              <a:t>​</a:t>
            </a:r>
          </a:p>
          <a:p>
            <a:r>
              <a:rPr lang="en-US"/>
              <a:t>And Azure AD isn’t just for managing identities. By joining your endpoints such as Windows, iOS, and Linux desktops, laptops, and mobile devices to your access infrastructure via Azure AD, you can leverage Microsoft Endpoint Manager to co-manage device workloads across </a:t>
            </a:r>
            <a:r>
              <a:rPr lang="en-US" err="1"/>
              <a:t>ConfigMgr</a:t>
            </a:r>
            <a:r>
              <a:rPr lang="en-US"/>
              <a:t> and Intune. </a:t>
            </a:r>
          </a:p>
          <a:p>
            <a:r>
              <a:rPr lang="en-US"/>
              <a:t>With Microsoft Endpoint Manager:</a:t>
            </a:r>
          </a:p>
          <a:p>
            <a:endParaRPr lang="en-US"/>
          </a:p>
          <a:p>
            <a:r>
              <a:rPr lang="en-US"/>
              <a:t>Protect user devices against threats using Zero Trust technologies </a:t>
            </a:r>
          </a:p>
          <a:p>
            <a:r>
              <a:rPr lang="en-US"/>
              <a:t>Simplify automated provisioning, configuration management, and updates for your endpoints</a:t>
            </a:r>
          </a:p>
          <a:p>
            <a:endParaRPr lang="en-US"/>
          </a:p>
          <a:p>
            <a:pPr lvl="0"/>
            <a:endParaRPr lang="en-US"/>
          </a:p>
        </p:txBody>
      </p:sp>
      <p:sp>
        <p:nvSpPr>
          <p:cNvPr id="6" name="Date Placeholder 5"/>
          <p:cNvSpPr>
            <a:spLocks noGrp="1"/>
          </p:cNvSpPr>
          <p:nvPr>
            <p:ph type="dt" idx="1"/>
          </p:nvPr>
        </p:nvSpPr>
        <p:spPr>
          <a:xfrm>
            <a:off x="3886200" y="0"/>
            <a:ext cx="2971800" cy="458788"/>
          </a:xfrm>
          <a:prstGeom prst="rect">
            <a:avLst/>
          </a:prstGeom>
        </p:spPr>
        <p:txBody>
          <a:bodyPr/>
          <a:lstStyle/>
          <a:p>
            <a:fld id="{386CE63F-9E7F-4C04-9D0D-FCA25A8E9E86}" type="datetime8">
              <a:rPr lang="en-US" smtClean="0"/>
              <a:t>8/10/2024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
        <p:nvSpPr>
          <p:cNvPr id="13" name="Slide Image Placeholder 12">
            <a:extLst>
              <a:ext uri="{FF2B5EF4-FFF2-40B4-BE49-F238E27FC236}">
                <a16:creationId xmlns:a16="http://schemas.microsoft.com/office/drawing/2014/main" id="{9A461BFC-F72D-AF53-ACDC-6EBA904ACD45}"/>
              </a:ext>
            </a:extLst>
          </p:cNvPr>
          <p:cNvSpPr>
            <a:spLocks noGrp="1" noRot="1" noChangeAspect="1"/>
          </p:cNvSpPr>
          <p:nvPr>
            <p:ph type="sldImg"/>
          </p:nvPr>
        </p:nvSpPr>
        <p:spPr/>
      </p:sp>
    </p:spTree>
    <p:extLst>
      <p:ext uri="{BB962C8B-B14F-4D97-AF65-F5344CB8AC3E}">
        <p14:creationId xmlns:p14="http://schemas.microsoft.com/office/powerpoint/2010/main" val="1507988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Additional references:</a:t>
            </a:r>
          </a:p>
          <a:p>
            <a:endParaRPr lang="en-US"/>
          </a:p>
          <a:p>
            <a:r>
              <a:rPr lang="en-US"/>
              <a:t>Cloud Adoption Framework (CAF): </a:t>
            </a:r>
            <a:r>
              <a:rPr lang="en-US">
                <a:hlinkClick r:id="rId3"/>
              </a:rPr>
              <a:t>https://docs.microsoft.com/en-us/azure/cloud-adoption-framework/secure/security-top-10</a:t>
            </a:r>
            <a:r>
              <a:rPr lang="en-US"/>
              <a:t> </a:t>
            </a:r>
          </a:p>
          <a:p>
            <a:endParaRPr lang="en-US"/>
          </a:p>
          <a:p>
            <a:r>
              <a:rPr lang="en-US"/>
              <a:t>Secure Score: </a:t>
            </a:r>
            <a:r>
              <a:rPr lang="en-US">
                <a:hlinkClick r:id="rId4"/>
              </a:rPr>
              <a:t>https://docs.microsoft.com/en-us/microsoft-365/security/defender/microsoft-secure-score-improvement-actions</a:t>
            </a:r>
            <a:r>
              <a:rPr lang="en-US"/>
              <a:t> </a:t>
            </a:r>
          </a:p>
          <a:p>
            <a:pPr lvl="0"/>
            <a:endParaRPr lang="en-US"/>
          </a:p>
          <a:p>
            <a:pPr lvl="0"/>
            <a:r>
              <a:rPr lang="en-US" err="1"/>
              <a:t>Ponemon</a:t>
            </a:r>
            <a:r>
              <a:rPr lang="en-US"/>
              <a:t> Institute Cost of Breach Data: </a:t>
            </a:r>
            <a:r>
              <a:rPr lang="en-US">
                <a:hlinkClick r:id="rId5"/>
              </a:rPr>
              <a:t>https://www.ibm.com/security/data-breach</a:t>
            </a:r>
            <a:r>
              <a:rPr lang="en-US"/>
              <a:t> </a:t>
            </a:r>
          </a:p>
          <a:p>
            <a:pPr lvl="0"/>
            <a:endParaRPr lang="en-US"/>
          </a:p>
          <a:p>
            <a:pPr lvl="0"/>
            <a:r>
              <a:rPr lang="en-US"/>
              <a:t>Forrester Consulting "Security through simplicity" study: </a:t>
            </a:r>
            <a:r>
              <a:rPr lang="en-US">
                <a:hlinkClick r:id="rId6"/>
              </a:rPr>
              <a:t>https://info.microsoft.com/ww-landing-M365-Forrester-Security-through-simplicity-whitepaper.html</a:t>
            </a:r>
            <a:r>
              <a:rPr lang="en-US"/>
              <a:t> </a:t>
            </a:r>
          </a:p>
          <a:p>
            <a:pPr lvl="0"/>
            <a:endParaRPr lang="en-US"/>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16</a:t>
            </a:fld>
            <a:endParaRPr lang="en-US"/>
          </a:p>
        </p:txBody>
      </p:sp>
      <p:sp>
        <p:nvSpPr>
          <p:cNvPr id="7" name="Slide Image Placeholder 6">
            <a:extLst>
              <a:ext uri="{FF2B5EF4-FFF2-40B4-BE49-F238E27FC236}">
                <a16:creationId xmlns:a16="http://schemas.microsoft.com/office/drawing/2014/main" id="{E8B6AE1B-9117-1596-ADF9-F971DFB2C6B9}"/>
              </a:ext>
            </a:extLst>
          </p:cNvPr>
          <p:cNvSpPr>
            <a:spLocks noGrp="1" noRot="1" noChangeAspect="1"/>
          </p:cNvSpPr>
          <p:nvPr>
            <p:ph type="sldImg"/>
          </p:nvPr>
        </p:nvSpPr>
        <p:spPr/>
      </p:sp>
    </p:spTree>
    <p:extLst>
      <p:ext uri="{BB962C8B-B14F-4D97-AF65-F5344CB8AC3E}">
        <p14:creationId xmlns:p14="http://schemas.microsoft.com/office/powerpoint/2010/main" val="3776697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Source: Forrester Consulting, “The Total Economic Impact of Microsoft Azure Security Center,” February 2021, commissioned by Microsoft.</a:t>
            </a:r>
          </a:p>
          <a:p>
            <a:pPr lvl="0"/>
            <a:endParaRPr lang="en-US"/>
          </a:p>
          <a:p>
            <a:pPr lvl="0"/>
            <a:r>
              <a:rPr lang="en-US"/>
              <a:t>Microsoft Defender for Cloud makes it easier to strengthen your cloud security posture. A recent “Total Economic Impact” study by Forrester Consulting found that when organizations used Microsoft Defender for Cloud, they reduced the time spent on security policy and compliance management by up to 30 percent. </a:t>
            </a:r>
          </a:p>
          <a:p>
            <a:pPr lvl="0"/>
            <a:endParaRPr lang="en-US"/>
          </a:p>
          <a:p>
            <a:pPr lvl="0"/>
            <a:r>
              <a:rPr lang="en-US"/>
              <a:t>When you use Microsoft Defender for Cloud , it continuously assesses the security state of your cloud resources across virtual machines, networks, apps, and data services. It also continuously discovers new resources as they deploy across your workloads and assesses whether they are configured according to security best practices. </a:t>
            </a:r>
          </a:p>
          <a:p>
            <a:pPr lvl="0"/>
            <a:endParaRPr lang="en-US"/>
          </a:p>
          <a:p>
            <a:pPr lvl="0"/>
            <a:r>
              <a:rPr lang="en-US"/>
              <a:t>If any anomalies are found, the system flags them and also provides a prioritized list of recommended fixes.  </a:t>
            </a:r>
          </a:p>
          <a:p>
            <a:pPr lvl="0"/>
            <a:endParaRPr lang="en-US"/>
          </a:p>
          <a:p>
            <a:pPr lvl="0"/>
            <a:r>
              <a:rPr lang="en-US"/>
              <a:t>A key component of is the Secure Score. It provides a bird’s eye view into your current state and recommends actions to help prioritize steps you can take to improve your security posture. For example, it might offer recommendations to prevent common misconfigurations, such as exposure of sensitive resources to the internet, lack of encryption, uninstalled updates, or a missing firewall for your cloud workloads. </a:t>
            </a:r>
          </a:p>
          <a:p>
            <a:pPr lvl="0"/>
            <a:endParaRPr lang="en-US"/>
          </a:p>
          <a:p>
            <a:pPr lvl="0"/>
            <a:r>
              <a:rPr lang="en-US"/>
              <a:t>With Azure Arc support, you gain visibility into the posture of not just Azure, but also Google Cloud and Amazon Web Services, as well as your hybrid environment, including Windows and Linux servers. It provides you with a unified, multicloud security posture from a single screen. </a:t>
            </a:r>
          </a:p>
          <a:p>
            <a:endParaRPr lang="en-US"/>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17</a:t>
            </a:fld>
            <a:endParaRPr lang="en-US"/>
          </a:p>
        </p:txBody>
      </p:sp>
      <p:sp>
        <p:nvSpPr>
          <p:cNvPr id="7" name="Slide Image Placeholder 6">
            <a:extLst>
              <a:ext uri="{FF2B5EF4-FFF2-40B4-BE49-F238E27FC236}">
                <a16:creationId xmlns:a16="http://schemas.microsoft.com/office/drawing/2014/main" id="{E6617917-32D4-C431-2715-642EB682826D}"/>
              </a:ext>
            </a:extLst>
          </p:cNvPr>
          <p:cNvSpPr>
            <a:spLocks noGrp="1" noRot="1" noChangeAspect="1"/>
          </p:cNvSpPr>
          <p:nvPr>
            <p:ph type="sldImg"/>
          </p:nvPr>
        </p:nvSpPr>
        <p:spPr/>
      </p:sp>
    </p:spTree>
    <p:extLst>
      <p:ext uri="{BB962C8B-B14F-4D97-AF65-F5344CB8AC3E}">
        <p14:creationId xmlns:p14="http://schemas.microsoft.com/office/powerpoint/2010/main" val="2145103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Cloud governance is how you control cloud use across your organization. </a:t>
            </a:r>
          </a:p>
          <a:p>
            <a:endParaRPr lang="en-US"/>
          </a:p>
          <a:p>
            <a:r>
              <a:rPr lang="en-US"/>
              <a:t>Cloud governance sets up guardrails that regulate cloud interactions. These guardrails are a framework of policies, procedures, and tools you use to establish control. Policies define acceptable and unacceptable cloud activity, and the procedures and tools you use ensure all cloud usage aligns with those policies. Successful cloud governance prevents all unauthorized or unmanaged cloud usage.</a:t>
            </a:r>
          </a:p>
          <a:p>
            <a:endParaRPr lang="en-US"/>
          </a:p>
          <a:p>
            <a:r>
              <a:rPr lang="en-US"/>
              <a:t>The Cloud Adoption Framework (CAF) Govern methodology provides a structured approach for establishing and optimizing cloud governance in Azure. The guidance is relevant for organizations across any industry. It covers essential categories of cloud governance, such as regulatory compliance, security, operations, cost, data, resource management, and artificial intelligence (AI).</a:t>
            </a:r>
          </a:p>
          <a:p>
            <a:endParaRPr lang="en-US"/>
          </a:p>
          <a:p>
            <a:r>
              <a:rPr lang="en-US"/>
              <a:t>Resource: </a:t>
            </a:r>
            <a:r>
              <a:rPr lang="en-US">
                <a:hlinkClick r:id="rId3"/>
              </a:rPr>
              <a:t>Govern overview - Cloud Adoption Framework | Microsoft Learn</a:t>
            </a:r>
            <a:endParaRPr lang="en-US"/>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18</a:t>
            </a:fld>
            <a:endParaRPr lang="en-US"/>
          </a:p>
        </p:txBody>
      </p:sp>
      <p:sp>
        <p:nvSpPr>
          <p:cNvPr id="7" name="Slide Image Placeholder 6">
            <a:extLst>
              <a:ext uri="{FF2B5EF4-FFF2-40B4-BE49-F238E27FC236}">
                <a16:creationId xmlns:a16="http://schemas.microsoft.com/office/drawing/2014/main" id="{6C2EECAE-1CCB-6A14-A24D-426D1E4C8B77}"/>
              </a:ext>
            </a:extLst>
          </p:cNvPr>
          <p:cNvSpPr>
            <a:spLocks noGrp="1" noRot="1" noChangeAspect="1"/>
          </p:cNvSpPr>
          <p:nvPr>
            <p:ph type="sldImg"/>
          </p:nvPr>
        </p:nvSpPr>
        <p:spPr/>
      </p:sp>
    </p:spTree>
    <p:extLst>
      <p:ext uri="{BB962C8B-B14F-4D97-AF65-F5344CB8AC3E}">
        <p14:creationId xmlns:p14="http://schemas.microsoft.com/office/powerpoint/2010/main" val="3750844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hlinkClick r:id="rId3"/>
              </a:rPr>
              <a:t>https://azure.microsoft.com/en-us/products/key-vault</a:t>
            </a:r>
            <a:r>
              <a:rPr lang="en-US"/>
              <a:t> </a:t>
            </a:r>
          </a:p>
          <a:p>
            <a:endParaRPr lang="en-US"/>
          </a:p>
          <a:p>
            <a:r>
              <a:rPr lang="en-US"/>
              <a:t>Azure Key Vault is a cloud service for securely storing and accessing secrets. A secret is anything that you want to tightly control access to, such as API keys, passwords, certificates, or cryptographic keys. Key Vault service supports two types of containers: vaults and managed hardware security module(HSM) pools. Vaults support storing software and HSM-backed keys, secrets, and certificates. Managed HSM pools only support HSM-backed keys. </a:t>
            </a:r>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19</a:t>
            </a:fld>
            <a:endParaRPr lang="en-US"/>
          </a:p>
        </p:txBody>
      </p:sp>
      <p:sp>
        <p:nvSpPr>
          <p:cNvPr id="7" name="Slide Image Placeholder 6">
            <a:extLst>
              <a:ext uri="{FF2B5EF4-FFF2-40B4-BE49-F238E27FC236}">
                <a16:creationId xmlns:a16="http://schemas.microsoft.com/office/drawing/2014/main" id="{F64CB49D-63EB-561F-68CA-4D7B285E06CD}"/>
              </a:ext>
            </a:extLst>
          </p:cNvPr>
          <p:cNvSpPr>
            <a:spLocks noGrp="1" noRot="1" noChangeAspect="1"/>
          </p:cNvSpPr>
          <p:nvPr>
            <p:ph type="sldImg"/>
          </p:nvPr>
        </p:nvSpPr>
        <p:spPr/>
      </p:sp>
    </p:spTree>
    <p:extLst>
      <p:ext uri="{BB962C8B-B14F-4D97-AF65-F5344CB8AC3E}">
        <p14:creationId xmlns:p14="http://schemas.microsoft.com/office/powerpoint/2010/main" val="383646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5577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 comprehensive approach to DevOps is critical to the fast and reliable delivery of applications to your environment. At the same time, it’s critical you ensure the security of your applications, and that you integrate that security into the entire application development, deployment, and maintenance lifecycle. Securing your code is just as important as securing your cloud resources and SaaS apps. Consider the following:</a:t>
            </a:r>
          </a:p>
          <a:p>
            <a:pPr marL="171450" indent="-171450">
              <a:buFont typeface="Arial" panose="020B0604020202020204" pitchFamily="34" charset="0"/>
              <a:buChar char="•"/>
            </a:pPr>
            <a:r>
              <a:rPr lang="en-US"/>
              <a:t>94% of projects use open source1</a:t>
            </a:r>
          </a:p>
          <a:p>
            <a:pPr marL="171450" lvl="0" indent="-171450">
              <a:buFont typeface="Arial" panose="020B0604020202020204" pitchFamily="34" charset="0"/>
              <a:buChar char="•"/>
            </a:pPr>
            <a:r>
              <a:rPr lang="en-US"/>
              <a:t>85% of codebases have components that are &gt;4 years old2</a:t>
            </a:r>
          </a:p>
          <a:p>
            <a:pPr marL="171450" lvl="0" indent="-171450">
              <a:buFont typeface="Arial" panose="020B0604020202020204" pitchFamily="34" charset="0"/>
              <a:buChar char="•"/>
            </a:pPr>
            <a:r>
              <a:rPr lang="en-US"/>
              <a:t>83% of vulnerabilities are caused by dev errors1</a:t>
            </a:r>
          </a:p>
          <a:p>
            <a:endParaRPr lang="en-US"/>
          </a:p>
          <a:p>
            <a:r>
              <a:rPr lang="en-US"/>
              <a:t>GitHub and Azure have all the tools you need to quickly build a secure application. Identify potential threats before you deploy your application into production using the Microsoft threat-modeling tool. Perform static and dynamic code analysis to find vulnerabilities in your code using </a:t>
            </a:r>
            <a:r>
              <a:rPr lang="en-US" err="1"/>
              <a:t>Semmle</a:t>
            </a:r>
            <a:r>
              <a:rPr lang="en-US"/>
              <a:t>, which GitHub recently acquired. Additionally, examine the dependencies your application has on open-source libraries or components and check for security risks using </a:t>
            </a:r>
            <a:r>
              <a:rPr lang="en-US" err="1"/>
              <a:t>Dependentabot</a:t>
            </a:r>
            <a:r>
              <a:rPr lang="en-US"/>
              <a:t>. Make sure you haven’t embedded your secrets such as connection strings and keys into your code, but store them securely in repositories backed by hardware security modules. You can do that using </a:t>
            </a:r>
            <a:r>
              <a:rPr lang="en-US" err="1"/>
              <a:t>CredScan</a:t>
            </a:r>
            <a:r>
              <a:rPr lang="en-US"/>
              <a:t> and Azure Key Vault. These tools are all integrated into your existing DevOps environment, whether they come from Microsoft or the open-source ecosystem.</a:t>
            </a:r>
          </a:p>
          <a:p>
            <a:r>
              <a:rPr lang="en-US"/>
              <a:t>It’s also important to protect all of your stack layers, such as on a standard three-tiered app, by protecting user identities and supporting multi-factor authentication. Use firewalls such as the Azure WAF to protect applications with public-facing IP addresses. In Azure, to protect your data while it’s at rest and in transit, we take data encryption to the next level with protection that extends to data while it’s in use via hardware enclaves in our confidential computing family of VMs. </a:t>
            </a:r>
          </a:p>
          <a:p>
            <a:endParaRPr lang="en-US"/>
          </a:p>
          <a:p>
            <a:r>
              <a:rPr lang="en-US"/>
              <a:t>It takes several steps to secure your applications. To help with those tasks, Microsoft provides best-practices documentation as well as the Secure DevOps toolkit. This helps to accelerate your workflow to ensure you protect your applications. </a:t>
            </a:r>
          </a:p>
          <a:p>
            <a:endParaRPr lang="en-US"/>
          </a:p>
          <a:p>
            <a:pPr lvl="0"/>
            <a:r>
              <a:rPr lang="en-US"/>
              <a:t>Now let’s talk specifically about securing open-source applications. Open source is instrumental in helping you deliver innovative apps. According to the Synopsys Open-Source Security report for 2019, 99 percent of enterprise codebases with more than 1,000 files contained open-source components. Open source’s popularity, however, makes it an easier target for attacks. That’s why it’s important to make sure you improve your security posture, which is not a trivial task. The Synopsys report also found that 85 percent of codebases had components more than four years old, and 60 percent had at least one known vulnerability. That should not be the case.</a:t>
            </a:r>
          </a:p>
          <a:p>
            <a:pPr lvl="0"/>
            <a:endParaRPr lang="en-US"/>
          </a:p>
          <a:p>
            <a:r>
              <a:rPr lang="en-US"/>
              <a:t>GitHub can play an instrumental role in helping you secure your open-source applications. Secure your software supply chain by tracking and patching all of your dependencies and setting alerts using </a:t>
            </a:r>
            <a:r>
              <a:rPr lang="en-US" err="1"/>
              <a:t>Dependabot</a:t>
            </a:r>
            <a:r>
              <a:rPr lang="en-US"/>
              <a:t> and Dependency Insights. GitHub can also help integrate security into your code-to-cloud workflows by scanning for thousands of vulnerabilities and protecting against leakage of secrets. You can perform code analysis using </a:t>
            </a:r>
            <a:r>
              <a:rPr lang="en-US" err="1"/>
              <a:t>Semmle</a:t>
            </a:r>
            <a:r>
              <a:rPr lang="en-US"/>
              <a:t> for static and dynamic code, and leverage GitHub token scanning to protect secrets. GitHub also provides extensive resources and community-powered queries to help facilitate your application development. </a:t>
            </a:r>
          </a:p>
          <a:p>
            <a:pPr lvl="0"/>
            <a:endParaRPr lang="en-US"/>
          </a:p>
          <a:p>
            <a:pPr lvl="0"/>
            <a:r>
              <a:rPr lang="en-US"/>
              <a:t>GitHub offers multiple features to help you protect your open-source applications, and you can expect further investments in this space to help you develop your applications securely.</a:t>
            </a:r>
          </a:p>
          <a:p>
            <a:pPr lvl="0"/>
            <a:endParaRPr lang="en-US"/>
          </a:p>
          <a:p>
            <a:r>
              <a:rPr lang="en-US"/>
              <a:t>1 State of the </a:t>
            </a:r>
            <a:r>
              <a:rPr lang="en-US" err="1"/>
              <a:t>Octoverse</a:t>
            </a:r>
            <a:r>
              <a:rPr lang="en-US"/>
              <a:t> 2020 report</a:t>
            </a:r>
          </a:p>
          <a:p>
            <a:r>
              <a:rPr lang="en-US"/>
              <a:t>2 Synopsys Open-Source Security report, 2019</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20</a:t>
            </a:fld>
            <a:endParaRPr lang="en-US"/>
          </a:p>
        </p:txBody>
      </p:sp>
      <p:sp>
        <p:nvSpPr>
          <p:cNvPr id="7" name="Slide Image Placeholder 6">
            <a:extLst>
              <a:ext uri="{FF2B5EF4-FFF2-40B4-BE49-F238E27FC236}">
                <a16:creationId xmlns:a16="http://schemas.microsoft.com/office/drawing/2014/main" id="{AAD35904-4CCA-A0FA-C739-BF80F38C902B}"/>
              </a:ext>
            </a:extLst>
          </p:cNvPr>
          <p:cNvSpPr>
            <a:spLocks noGrp="1" noRot="1" noChangeAspect="1"/>
          </p:cNvSpPr>
          <p:nvPr>
            <p:ph type="sldImg"/>
          </p:nvPr>
        </p:nvSpPr>
        <p:spPr/>
      </p:sp>
    </p:spTree>
    <p:extLst>
      <p:ext uri="{BB962C8B-B14F-4D97-AF65-F5344CB8AC3E}">
        <p14:creationId xmlns:p14="http://schemas.microsoft.com/office/powerpoint/2010/main" val="1877652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Microsoft is THE leading security company both for the products that we have developed, but more importantly the people that have done the research, fight crime, investigate nation-state actor behaviors, and go to the law courts to ensure bot-nets and other attacker infrastructure are permanently removed from the internet</a:t>
            </a:r>
          </a:p>
          <a:p>
            <a:endParaRPr lang="en-US"/>
          </a:p>
          <a:p>
            <a:r>
              <a:rPr lang="en-US"/>
              <a:t>Within the global security community, Microsoft has a strong reputation for the work our teams do both within Microsoft (red team / blue team), and with our industry partners (including Amazon, Google, Mandiant, Proofpoint and more), ensuring all our customers are well protected from next-level threats every day.</a:t>
            </a:r>
          </a:p>
          <a:p>
            <a:endParaRPr lang="en-US"/>
          </a:p>
          <a:p>
            <a:r>
              <a:rPr lang="en-US"/>
              <a:t>Microsoft Security Experts</a:t>
            </a:r>
          </a:p>
          <a:p>
            <a:r>
              <a:rPr lang="en-US"/>
              <a:t>Extend your ability to defend and manage with a new line of services from the experts at Microsoft.</a:t>
            </a:r>
          </a:p>
          <a:p>
            <a:endParaRPr lang="en-US"/>
          </a:p>
          <a:p>
            <a:r>
              <a:rPr lang="en-US"/>
              <a:t>Microsoft Threat Intelligence</a:t>
            </a:r>
          </a:p>
          <a:p>
            <a:pPr lvl="0"/>
            <a:r>
              <a:rPr lang="en-US"/>
              <a:t>Microsoft is dedicated to exposing and eliminating modern cyberthreats and their infrastructure using dynamic threat intelligence built from 78 trillion signals and more than 10,000 multidisciplinary experts worldwide.</a:t>
            </a:r>
          </a:p>
          <a:p>
            <a:endParaRPr lang="en-US"/>
          </a:p>
          <a:p>
            <a:r>
              <a:rPr lang="en-US"/>
              <a:t>Microsoft Intelligent Security Association</a:t>
            </a:r>
          </a:p>
          <a:p>
            <a:r>
              <a:rPr lang="en-US"/>
              <a:t>The Microsoft Intelligent Security Association (MISA) consists of Microsoft premiere security partners—independent software vendors (ISVs) and managed security service providers (MSSPs) that have integrated their solutions with Microsoft Security products.</a:t>
            </a:r>
          </a:p>
          <a:p>
            <a:endParaRPr lang="en-US"/>
          </a:p>
          <a:p>
            <a:r>
              <a:rPr lang="en-US"/>
              <a:t>Microsoft Digital Crimes Unit</a:t>
            </a:r>
          </a:p>
          <a:p>
            <a:r>
              <a:rPr lang="en-US"/>
              <a:t>Microsoft’s Digital Crimes Unit (DCU) is an international team of technical, legal and business experts that has been fighting cybercrime, protecting individuals and organizations, and safeguarding the integrity of Microsoft services since 2008. Our expertise and unique insights into online criminal networks enable us to uncover evidence used in our criminal referrals to law enforcement. The DCU also works to increase the operational cost of cybercrime by disrupting the infrastructure used by cybercriminals through civil legal actions and technical measures.</a:t>
            </a:r>
          </a:p>
        </p:txBody>
      </p:sp>
      <p:sp>
        <p:nvSpPr>
          <p:cNvPr id="5" name="Footer Placeholder 4"/>
          <p:cNvSpPr>
            <a:spLocks noGrp="1"/>
          </p:cNvSpPr>
          <p:nvPr>
            <p:ph type="ftr" sz="quarter" idx="4"/>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lvl="0"/>
            <a:fld id="{B4008EB6-D09E-4580-8CD6-DDB14511944F}" type="slidenum">
              <a:rPr lang="en-US" noProof="0" smtClean="0"/>
              <a:pPr lvl="0"/>
              <a:t>21</a:t>
            </a:fld>
            <a:endParaRPr lang="en-US" noProof="0"/>
          </a:p>
        </p:txBody>
      </p:sp>
      <p:sp>
        <p:nvSpPr>
          <p:cNvPr id="13" name="Slide Image Placeholder 12">
            <a:extLst>
              <a:ext uri="{FF2B5EF4-FFF2-40B4-BE49-F238E27FC236}">
                <a16:creationId xmlns:a16="http://schemas.microsoft.com/office/drawing/2014/main" id="{630EF70C-1550-7F4D-033E-F31726E05C9F}"/>
              </a:ext>
            </a:extLst>
          </p:cNvPr>
          <p:cNvSpPr>
            <a:spLocks noGrp="1" noRot="1" noChangeAspect="1"/>
          </p:cNvSpPr>
          <p:nvPr>
            <p:ph type="sldImg"/>
          </p:nvPr>
        </p:nvSpPr>
        <p:spPr/>
      </p:sp>
    </p:spTree>
    <p:extLst>
      <p:ext uri="{BB962C8B-B14F-4D97-AF65-F5344CB8AC3E}">
        <p14:creationId xmlns:p14="http://schemas.microsoft.com/office/powerpoint/2010/main" val="4018499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continuing to supply a secure, reliable, and trusted cloud platform, we have also made security considerations for our chip design. Cerberus is a NIST 800-193 compliant hardware root-of-trust with an identity that cannot be cloned. This anchor of trust helps defend platform firmware from:</a:t>
            </a:r>
          </a:p>
          <a:p>
            <a:endParaRPr lang="en-US"/>
          </a:p>
          <a:p>
            <a:r>
              <a:rPr lang="en-US"/>
              <a:t>Compromised firmware binaries running on the platform</a:t>
            </a:r>
          </a:p>
          <a:p>
            <a:r>
              <a:rPr lang="en-US"/>
              <a:t>Malware and hackers that exploit bugs in the operating system, application, or hypervisor.</a:t>
            </a:r>
          </a:p>
          <a:p>
            <a:endParaRPr lang="en-US"/>
          </a:p>
          <a:p>
            <a:r>
              <a:rPr lang="en-US"/>
              <a:t>Certain types of supply chain attacks (manufacturing, assembly, and transit)</a:t>
            </a:r>
          </a:p>
          <a:p>
            <a:r>
              <a:rPr lang="en-US"/>
              <a:t>Malicious insiders with administrative privileges or access to hardware.</a:t>
            </a:r>
          </a:p>
        </p:txBody>
      </p:sp>
      <p:sp>
        <p:nvSpPr>
          <p:cNvPr id="4" name="Slide Number Placeholder 3"/>
          <p:cNvSpPr>
            <a:spLocks noGrp="1"/>
          </p:cNvSpPr>
          <p:nvPr>
            <p:ph type="sldNum" sz="quarter" idx="5"/>
          </p:nvPr>
        </p:nvSpPr>
        <p:spPr/>
        <p:txBody>
          <a:bodyPr/>
          <a:lstStyle/>
          <a:p>
            <a:pPr lvl="0"/>
            <a:fld id="{B1A6778C-E3F3-4758-A02E-E64AD7DC4957}" type="slidenum">
              <a:rPr lang="en-US" noProof="0" smtClean="0"/>
              <a:pPr lvl="0"/>
              <a:t>22</a:t>
            </a:fld>
            <a:endParaRPr lang="en-US" noProof="0"/>
          </a:p>
        </p:txBody>
      </p:sp>
      <p:sp>
        <p:nvSpPr>
          <p:cNvPr id="7" name="Slide Image Placeholder 6">
            <a:extLst>
              <a:ext uri="{FF2B5EF4-FFF2-40B4-BE49-F238E27FC236}">
                <a16:creationId xmlns:a16="http://schemas.microsoft.com/office/drawing/2014/main" id="{A8BD0D41-9A7B-08B4-D555-2D2A6382F188}"/>
              </a:ext>
            </a:extLst>
          </p:cNvPr>
          <p:cNvSpPr>
            <a:spLocks noGrp="1" noRot="1" noChangeAspect="1"/>
          </p:cNvSpPr>
          <p:nvPr>
            <p:ph type="sldImg"/>
          </p:nvPr>
        </p:nvSpPr>
        <p:spPr/>
      </p:sp>
    </p:spTree>
    <p:extLst>
      <p:ext uri="{BB962C8B-B14F-4D97-AF65-F5344CB8AC3E}">
        <p14:creationId xmlns:p14="http://schemas.microsoft.com/office/powerpoint/2010/main" val="371059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UI"/>
                <a:cs typeface="Segoe UI"/>
              </a:rPr>
              <a:t>At Microsoft we believe that the development and deployment of AI must be guided by the creation of an ethical framework. As part of that, we have identified six core components that guide our work around AI, each of them critical to the safety of AI. We are passionate and committed to this framework for the development and use of our own AI and as best practice for our industry.</a:t>
            </a:r>
          </a:p>
          <a:p>
            <a:endParaRPr lang="en-US"/>
          </a:p>
          <a:p>
            <a:pPr>
              <a:defRPr/>
            </a:pPr>
            <a:r>
              <a:rPr lang="en-US" sz="1200">
                <a:latin typeface="Segoe UI"/>
                <a:cs typeface="Segoe UI"/>
              </a:rPr>
              <a:t>I encourage you to learn more about Microsoft’s </a:t>
            </a:r>
            <a:r>
              <a:rPr lang="en-US" sz="1200" b="0" i="0" u="none" strike="noStrike">
                <a:effectLst/>
                <a:latin typeface="Segoe UI"/>
                <a:cs typeface="Segoe UI"/>
              </a:rPr>
              <a:t>Responsible AI Framework</a:t>
            </a:r>
            <a:r>
              <a:rPr lang="en-US" sz="1200">
                <a:latin typeface="Segoe UI"/>
                <a:cs typeface="Segoe UI"/>
              </a:rPr>
              <a:t>. </a:t>
            </a:r>
            <a:endParaRPr lang="en-US"/>
          </a:p>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189D58-B71E-4314-B1BA-ACD4E2B3FC1F}" type="slidenum">
              <a:rPr lang="en-US" smtClean="0"/>
              <a:t>23</a:t>
            </a:fld>
            <a:endParaRPr lang="en-US"/>
          </a:p>
        </p:txBody>
      </p:sp>
    </p:spTree>
    <p:extLst>
      <p:ext uri="{BB962C8B-B14F-4D97-AF65-F5344CB8AC3E}">
        <p14:creationId xmlns:p14="http://schemas.microsoft.com/office/powerpoint/2010/main" val="1995924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a:t>Microsoft datacenters employ controls at the perimeter, building, and computer room with increasing security at each level, utilizing a combination of technology and traditional physical measures. </a:t>
            </a:r>
          </a:p>
          <a:p>
            <a:pPr lvl="1"/>
            <a:endParaRPr lang="en-US"/>
          </a:p>
          <a:p>
            <a:pPr lvl="1"/>
            <a:r>
              <a:rPr lang="en-US"/>
              <a:t>Security starts at the perimeter with camera monitoring, security officers, physical barriers and fencing. </a:t>
            </a:r>
          </a:p>
          <a:p>
            <a:pPr lvl="1"/>
            <a:r>
              <a:rPr lang="en-US"/>
              <a:t>At the building, seismic bracing and extensive environmental protections protect the physical structure and integrated alarms, cameras, and access controls (including two-factor authentication via biometrics and smart cards) govern access. The systems are monitored 24x7 from the operations center. </a:t>
            </a:r>
          </a:p>
          <a:p>
            <a:pPr lvl="1"/>
            <a:r>
              <a:rPr lang="en-US"/>
              <a:t>Similar access controls are used at the computer room, which also has redundant power.</a:t>
            </a:r>
          </a:p>
          <a:p>
            <a:endParaRPr lang="en-US"/>
          </a:p>
          <a:p>
            <a:r>
              <a:rPr lang="en-US"/>
              <a:t>To reduce the risk of unauthorized users gaining physical access to data and the datacenter resources, Microsoft takes a layered approach to physical security. Datacenters managed by Microsoft have extensive layers of protection: access approval at the facility’s perimeter, at the building’s perimeter, inside the building, and on the datacenter floor. Layers of physical security are:</a:t>
            </a:r>
          </a:p>
          <a:p>
            <a:r>
              <a:rPr lang="en-US"/>
              <a:t>Access request and approval: You must request access prior to arriving at the datacenter. You're required to provide a valid business justification for your visit, such as compliance or auditing purposes. All requests are approved on a need-to-access basis by Microsoft employees. A need-to-access basis helps keep the number of individuals needed to complete a task in the datacenters to the bare minimum. After Microsoft grants permission, an individual only has access to the discrete area of the datacenter required, based on the approved business justification. Permissions are limited to a certain period of time, and then expire.</a:t>
            </a:r>
          </a:p>
          <a:p>
            <a:endParaRPr lang="en-US"/>
          </a:p>
          <a:p>
            <a:r>
              <a:rPr lang="en-US"/>
              <a:t>Facility perimeter: When you arrive at a datacenter, you're required to go through a well-defined access point. Typically, tall fences made of steel and concrete encompass every inch of the perimeter. There are cameras around the datacenters, with a security team monitoring their videos at all times.</a:t>
            </a:r>
          </a:p>
          <a:p>
            <a:endParaRPr lang="en-US"/>
          </a:p>
          <a:p>
            <a:r>
              <a:rPr lang="en-US"/>
              <a:t>Building entrance: The datacenter entrance is staffed with professional security officers who have undergone rigorous training and background checks. These security officers also routinely patrol the datacenter and monitor the videos of cameras inside the datacenter at all times.</a:t>
            </a:r>
          </a:p>
          <a:p>
            <a:endParaRPr lang="en-US"/>
          </a:p>
          <a:p>
            <a:r>
              <a:rPr lang="en-US"/>
              <a:t>Inside the building: After you enter the building, you must pass two-factor authentication with biometrics to continue moving through the datacenter. If your identity is validated, you can enter only the portion of the datacenter that you have approved access to. You can stay there only for the duration of the time approved.</a:t>
            </a:r>
          </a:p>
          <a:p>
            <a:endParaRPr lang="en-US"/>
          </a:p>
          <a:p>
            <a:r>
              <a:rPr lang="en-US"/>
              <a:t>Datacenter floor: You are only allowed onto the floor that you're approved to enter. You are required to pass a full body metal detection screening. To reduce the risk of unauthorized data entering or leaving the datacenter without our knowledge, only approved devices can make their way into the datacenter floor. Additionally, video cameras monitor the front and back of every server rack. </a:t>
            </a:r>
          </a:p>
          <a:p>
            <a:r>
              <a:rPr lang="en-US"/>
              <a:t>Leaving the datacenter: When you exit the datacenter floor, you again must pass through full body metal detection screening. To leave the datacenter, you're required to pass through an additional security scan.</a:t>
            </a:r>
          </a:p>
          <a:p>
            <a:r>
              <a:rPr lang="en-US"/>
              <a:t>Leaving the facility: Microsoft requires visitors to surrender badges upon departure from any Microsoft facility.</a:t>
            </a:r>
          </a:p>
          <a:p>
            <a:endParaRPr lang="en-US"/>
          </a:p>
          <a:p>
            <a:endParaRPr lang="en-IN"/>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
        <p:nvSpPr>
          <p:cNvPr id="10" name="Slide Image Placeholder 9">
            <a:extLst>
              <a:ext uri="{FF2B5EF4-FFF2-40B4-BE49-F238E27FC236}">
                <a16:creationId xmlns:a16="http://schemas.microsoft.com/office/drawing/2014/main" id="{17BFBF69-3EC6-2DFA-A055-90970091CD8A}"/>
              </a:ext>
            </a:extLst>
          </p:cNvPr>
          <p:cNvSpPr>
            <a:spLocks noGrp="1" noRot="1" noChangeAspect="1"/>
          </p:cNvSpPr>
          <p:nvPr>
            <p:ph type="sldImg"/>
          </p:nvPr>
        </p:nvSpPr>
        <p:spPr/>
      </p:sp>
    </p:spTree>
    <p:extLst>
      <p:ext uri="{BB962C8B-B14F-4D97-AF65-F5344CB8AC3E}">
        <p14:creationId xmlns:p14="http://schemas.microsoft.com/office/powerpoint/2010/main" val="3067219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Secure your network infrastructure and applications</a:t>
            </a:r>
          </a:p>
          <a:p>
            <a:endParaRPr lang="en-US"/>
          </a:p>
          <a:p>
            <a:r>
              <a:rPr lang="en-US"/>
              <a:t>Azure network security offers the full benefits of cloud-native services for securing your cloud and hybrid network infrastructure and applications. Based on Zero Trust network security, these services are designed to provide organizations with granular segmentation controls, intelligent threat protection by Microsoft Threat Intelligence, traffic encryption in-transit/at rest and private access linking to </a:t>
            </a:r>
            <a:r>
              <a:rPr lang="en-US" err="1"/>
              <a:t>Iaas</a:t>
            </a:r>
            <a:r>
              <a:rPr lang="en-US"/>
              <a:t>/PaaS/on-premises resources. </a:t>
            </a:r>
          </a:p>
          <a:p>
            <a:endParaRPr lang="en-US"/>
          </a:p>
          <a:p>
            <a:r>
              <a:rPr lang="en-US"/>
              <a:t>Unlike partner solutions that run on network virtual appliances (NVA), Azure network security services are cloud-native built to maximize agility while providing auto-scaling, high availability and tight integration with DevOps and Azure services. The flexibility, ease of deployment and maintenance combined with a lower cost for protection makes it ideal for customers looking for agile protection.</a:t>
            </a:r>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25</a:t>
            </a:fld>
            <a:endParaRPr lang="en-US"/>
          </a:p>
        </p:txBody>
      </p:sp>
      <p:sp>
        <p:nvSpPr>
          <p:cNvPr id="10" name="Slide Image Placeholder 9">
            <a:extLst>
              <a:ext uri="{FF2B5EF4-FFF2-40B4-BE49-F238E27FC236}">
                <a16:creationId xmlns:a16="http://schemas.microsoft.com/office/drawing/2014/main" id="{1D324EC0-2CD2-F33D-F966-B0C712666BCB}"/>
              </a:ext>
            </a:extLst>
          </p:cNvPr>
          <p:cNvSpPr>
            <a:spLocks noGrp="1" noRot="1" noChangeAspect="1"/>
          </p:cNvSpPr>
          <p:nvPr>
            <p:ph type="sldImg"/>
          </p:nvPr>
        </p:nvSpPr>
        <p:spPr/>
      </p:sp>
    </p:spTree>
    <p:extLst>
      <p:ext uri="{BB962C8B-B14F-4D97-AF65-F5344CB8AC3E}">
        <p14:creationId xmlns:p14="http://schemas.microsoft.com/office/powerpoint/2010/main" val="142617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As part of your defense-in-depth strategy, you should use a combination of cloud native services from Azure network security to create a layered defense. This is to stop attacks as far from your digital assets as possible by applying security at the edge. You should architect your virtual network carefully by doing network segmentation, and apply strong controls and protection like Firewall, Web application Firewall and DDoS Protection to increase the difficulty for a hacker to penetrate your networks.</a:t>
            </a:r>
          </a:p>
          <a:p>
            <a:endParaRPr lang="en-US"/>
          </a:p>
          <a:p>
            <a:r>
              <a:rPr lang="en-US"/>
              <a:t>Resource: </a:t>
            </a:r>
          </a:p>
          <a:p>
            <a:r>
              <a:rPr lang="en-US">
                <a:hlinkClick r:id="rId3"/>
              </a:rPr>
              <a:t>What is Azure Virtual Network encryption? - Azure Virtual Network | Microsoft Learn</a:t>
            </a:r>
            <a:endParaRPr lang="en-US"/>
          </a:p>
          <a:p>
            <a:endParaRPr lang="en-US"/>
          </a:p>
        </p:txBody>
      </p:sp>
      <p:sp>
        <p:nvSpPr>
          <p:cNvPr id="4" name="Slide Number Placeholder 3"/>
          <p:cNvSpPr>
            <a:spLocks noGrp="1"/>
          </p:cNvSpPr>
          <p:nvPr>
            <p:ph type="sldNum" sz="quarter" idx="5"/>
          </p:nvPr>
        </p:nvSpPr>
        <p:spPr/>
        <p:txBody>
          <a:bodyPr/>
          <a:lstStyle/>
          <a:p>
            <a:pPr lvl="0"/>
            <a:fld id="{F0189D58-B71E-4314-B1BA-ACD4E2B3FC1F}" type="slidenum">
              <a:rPr lang="en-US" noProof="0" smtClean="0"/>
              <a:pPr lvl="0"/>
              <a:t>26</a:t>
            </a:fld>
            <a:endParaRPr lang="en-US" noProof="0"/>
          </a:p>
        </p:txBody>
      </p:sp>
      <p:sp>
        <p:nvSpPr>
          <p:cNvPr id="7" name="Slide Image Placeholder 6">
            <a:extLst>
              <a:ext uri="{FF2B5EF4-FFF2-40B4-BE49-F238E27FC236}">
                <a16:creationId xmlns:a16="http://schemas.microsoft.com/office/drawing/2014/main" id="{AE5F17C7-4DA9-1F38-1BEE-8D4E2D04732F}"/>
              </a:ext>
            </a:extLst>
          </p:cNvPr>
          <p:cNvSpPr>
            <a:spLocks noGrp="1" noRot="1" noChangeAspect="1"/>
          </p:cNvSpPr>
          <p:nvPr>
            <p:ph type="sldImg"/>
          </p:nvPr>
        </p:nvSpPr>
        <p:spPr/>
      </p:sp>
    </p:spTree>
    <p:extLst>
      <p:ext uri="{BB962C8B-B14F-4D97-AF65-F5344CB8AC3E}">
        <p14:creationId xmlns:p14="http://schemas.microsoft.com/office/powerpoint/2010/main" val="2271324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noProof="0">
                <a:latin typeface="Segoe Sans Text"/>
                <a:cs typeface="Segoe Sans Text"/>
              </a:rPr>
              <a:t>Azure provides a comprehensive set of security services that enable network protection for Azure, hybrid or multi-cloud.</a:t>
            </a:r>
          </a:p>
          <a:p>
            <a:endParaRPr lang="en-US"/>
          </a:p>
          <a:p>
            <a:r>
              <a:rPr lang="en-US">
                <a:latin typeface="Segoe Sans Text"/>
                <a:cs typeface="Segoe Sans Text"/>
              </a:rPr>
              <a:t>Azure Firewall is a cloud-native and intelligent network firewall security service that provides the best of breed threat protection for your cloud workloads running in Azure. It's a fully stateful firewall as a service with built-in high availability and unrestricted cloud scalability. It provides both east-west and north-south traffic inspection.</a:t>
            </a:r>
          </a:p>
          <a:p>
            <a:r>
              <a:rPr lang="en-US">
                <a:latin typeface="Segoe Sans Text"/>
                <a:cs typeface="Segoe Sans Text"/>
                <a:hlinkClick r:id="rId3"/>
              </a:rPr>
              <a:t>What is Azure Firewall? | Microsoft Learn</a:t>
            </a:r>
            <a:endParaRPr lang="en-US">
              <a:latin typeface="Segoe Sans Text"/>
              <a:cs typeface="Segoe Sans Text"/>
            </a:endParaRPr>
          </a:p>
          <a:p>
            <a:endParaRPr lang="en-US"/>
          </a:p>
          <a:p>
            <a:r>
              <a:rPr lang="en-US">
                <a:latin typeface="Segoe Sans Text"/>
                <a:cs typeface="Segoe Sans Text"/>
              </a:rPr>
              <a:t>Distributed denial of service (DDoS) attacks are some of the largest availability and security concerns facing customers that are moving their applications to the cloud. A DDoS attack attempts to exhaust an application's resources, making the application unavailable to legitimate users. DDoS attacks can be targeted at any endpoint that is publicly reachable through the internet.</a:t>
            </a:r>
          </a:p>
          <a:p>
            <a:r>
              <a:rPr lang="en-US">
                <a:latin typeface="Segoe Sans Text"/>
                <a:cs typeface="Segoe Sans Text"/>
              </a:rPr>
              <a:t>Azure DDoS Protection, combined with application design best practices, provides enhanced DDoS mitigation features to defend against DDoS attacks. It's automatically tuned to help protect your specific Azure resources in a virtual network. Protection is simple to enable on any new or existing virtual network, and it requires no application or resource changes.</a:t>
            </a:r>
          </a:p>
          <a:p>
            <a:r>
              <a:rPr lang="en-US">
                <a:latin typeface="Segoe Sans Text"/>
                <a:cs typeface="Segoe Sans Text"/>
                <a:hlinkClick r:id="rId4"/>
              </a:rPr>
              <a:t>Azure DDoS Protection Overview | Microsoft Learn</a:t>
            </a:r>
            <a:endParaRPr lang="en-US">
              <a:latin typeface="Segoe Sans Text"/>
              <a:cs typeface="Segoe Sans Text"/>
            </a:endParaRPr>
          </a:p>
          <a:p>
            <a:endParaRPr lang="en-US"/>
          </a:p>
          <a:p>
            <a:r>
              <a:rPr lang="en-US">
                <a:latin typeface="Segoe Sans Text"/>
                <a:cs typeface="Segoe Sans Text"/>
              </a:rPr>
              <a:t>The Bastion Developer SKU is a free, lightweight SKU. This SKU is ideal for Dev/Test users who want to securely connect to their VMs, but don't need additional Bastion features or host scaling. With the Developer SKU, you can connect to one Azure VM at a time directly through the virtual machine connect page.</a:t>
            </a:r>
          </a:p>
          <a:p>
            <a:r>
              <a:rPr lang="en-US">
                <a:latin typeface="Segoe Sans Text"/>
                <a:cs typeface="Segoe Sans Text"/>
                <a:hlinkClick r:id="rId5"/>
              </a:rPr>
              <a:t>Resource: Quickstart: Deploy Bastion using the Developer SKU: Azure portal | Microsoft Learn</a:t>
            </a:r>
            <a:endParaRPr lang="en-US">
              <a:latin typeface="Segoe Sans Text"/>
              <a:cs typeface="Segoe Sans Text"/>
            </a:endParaRPr>
          </a:p>
          <a:p>
            <a:endParaRPr lang="en-US"/>
          </a:p>
          <a:p>
            <a:endParaRPr lang="en-US"/>
          </a:p>
          <a:p>
            <a:r>
              <a:rPr lang="en-US">
                <a:latin typeface="Segoe Sans Text"/>
                <a:cs typeface="Segoe Sans Text"/>
              </a:rPr>
              <a:t>By using security admin rules, you can enforce allowed traffic and prevent denial by conflicting network security group rules. You can also create default security admin rules that don't depend on NSGs to exist. These default rules can be especially useful when application owners misconfigure or forget to establish NSGs. Additionally, security admin rules provide a way to manage security at scale, which reduces the operational overhead that comes with a growing number of network resources. </a:t>
            </a:r>
            <a:r>
              <a:rPr lang="en-US">
                <a:latin typeface="Segoe Sans Text"/>
                <a:cs typeface="Segoe Sans Text"/>
                <a:hlinkClick r:id="rId6"/>
              </a:rPr>
              <a:t>Resource: Security Admin Rules in Azure | Microsoft Learn</a:t>
            </a:r>
            <a:endParaRPr lang="en-US"/>
          </a:p>
          <a:p>
            <a:endParaRPr lang="en-US"/>
          </a:p>
          <a:p>
            <a:endParaRPr lang="en-US"/>
          </a:p>
        </p:txBody>
      </p:sp>
      <p:sp>
        <p:nvSpPr>
          <p:cNvPr id="5" name="Slide Image Placeholder 4">
            <a:extLst>
              <a:ext uri="{FF2B5EF4-FFF2-40B4-BE49-F238E27FC236}">
                <a16:creationId xmlns:a16="http://schemas.microsoft.com/office/drawing/2014/main" id="{C6478D6B-C8F4-5C87-3AE5-7FB078D7539A}"/>
              </a:ext>
            </a:extLst>
          </p:cNvPr>
          <p:cNvSpPr>
            <a:spLocks noGrp="1" noRot="1" noChangeAspect="1"/>
          </p:cNvSpPr>
          <p:nvPr>
            <p:ph type="sldImg"/>
          </p:nvPr>
        </p:nvSpPr>
        <p:spPr/>
      </p:sp>
    </p:spTree>
    <p:extLst>
      <p:ext uri="{BB962C8B-B14F-4D97-AF65-F5344CB8AC3E}">
        <p14:creationId xmlns:p14="http://schemas.microsoft.com/office/powerpoint/2010/main" val="3440109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noProof="0"/>
              <a:t>Azure provides a comprehensive set of security services that protect your global applications and APIs. </a:t>
            </a:r>
            <a:endParaRPr lang="en-US"/>
          </a:p>
        </p:txBody>
      </p:sp>
      <p:sp>
        <p:nvSpPr>
          <p:cNvPr id="5" name="Slide Image Placeholder 4">
            <a:extLst>
              <a:ext uri="{FF2B5EF4-FFF2-40B4-BE49-F238E27FC236}">
                <a16:creationId xmlns:a16="http://schemas.microsoft.com/office/drawing/2014/main" id="{973B6D31-BE92-B49D-DEE6-BAB5EE4C98CC}"/>
              </a:ext>
            </a:extLst>
          </p:cNvPr>
          <p:cNvSpPr>
            <a:spLocks noGrp="1" noRot="1" noChangeAspect="1"/>
          </p:cNvSpPr>
          <p:nvPr>
            <p:ph type="sldImg"/>
          </p:nvPr>
        </p:nvSpPr>
        <p:spPr/>
      </p:sp>
    </p:spTree>
    <p:extLst>
      <p:ext uri="{BB962C8B-B14F-4D97-AF65-F5344CB8AC3E}">
        <p14:creationId xmlns:p14="http://schemas.microsoft.com/office/powerpoint/2010/main" val="4167873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Let’s talk about the data protection built into Azure. </a:t>
            </a:r>
          </a:p>
          <a:p>
            <a:endParaRPr lang="en-US"/>
          </a:p>
          <a:p>
            <a:r>
              <a:rPr lang="en-US"/>
              <a:t>Protecting your data throughout its lifecycle and wherever it resides is the most critical step to safeguard your business. Azure offers a breadth of options to ensure the privacy and security of your data. Data encryption at rest is a mandatory step toward data privacy, compliance, and data sovereignty. </a:t>
            </a:r>
          </a:p>
          <a:p>
            <a:r>
              <a:rPr lang="en-US"/>
              <a:t> </a:t>
            </a:r>
          </a:p>
          <a:p>
            <a:r>
              <a:rPr lang="en-US"/>
              <a:t>Azure disk encryption enables IT administrators to encrypt Windows and Linux IaaS VM disks. Disk encryption combines the industry-standard Windows BitLocker feature and the Linux dm-crypt feature to provide volume encryption for the OS and the data disks. Services like Azure storage and Azure SQL database encrypt data at rest by default, and many services offer encryption as an option.</a:t>
            </a:r>
          </a:p>
          <a:p>
            <a:r>
              <a:rPr lang="en-US"/>
              <a:t> </a:t>
            </a:r>
          </a:p>
          <a:p>
            <a:r>
              <a:rPr lang="en-US"/>
              <a:t>Organizations that fail to protect data in transit are more susceptible to man-in-the-middle attacks, eavesdropping, and session hijacking. These attacks can be the first step attackers use to gain access to confidential data. </a:t>
            </a:r>
          </a:p>
          <a:p>
            <a:r>
              <a:rPr lang="en-US"/>
              <a:t> </a:t>
            </a:r>
          </a:p>
          <a:p>
            <a:r>
              <a:rPr lang="en-US"/>
              <a:t>Security is a key concern when you move extremely sensitive IP and data scenarios to the cloud. You can secure data at rest and in transit, but you also need to protect your data from threats when it’s processing. Now you can. Confidential computing adds new data-security capabilities that use trusted-execution environments (TEEs) or encryption mechanisms to protect your data while in use. Azure permits only authorized code to run in the TEE container and to access data, which protects your code and data against viewing and modification from outside of TEE.</a:t>
            </a:r>
          </a:p>
          <a:p>
            <a:r>
              <a:rPr lang="en-US"/>
              <a:t> </a:t>
            </a:r>
          </a:p>
          <a:p>
            <a:r>
              <a:rPr lang="en-US"/>
              <a:t>In addition, centralizing storage of application secrets in Azure Key Vault allows you to control their distribution. Key Vault greatly reduces the chances that secrets may accidentally get leaked. Using Key Vault reduces risk because application developers no longer need to add security information to their code and store it in their applications. Together, these built-in controls make it easier for you to protect data for services across your software-as-a-service (SaaS), platform-as-a-service (PaaS), and infrastructure-as-a-service (IaaS) cloud models. </a:t>
            </a:r>
          </a:p>
          <a:p>
            <a:r>
              <a:rPr lang="en-US"/>
              <a:t> </a:t>
            </a:r>
          </a:p>
          <a:p>
            <a:r>
              <a:rPr lang="en-US"/>
              <a:t>Note—additional detail if needed:</a:t>
            </a:r>
            <a:br>
              <a:rPr lang="en-US"/>
            </a:br>
            <a:r>
              <a:rPr lang="en-US"/>
              <a:t>At-rest examples:</a:t>
            </a:r>
            <a:br>
              <a:rPr lang="en-US"/>
            </a:br>
            <a:r>
              <a:rPr lang="en-US"/>
              <a:t>Azure storage service encryption</a:t>
            </a:r>
          </a:p>
          <a:p>
            <a:r>
              <a:rPr lang="en-US"/>
              <a:t>SQL Server transparent database encryption (TDE)</a:t>
            </a:r>
          </a:p>
          <a:p>
            <a:br>
              <a:rPr lang="en-US"/>
            </a:br>
            <a:r>
              <a:rPr lang="en-US"/>
              <a:t>In-transit examples:</a:t>
            </a:r>
            <a:br>
              <a:rPr lang="en-US"/>
            </a:br>
            <a:r>
              <a:rPr lang="en-US"/>
              <a:t>HTTPS</a:t>
            </a:r>
          </a:p>
          <a:p>
            <a:r>
              <a:rPr lang="en-US"/>
              <a:t>TLS</a:t>
            </a:r>
          </a:p>
          <a:p>
            <a:r>
              <a:rPr lang="en-US"/>
              <a:t> </a:t>
            </a:r>
          </a:p>
          <a:p>
            <a:r>
              <a:rPr lang="en-US"/>
              <a:t>In-use examples:</a:t>
            </a:r>
            <a:br>
              <a:rPr lang="en-US"/>
            </a:br>
            <a:r>
              <a:rPr lang="en-US"/>
              <a:t>Trusted execution environments such as Intel SGX and VBS</a:t>
            </a:r>
          </a:p>
          <a:p>
            <a:r>
              <a:rPr lang="en-US"/>
              <a:t>Homomorphic encryption</a:t>
            </a:r>
          </a:p>
          <a:p>
            <a:r>
              <a:rPr lang="en-US"/>
              <a:t> </a:t>
            </a:r>
          </a:p>
          <a:p>
            <a:r>
              <a:rPr lang="en-US"/>
              <a:t>Secrets management: Azure Key Vault can be used to securely store and tightly control access to tokens, passwords, certificates, API keys, and other secrets.</a:t>
            </a:r>
          </a:p>
          <a:p>
            <a:r>
              <a:rPr lang="en-US"/>
              <a:t> </a:t>
            </a:r>
          </a:p>
          <a:p>
            <a:r>
              <a:rPr lang="en-US"/>
              <a:t>Key management: You can also use Azure Key Vault as a key management solution. Azure Key Vault makes it easy to create and control the encryption keys used to encrypt your data.</a:t>
            </a:r>
          </a:p>
          <a:p>
            <a:r>
              <a:rPr lang="en-US"/>
              <a:t> </a:t>
            </a:r>
          </a:p>
          <a:p>
            <a:r>
              <a:rPr lang="en-US"/>
              <a:t>Certificate management: Azure Key Vault lets you easily provision, manage, and deploy public and private secure sockets layer/transport layer security (SSL/TLS) certificates for use with Azure and your internal connected resources. </a:t>
            </a:r>
          </a:p>
          <a:p>
            <a:r>
              <a:rPr lang="en-US"/>
              <a:t> </a:t>
            </a:r>
          </a:p>
          <a:p>
            <a:r>
              <a:rPr lang="en-US"/>
              <a:t>Hardware security modules (HSM): Store and protect your secrets and keys either by software or FIPS 140-2 Level 2, which validates HSMs.</a:t>
            </a:r>
          </a:p>
          <a:p>
            <a:r>
              <a:rPr lang="en-US"/>
              <a:t> </a:t>
            </a:r>
          </a:p>
          <a:p>
            <a:r>
              <a:rPr lang="en-US"/>
              <a:t> </a:t>
            </a:r>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29</a:t>
            </a:fld>
            <a:endParaRPr lang="en-US"/>
          </a:p>
        </p:txBody>
      </p:sp>
      <p:sp>
        <p:nvSpPr>
          <p:cNvPr id="7" name="Slide Image Placeholder 6">
            <a:extLst>
              <a:ext uri="{FF2B5EF4-FFF2-40B4-BE49-F238E27FC236}">
                <a16:creationId xmlns:a16="http://schemas.microsoft.com/office/drawing/2014/main" id="{81FDDB98-73E9-705F-7E9C-CAE40928C55A}"/>
              </a:ext>
            </a:extLst>
          </p:cNvPr>
          <p:cNvSpPr>
            <a:spLocks noGrp="1" noRot="1" noChangeAspect="1"/>
          </p:cNvSpPr>
          <p:nvPr>
            <p:ph type="sldImg"/>
          </p:nvPr>
        </p:nvSpPr>
        <p:spPr/>
      </p:sp>
    </p:spTree>
    <p:extLst>
      <p:ext uri="{BB962C8B-B14F-4D97-AF65-F5344CB8AC3E}">
        <p14:creationId xmlns:p14="http://schemas.microsoft.com/office/powerpoint/2010/main" val="150146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Microsoft is in a unique position to help our customers secure their highly distributed and hyper mobile environments with our end-to-end offerings. Evaluating their security posture isn’t a one-time event, it’s and ongoing effort. </a:t>
            </a:r>
          </a:p>
          <a:p>
            <a:pPr lvl="0"/>
            <a:endParaRPr lang="en-US"/>
          </a:p>
          <a:p>
            <a:pPr lvl="0"/>
            <a:r>
              <a:rPr lang="en-US"/>
              <a:t>We have the scope and resources to focus on providing best-in-class protection across the entire digital estate – identities, endpoints, data and emails, applications, and cloud. </a:t>
            </a:r>
          </a:p>
          <a:p>
            <a:pPr lvl="0"/>
            <a:endParaRPr lang="en-US"/>
          </a:p>
          <a:p>
            <a:pPr lvl="0"/>
            <a:r>
              <a:rPr lang="en-US"/>
              <a:t>And to be clear – we take a holistic approach, offering protection across multiple clouds [click] and multiple platforms.  </a:t>
            </a:r>
          </a:p>
          <a:p>
            <a:pPr lvl="0"/>
            <a:endParaRPr lang="en-US"/>
          </a:p>
          <a:p>
            <a:pPr lvl="0"/>
            <a:r>
              <a:rPr lang="en-US"/>
              <a:t>We believe it’s no longer acceptable to deliver anything less than comprehensive security against digital threats. Threats can come from anywhere — whether bad actors trying to compromise credentials and breach your systems or employees not following privacy and encryption standards on sensitive data.</a:t>
            </a:r>
          </a:p>
          <a:p>
            <a:r>
              <a:rPr lang="en-US"/>
              <a:t>We do this through our portfolio of security offerings – six product families that integrate over 50 product categories.  </a:t>
            </a:r>
          </a:p>
          <a:p>
            <a:r>
              <a:rPr lang="en-US"/>
              <a:t>With Microsoft Security, organizations can manage their threat landscape from end to end, providing customers with the most integrated and comprehensive security, compliance, and identity management solution portfolio on the planet.  </a:t>
            </a:r>
          </a:p>
          <a:p>
            <a:endParaRPr lang="en-US"/>
          </a:p>
          <a:p>
            <a:r>
              <a:rPr lang="en-US"/>
              <a:t>By bringing the capabilities of these solutions together, we can natively integrate individual layers of protection to improve end-user experiences, decrease SecOps inefficiencies, and reduce the risk of costly data breaches and compliance violations.  </a:t>
            </a:r>
          </a:p>
          <a:p>
            <a:endParaRPr lang="en-US"/>
          </a:p>
          <a:p>
            <a:pPr lvl="0"/>
            <a:r>
              <a:rPr lang="en-US"/>
              <a:t>We are helping organizations meet the challenges of a rapidly changing world so that they can seize the opportunity to grow and pioneer innovation with the industry’s most trusted and comprehensive cloud (Microsoft cloud). </a:t>
            </a:r>
          </a:p>
          <a:p>
            <a:endParaRPr lang="en-US"/>
          </a:p>
          <a:p>
            <a:pPr lvl="0"/>
            <a:r>
              <a:rPr lang="en-US"/>
              <a:t>The Microsoft Cloud is built on Azure: the global cloud computing platform powering transformation and growth. Azure lies at the foundation of the Microsoft Cloud and its capabilities –  making it possible for organizations to securely embrace the latest technologies and leverage them to create new ones at rapid pace. </a:t>
            </a:r>
          </a:p>
          <a:p>
            <a:endParaRPr lang="en-US"/>
          </a:p>
          <a:p>
            <a:endParaRPr lang="en-US"/>
          </a:p>
        </p:txBody>
      </p:sp>
      <p:sp>
        <p:nvSpPr>
          <p:cNvPr id="6" name="Slide Image Placeholder 5">
            <a:extLst>
              <a:ext uri="{FF2B5EF4-FFF2-40B4-BE49-F238E27FC236}">
                <a16:creationId xmlns:a16="http://schemas.microsoft.com/office/drawing/2014/main" id="{D0CCDBD6-DDA1-8278-EFD6-E7EE5090E734}"/>
              </a:ext>
            </a:extLst>
          </p:cNvPr>
          <p:cNvSpPr>
            <a:spLocks noGrp="1" noRot="1" noChangeAspect="1"/>
          </p:cNvSpPr>
          <p:nvPr>
            <p:ph type="sldImg"/>
          </p:nvPr>
        </p:nvSpPr>
        <p:spPr/>
      </p:sp>
    </p:spTree>
    <p:extLst>
      <p:ext uri="{BB962C8B-B14F-4D97-AF65-F5344CB8AC3E}">
        <p14:creationId xmlns:p14="http://schemas.microsoft.com/office/powerpoint/2010/main" val="295782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Secure your sensitive and regulated data while it's being processed in the cloud. </a:t>
            </a:r>
          </a:p>
          <a:p>
            <a:pPr lvl="0"/>
            <a:endParaRPr lang="en-US"/>
          </a:p>
          <a:p>
            <a:pPr lvl="0"/>
            <a:r>
              <a:rPr lang="en-US"/>
              <a:t>Azure confidential computing encrypts data in memory in hardware-based trusted execution environments and processes it only after the cloud environment is verified, helping prevent data access by cloud providers, administrators, and users. </a:t>
            </a:r>
          </a:p>
          <a:p>
            <a:pPr lvl="0"/>
            <a:endParaRPr lang="en-US"/>
          </a:p>
          <a:p>
            <a:pPr lvl="0"/>
            <a:r>
              <a:rPr lang="en-US"/>
              <a:t>Build on top of secure hardware using familiar tools, software, and cloud infrastructure, or migrate your existing workloads and applications.</a:t>
            </a:r>
          </a:p>
          <a:p>
            <a:pPr lvl="0"/>
            <a:endParaRPr lang="en-US"/>
          </a:p>
          <a:p>
            <a:pPr lvl="0"/>
            <a:r>
              <a:rPr lang="en-US"/>
              <a:t>Combine datasets confidentially, without exposing your data to other contributing organizations. Benefit from confidential computing and great AI and machine learning insights. Upload encrypted data to a secure enclave in a virtual machine and perform algorithms on datasets from multiple sources.</a:t>
            </a:r>
          </a:p>
          <a:p>
            <a:pPr lvl="0"/>
            <a:endParaRPr lang="en-US"/>
          </a:p>
          <a:p>
            <a:pPr lvl="0"/>
            <a:endParaRPr lang="en-US"/>
          </a:p>
          <a:p>
            <a:pPr lvl="0"/>
            <a:endParaRPr lang="en-US" noProof="0"/>
          </a:p>
          <a:p>
            <a:pPr lvl="0"/>
            <a:endParaRPr lang="en-US" noProof="0"/>
          </a:p>
          <a:p>
            <a:endParaRPr lang="en-US"/>
          </a:p>
        </p:txBody>
      </p:sp>
      <p:sp>
        <p:nvSpPr>
          <p:cNvPr id="4" name="Slide Number Placeholder 3"/>
          <p:cNvSpPr>
            <a:spLocks noGrp="1"/>
          </p:cNvSpPr>
          <p:nvPr>
            <p:ph type="sldNum" sz="quarter" idx="10"/>
          </p:nvPr>
        </p:nvSpPr>
        <p:spPr/>
        <p:txBody>
          <a:bodyPr/>
          <a:lstStyle/>
          <a:p>
            <a:pPr lvl="0"/>
            <a:fld id="{30DFA2E6-A972-491D-9C83-2A43AB9CA291}" type="slidenum">
              <a:rPr lang="en-US" noProof="0"/>
              <a:pPr lvl="0"/>
              <a:t>30</a:t>
            </a:fld>
            <a:endParaRPr lang="en-US" noProof="0"/>
          </a:p>
        </p:txBody>
      </p:sp>
      <p:sp>
        <p:nvSpPr>
          <p:cNvPr id="7" name="Slide Image Placeholder 6">
            <a:extLst>
              <a:ext uri="{FF2B5EF4-FFF2-40B4-BE49-F238E27FC236}">
                <a16:creationId xmlns:a16="http://schemas.microsoft.com/office/drawing/2014/main" id="{103EE1EE-FEEB-A729-0C92-5B467B1F9CEF}"/>
              </a:ext>
            </a:extLst>
          </p:cNvPr>
          <p:cNvSpPr>
            <a:spLocks noGrp="1" noRot="1" noChangeAspect="1"/>
          </p:cNvSpPr>
          <p:nvPr>
            <p:ph type="sldImg"/>
          </p:nvPr>
        </p:nvSpPr>
        <p:spPr/>
      </p:sp>
    </p:spTree>
    <p:extLst>
      <p:ext uri="{BB962C8B-B14F-4D97-AF65-F5344CB8AC3E}">
        <p14:creationId xmlns:p14="http://schemas.microsoft.com/office/powerpoint/2010/main" val="2430653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a:t>The Azure confidential computing portfolio can be broken into three tiers: virtual machines, container service options, and other PaaS and SaaS.</a:t>
            </a:r>
          </a:p>
          <a:p>
            <a:pPr lvl="0"/>
            <a:endParaRPr lang="en-GB"/>
          </a:p>
          <a:p>
            <a:pPr lvl="0"/>
            <a:r>
              <a:rPr lang="en-GB"/>
              <a:t>At the VM tier are our confidential VMs using AMD SEV-SNP (GA), AMD SEV-SNP confidential VMs paired with NVIDIA H100 Tensor Core GPUs (in preview and an industry first), and Intel TDX confidential VMs (public preview); and our Intel SGX VMs with application enclaves  which allow multiple code sections within a single VM to each have their own protected memory space. Our AMD SEV-SNP confidential VMs are now available in 12 regions in the US, EMEA, and Asia as shown in the lower right.</a:t>
            </a:r>
          </a:p>
          <a:p>
            <a:pPr lvl="0"/>
            <a:endParaRPr lang="en-GB"/>
          </a:p>
          <a:p>
            <a:r>
              <a:rPr lang="en-GB"/>
              <a:t>At the container services tier are our Kubernetes node pool options: Intel SGX app enclave node pools (GA), AMD SEV-SNP confidential VM node pools (GA), and AMD SEV-SNP confidential container node pools which allow each pod to have its own protected memory space; and our serverless confidential container offering:  Confidential containers on Azure Container Instances, with each container group having its own protected memory space.</a:t>
            </a:r>
          </a:p>
          <a:p>
            <a:pPr lvl="0"/>
            <a:endParaRPr lang="en-GB"/>
          </a:p>
          <a:p>
            <a:pPr lvl="0"/>
            <a:r>
              <a:rPr lang="en-GB"/>
              <a:t>Our other services tier includes services powered by AMD SEV-SNP confidential VMs: SQL </a:t>
            </a:r>
            <a:r>
              <a:rPr lang="en-US"/>
              <a:t>IaaS on confidential VMs (GA), Windows 11 Azure Virtual Desktop on confidential VMs (GA), Azure Data Explore on confidential VMs (Public preview), and Azure Databricks on confidential VMs (GA); and services powered by Intel SGX VMs with app enclaves: SQL always encrypted with secure enclaves (GA), Azure Key Vault Managed HSM (GA), Microsoft Azure </a:t>
            </a:r>
          </a:p>
          <a:p>
            <a:pPr lvl="0"/>
            <a:r>
              <a:rPr lang="en-US"/>
              <a:t>Attestation (GA), Azure Confidential Ledger (GA), and Azure Managed  Confidential Consortium Framework (Public preview).</a:t>
            </a:r>
          </a:p>
          <a:p>
            <a:pPr lvl="0"/>
            <a:endParaRPr lang="en-US"/>
          </a:p>
          <a:p>
            <a:pPr lvl="0"/>
            <a:r>
              <a:rPr lang="en-US"/>
              <a:t>For an overview of the entire ACC portfolio and how these services  work together to support a Zero Trust Architecture on Azure, download our O’Reilly report: Azure confidential  computing and Zero Trust: https://aka.ms/ACC-ZT-blog.</a:t>
            </a:r>
          </a:p>
          <a:p>
            <a:pPr lvl="0"/>
            <a:endParaRPr lang="en-US"/>
          </a:p>
        </p:txBody>
      </p:sp>
      <p:sp>
        <p:nvSpPr>
          <p:cNvPr id="5" name="Footer Placeholder 4"/>
          <p:cNvSpPr>
            <a:spLocks noGrp="1"/>
          </p:cNvSpPr>
          <p:nvPr>
            <p:ph type="ftr" sz="quarter" idx="4"/>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886200" y="0"/>
            <a:ext cx="2971800" cy="4587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8/10/2024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lvl="0"/>
            <a:fld id="{B4008EB6-D09E-4580-8CD6-DDB14511944F}" type="slidenum">
              <a:rPr lang="en-US" noProof="0" smtClean="0"/>
              <a:pPr lvl="0"/>
              <a:t>31</a:t>
            </a:fld>
            <a:endParaRPr lang="en-US" noProof="0"/>
          </a:p>
        </p:txBody>
      </p:sp>
      <p:sp>
        <p:nvSpPr>
          <p:cNvPr id="10" name="Slide Image Placeholder 9">
            <a:extLst>
              <a:ext uri="{FF2B5EF4-FFF2-40B4-BE49-F238E27FC236}">
                <a16:creationId xmlns:a16="http://schemas.microsoft.com/office/drawing/2014/main" id="{11BBCA40-FD26-867C-7C6F-65C4F6C9C73B}"/>
              </a:ext>
            </a:extLst>
          </p:cNvPr>
          <p:cNvSpPr>
            <a:spLocks noGrp="1" noRot="1" noChangeAspect="1"/>
          </p:cNvSpPr>
          <p:nvPr>
            <p:ph type="sldImg"/>
          </p:nvPr>
        </p:nvSpPr>
        <p:spPr/>
      </p:sp>
    </p:spTree>
    <p:extLst>
      <p:ext uri="{BB962C8B-B14F-4D97-AF65-F5344CB8AC3E}">
        <p14:creationId xmlns:p14="http://schemas.microsoft.com/office/powerpoint/2010/main" val="1648900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Microsoft addresses how our cloud infrastructure impacts the environment and communities by investing in advanced development projects for carbon, waste, water, and ecosystems. Our sustainability commitments include protecting land, being water positive, generating zero waste, and matching 100% of our energy consumption with zero-carbon sources.</a:t>
            </a:r>
          </a:p>
          <a:p>
            <a:endParaRPr lang="en-US"/>
          </a:p>
          <a:p>
            <a:r>
              <a:rPr lang="en-US"/>
              <a:t>As we build our datacenters, we’re working to grow our portfolio of renewable energy projects. In fact, today, we are one of the largest buyers of renewable energy around the globe. We’ve contracted a total of over 19 gigawatts of renewable energy assets, including projects in 21 countries around the world.</a:t>
            </a:r>
          </a:p>
          <a:p>
            <a:endParaRPr lang="en-US"/>
          </a:p>
          <a:p>
            <a:r>
              <a:rPr lang="en-US"/>
              <a:t>And we’re working with producers to bring on new energy from wind, solar, geothermal, and nuclear fusion, as well.</a:t>
            </a:r>
            <a:br>
              <a:rPr lang="en-US"/>
            </a:br>
            <a:endParaRPr lang="en-US"/>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32</a:t>
            </a:fld>
            <a:endParaRPr lang="en-US"/>
          </a:p>
        </p:txBody>
      </p:sp>
      <p:sp>
        <p:nvSpPr>
          <p:cNvPr id="7" name="Slide Image Placeholder 6">
            <a:extLst>
              <a:ext uri="{FF2B5EF4-FFF2-40B4-BE49-F238E27FC236}">
                <a16:creationId xmlns:a16="http://schemas.microsoft.com/office/drawing/2014/main" id="{0C40BE14-28FB-95D7-A0C5-508A6A672F15}"/>
              </a:ext>
            </a:extLst>
          </p:cNvPr>
          <p:cNvSpPr>
            <a:spLocks noGrp="1" noRot="1" noChangeAspect="1"/>
          </p:cNvSpPr>
          <p:nvPr>
            <p:ph type="sldImg"/>
          </p:nvPr>
        </p:nvSpPr>
        <p:spPr/>
      </p:sp>
    </p:spTree>
    <p:extLst>
      <p:ext uri="{BB962C8B-B14F-4D97-AF65-F5344CB8AC3E}">
        <p14:creationId xmlns:p14="http://schemas.microsoft.com/office/powerpoint/2010/main" val="1323089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98% of cyber attacks can be prevented with basic security hygiene.</a:t>
            </a:r>
          </a:p>
          <a:p>
            <a:pPr lvl="0"/>
            <a:endParaRPr lang="en-US"/>
          </a:p>
          <a:p>
            <a:pPr lvl="0"/>
            <a:r>
              <a:rPr lang="en-US"/>
              <a:t>Overall, more than 2.5B cloud-based detections per day are driven by AI and today Microsoft machine learning models power nearly 79% of the endpoint detections, and</a:t>
            </a:r>
          </a:p>
          <a:p>
            <a:pPr lvl="0"/>
            <a:endParaRPr lang="en-US"/>
          </a:p>
          <a:p>
            <a:pPr lvl="0"/>
            <a:r>
              <a:rPr lang="en-US"/>
              <a:t>More than one million organizations across every industry – from BP and Fujifilm, to ING Bank, iHeart Media, and Lumen Technologies – now use Microsoft  security solutions, up 26 percent year over year.</a:t>
            </a:r>
          </a:p>
          <a:p>
            <a:pPr lvl="0"/>
            <a:endParaRPr lang="en-US"/>
          </a:p>
          <a:p>
            <a:pPr lvl="0"/>
            <a:r>
              <a:rPr lang="en-US"/>
              <a:t>Microsoft has over 15,000 partners in our security ecosystem, more than anyone else in the industry. </a:t>
            </a:r>
          </a:p>
          <a:p>
            <a:pPr lvl="0"/>
            <a:endParaRPr lang="en-US"/>
          </a:p>
          <a:p>
            <a:pPr lvl="0"/>
            <a:endParaRPr lang="en-US"/>
          </a:p>
          <a:p>
            <a:pPr lvl="0"/>
            <a:endParaRPr lang="en-US"/>
          </a:p>
          <a:p>
            <a:pPr lvl="0"/>
            <a:endParaRPr lang="en-US"/>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33</a:t>
            </a:fld>
            <a:endParaRPr lang="en-US"/>
          </a:p>
        </p:txBody>
      </p:sp>
      <p:sp>
        <p:nvSpPr>
          <p:cNvPr id="7" name="Slide Image Placeholder 6">
            <a:extLst>
              <a:ext uri="{FF2B5EF4-FFF2-40B4-BE49-F238E27FC236}">
                <a16:creationId xmlns:a16="http://schemas.microsoft.com/office/drawing/2014/main" id="{59C7A324-B41B-766D-C12F-99EDFD13C16F}"/>
              </a:ext>
            </a:extLst>
          </p:cNvPr>
          <p:cNvSpPr>
            <a:spLocks noGrp="1" noRot="1" noChangeAspect="1"/>
          </p:cNvSpPr>
          <p:nvPr>
            <p:ph type="sldImg"/>
          </p:nvPr>
        </p:nvSpPr>
        <p:spPr/>
      </p:sp>
    </p:spTree>
    <p:extLst>
      <p:ext uri="{BB962C8B-B14F-4D97-AF65-F5344CB8AC3E}">
        <p14:creationId xmlns:p14="http://schemas.microsoft.com/office/powerpoint/2010/main" val="1217589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CA"/>
              <a:t>Why rely on Azure?  </a:t>
            </a:r>
          </a:p>
          <a:p>
            <a:endParaRPr lang="en-CA"/>
          </a:p>
          <a:p>
            <a:r>
              <a:rPr lang="en-CA"/>
              <a:t>Many of the world’s most successful companies are already choosing Azure to power cutting-edge innovation across all industries - </a:t>
            </a:r>
            <a:r>
              <a:rPr lang="en-US"/>
              <a:t>from retail to automotive to airlines. In fact, over &gt;95% of Fortune 500 companies trust Azure with their business and are leaning on our capabilities to differentiate, grow and achieve really meaningful things for their businesses. </a:t>
            </a:r>
          </a:p>
          <a:p>
            <a:endParaRPr lang="en-US"/>
          </a:p>
          <a:p>
            <a:r>
              <a:rPr lang="fr-FR"/>
              <a:t>Source: </a:t>
            </a:r>
          </a:p>
          <a:p>
            <a:r>
              <a:rPr lang="fr-FR">
                <a:hlinkClick r:id="rId3"/>
              </a:rPr>
              <a:t>https://azure.microsoft.com/en-us/blog/microsoft-azure-the-only-consistent-comprehensive-hybrid-cloud/</a:t>
            </a:r>
            <a:r>
              <a:rPr lang="fr-FR"/>
              <a:t> </a:t>
            </a:r>
            <a:endParaRPr lang="en-US"/>
          </a:p>
        </p:txBody>
      </p:sp>
      <p:sp>
        <p:nvSpPr>
          <p:cNvPr id="4" name="Slide Number Placeholder 3"/>
          <p:cNvSpPr>
            <a:spLocks noGrp="1"/>
          </p:cNvSpPr>
          <p:nvPr>
            <p:ph type="sldNum" sz="quarter" idx="5"/>
          </p:nvPr>
        </p:nvSpPr>
        <p:spPr/>
        <p:txBody>
          <a:bodyPr/>
          <a:lstStyle/>
          <a:p>
            <a:fld id="{99655041-6D3D-46B3-A211-A85EF28526D0}" type="slidenum">
              <a:rPr lang="en-US" smtClean="0"/>
              <a:pPr/>
              <a:t>34</a:t>
            </a:fld>
            <a:endParaRPr lang="en-US"/>
          </a:p>
        </p:txBody>
      </p:sp>
      <p:sp>
        <p:nvSpPr>
          <p:cNvPr id="7" name="Slide Image Placeholder 6">
            <a:extLst>
              <a:ext uri="{FF2B5EF4-FFF2-40B4-BE49-F238E27FC236}">
                <a16:creationId xmlns:a16="http://schemas.microsoft.com/office/drawing/2014/main" id="{9273EBE2-5E80-D27C-7173-1CE06072E111}"/>
              </a:ext>
            </a:extLst>
          </p:cNvPr>
          <p:cNvSpPr>
            <a:spLocks noGrp="1" noRot="1" noChangeAspect="1"/>
          </p:cNvSpPr>
          <p:nvPr>
            <p:ph type="sldImg"/>
          </p:nvPr>
        </p:nvSpPr>
        <p:spPr/>
      </p:sp>
    </p:spTree>
    <p:extLst>
      <p:ext uri="{BB962C8B-B14F-4D97-AF65-F5344CB8AC3E}">
        <p14:creationId xmlns:p14="http://schemas.microsoft.com/office/powerpoint/2010/main" val="1369078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57FC0-D22F-4AFC-9794-E04670164DDB}" type="slidenum">
              <a:rPr lang="en-US" smtClean="0"/>
              <a:t>35</a:t>
            </a:fld>
            <a:endParaRPr lang="en-US"/>
          </a:p>
        </p:txBody>
      </p:sp>
    </p:spTree>
    <p:extLst>
      <p:ext uri="{BB962C8B-B14F-4D97-AF65-F5344CB8AC3E}">
        <p14:creationId xmlns:p14="http://schemas.microsoft.com/office/powerpoint/2010/main" val="1285236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57FC0-D22F-4AFC-9794-E04670164DDB}" type="slidenum">
              <a:rPr lang="en-US" smtClean="0"/>
              <a:t>36</a:t>
            </a:fld>
            <a:endParaRPr lang="en-US"/>
          </a:p>
        </p:txBody>
      </p:sp>
    </p:spTree>
    <p:extLst>
      <p:ext uri="{BB962C8B-B14F-4D97-AF65-F5344CB8AC3E}">
        <p14:creationId xmlns:p14="http://schemas.microsoft.com/office/powerpoint/2010/main" val="1773130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Trust in cloud computing requires that services and data are available when you need them.</a:t>
            </a:r>
          </a:p>
          <a:p>
            <a:endParaRPr lang="en-US"/>
          </a:p>
          <a:p>
            <a:r>
              <a:rPr lang="en-US"/>
              <a:t>You want assurance that your data will not only be available, but also be both accessible and secured against unauthorized access, tampering, loss, and other dynamic threats to privacy and security—but new regulations and standards have increased compliance and data protection requirements. Azure provides a collection of integrated cloud services that help protect your business assets.</a:t>
            </a:r>
          </a:p>
          <a:p>
            <a:endParaRPr lang="en-US"/>
          </a:p>
          <a:p>
            <a:r>
              <a:rPr lang="en-US"/>
              <a:t>Providing a trusted cloud for our customers begins with our compliance standards. With more than 100 compliance offerings, we have the most comprehensive compliance portfolio of any cloud provider on the market. Our expertise in providing compliance offerings gives us the ability to customize compliance offerings to meet any specific needs—global, local/regional, and/or industry—a customer may have. </a:t>
            </a:r>
          </a:p>
          <a:p>
            <a:endParaRPr lang="en-US"/>
          </a:p>
        </p:txBody>
      </p:sp>
      <p:sp>
        <p:nvSpPr>
          <p:cNvPr id="4" name="Slide Number Placeholder 3"/>
          <p:cNvSpPr>
            <a:spLocks noGrp="1"/>
          </p:cNvSpPr>
          <p:nvPr>
            <p:ph type="sldNum" sz="quarter" idx="5"/>
          </p:nvPr>
        </p:nvSpPr>
        <p:spPr/>
        <p:txBody>
          <a:bodyPr/>
          <a:lstStyle/>
          <a:p>
            <a:fld id="{B1A6778C-E3F3-4758-A02E-E64AD7DC4957}" type="slidenum">
              <a:rPr lang="en-US" smtClean="0"/>
              <a:pPr/>
              <a:t>37</a:t>
            </a:fld>
            <a:endParaRPr lang="en-US"/>
          </a:p>
        </p:txBody>
      </p:sp>
      <p:sp>
        <p:nvSpPr>
          <p:cNvPr id="7" name="Slide Image Placeholder 6">
            <a:extLst>
              <a:ext uri="{FF2B5EF4-FFF2-40B4-BE49-F238E27FC236}">
                <a16:creationId xmlns:a16="http://schemas.microsoft.com/office/drawing/2014/main" id="{30D5C9A9-1C6E-9D4D-A231-C06968A430F2}"/>
              </a:ext>
            </a:extLst>
          </p:cNvPr>
          <p:cNvSpPr>
            <a:spLocks noGrp="1" noRot="1" noChangeAspect="1"/>
          </p:cNvSpPr>
          <p:nvPr>
            <p:ph type="sldImg"/>
          </p:nvPr>
        </p:nvSpPr>
        <p:spPr/>
      </p:sp>
    </p:spTree>
    <p:extLst>
      <p:ext uri="{BB962C8B-B14F-4D97-AF65-F5344CB8AC3E}">
        <p14:creationId xmlns:p14="http://schemas.microsoft.com/office/powerpoint/2010/main" val="3345381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If you are a commercial or public sector customer in the EU, we will go beyond our existing data storage commitments and enable you to process and store all your data in the EU—in other words, we will not need to move your data outside of the EU. Microsoft cloud services already comply with or exceed EU guidelines, even before the plan we announced. We already provide commercial and public sector customers the choice to have data stored in the EU, and many Azure cloud services can already be configured to process data in the EU as well. In addition, we use world-class encryption and robust lockbox solutions that meet current regulatory guidance. Many of our services put control of customer data encryption in customers’ hands through the use of customer-managed keys, and we </a:t>
            </a:r>
            <a:r>
              <a:rPr lang="en-US">
                <a:hlinkClick r:id="rId3">
                  <a:extLst>
                    <a:ext uri="{A12FA001-AC4F-418D-AE19-62706E023703}">
                      <ahyp:hlinkClr xmlns:ahyp="http://schemas.microsoft.com/office/drawing/2018/hyperlinkcolor" val="tx"/>
                    </a:ext>
                  </a:extLst>
                </a:hlinkClick>
              </a:rPr>
              <a:t>defend our customers’ data</a:t>
            </a:r>
            <a:r>
              <a:rPr lang="en-US"/>
              <a:t> from improper access by any government in the world. </a:t>
            </a:r>
          </a:p>
          <a:p>
            <a:endParaRPr lang="en-US"/>
          </a:p>
          <a:p>
            <a:r>
              <a:rPr lang="en-US"/>
              <a:t>By the end of 2022, core cloud services will both store and process in the EU all personal data of our EU commercial and public sector customers, if they so choose. This plan includes any personal data in diagnostic data and service-generated data as well as personal data we use to provide technical support. We will also extend technical controls such as Lockbox and customer-managed encryption for customer data across Microsoft core cloud services. We will build these EU Data Boundary solutions into our core cloud services to enhance our current offerings for customers. </a:t>
            </a:r>
          </a:p>
          <a:p>
            <a:endParaRPr lang="en-US">
              <a:hlinkClick r:id="rId4">
                <a:extLst>
                  <a:ext uri="{A12FA001-AC4F-418D-AE19-62706E023703}">
                    <ahyp:hlinkClr xmlns:ahyp="http://schemas.microsoft.com/office/drawing/2018/hyperlinkcolor" val="tx"/>
                  </a:ext>
                </a:extLst>
              </a:hlinkClick>
            </a:endParaRPr>
          </a:p>
          <a:p>
            <a:r>
              <a:rPr lang="en-US">
                <a:hlinkClick r:id="rId4">
                  <a:extLst>
                    <a:ext uri="{A12FA001-AC4F-418D-AE19-62706E023703}">
                      <ahyp:hlinkClr xmlns:ahyp="http://schemas.microsoft.com/office/drawing/2018/hyperlinkcolor" val="tx"/>
                    </a:ext>
                  </a:extLst>
                </a:hlinkClick>
              </a:rPr>
              <a:t>https://blogs.microsoft.com/eupolicy/2021/12/16/eu-data-boundary-for-the-microsoft-cloud-a-progress-report/ </a:t>
            </a:r>
          </a:p>
          <a:p>
            <a:endParaRPr lang="en-US">
              <a:hlinkClick r:id="rId4">
                <a:extLst>
                  <a:ext uri="{A12FA001-AC4F-418D-AE19-62706E023703}">
                    <ahyp:hlinkClr xmlns:ahyp="http://schemas.microsoft.com/office/drawing/2018/hyperlinkcolor" val="tx"/>
                  </a:ext>
                </a:extLst>
              </a:hlinkClick>
            </a:endParaRPr>
          </a:p>
          <a:p>
            <a:endParaRPr lang="en-US"/>
          </a:p>
          <a:p>
            <a:endParaRPr lang="en-US"/>
          </a:p>
        </p:txBody>
      </p:sp>
      <p:sp>
        <p:nvSpPr>
          <p:cNvPr id="4" name="Slide Number Placeholder 3"/>
          <p:cNvSpPr>
            <a:spLocks noGrp="1"/>
          </p:cNvSpPr>
          <p:nvPr>
            <p:ph type="sldNum" sz="quarter" idx="5"/>
          </p:nvPr>
        </p:nvSpPr>
        <p:spPr/>
        <p:txBody>
          <a:bodyPr/>
          <a:lstStyle/>
          <a:p>
            <a:pPr lvl="0"/>
            <a:fld id="{B1A6778C-E3F3-4758-A02E-E64AD7DC4957}" type="slidenum">
              <a:rPr lang="en-US" noProof="0" smtClean="0"/>
              <a:pPr lvl="0"/>
              <a:t>38</a:t>
            </a:fld>
            <a:endParaRPr lang="en-US" noProof="0"/>
          </a:p>
        </p:txBody>
      </p:sp>
      <p:sp>
        <p:nvSpPr>
          <p:cNvPr id="7" name="Slide Image Placeholder 6">
            <a:extLst>
              <a:ext uri="{FF2B5EF4-FFF2-40B4-BE49-F238E27FC236}">
                <a16:creationId xmlns:a16="http://schemas.microsoft.com/office/drawing/2014/main" id="{60DE3463-8A48-9F28-5BFF-C5183ADDE4B3}"/>
              </a:ext>
            </a:extLst>
          </p:cNvPr>
          <p:cNvSpPr>
            <a:spLocks noGrp="1" noRot="1" noChangeAspect="1"/>
          </p:cNvSpPr>
          <p:nvPr>
            <p:ph type="sldImg"/>
          </p:nvPr>
        </p:nvSpPr>
        <p:spPr/>
      </p:sp>
    </p:spTree>
    <p:extLst>
      <p:ext uri="{BB962C8B-B14F-4D97-AF65-F5344CB8AC3E}">
        <p14:creationId xmlns:p14="http://schemas.microsoft.com/office/powerpoint/2010/main" val="370293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hlinkClick r:id="rId3"/>
              </a:rPr>
              <a:t>https://azure.microsoft.com/en-us/products/key-vault</a:t>
            </a:r>
            <a:r>
              <a:rPr lang="en-US"/>
              <a:t> </a:t>
            </a:r>
          </a:p>
          <a:p>
            <a:endParaRPr lang="en-US"/>
          </a:p>
          <a:p>
            <a:r>
              <a:rPr lang="en-US"/>
              <a:t>Azure Key Vault is a cloud service for securely storing and accessing secrets. A secret is anything that you want to tightly control access to, such as API keys, passwords, certificates, or cryptographic keys. Key Vault service supports two types of containers: vaults and managed hardware security module(HSM) pools. Vaults support storing software and HSM-backed keys, secrets, and certificates. Managed HSM pools only support HSM-backed keys. </a:t>
            </a:r>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39</a:t>
            </a:fld>
            <a:endParaRPr lang="en-US"/>
          </a:p>
        </p:txBody>
      </p:sp>
      <p:sp>
        <p:nvSpPr>
          <p:cNvPr id="7" name="Slide Image Placeholder 6">
            <a:extLst>
              <a:ext uri="{FF2B5EF4-FFF2-40B4-BE49-F238E27FC236}">
                <a16:creationId xmlns:a16="http://schemas.microsoft.com/office/drawing/2014/main" id="{09B18D7C-544D-72E5-AE53-5840534A50A1}"/>
              </a:ext>
            </a:extLst>
          </p:cNvPr>
          <p:cNvSpPr>
            <a:spLocks noGrp="1" noRot="1" noChangeAspect="1"/>
          </p:cNvSpPr>
          <p:nvPr>
            <p:ph type="sldImg"/>
          </p:nvPr>
        </p:nvSpPr>
        <p:spPr/>
      </p:sp>
    </p:spTree>
    <p:extLst>
      <p:ext uri="{BB962C8B-B14F-4D97-AF65-F5344CB8AC3E}">
        <p14:creationId xmlns:p14="http://schemas.microsoft.com/office/powerpoint/2010/main" val="389187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What is it: SFI was (and still is) a multiyear initiative to improve the way we design, test, and operate software securely.</a:t>
            </a:r>
          </a:p>
          <a:p>
            <a:pPr lvl="0"/>
            <a:r>
              <a:rPr lang="en-US"/>
              <a:t>When and Why: We kicked off SFI last November, having accumulated learnings from threats all around us we were seeing, including our own incidents, and in anticipation of the threat landscape only getting worse.</a:t>
            </a:r>
            <a:br>
              <a:rPr lang="en-US"/>
            </a:br>
            <a:endParaRPr lang="en-US"/>
          </a:p>
          <a:p>
            <a:r>
              <a:rPr lang="en-US"/>
              <a:t>Example of an incident where we learned a ton: Storm-0558  which was the incident investigated in the April 2024 CSRB report. This incident involved Chinese nation state attackers who used forged authentication tokens to access user email from approximately 25 organizations, including government agencies and related consumer accounts in the public cloud] </a:t>
            </a:r>
          </a:p>
          <a:p>
            <a:pPr lvl="0"/>
            <a:endParaRPr lang="en-US"/>
          </a:p>
          <a:p>
            <a:pPr lvl="0"/>
            <a:r>
              <a:rPr lang="en-US"/>
              <a:t>Original Scope: SFI was initially focused 3 priorities: (1) Strengthening identity protection, (2) driving more disciplined Secure by Design (in how we write/test code to meet high security standards), and (3) faster vulnerability response.</a:t>
            </a:r>
          </a:p>
          <a:p>
            <a:endParaRPr lang="en-US"/>
          </a:p>
          <a:p>
            <a:r>
              <a:rPr lang="en-US"/>
              <a:t>Why these 3 things</a:t>
            </a:r>
          </a:p>
          <a:p>
            <a:r>
              <a:rPr lang="en-US"/>
              <a:t>1: Identities is primary attack vector. Has been for years and will continue to be. It’s the easiest entry point</a:t>
            </a:r>
          </a:p>
          <a:p>
            <a:r>
              <a:rPr lang="en-US"/>
              <a:t>2. The way you secure software is start at the beginning. At the beginning is when software is designed, tested, before it gets released.</a:t>
            </a:r>
          </a:p>
          <a:p>
            <a:r>
              <a:rPr lang="en-US"/>
              <a:t>3. We needed to respond faster to customer’s questions/concerns about vulnerabilities</a:t>
            </a:r>
          </a:p>
        </p:txBody>
      </p:sp>
      <p:sp>
        <p:nvSpPr>
          <p:cNvPr id="7" name="Slide Number Placeholder 6"/>
          <p:cNvSpPr>
            <a:spLocks noGrp="1"/>
          </p:cNvSpPr>
          <p:nvPr>
            <p:ph type="sldNum" sz="quarter" idx="5"/>
          </p:nvPr>
        </p:nvSpPr>
        <p:spPr/>
        <p:txBody>
          <a:bodyPr/>
          <a:lstStyle/>
          <a:p>
            <a:pPr lvl="0"/>
            <a:fld id="{B4008EB6-D09E-4580-8CD6-DDB14511944F}" type="slidenum">
              <a:rPr lang="en-US" noProof="0" smtClean="0"/>
              <a:pPr lvl="0"/>
              <a:t>4</a:t>
            </a:fld>
            <a:endParaRPr lang="en-US" noProof="0"/>
          </a:p>
        </p:txBody>
      </p:sp>
      <p:sp>
        <p:nvSpPr>
          <p:cNvPr id="10" name="Slide Image Placeholder 9">
            <a:extLst>
              <a:ext uri="{FF2B5EF4-FFF2-40B4-BE49-F238E27FC236}">
                <a16:creationId xmlns:a16="http://schemas.microsoft.com/office/drawing/2014/main" id="{049F23C4-C896-024A-AE86-7F279E005C47}"/>
              </a:ext>
            </a:extLst>
          </p:cNvPr>
          <p:cNvSpPr>
            <a:spLocks noGrp="1" noRot="1" noChangeAspect="1"/>
          </p:cNvSpPr>
          <p:nvPr>
            <p:ph type="sldImg"/>
          </p:nvPr>
        </p:nvSpPr>
        <p:spPr/>
      </p:sp>
    </p:spTree>
    <p:extLst>
      <p:ext uri="{BB962C8B-B14F-4D97-AF65-F5344CB8AC3E}">
        <p14:creationId xmlns:p14="http://schemas.microsoft.com/office/powerpoint/2010/main" val="2777513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Azure Network Security - Layered defense approach with cloud-native services  </a:t>
            </a:r>
            <a:br>
              <a:rPr lang="en-US"/>
            </a:br>
            <a:r>
              <a:rPr lang="en-US"/>
              <a:t> </a:t>
            </a:r>
          </a:p>
          <a:p>
            <a:pPr marL="171450" indent="-171450">
              <a:buFont typeface="Arial" panose="020B0604020202020204" pitchFamily="34" charset="0"/>
              <a:buChar char="•"/>
            </a:pPr>
            <a:r>
              <a:rPr lang="en-US"/>
              <a:t>A Zero Trust approach  </a:t>
            </a:r>
          </a:p>
          <a:p>
            <a:pPr marL="171450" indent="-171450">
              <a:buFont typeface="Arial" panose="020B0604020202020204" pitchFamily="34" charset="0"/>
              <a:buChar char="•"/>
            </a:pPr>
            <a:r>
              <a:rPr lang="en-US"/>
              <a:t>Stop attacks at network edge  </a:t>
            </a:r>
          </a:p>
          <a:p>
            <a:pPr marL="171450" indent="-171450">
              <a:buFont typeface="Arial" panose="020B0604020202020204" pitchFamily="34" charset="0"/>
              <a:buChar char="•"/>
            </a:pPr>
            <a:r>
              <a:rPr lang="en-US"/>
              <a:t>Network segmentation via virtual network </a:t>
            </a:r>
          </a:p>
          <a:p>
            <a:endParaRPr lang="en-US"/>
          </a:p>
        </p:txBody>
      </p:sp>
      <p:sp>
        <p:nvSpPr>
          <p:cNvPr id="5" name="Slide Image Placeholder 4">
            <a:extLst>
              <a:ext uri="{FF2B5EF4-FFF2-40B4-BE49-F238E27FC236}">
                <a16:creationId xmlns:a16="http://schemas.microsoft.com/office/drawing/2014/main" id="{5F4DB558-F143-BD47-F707-89094EBE9781}"/>
              </a:ext>
            </a:extLst>
          </p:cNvPr>
          <p:cNvSpPr>
            <a:spLocks noGrp="1" noRot="1" noChangeAspect="1"/>
          </p:cNvSpPr>
          <p:nvPr>
            <p:ph type="sldImg"/>
          </p:nvPr>
        </p:nvSpPr>
        <p:spPr/>
      </p:sp>
    </p:spTree>
    <p:extLst>
      <p:ext uri="{BB962C8B-B14F-4D97-AF65-F5344CB8AC3E}">
        <p14:creationId xmlns:p14="http://schemas.microsoft.com/office/powerpoint/2010/main" val="2273604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noProof="0"/>
              <a:t>Stay compliant and protect against security threats with unmatched investment, protection, and compliance certifications. </a:t>
            </a:r>
          </a:p>
          <a:p>
            <a:endParaRPr lang="en-US"/>
          </a:p>
          <a:p>
            <a:r>
              <a:rPr lang="en-US"/>
              <a:t>We invest over $1B a year in security and have more than 3,500 security experts who make sure our platform and service and your applications are always secure.</a:t>
            </a:r>
          </a:p>
          <a:p>
            <a:endParaRPr lang="en-US"/>
          </a:p>
          <a:p>
            <a:r>
              <a:rPr lang="en-US"/>
              <a:t>Microsoft is one of the largest security technology providers in the industry, with more than 400K customers trusting their businesses on Microsoft security solutions.</a:t>
            </a:r>
          </a:p>
          <a:p>
            <a:endParaRPr lang="en-US"/>
          </a:p>
          <a:p>
            <a:r>
              <a:rPr lang="en-US"/>
              <a:t>We offer the most comprehensive and integrated threat protection against the most sophisticated attacks. Our system analyzes more than 8 trillions signals every day from all sources, and over 6 billion malware threats were blocked by Microsoft Defender in 2020.</a:t>
            </a:r>
          </a:p>
          <a:p>
            <a:endParaRPr lang="en-US"/>
          </a:p>
          <a:p>
            <a:r>
              <a:rPr lang="en-US"/>
              <a:t>When it comes to compliance, we have the largest number of compliance certifications, including over 50 compliance offerings specific to regions and countries, and more than 35 compliance offerings specific to industries. </a:t>
            </a:r>
          </a:p>
          <a:p>
            <a:endParaRPr lang="en-US"/>
          </a:p>
          <a:p>
            <a:endParaRPr lang="en-US"/>
          </a:p>
        </p:txBody>
      </p:sp>
      <p:sp>
        <p:nvSpPr>
          <p:cNvPr id="4" name="Date Placeholder 3"/>
          <p:cNvSpPr>
            <a:spLocks noGrp="1"/>
          </p:cNvSpPr>
          <p:nvPr>
            <p:ph type="dt" idx="1"/>
          </p:nvPr>
        </p:nvSpPr>
        <p:spPr>
          <a:xfrm>
            <a:off x="3886200" y="0"/>
            <a:ext cx="2971800" cy="4587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8/10/2024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5"/>
          </p:nvPr>
        </p:nvSpPr>
        <p:spPr/>
        <p:txBody>
          <a:bodyPr/>
          <a:lstStyle/>
          <a:p>
            <a:pPr lvl="0"/>
            <a:fld id="{B4008EB6-D09E-4580-8CD6-DDB14511944F}" type="slidenum">
              <a:rPr lang="en-US" noProof="0" smtClean="0"/>
              <a:pPr lvl="0"/>
              <a:t>41</a:t>
            </a:fld>
            <a:endParaRPr lang="en-US" noProof="0"/>
          </a:p>
        </p:txBody>
      </p:sp>
      <p:sp>
        <p:nvSpPr>
          <p:cNvPr id="8" name="Slide Image Placeholder 7">
            <a:extLst>
              <a:ext uri="{FF2B5EF4-FFF2-40B4-BE49-F238E27FC236}">
                <a16:creationId xmlns:a16="http://schemas.microsoft.com/office/drawing/2014/main" id="{A67FF23B-B92B-725E-FBE1-69C8A8A56F68}"/>
              </a:ext>
            </a:extLst>
          </p:cNvPr>
          <p:cNvSpPr>
            <a:spLocks noGrp="1" noRot="1" noChangeAspect="1"/>
          </p:cNvSpPr>
          <p:nvPr>
            <p:ph type="sldImg"/>
          </p:nvPr>
        </p:nvSpPr>
        <p:spPr/>
      </p:sp>
    </p:spTree>
    <p:extLst>
      <p:ext uri="{BB962C8B-B14F-4D97-AF65-F5344CB8AC3E}">
        <p14:creationId xmlns:p14="http://schemas.microsoft.com/office/powerpoint/2010/main" val="907907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Let’s dig deeper into each of the 4 Azure Foundational Security differentiators in more detail. Each pillar and its subsequent technology capabilities are all embedded in Azure, at no additional cost to the customer</a:t>
            </a:r>
          </a:p>
          <a:p>
            <a:endParaRPr lang="en-US"/>
          </a:p>
          <a:p>
            <a:r>
              <a:rPr lang="en-US"/>
              <a:t>Identity &amp; Network Access:</a:t>
            </a:r>
          </a:p>
          <a:p>
            <a:r>
              <a:rPr lang="en-US"/>
              <a:t>One of the most important aspects of securing a cloud platform is to ensure only trusted and authorized users, devices, and applications can gain access</a:t>
            </a:r>
          </a:p>
          <a:p>
            <a:r>
              <a:rPr lang="en-US"/>
              <a:t>Azure provides one of the best identity platforms as part of the customer investment. Azure AD is recognized as a leader in identity and network access capabilities</a:t>
            </a:r>
          </a:p>
          <a:p>
            <a:r>
              <a:rPr lang="en-US"/>
              <a:t>Customers may also own advanced licenses to use the Azure AD premium features, if they are also an M365 customer</a:t>
            </a:r>
            <a:br>
              <a:rPr lang="en-US"/>
            </a:br>
            <a:endParaRPr lang="en-US"/>
          </a:p>
          <a:p>
            <a:r>
              <a:rPr lang="en-US"/>
              <a:t>Risk Reduction &amp; Posture Management:</a:t>
            </a:r>
          </a:p>
          <a:p>
            <a:r>
              <a:rPr lang="en-US"/>
              <a:t>Cloud customers need to ensure the workloads they have deployed are done so securely and remain configured according to latest guidance and regulations</a:t>
            </a:r>
          </a:p>
          <a:p>
            <a:r>
              <a:rPr lang="en-US"/>
              <a:t>Defender for Cloud provides free assessments for Azure, AWS, and GCP</a:t>
            </a:r>
          </a:p>
          <a:p>
            <a:r>
              <a:rPr lang="en-US"/>
              <a:t>Microsoft also provides customer resources to help engage with experts in many industries and fields of expertise to guide their design and deployment options</a:t>
            </a:r>
          </a:p>
          <a:p>
            <a:r>
              <a:rPr lang="en-US"/>
              <a:t>Encryption is on by default for storage and transit, advanced options are available if a customer needs them</a:t>
            </a:r>
          </a:p>
          <a:p>
            <a:r>
              <a:rPr lang="en-US"/>
              <a:t>Confidential computing is currently an optional choice, in future it could become the default standard for all VM based compute</a:t>
            </a:r>
            <a:br>
              <a:rPr lang="en-US"/>
            </a:br>
            <a:endParaRPr lang="en-US"/>
          </a:p>
          <a:p>
            <a:r>
              <a:rPr lang="en-US"/>
              <a:t>Secure Software Supply Chain:</a:t>
            </a:r>
          </a:p>
          <a:p>
            <a:r>
              <a:rPr lang="en-US"/>
              <a:t>This covers both the way the Microsoft runs its own DevSecOps processes, and the customers choices for ensuring they develop and deploy their own code securely within Azure</a:t>
            </a:r>
          </a:p>
          <a:p>
            <a:r>
              <a:rPr lang="en-US"/>
              <a:t>Open-Source Software can account for 90% of many business applications, ensuring that code remains secure requires comprehensive approach to SDL and 3rd Party software supply chain</a:t>
            </a:r>
          </a:p>
          <a:p>
            <a:r>
              <a:rPr lang="en-US"/>
              <a:t>GitHub is used by most of the worlds top companies to store and run their code, Microsoft acquired GitHub to ensure it is well protected and available at all times. </a:t>
            </a:r>
          </a:p>
          <a:p>
            <a:r>
              <a:rPr lang="en-US"/>
              <a:t>Azure DevOps provides some free capabilities if the company only has a few developers and small projects, for more advanced workloads there are paid-for options to increase capabilities.</a:t>
            </a:r>
          </a:p>
          <a:p>
            <a:r>
              <a:rPr lang="en-US"/>
              <a:t>Microsoft also recently launched the OSS Supply Chain Framework, a security assurance and risk reduction process that is focused on securing how developers consume open source software. [</a:t>
            </a:r>
            <a:r>
              <a:rPr lang="en-US">
                <a:hlinkClick r:id="rId3"/>
              </a:rPr>
              <a:t>OSS Secure Supply Chain Framework (microsoft.com)</a:t>
            </a:r>
            <a:r>
              <a:rPr lang="en-US"/>
              <a:t>]</a:t>
            </a:r>
          </a:p>
          <a:p>
            <a:endParaRPr lang="en-US"/>
          </a:p>
          <a:p>
            <a:r>
              <a:rPr lang="en-US"/>
              <a:t>Microsoft Global Security Operations:</a:t>
            </a:r>
          </a:p>
          <a:p>
            <a:r>
              <a:rPr lang="en-US"/>
              <a:t>Sometimes it’s the unsung hero’s that really make the difference in cyber-security. The work these teams do usually go unnoticed, which is by design</a:t>
            </a:r>
          </a:p>
          <a:p>
            <a:r>
              <a:rPr lang="en-US"/>
              <a:t>Microsoft is THE leading security company both for the products that we have developed, but more importantly the people that have done the research, fight crime, investigate nation-state actor behaviors, and go to the law courts to ensure bot-nets and other attacker infrastructure are permanently removed from the internet</a:t>
            </a:r>
          </a:p>
          <a:p>
            <a:r>
              <a:rPr lang="en-US"/>
              <a:t>Within the global security community, Microsoft has a strong reputation for the work our teams do both within Microsoft (red team / blue team), and with our industry partners (including Amazon, Google, Mandiant, Proofpoint and more), ensuring all our customers are well protected from next-level threats every day.</a:t>
            </a:r>
          </a:p>
          <a:p>
            <a:r>
              <a:rPr lang="en-US"/>
              <a:t>Microsoft has a very strong bug-bounty and security researcher community outreach program. Whilst this will sometimes result in an increased public disclosure of vulnerabilities, it shows that we are proactively finding, mitigating, and resolving any bugs and design faults – before the threat actors do.</a:t>
            </a:r>
          </a:p>
          <a:p>
            <a:endParaRPr lang="en-US"/>
          </a:p>
        </p:txBody>
      </p:sp>
      <p:sp>
        <p:nvSpPr>
          <p:cNvPr id="6" name="Date Placeholder 5"/>
          <p:cNvSpPr>
            <a:spLocks noGrp="1"/>
          </p:cNvSpPr>
          <p:nvPr>
            <p:ph type="dt" idx="1"/>
          </p:nvPr>
        </p:nvSpPr>
        <p:spPr>
          <a:xfrm>
            <a:off x="3886200" y="0"/>
            <a:ext cx="2971800" cy="458788"/>
          </a:xfrm>
          <a:prstGeom prst="rect">
            <a:avLst/>
          </a:prstGeom>
        </p:spPr>
        <p:txBody>
          <a:bodyPr/>
          <a:lstStyle/>
          <a:p>
            <a:fld id="{386CE63F-9E7F-4C04-9D0D-FCA25A8E9E86}" type="datetime8">
              <a:rPr lang="en-US" smtClean="0"/>
              <a:t>8/10/2024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
        <p:nvSpPr>
          <p:cNvPr id="10" name="Slide Image Placeholder 9">
            <a:extLst>
              <a:ext uri="{FF2B5EF4-FFF2-40B4-BE49-F238E27FC236}">
                <a16:creationId xmlns:a16="http://schemas.microsoft.com/office/drawing/2014/main" id="{07EB6E2C-D4FA-DAD4-DC56-2A9C0393E871}"/>
              </a:ext>
            </a:extLst>
          </p:cNvPr>
          <p:cNvSpPr>
            <a:spLocks noGrp="1" noRot="1" noChangeAspect="1"/>
          </p:cNvSpPr>
          <p:nvPr>
            <p:ph type="sldImg"/>
          </p:nvPr>
        </p:nvSpPr>
        <p:spPr/>
      </p:sp>
    </p:spTree>
    <p:extLst>
      <p:ext uri="{BB962C8B-B14F-4D97-AF65-F5344CB8AC3E}">
        <p14:creationId xmlns:p14="http://schemas.microsoft.com/office/powerpoint/2010/main" val="313651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These are the core principles that are built on Microsoft’s resiliency approach and are used by Azure AD for reliability. </a:t>
            </a:r>
          </a:p>
          <a:p>
            <a:endParaRPr lang="en-US"/>
          </a:p>
          <a:p>
            <a:r>
              <a:rPr lang="en-US"/>
              <a:t>The service is run in a highly redundant manner -- within a data center all data is replicated at least 9 times. We regularly validate the redundancy of the service by exercising failure and fault injection – up to Data Center drills. </a:t>
            </a:r>
          </a:p>
          <a:p>
            <a:endParaRPr lang="en-US"/>
          </a:p>
          <a:p>
            <a:r>
              <a:rPr lang="en-US"/>
              <a:t>We ensure that no single system internal or external can impact the availability of the service and that includes systems like DNS or CDN's where we employ at least 2 active/active systems.  To illustrate in July there were some public DNS outages but because Azure AD depends on multiple providers in an Active/Active manner there was 0 disruption. </a:t>
            </a:r>
          </a:p>
          <a:p>
            <a:endParaRPr lang="en-US"/>
          </a:p>
          <a:p>
            <a:r>
              <a:rPr lang="en-US"/>
              <a:t>Multiple levels of isolation ensure physical separation of service components. For example, if one of MFA methods – phone or </a:t>
            </a:r>
            <a:r>
              <a:rPr lang="en-US" err="1"/>
              <a:t>sms</a:t>
            </a:r>
            <a:r>
              <a:rPr lang="en-US"/>
              <a:t> – fails, this design principle ensures that other methods and authentication don’t get interrupted. </a:t>
            </a:r>
          </a:p>
          <a:p>
            <a:endParaRPr lang="en-US"/>
          </a:p>
          <a:p>
            <a:r>
              <a:rPr lang="en-US"/>
              <a:t>Elasticity scales - Azure AD is a massive system running on over 300,000 CPU Cores and able to rely on Azure Cloud to rapidly scale up to meet any demand. Last year we had to bring entire national educational systems online in matter of weeks, and service ran without interruption. </a:t>
            </a:r>
          </a:p>
          <a:p>
            <a:endParaRPr lang="en-US"/>
          </a:p>
          <a:p>
            <a:r>
              <a:rPr lang="en-US"/>
              <a:t>One of the core resiliency principles is Safe Deployment – we will talk about it in more detail in the next slide. </a:t>
            </a:r>
          </a:p>
          <a:p>
            <a:endParaRPr lang="en-US"/>
          </a:p>
          <a:p>
            <a:r>
              <a:rPr lang="en-US"/>
              <a:t>Modern verification supports the health checks that gate safe deployment and give our engineering team insight into the health of the systems, Azure AD emits over 11 </a:t>
            </a:r>
            <a:r>
              <a:rPr lang="en-US" err="1"/>
              <a:t>PetaBytes</a:t>
            </a:r>
            <a:r>
              <a:rPr lang="en-US"/>
              <a:t> a week of signals that feed our automated health monitoring systems, and alerts our team of 24/7/365 engineers to respond to any potential service interruption. In most recent outage service telemetry identified the problem, and the engineering team was automatically engaged.</a:t>
            </a:r>
          </a:p>
          <a:p>
            <a:endParaRPr lang="en-US"/>
          </a:p>
          <a:p>
            <a:r>
              <a:rPr lang="en-US"/>
              <a:t>Our work to improve resilience is on-going. One area is our Cell-based architecture: our strongest isolation are our physical cells that are analogous to compartments in a submarine and are designed to contain faults and maintain the integrity of the vessel or in this case Azure AD even if there is a fault in a given compartment. In the next few months we're actively evolving the service from 5 cells to over 50 with plans to get into the hundreds beyond that. At this point, 60% of overall Azure AD traffic has been migrated, and we’re on track to complete 100% of traffic migration by end of June. </a:t>
            </a:r>
          </a:p>
          <a:p>
            <a:endParaRPr lang="en-US"/>
          </a:p>
          <a:p>
            <a:r>
              <a:rPr lang="en-US"/>
              <a:t>To add even more layers of redundancy, we’ve built and are in the process of rolling out an entirely independent (decorrelated) backup authentication service that seamlessly and transparently takes over, if there are failures in all the other layers of resilience in Azure AD. </a:t>
            </a:r>
          </a:p>
          <a:p>
            <a:endParaRPr lang="en-US"/>
          </a:p>
          <a:p>
            <a:r>
              <a:rPr lang="en-US"/>
              <a:t>In September 2020 backup service that was in place for Outlook Web App and SharePoint online drastically reduced customer impact (93.8% of OWA users were not impacted). Unfortunately, it did not help in the recent outage as it provided coverage for token issuance but did not provide coverage for token validation as that was dependent on the impacted metadata endpoint. </a:t>
            </a:r>
          </a:p>
          <a:p>
            <a:endParaRPr lang="en-US"/>
          </a:p>
          <a:p>
            <a:endParaRPr lang="en-US"/>
          </a:p>
        </p:txBody>
      </p:sp>
      <p:sp>
        <p:nvSpPr>
          <p:cNvPr id="6" name="Date Placeholder 5"/>
          <p:cNvSpPr>
            <a:spLocks noGrp="1"/>
          </p:cNvSpPr>
          <p:nvPr>
            <p:ph type="dt" idx="1"/>
          </p:nvPr>
        </p:nvSpPr>
        <p:spPr>
          <a:xfrm>
            <a:off x="3886200" y="0"/>
            <a:ext cx="2971800" cy="458788"/>
          </a:xfrm>
          <a:prstGeom prst="rect">
            <a:avLst/>
          </a:prstGeom>
        </p:spPr>
        <p:txBody>
          <a:bodyPr/>
          <a:lstStyle/>
          <a:p>
            <a:fld id="{386CE63F-9E7F-4C04-9D0D-FCA25A8E9E86}" type="datetime8">
              <a:rPr lang="en-US" smtClean="0"/>
              <a:t>8/10/2024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
        <p:nvSpPr>
          <p:cNvPr id="10" name="Slide Image Placeholder 9">
            <a:extLst>
              <a:ext uri="{FF2B5EF4-FFF2-40B4-BE49-F238E27FC236}">
                <a16:creationId xmlns:a16="http://schemas.microsoft.com/office/drawing/2014/main" id="{5790AA79-8CFC-03B3-5915-AA45775EAADB}"/>
              </a:ext>
            </a:extLst>
          </p:cNvPr>
          <p:cNvSpPr>
            <a:spLocks noGrp="1" noRot="1" noChangeAspect="1"/>
          </p:cNvSpPr>
          <p:nvPr>
            <p:ph type="sldImg"/>
          </p:nvPr>
        </p:nvSpPr>
        <p:spPr/>
      </p:sp>
    </p:spTree>
    <p:extLst>
      <p:ext uri="{BB962C8B-B14F-4D97-AF65-F5344CB8AC3E}">
        <p14:creationId xmlns:p14="http://schemas.microsoft.com/office/powerpoint/2010/main" val="39074413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a:t>NIST: National Institute of Standards and Technology</a:t>
            </a:r>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
        <p:nvSpPr>
          <p:cNvPr id="10" name="Slide Image Placeholder 9">
            <a:extLst>
              <a:ext uri="{FF2B5EF4-FFF2-40B4-BE49-F238E27FC236}">
                <a16:creationId xmlns:a16="http://schemas.microsoft.com/office/drawing/2014/main" id="{AC06DB57-5BE5-E1B6-3274-8219C27CEFDD}"/>
              </a:ext>
            </a:extLst>
          </p:cNvPr>
          <p:cNvSpPr>
            <a:spLocks noGrp="1" noRot="1" noChangeAspect="1"/>
          </p:cNvSpPr>
          <p:nvPr>
            <p:ph type="sldImg"/>
          </p:nvPr>
        </p:nvSpPr>
        <p:spPr/>
      </p:sp>
    </p:spTree>
    <p:extLst>
      <p:ext uri="{BB962C8B-B14F-4D97-AF65-F5344CB8AC3E}">
        <p14:creationId xmlns:p14="http://schemas.microsoft.com/office/powerpoint/2010/main" val="1507102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Microsoft Defender for Cloud enables you to strengthen your security posture by helping you identify and perform the hardening tasks recommended as security best practices, then implement them across your machines, data services, and apps. Strengthening your posture includes managing and enforcing your security policies. It also means you should verify compliance among your Azure virtual machines, non-Azure servers, and Azure PaaS services. Microsoft Defender for Cloud provides the tools you need to have a bird’s-eye view of your workloads, with focused visibility on your network security estate.</a:t>
            </a:r>
          </a:p>
          <a:p>
            <a:endParaRPr lang="en-US"/>
          </a:p>
          <a:p>
            <a:r>
              <a:rPr lang="en-US"/>
              <a:t>With so many services offering security benefits, it's often difficult to know which steps you should take first to secure and harden your workload. Your Secure Score reviews your security recommendations and prioritizes them for you. This helps you find the most serious security vulnerabilities and enables you to prioritize investigation. Our Secure Score tool helps you assess your workload security posture.</a:t>
            </a:r>
          </a:p>
          <a:p>
            <a:endParaRPr lang="en-US"/>
          </a:p>
          <a:p>
            <a:r>
              <a:rPr lang="en-US"/>
              <a:t>Let’s talk about cloud security posture management enhancements. The most common cause of security breaches for cloud workloads is misconfiguration. Microsoft Defender for Cloud provides you with a bird’s-eye view across your Azure environment, which enables you to continuously monitor and improve your security posture using Azure Secure Score. Microsoft Defender for Cloud helps manage and enforce your security policies to identify and fix misconfigurations across your different resources and maintain compliance. We continue to expand our resource coverage and the depth insights available in security posture management.</a:t>
            </a:r>
          </a:p>
          <a:p>
            <a:r>
              <a:rPr lang="en-US"/>
              <a:t> </a:t>
            </a:r>
          </a:p>
          <a:p>
            <a:r>
              <a:rPr lang="en-US"/>
              <a:t>Now let’s talk about Secure Score. Secure Score is the foundation of Microsoft Defender for Cloud's security posture management. We recently introduced enhanced Secure Score controls. These new controls group multiple recommendations that focus on a specific attack surface, such as restricting access to management ports. With these controls, you’ll get better visibility into your secure score and provide a more reliable method for calculating your score. We recommend you familiarize yourself with the latest Secure Score changes and determine any remediations you can undertake to further secure your environment.</a:t>
            </a:r>
          </a:p>
          <a:p>
            <a:endParaRPr lang="en-US"/>
          </a:p>
          <a:p>
            <a:endParaRPr lang="en-US"/>
          </a:p>
          <a:p>
            <a:endParaRPr lang="en-US"/>
          </a:p>
          <a:p>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
        <p:nvSpPr>
          <p:cNvPr id="10" name="Slide Image Placeholder 9">
            <a:extLst>
              <a:ext uri="{FF2B5EF4-FFF2-40B4-BE49-F238E27FC236}">
                <a16:creationId xmlns:a16="http://schemas.microsoft.com/office/drawing/2014/main" id="{B6DD4D36-2242-C576-99A7-4EB45DB50E12}"/>
              </a:ext>
            </a:extLst>
          </p:cNvPr>
          <p:cNvSpPr>
            <a:spLocks noGrp="1" noRot="1" noChangeAspect="1"/>
          </p:cNvSpPr>
          <p:nvPr>
            <p:ph type="sldImg"/>
          </p:nvPr>
        </p:nvSpPr>
        <p:spPr/>
      </p:sp>
    </p:spTree>
    <p:extLst>
      <p:ext uri="{BB962C8B-B14F-4D97-AF65-F5344CB8AC3E}">
        <p14:creationId xmlns:p14="http://schemas.microsoft.com/office/powerpoint/2010/main" val="8392253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Microsoft Defender for Cloud helps protect your multi-cloud and hybrid environments in several ways:</a:t>
            </a:r>
          </a:p>
          <a:p>
            <a:r>
              <a:rPr lang="en-US"/>
              <a:t>Easily onboard your multi-cloud estate, including Azure, AWS, and Google Cloud. </a:t>
            </a:r>
          </a:p>
          <a:p>
            <a:r>
              <a:rPr lang="en-US"/>
              <a:t>Integration with other CSP-native security solutions </a:t>
            </a:r>
          </a:p>
          <a:p>
            <a:r>
              <a:rPr lang="en-US"/>
              <a:t>Leverages Azure Arc to bring non-Azure resources into ARM </a:t>
            </a:r>
          </a:p>
          <a:p>
            <a:r>
              <a:rPr lang="en-US"/>
              <a:t>Extensible platform in a standardized format (policy, </a:t>
            </a:r>
            <a:r>
              <a:rPr lang="en-US" err="1"/>
              <a:t>LogicApp</a:t>
            </a:r>
            <a:r>
              <a:rPr lang="en-US"/>
              <a:t>)</a:t>
            </a:r>
          </a:p>
          <a:p>
            <a:r>
              <a:rPr lang="en-US"/>
              <a:t>One agent, one management, one policy for all platforms (Azure, AWS, GCS)</a:t>
            </a:r>
          </a:p>
          <a:p>
            <a:endParaRPr lang="en-US"/>
          </a:p>
          <a:p>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
        <p:nvSpPr>
          <p:cNvPr id="10" name="Slide Image Placeholder 9">
            <a:extLst>
              <a:ext uri="{FF2B5EF4-FFF2-40B4-BE49-F238E27FC236}">
                <a16:creationId xmlns:a16="http://schemas.microsoft.com/office/drawing/2014/main" id="{9AC7DD26-BEED-F2AA-EB50-46C5D3388E99}"/>
              </a:ext>
            </a:extLst>
          </p:cNvPr>
          <p:cNvSpPr>
            <a:spLocks noGrp="1" noRot="1" noChangeAspect="1"/>
          </p:cNvSpPr>
          <p:nvPr>
            <p:ph type="sldImg"/>
          </p:nvPr>
        </p:nvSpPr>
        <p:spPr/>
      </p:sp>
    </p:spTree>
    <p:extLst>
      <p:ext uri="{BB962C8B-B14F-4D97-AF65-F5344CB8AC3E}">
        <p14:creationId xmlns:p14="http://schemas.microsoft.com/office/powerpoint/2010/main" val="22146473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We have taken a three-fold approach to cloud security:</a:t>
            </a:r>
          </a:p>
          <a:p>
            <a:r>
              <a:rPr lang="en-US"/>
              <a:t> </a:t>
            </a:r>
          </a:p>
          <a:p>
            <a:pPr lvl="0"/>
            <a:r>
              <a:rPr lang="en-US"/>
              <a:t>Our Cloud Access Security Broker provides a centralized approach to monitor and protect the flow of and access to critical data using a consistent set of controls across any cloud app in your organization. We do this on Microsoft, third-party, or custom apps, all of which are critical to your business.</a:t>
            </a:r>
          </a:p>
          <a:p>
            <a:pPr lvl="0"/>
            <a:endParaRPr lang="en-US"/>
          </a:p>
          <a:p>
            <a:r>
              <a:rPr lang="en-US"/>
              <a:t>Our Cloud Security Posture Management and Cloud Workload Protection Platform solutions provide an approach to realize integrated visibility, posture management, and protection across clouds. Whether it’s Azure or AWS, these solution will help you ensure a secure cloud environment.</a:t>
            </a:r>
          </a:p>
          <a:p>
            <a:endParaRPr lang="en-US"/>
          </a:p>
          <a:p>
            <a:r>
              <a:rPr lang="en-US"/>
              <a:t>Application security for developers. We provide tools in the cloud, from development to operations, that empower you to build secure applications faster and ensure your data is protected throughout its lifecycle.</a:t>
            </a:r>
          </a:p>
          <a:p>
            <a:endParaRPr lang="en-US"/>
          </a:p>
          <a:p>
            <a:r>
              <a:rPr lang="en-US"/>
              <a:t> </a:t>
            </a:r>
          </a:p>
          <a:p>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
        <p:nvSpPr>
          <p:cNvPr id="10" name="Slide Image Placeholder 9">
            <a:extLst>
              <a:ext uri="{FF2B5EF4-FFF2-40B4-BE49-F238E27FC236}">
                <a16:creationId xmlns:a16="http://schemas.microsoft.com/office/drawing/2014/main" id="{DA14F813-B461-26CB-E907-51436B272D8D}"/>
              </a:ext>
            </a:extLst>
          </p:cNvPr>
          <p:cNvSpPr>
            <a:spLocks noGrp="1" noRot="1" noChangeAspect="1"/>
          </p:cNvSpPr>
          <p:nvPr>
            <p:ph type="sldImg"/>
          </p:nvPr>
        </p:nvSpPr>
        <p:spPr/>
      </p:sp>
    </p:spTree>
    <p:extLst>
      <p:ext uri="{BB962C8B-B14F-4D97-AF65-F5344CB8AC3E}">
        <p14:creationId xmlns:p14="http://schemas.microsoft.com/office/powerpoint/2010/main" val="32741038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addition to providing a comprehensive set of information-protection capabilities, we also empower a growing ecosystem of third-party ISVs to extend information protection to their own apps and services, using our Information Protection SDK. For example, Adobe is building protection capabilities natively in Adobe Acrobat Reader using our SDK that understand labeled and protected files and can be opened natively within the app, without any additional plugins. </a:t>
            </a:r>
          </a:p>
          <a:p>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
        <p:nvSpPr>
          <p:cNvPr id="10" name="Slide Image Placeholder 9">
            <a:extLst>
              <a:ext uri="{FF2B5EF4-FFF2-40B4-BE49-F238E27FC236}">
                <a16:creationId xmlns:a16="http://schemas.microsoft.com/office/drawing/2014/main" id="{1365E855-8425-CE18-589C-44C13F020CE3}"/>
              </a:ext>
            </a:extLst>
          </p:cNvPr>
          <p:cNvSpPr>
            <a:spLocks noGrp="1" noRot="1" noChangeAspect="1"/>
          </p:cNvSpPr>
          <p:nvPr>
            <p:ph type="sldImg"/>
          </p:nvPr>
        </p:nvSpPr>
        <p:spPr/>
      </p:sp>
    </p:spTree>
    <p:extLst>
      <p:ext uri="{BB962C8B-B14F-4D97-AF65-F5344CB8AC3E}">
        <p14:creationId xmlns:p14="http://schemas.microsoft.com/office/powerpoint/2010/main" val="173723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Basics of SFI framework are: </a:t>
            </a:r>
          </a:p>
          <a:p>
            <a:pPr lvl="0"/>
            <a:r>
              <a:rPr lang="en-US"/>
              <a:t>Elevating security and SFI across entire company – security above all else.</a:t>
            </a:r>
          </a:p>
          <a:p>
            <a:endParaRPr lang="en-US"/>
          </a:p>
          <a:p>
            <a:r>
              <a:rPr lang="en-US"/>
              <a:t>6 critical security pillars and organized teams to implement. Specifically, we’ve expanded the original SFI to now also include protect tenants, networks, and monitor and detect threats. </a:t>
            </a:r>
          </a:p>
          <a:p>
            <a:endParaRPr lang="en-US"/>
          </a:p>
          <a:p>
            <a:r>
              <a:rPr lang="en-US"/>
              <a:t>Continuously improving our standards and embedding them, we do this through paved paths, which makes it easier for engineers to adopt best practices</a:t>
            </a:r>
          </a:p>
          <a:p>
            <a:r>
              <a:rPr lang="en-US"/>
              <a:t>And ingraining secure by design/default/operations in everything we do</a:t>
            </a:r>
          </a:p>
          <a:p>
            <a:endParaRPr lang="en-US"/>
          </a:p>
          <a:p>
            <a:endParaRPr lang="en-CA"/>
          </a:p>
        </p:txBody>
      </p:sp>
      <p:sp>
        <p:nvSpPr>
          <p:cNvPr id="7" name="Slide Number Placeholder 6"/>
          <p:cNvSpPr>
            <a:spLocks noGrp="1"/>
          </p:cNvSpPr>
          <p:nvPr>
            <p:ph type="sldNum" sz="quarter" idx="5"/>
          </p:nvPr>
        </p:nvSpPr>
        <p:spPr/>
        <p:txBody>
          <a:bodyPr/>
          <a:lstStyle/>
          <a:p>
            <a:pPr lvl="0"/>
            <a:fld id="{B4008EB6-D09E-4580-8CD6-DDB14511944F}" type="slidenum">
              <a:rPr lang="en-US" noProof="0"/>
              <a:pPr lvl="0"/>
              <a:t>5</a:t>
            </a:fld>
            <a:endParaRPr lang="en-US" noProof="0"/>
          </a:p>
        </p:txBody>
      </p:sp>
      <p:sp>
        <p:nvSpPr>
          <p:cNvPr id="10" name="Slide Image Placeholder 9">
            <a:extLst>
              <a:ext uri="{FF2B5EF4-FFF2-40B4-BE49-F238E27FC236}">
                <a16:creationId xmlns:a16="http://schemas.microsoft.com/office/drawing/2014/main" id="{FF6996B0-5E5A-3DF9-784D-93DDB0EEAABF}"/>
              </a:ext>
            </a:extLst>
          </p:cNvPr>
          <p:cNvSpPr>
            <a:spLocks noGrp="1" noRot="1" noChangeAspect="1"/>
          </p:cNvSpPr>
          <p:nvPr>
            <p:ph type="sldImg"/>
          </p:nvPr>
        </p:nvSpPr>
        <p:spPr/>
      </p:sp>
    </p:spTree>
    <p:extLst>
      <p:ext uri="{BB962C8B-B14F-4D97-AF65-F5344CB8AC3E}">
        <p14:creationId xmlns:p14="http://schemas.microsoft.com/office/powerpoint/2010/main" val="363997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In an on-premises datacenter, you own the whole stack. </a:t>
            </a:r>
          </a:p>
          <a:p>
            <a:pPr lvl="0"/>
            <a:endParaRPr lang="en-US"/>
          </a:p>
          <a:p>
            <a:pPr lvl="0"/>
            <a:r>
              <a:rPr lang="en-US"/>
              <a:t>As you move to the cloud some responsibilities transfer to Microsoft. </a:t>
            </a:r>
          </a:p>
          <a:p>
            <a:pPr lvl="0"/>
            <a:endParaRPr lang="en-US"/>
          </a:p>
          <a:p>
            <a:pPr lvl="0"/>
            <a:r>
              <a:rPr lang="en-US"/>
              <a:t>This diagram illustrates the areas of responsibility between you and Microsoft, according to the type of deployment of your stack.</a:t>
            </a:r>
          </a:p>
          <a:p>
            <a:pPr lvl="0"/>
            <a:endParaRPr lang="en-US"/>
          </a:p>
          <a:p>
            <a:r>
              <a:rPr lang="en-US"/>
              <a:t>For all cloud deployment types, you own your data and identities. You're responsible for protecting the security of your data and identities, on-premises resources, and the cloud components you control. Cloud components you control vary by service type.</a:t>
            </a:r>
          </a:p>
          <a:p>
            <a:endParaRPr lang="en-US"/>
          </a:p>
          <a:p>
            <a:r>
              <a:rPr lang="en-US"/>
              <a:t>Regardless of the type of deployment, you always retain the following responsibilities:</a:t>
            </a:r>
          </a:p>
          <a:p>
            <a:r>
              <a:rPr lang="en-US"/>
              <a:t>Data</a:t>
            </a:r>
          </a:p>
          <a:p>
            <a:r>
              <a:rPr lang="en-US"/>
              <a:t>Endpoints</a:t>
            </a:r>
          </a:p>
          <a:p>
            <a:r>
              <a:rPr lang="en-US"/>
              <a:t>Account</a:t>
            </a:r>
          </a:p>
          <a:p>
            <a:r>
              <a:rPr lang="en-US"/>
              <a:t>Access management</a:t>
            </a:r>
          </a:p>
          <a:p>
            <a:endParaRPr lang="en-US"/>
          </a:p>
          <a:p>
            <a:endParaRPr lang="en-US"/>
          </a:p>
          <a:p>
            <a:r>
              <a:rPr lang="en-US"/>
              <a:t>Shared responsibility in the cloud - Microsoft Azure | Microsoft Learn</a:t>
            </a:r>
          </a:p>
          <a:p>
            <a:r>
              <a:rPr lang="en-US"/>
              <a:t>https://learn.microsoft.com/en-us/azure/security/fundamentals/shared-responsibility</a:t>
            </a:r>
          </a:p>
          <a:p>
            <a:endParaRPr lang="en-US"/>
          </a:p>
          <a:p>
            <a:pPr lvl="0"/>
            <a:endParaRPr lang="en-US"/>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6</a:t>
            </a:fld>
            <a:endParaRPr lang="en-US"/>
          </a:p>
        </p:txBody>
      </p:sp>
      <p:sp>
        <p:nvSpPr>
          <p:cNvPr id="7" name="Slide Image Placeholder 6">
            <a:extLst>
              <a:ext uri="{FF2B5EF4-FFF2-40B4-BE49-F238E27FC236}">
                <a16:creationId xmlns:a16="http://schemas.microsoft.com/office/drawing/2014/main" id="{92C6DE59-B0B6-AAB6-F0FC-5A3CC11B0FD7}"/>
              </a:ext>
            </a:extLst>
          </p:cNvPr>
          <p:cNvSpPr>
            <a:spLocks noGrp="1" noRot="1" noChangeAspect="1"/>
          </p:cNvSpPr>
          <p:nvPr>
            <p:ph type="sldImg"/>
          </p:nvPr>
        </p:nvSpPr>
        <p:spPr/>
      </p:sp>
    </p:spTree>
    <p:extLst>
      <p:ext uri="{BB962C8B-B14F-4D97-AF65-F5344CB8AC3E}">
        <p14:creationId xmlns:p14="http://schemas.microsoft.com/office/powerpoint/2010/main" val="3683754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hlinkClick r:id="rId3"/>
              </a:rPr>
              <a:t>Microsoft Copilot for Security | Microsoft Security</a:t>
            </a:r>
            <a:endParaRPr lang="en-US"/>
          </a:p>
          <a:p>
            <a:pPr lvl="0"/>
            <a:endParaRPr lang="en-US"/>
          </a:p>
          <a:p>
            <a:pPr lvl="0"/>
            <a:r>
              <a:rPr lang="en-US"/>
              <a:t>With Copilot for Security, security analysts can move faster, so a shorter time to detection and response, and more time to focus on high value tasks. In fact, as you see here on the left, one specific customer reported that they could complete a task that used to take hours, now in just three minutes.</a:t>
            </a:r>
          </a:p>
          <a:p>
            <a:pPr lvl="0"/>
            <a:endParaRPr lang="en-US"/>
          </a:p>
          <a:p>
            <a:pPr lvl="0"/>
            <a:r>
              <a:rPr lang="en-US"/>
              <a:t>Another area where we see exponential gains in productivity is simplifying the complex, One specific capability where our private preview customers are seeing immense value is in natural language to </a:t>
            </a:r>
            <a:r>
              <a:rPr lang="en-US" err="1"/>
              <a:t>kusto</a:t>
            </a:r>
            <a:r>
              <a:rPr lang="en-US"/>
              <a:t> query language translation. Analysts don’t have to write complex scripts for tasks like threat hunting, Instead they can simply ask questions in natural language and Copilot for Security understands the context, sets the plan in motion, and writes the script. This results in time saved and unlocks new skills for perhaps more junior analysts.</a:t>
            </a:r>
          </a:p>
          <a:p>
            <a:pPr lvl="0"/>
            <a:endParaRPr lang="en-US"/>
          </a:p>
          <a:p>
            <a:pPr lvl="0"/>
            <a:r>
              <a:rPr lang="en-US"/>
              <a:t>Since Copilot for Security uses generative AI to analyze data from many sources, including Microsoft Security products, and Microsoft’s unrivaled threat intelligence, it can also help analysts to catch what they might have otherwise missed. We all know the signal to noise ratio is insane, but Copilot for Security synthesizes data and detects those important signals better than ever before, all in a single pane of glass, without having to jump between different solutions to get additional context.</a:t>
            </a:r>
          </a:p>
          <a:p>
            <a:pPr lvl="0"/>
            <a:endParaRPr lang="en-US"/>
          </a:p>
          <a:p>
            <a:pPr lvl="0"/>
            <a:r>
              <a:rPr lang="en-US"/>
              <a:t>Lastly, we’ve witnessed upskilling effects among security analysts in our private preview. Tier 1 analysts can now complete more complex tasks than they could before. With the global cybersecurity talent shortage where it is today, this means that organizations can see increases in productivity from their analysts and also can recruit and develop from a broader and more diverse talent pool. In addition to upskilling junior talent, Copilot for Security also helps senior security team members to expedite some of the mundane tasks they deal with daily and re-focus on strategic rather than tactical work, meaning they can be more proactive than reactive.</a:t>
            </a:r>
          </a:p>
          <a:p>
            <a:pPr lvl="0"/>
            <a:endParaRPr lang="en-US"/>
          </a:p>
          <a:p>
            <a:pPr lvl="0"/>
            <a:r>
              <a:rPr lang="en-US"/>
              <a:t>Microsoft also has some distinct advantages and differentiators. We’re bringing a lot to the table, in addition to just the generative AI models. Let’s take a look.</a:t>
            </a:r>
          </a:p>
          <a:p>
            <a:pPr lvl="0"/>
            <a:endParaRPr lang="en-US"/>
          </a:p>
          <a:p>
            <a:pPr lvl="0"/>
            <a:r>
              <a:rPr lang="en-US"/>
              <a:t>Next let’s talk about some of the specific benefits customers are already experiencing.</a:t>
            </a:r>
          </a:p>
          <a:p>
            <a:pPr lvl="0"/>
            <a:br>
              <a:rPr lang="en-US"/>
            </a:br>
            <a:endParaRPr lang="en-US"/>
          </a:p>
          <a:p>
            <a:endParaRPr lang="en-US"/>
          </a:p>
          <a:p>
            <a:endParaRPr lang="en-US"/>
          </a:p>
          <a:p>
            <a:endParaRPr lang="en-US"/>
          </a:p>
          <a:p>
            <a:endParaRPr lang="en-US"/>
          </a:p>
          <a:p>
            <a:r>
              <a:rPr lang="en-US"/>
              <a:t>​</a:t>
            </a:r>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7</a:t>
            </a:fld>
            <a:endParaRPr lang="en-US"/>
          </a:p>
        </p:txBody>
      </p:sp>
      <p:sp>
        <p:nvSpPr>
          <p:cNvPr id="7" name="Slide Image Placeholder 6">
            <a:extLst>
              <a:ext uri="{FF2B5EF4-FFF2-40B4-BE49-F238E27FC236}">
                <a16:creationId xmlns:a16="http://schemas.microsoft.com/office/drawing/2014/main" id="{B478976C-62C0-F6E8-6CE1-7EE797B79DF1}"/>
              </a:ext>
            </a:extLst>
          </p:cNvPr>
          <p:cNvSpPr>
            <a:spLocks noGrp="1" noRot="1" noChangeAspect="1"/>
          </p:cNvSpPr>
          <p:nvPr>
            <p:ph type="sldImg"/>
          </p:nvPr>
        </p:nvSpPr>
        <p:spPr/>
      </p:sp>
    </p:spTree>
    <p:extLst>
      <p:ext uri="{BB962C8B-B14F-4D97-AF65-F5344CB8AC3E}">
        <p14:creationId xmlns:p14="http://schemas.microsoft.com/office/powerpoint/2010/main" val="3596025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Our design behind Copilot for Security is not just taking OpenAI and rolling with it. We have the most advanced models available to anyone thanks to our partnership with OpenAI but we also have an advantage because of all that Microsoft brings to the table - hyperscale infrastructure, security-specific AI orchestration, Microsoft threat intelligence that’s informed by 65 trillion daily signals and then specific cyber skills and promptbooks coded into the product. So, as you can see, it’s much </a:t>
            </a:r>
            <a:r>
              <a:rPr lang="en-US" err="1"/>
              <a:t>much</a:t>
            </a:r>
            <a:r>
              <a:rPr lang="en-US"/>
              <a:t> more than just the large language model, and this is a big advantage for us.</a:t>
            </a:r>
          </a:p>
          <a:p>
            <a:endParaRPr lang="en-US"/>
          </a:p>
          <a:p>
            <a:r>
              <a:rPr lang="en-US"/>
              <a:t>I mentioned Threat Intelligence, which is an area where Microsoft really leads. Leads talk more about that.</a:t>
            </a:r>
          </a:p>
          <a:p>
            <a:endParaRPr lang="en-US"/>
          </a:p>
        </p:txBody>
      </p:sp>
      <p:sp>
        <p:nvSpPr>
          <p:cNvPr id="4" name="Slide Number Placeholder 3"/>
          <p:cNvSpPr>
            <a:spLocks noGrp="1"/>
          </p:cNvSpPr>
          <p:nvPr>
            <p:ph type="sldNum" sz="quarter" idx="5"/>
          </p:nvPr>
        </p:nvSpPr>
        <p:spPr/>
        <p:txBody>
          <a:bodyPr/>
          <a:lstStyle/>
          <a:p>
            <a:fld id="{F0189D58-B71E-4314-B1BA-ACD4E2B3FC1F}" type="slidenum">
              <a:rPr lang="en-US" smtClean="0"/>
              <a:pPr/>
              <a:t>8</a:t>
            </a:fld>
            <a:endParaRPr lang="en-US"/>
          </a:p>
        </p:txBody>
      </p:sp>
      <p:sp>
        <p:nvSpPr>
          <p:cNvPr id="7" name="Slide Image Placeholder 6">
            <a:extLst>
              <a:ext uri="{FF2B5EF4-FFF2-40B4-BE49-F238E27FC236}">
                <a16:creationId xmlns:a16="http://schemas.microsoft.com/office/drawing/2014/main" id="{AB0E2CE4-D494-40D9-739D-EC466AA55881}"/>
              </a:ext>
            </a:extLst>
          </p:cNvPr>
          <p:cNvSpPr>
            <a:spLocks noGrp="1" noRot="1" noChangeAspect="1"/>
          </p:cNvSpPr>
          <p:nvPr>
            <p:ph type="sldImg"/>
          </p:nvPr>
        </p:nvSpPr>
        <p:spPr/>
      </p:sp>
    </p:spTree>
    <p:extLst>
      <p:ext uri="{BB962C8B-B14F-4D97-AF65-F5344CB8AC3E}">
        <p14:creationId xmlns:p14="http://schemas.microsoft.com/office/powerpoint/2010/main" val="1075836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hlinkClick r:id="rId3"/>
              </a:rPr>
              <a:t>Securing the cloud | Microsoft Story Labs</a:t>
            </a:r>
            <a:endParaRPr lang="en-US"/>
          </a:p>
          <a:p>
            <a:endParaRPr lang="en-US">
              <a:hlinkClick r:id="rId4"/>
            </a:endParaRPr>
          </a:p>
          <a:p>
            <a:pPr lvl="0"/>
            <a:r>
              <a:rPr lang="en-US"/>
              <a:t>At any point in time on any day of the week, Microsoft’s cloud computing operations are under attack: We detect a whopping 1.5 million attempts a day to compromise our systems.</a:t>
            </a:r>
            <a:endParaRPr lang="en-US">
              <a:hlinkClick r:id="rId3"/>
            </a:endParaRPr>
          </a:p>
          <a:p>
            <a:endParaRPr lang="en-US">
              <a:hlinkClick r:id="rId4"/>
            </a:endParaRPr>
          </a:p>
          <a:p>
            <a:r>
              <a:rPr lang="en-US">
                <a:hlinkClick r:id="rId4"/>
              </a:rPr>
              <a:t>Unwrapping the 2023 holiday season: A deep dive into Azure's DDoS attack landscape | Microsoft Azure Blog</a:t>
            </a:r>
            <a:endParaRPr lang="en-US"/>
          </a:p>
          <a:p>
            <a:r>
              <a:rPr lang="en-US"/>
              <a:t>During the 2023 holiday season, there was a notable shift in attack patterns compared to the previous year, highlighting the evolving tactics of malicious actors to bypass DDoS protection strategies.</a:t>
            </a:r>
          </a:p>
          <a:p>
            <a:endParaRPr lang="en-US"/>
          </a:p>
          <a:p>
            <a:r>
              <a:rPr lang="en-US"/>
              <a:t>The season saw a surge in DDoS attacks, with a complex and evolving threat landscape that brought challenges along with the festive celebrations.</a:t>
            </a:r>
          </a:p>
          <a:p>
            <a:r>
              <a:rPr lang="en-US"/>
              <a:t>UDP-based attacks were predominant, particularly targeting gaming workloads and web applications, and accounted for 78% of the attacks.</a:t>
            </a:r>
          </a:p>
          <a:p>
            <a:r>
              <a:rPr lang="en-US"/>
              <a:t>Notable trends included the exploitation of misconfigured Docker API endpoints for botnet delivery and the emergence of </a:t>
            </a:r>
            <a:r>
              <a:rPr lang="en-US" err="1"/>
              <a:t>NKAbuse</a:t>
            </a:r>
            <a:r>
              <a:rPr lang="en-US"/>
              <a:t> malware leveraging blockchain technology.</a:t>
            </a:r>
          </a:p>
          <a:p>
            <a:endParaRPr lang="en-US"/>
          </a:p>
          <a:p>
            <a:r>
              <a:rPr lang="en-US"/>
              <a:t>The attack patterns observed during this period indicated a shift from the previous year, highlighting the continuous evolution of threat tactics.</a:t>
            </a:r>
          </a:p>
          <a:p>
            <a:r>
              <a:rPr lang="en-US"/>
              <a:t>Azure’s DDoS attack trends reflected global patterns, with attacks becoming increasingly politically motivated, partly due to geopolitical tensions.</a:t>
            </a:r>
          </a:p>
          <a:p>
            <a:r>
              <a:rPr lang="en-US"/>
              <a:t>DDoS-for-hire services, also known as “</a:t>
            </a:r>
            <a:r>
              <a:rPr lang="en-US" err="1"/>
              <a:t>stressers</a:t>
            </a:r>
            <a:r>
              <a:rPr lang="en-US"/>
              <a:t>” and “booters,” continued to be popular tools for attackers.</a:t>
            </a:r>
          </a:p>
          <a:p>
            <a:endParaRPr lang="en-US"/>
          </a:p>
          <a:p>
            <a:r>
              <a:rPr lang="en-US"/>
              <a:t>Azure’s DDoS Protection services were crucial in defending against these threats, ensuring robust protection for users during the holiday season</a:t>
            </a:r>
          </a:p>
          <a:p>
            <a:endParaRPr lang="en-US"/>
          </a:p>
          <a:p>
            <a:r>
              <a:rPr lang="en-US">
                <a:hlinkClick r:id="rId5"/>
              </a:rPr>
              <a:t>Microsoft Actions Following Attack by Nation State Actor Midnight Blizzard | MSRC Blog | Microsoft Security Response Center</a:t>
            </a:r>
            <a:endParaRPr lang="en-US"/>
          </a:p>
          <a:p>
            <a:r>
              <a:rPr lang="en-IE">
                <a:hlinkClick r:id="rId6"/>
              </a:rPr>
              <a:t>Microsoft mitigates China-based threat actor Storm-0558 targeting of customer email | MSRC Blog | Microsoft Security Response Center</a:t>
            </a:r>
            <a:endParaRPr lang="en-US"/>
          </a:p>
          <a:p>
            <a:endParaRPr lang="en-US"/>
          </a:p>
        </p:txBody>
      </p:sp>
      <p:sp>
        <p:nvSpPr>
          <p:cNvPr id="4" name="Slide Number Placeholder 3"/>
          <p:cNvSpPr>
            <a:spLocks noGrp="1"/>
          </p:cNvSpPr>
          <p:nvPr>
            <p:ph type="sldNum" sz="quarter" idx="5"/>
          </p:nvPr>
        </p:nvSpPr>
        <p:spPr/>
        <p:txBody>
          <a:bodyPr/>
          <a:lstStyle/>
          <a:p>
            <a:fld id="{99655041-6D3D-46B3-A211-A85EF28526D0}" type="slidenum">
              <a:rPr lang="en-US" smtClean="0"/>
              <a:pPr/>
              <a:t>9</a:t>
            </a:fld>
            <a:endParaRPr lang="en-US"/>
          </a:p>
        </p:txBody>
      </p:sp>
      <p:sp>
        <p:nvSpPr>
          <p:cNvPr id="7" name="Slide Image Placeholder 6">
            <a:extLst>
              <a:ext uri="{FF2B5EF4-FFF2-40B4-BE49-F238E27FC236}">
                <a16:creationId xmlns:a16="http://schemas.microsoft.com/office/drawing/2014/main" id="{219DA8F1-6ED8-43BC-8744-64EDB67428B8}"/>
              </a:ext>
            </a:extLst>
          </p:cNvPr>
          <p:cNvSpPr>
            <a:spLocks noGrp="1" noRot="1" noChangeAspect="1"/>
          </p:cNvSpPr>
          <p:nvPr>
            <p:ph type="sldImg"/>
          </p:nvPr>
        </p:nvSpPr>
        <p:spPr/>
      </p:sp>
    </p:spTree>
    <p:extLst>
      <p:ext uri="{BB962C8B-B14F-4D97-AF65-F5344CB8AC3E}">
        <p14:creationId xmlns:p14="http://schemas.microsoft.com/office/powerpoint/2010/main" val="13130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Picture 2" descr="A black and white logo&#10;&#10;Description automatically generated">
            <a:extLst>
              <a:ext uri="{FF2B5EF4-FFF2-40B4-BE49-F238E27FC236}">
                <a16:creationId xmlns:a16="http://schemas.microsoft.com/office/drawing/2014/main" id="{12A9FC2B-F80F-0D69-8F21-BBA9A17007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2717" y="226472"/>
            <a:ext cx="2917683" cy="965047"/>
          </a:xfrm>
          <a:prstGeom prst="rect">
            <a:avLst/>
          </a:prstGeom>
        </p:spPr>
      </p:pic>
    </p:spTree>
    <p:extLst>
      <p:ext uri="{BB962C8B-B14F-4D97-AF65-F5344CB8AC3E}">
        <p14:creationId xmlns:p14="http://schemas.microsoft.com/office/powerpoint/2010/main" val="4036651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039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9269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7677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4491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74718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00957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9444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9833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864465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54793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62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6823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40523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7042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66308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2729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8613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20651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6536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38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3258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2321068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590545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17283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206597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6801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74195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68707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933196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079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6205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flipH="1">
            <a:off x="304800" y="292100"/>
            <a:ext cx="11582400" cy="6272213"/>
          </a:xfrm>
          <a:prstGeom prst="rect">
            <a:avLst/>
          </a:prstGeom>
          <a:gradFill>
            <a:gsLst>
              <a:gs pos="64000">
                <a:srgbClr val="0D82CB"/>
              </a:gs>
              <a:gs pos="1000">
                <a:schemeClr val="accent3"/>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763520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55611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565341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4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9023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39447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22540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77739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50610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3120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707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5269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873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075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0429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alpha val="20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1886" y="457200"/>
            <a:ext cx="10436354"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873759" y="1241881"/>
            <a:ext cx="10436354" cy="140346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9270353"/>
      </p:ext>
    </p:extLst>
  </p:cSld>
  <p:clrMap bg1="lt1" tx1="dk1" bg2="lt2" tx2="dk2" accent1="accent1" accent2="accent2" accent3="accent3" accent4="accent4" accent5="accent5" accent6="accent6" hlink="hlink" folHlink="folHlink"/>
  <p:sldLayoutIdLst>
    <p:sldLayoutId id="2147483666"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7" r:id="rId16"/>
    <p:sldLayoutId id="2147483689" r:id="rId17"/>
    <p:sldLayoutId id="2147483690" r:id="rId18"/>
    <p:sldLayoutId id="2147483691" r:id="rId19"/>
    <p:sldLayoutId id="2147483692"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2" r:id="rId36"/>
    <p:sldLayoutId id="2147483717" r:id="rId37"/>
    <p:sldLayoutId id="2147483718" r:id="rId38"/>
    <p:sldLayoutId id="2147483723" r:id="rId39"/>
    <p:sldLayoutId id="2147483727" r:id="rId40"/>
    <p:sldLayoutId id="2147483728" r:id="rId41"/>
    <p:sldLayoutId id="2147483729" r:id="rId42"/>
    <p:sldLayoutId id="2147483730" r:id="rId43"/>
    <p:sldLayoutId id="2147483731" r:id="rId44"/>
    <p:sldLayoutId id="2147483805" r:id="rId45"/>
    <p:sldLayoutId id="2147483806" r:id="rId46"/>
    <p:sldLayoutId id="2147483891"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12.png"/><Relationship Id="rId21" Type="http://schemas.openxmlformats.org/officeDocument/2006/relationships/image" Target="../media/image46.pn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3.xml"/><Relationship Id="rId16" Type="http://schemas.openxmlformats.org/officeDocument/2006/relationships/image" Target="../media/image41.svg"/><Relationship Id="rId20" Type="http://schemas.openxmlformats.org/officeDocument/2006/relationships/image" Target="../media/image45.svg"/><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svg"/><Relationship Id="rId22" Type="http://schemas.openxmlformats.org/officeDocument/2006/relationships/image" Target="../media/image47.svg"/></Relationships>
</file>

<file path=ppt/slides/_rels/slide14.xml.rels><?xml version="1.0" encoding="UTF-8" standalone="yes"?>
<Relationships xmlns="http://schemas.openxmlformats.org/package/2006/relationships"><Relationship Id="rId3" Type="http://schemas.openxmlformats.org/officeDocument/2006/relationships/hyperlink" Target="https://aka.ms/RiskyUsers"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eg"/><Relationship Id="rId18" Type="http://schemas.openxmlformats.org/officeDocument/2006/relationships/image" Target="../media/image63.svg"/><Relationship Id="rId3" Type="http://schemas.openxmlformats.org/officeDocument/2006/relationships/image" Target="../media/image49.png"/><Relationship Id="rId21" Type="http://schemas.openxmlformats.org/officeDocument/2006/relationships/image" Target="../media/image65.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notesSlide" Target="../notesSlides/notesSlide15.xml"/><Relationship Id="rId16" Type="http://schemas.openxmlformats.org/officeDocument/2006/relationships/image" Target="../media/image61.svg"/><Relationship Id="rId20" Type="http://schemas.microsoft.com/office/2007/relationships/hdphoto" Target="../media/hdphoto1.wdp"/><Relationship Id="rId1" Type="http://schemas.openxmlformats.org/officeDocument/2006/relationships/slideLayout" Target="../slideLayouts/slideLayout1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svg"/><Relationship Id="rId15" Type="http://schemas.openxmlformats.org/officeDocument/2006/relationships/image" Target="../media/image35.png"/><Relationship Id="rId23" Type="http://schemas.openxmlformats.org/officeDocument/2006/relationships/image" Target="../media/image66.png"/><Relationship Id="rId10" Type="http://schemas.openxmlformats.org/officeDocument/2006/relationships/image" Target="../media/image56.png"/><Relationship Id="rId19" Type="http://schemas.openxmlformats.org/officeDocument/2006/relationships/image" Target="../media/image64.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 Id="rId22"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defender-for-cloud/secure-score-access-and-track"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71.svg"/><Relationship Id="rId11" Type="http://schemas.openxmlformats.org/officeDocument/2006/relationships/image" Target="../media/image75.png"/><Relationship Id="rId5" Type="http://schemas.openxmlformats.org/officeDocument/2006/relationships/image" Target="../media/image70.png"/><Relationship Id="rId10" Type="http://schemas.openxmlformats.org/officeDocument/2006/relationships/image" Target="../media/image74.svg"/><Relationship Id="rId4" Type="http://schemas.openxmlformats.org/officeDocument/2006/relationships/image" Target="../media/image69.sv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79.sv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sv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s>
</file>

<file path=ppt/slides/_rels/slide21.xml.rels><?xml version="1.0" encoding="UTF-8" standalone="yes"?>
<Relationships xmlns="http://schemas.openxmlformats.org/package/2006/relationships"><Relationship Id="rId8" Type="http://schemas.openxmlformats.org/officeDocument/2006/relationships/hyperlink" Target="https://www.microsoft.com/security/business/intelligent-security-association" TargetMode="External"/><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hyperlink" Target="https://cybertechaccord.org/"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s://www.microsoft.com/en-us/security/business/services" TargetMode="External"/><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image" Target="../media/image91.png"/><Relationship Id="rId4" Type="http://schemas.openxmlformats.org/officeDocument/2006/relationships/hyperlink" Target="https://www.microsoft.com/en-us/security/business/siem-and-xdr/microsoft-defender-threat-intelligence" TargetMode="External"/><Relationship Id="rId9" Type="http://schemas.openxmlformats.org/officeDocument/2006/relationships/hyperlink" Target="https://news.microsoft.com/on-the-issues/2022/05/03/how-microsofts-digital-crimes-unit-fights-cybercrim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www.microsoft.com/ai/responsible-ai"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95.png"/><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notesSlide" Target="../notesSlides/notesSlide24.xml"/><Relationship Id="rId7" Type="http://schemas.openxmlformats.org/officeDocument/2006/relationships/image" Target="../media/image98.pn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97.png"/><Relationship Id="rId5" Type="http://schemas.openxmlformats.org/officeDocument/2006/relationships/image" Target="../media/image96.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 Id="rId9" Type="http://schemas.openxmlformats.org/officeDocument/2006/relationships/image" Target="../media/image106.svg"/></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09.svg"/><Relationship Id="rId5" Type="http://schemas.openxmlformats.org/officeDocument/2006/relationships/image" Target="../media/image108.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8" Type="http://schemas.openxmlformats.org/officeDocument/2006/relationships/image" Target="../media/image105.png"/><Relationship Id="rId3" Type="http://schemas.microsoft.com/office/2018/10/relationships/comments" Target="../comments/modernComment_7FFFFAC0_1064A4B.xml"/><Relationship Id="rId7" Type="http://schemas.openxmlformats.org/officeDocument/2006/relationships/image" Target="../media/image111.svg"/><Relationship Id="rId12"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39.xml"/><Relationship Id="rId6" Type="http://schemas.openxmlformats.org/officeDocument/2006/relationships/image" Target="../media/image110.png"/><Relationship Id="rId11" Type="http://schemas.openxmlformats.org/officeDocument/2006/relationships/image" Target="../media/image112.svg"/><Relationship Id="rId5" Type="http://schemas.openxmlformats.org/officeDocument/2006/relationships/image" Target="../media/image109.svg"/><Relationship Id="rId10" Type="http://schemas.openxmlformats.org/officeDocument/2006/relationships/image" Target="../media/image102.png"/><Relationship Id="rId4" Type="http://schemas.openxmlformats.org/officeDocument/2006/relationships/image" Target="../media/image108.png"/><Relationship Id="rId9" Type="http://schemas.openxmlformats.org/officeDocument/2006/relationships/image" Target="../media/image106.svg"/></Relationships>
</file>

<file path=ppt/slides/_rels/slide28.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8.png"/><Relationship Id="rId7"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39.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4.svg"/><Relationship Id="rId4" Type="http://schemas.openxmlformats.org/officeDocument/2006/relationships/image" Target="../media/image109.svg"/><Relationship Id="rId9" Type="http://schemas.openxmlformats.org/officeDocument/2006/relationships/image" Target="../media/image10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3.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notesSlide" Target="../notesSlides/notesSlide31.xml"/><Relationship Id="rId16" Type="http://schemas.openxmlformats.org/officeDocument/2006/relationships/image" Target="../media/image126.jpeg"/><Relationship Id="rId1" Type="http://schemas.openxmlformats.org/officeDocument/2006/relationships/slideLayout" Target="../slideLayouts/slideLayout13.xml"/><Relationship Id="rId6" Type="http://schemas.openxmlformats.org/officeDocument/2006/relationships/image" Target="../media/image118.png"/><Relationship Id="rId11" Type="http://schemas.openxmlformats.org/officeDocument/2006/relationships/image" Target="../media/image73.svg"/><Relationship Id="rId5" Type="http://schemas.openxmlformats.org/officeDocument/2006/relationships/image" Target="../media/image117.png"/><Relationship Id="rId15" Type="http://schemas.openxmlformats.org/officeDocument/2006/relationships/image" Target="../media/image125.png"/><Relationship Id="rId10" Type="http://schemas.openxmlformats.org/officeDocument/2006/relationships/image" Target="../media/image72.png"/><Relationship Id="rId4" Type="http://schemas.openxmlformats.org/officeDocument/2006/relationships/image" Target="../media/image116.png"/><Relationship Id="rId9" Type="http://schemas.openxmlformats.org/officeDocument/2006/relationships/image" Target="../media/image121.svg"/><Relationship Id="rId14" Type="http://schemas.openxmlformats.org/officeDocument/2006/relationships/image" Target="../media/image124.png"/></Relationships>
</file>

<file path=ppt/slides/_rels/slide3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svg"/><Relationship Id="rId3" Type="http://schemas.openxmlformats.org/officeDocument/2006/relationships/image" Target="../media/image128.jpeg"/><Relationship Id="rId7" Type="http://schemas.openxmlformats.org/officeDocument/2006/relationships/image" Target="../media/image132.svg"/><Relationship Id="rId12"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131.png"/><Relationship Id="rId11" Type="http://schemas.openxmlformats.org/officeDocument/2006/relationships/image" Target="../media/image136.svg"/><Relationship Id="rId5" Type="http://schemas.openxmlformats.org/officeDocument/2006/relationships/image" Target="../media/image130.svg"/><Relationship Id="rId15" Type="http://schemas.openxmlformats.org/officeDocument/2006/relationships/image" Target="../media/image140.sv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svg"/><Relationship Id="rId14" Type="http://schemas.openxmlformats.org/officeDocument/2006/relationships/image" Target="../media/image139.png"/></Relationships>
</file>

<file path=ppt/slides/_rels/slide33.xml.rels><?xml version="1.0" encoding="UTF-8" standalone="yes"?>
<Relationships xmlns="http://schemas.openxmlformats.org/package/2006/relationships"><Relationship Id="rId3" Type="http://schemas.microsoft.com/office/2018/10/relationships/comments" Target="../comments/modernComment_7FFFFF6E_9B6C41D7.xm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142.png"/><Relationship Id="rId4" Type="http://schemas.openxmlformats.org/officeDocument/2006/relationships/image" Target="../media/image141.png"/></Relationships>
</file>

<file path=ppt/slides/_rels/slide34.xml.rels><?xml version="1.0" encoding="UTF-8" standalone="yes"?>
<Relationships xmlns="http://schemas.openxmlformats.org/package/2006/relationships"><Relationship Id="rId26" Type="http://schemas.openxmlformats.org/officeDocument/2006/relationships/image" Target="../media/image157.png"/><Relationship Id="rId21" Type="http://schemas.microsoft.com/office/2007/relationships/hdphoto" Target="../media/hdphoto11.wdp"/><Relationship Id="rId34" Type="http://schemas.openxmlformats.org/officeDocument/2006/relationships/image" Target="../media/image161.png"/><Relationship Id="rId42" Type="http://schemas.openxmlformats.org/officeDocument/2006/relationships/image" Target="../media/image165.png"/><Relationship Id="rId47" Type="http://schemas.microsoft.com/office/2007/relationships/hdphoto" Target="../media/hdphoto24.wdp"/><Relationship Id="rId50" Type="http://schemas.openxmlformats.org/officeDocument/2006/relationships/image" Target="../media/image169.png"/><Relationship Id="rId55" Type="http://schemas.openxmlformats.org/officeDocument/2006/relationships/image" Target="../media/image172.svg"/><Relationship Id="rId63" Type="http://schemas.microsoft.com/office/2007/relationships/hdphoto" Target="../media/hdphoto30.wdp"/><Relationship Id="rId7" Type="http://schemas.microsoft.com/office/2007/relationships/hdphoto" Target="../media/hdphoto6.wdp"/><Relationship Id="rId2" Type="http://schemas.openxmlformats.org/officeDocument/2006/relationships/notesSlide" Target="../notesSlides/notesSlide34.xml"/><Relationship Id="rId16" Type="http://schemas.openxmlformats.org/officeDocument/2006/relationships/image" Target="../media/image152.png"/><Relationship Id="rId29" Type="http://schemas.microsoft.com/office/2007/relationships/hdphoto" Target="../media/hdphoto15.wdp"/><Relationship Id="rId11" Type="http://schemas.openxmlformats.org/officeDocument/2006/relationships/image" Target="../media/image149.png"/><Relationship Id="rId24" Type="http://schemas.openxmlformats.org/officeDocument/2006/relationships/image" Target="../media/image156.png"/><Relationship Id="rId32" Type="http://schemas.openxmlformats.org/officeDocument/2006/relationships/image" Target="../media/image160.png"/><Relationship Id="rId37" Type="http://schemas.microsoft.com/office/2007/relationships/hdphoto" Target="../media/hdphoto19.wdp"/><Relationship Id="rId40" Type="http://schemas.openxmlformats.org/officeDocument/2006/relationships/image" Target="../media/image164.png"/><Relationship Id="rId45" Type="http://schemas.microsoft.com/office/2007/relationships/hdphoto" Target="../media/hdphoto23.wdp"/><Relationship Id="rId53" Type="http://schemas.microsoft.com/office/2007/relationships/hdphoto" Target="../media/hdphoto27.wdp"/><Relationship Id="rId58" Type="http://schemas.openxmlformats.org/officeDocument/2006/relationships/image" Target="../media/image175.png"/><Relationship Id="rId66" Type="http://schemas.openxmlformats.org/officeDocument/2006/relationships/image" Target="../media/image179.png"/><Relationship Id="rId5" Type="http://schemas.openxmlformats.org/officeDocument/2006/relationships/image" Target="../media/image144.png"/><Relationship Id="rId61" Type="http://schemas.microsoft.com/office/2007/relationships/hdphoto" Target="../media/hdphoto29.wdp"/><Relationship Id="rId19" Type="http://schemas.microsoft.com/office/2007/relationships/hdphoto" Target="../media/hdphoto10.wdp"/><Relationship Id="rId14" Type="http://schemas.openxmlformats.org/officeDocument/2006/relationships/image" Target="../media/image151.png"/><Relationship Id="rId22" Type="http://schemas.openxmlformats.org/officeDocument/2006/relationships/image" Target="../media/image155.png"/><Relationship Id="rId27" Type="http://schemas.microsoft.com/office/2007/relationships/hdphoto" Target="../media/hdphoto14.wdp"/><Relationship Id="rId30" Type="http://schemas.openxmlformats.org/officeDocument/2006/relationships/image" Target="../media/image159.png"/><Relationship Id="rId35" Type="http://schemas.microsoft.com/office/2007/relationships/hdphoto" Target="../media/hdphoto18.wdp"/><Relationship Id="rId43" Type="http://schemas.microsoft.com/office/2007/relationships/hdphoto" Target="../media/hdphoto22.wdp"/><Relationship Id="rId48" Type="http://schemas.openxmlformats.org/officeDocument/2006/relationships/image" Target="../media/image168.png"/><Relationship Id="rId56" Type="http://schemas.openxmlformats.org/officeDocument/2006/relationships/image" Target="../media/image173.png"/><Relationship Id="rId64" Type="http://schemas.openxmlformats.org/officeDocument/2006/relationships/image" Target="../media/image178.png"/><Relationship Id="rId8" Type="http://schemas.openxmlformats.org/officeDocument/2006/relationships/image" Target="../media/image146.png"/><Relationship Id="rId51" Type="http://schemas.microsoft.com/office/2007/relationships/hdphoto" Target="../media/hdphoto26.wdp"/><Relationship Id="rId3" Type="http://schemas.openxmlformats.org/officeDocument/2006/relationships/image" Target="../media/image143.png"/><Relationship Id="rId12" Type="http://schemas.openxmlformats.org/officeDocument/2006/relationships/image" Target="../media/image150.png"/><Relationship Id="rId17" Type="http://schemas.microsoft.com/office/2007/relationships/hdphoto" Target="../media/hdphoto9.wdp"/><Relationship Id="rId25" Type="http://schemas.microsoft.com/office/2007/relationships/hdphoto" Target="../media/hdphoto13.wdp"/><Relationship Id="rId33" Type="http://schemas.microsoft.com/office/2007/relationships/hdphoto" Target="../media/hdphoto17.wdp"/><Relationship Id="rId38" Type="http://schemas.openxmlformats.org/officeDocument/2006/relationships/image" Target="../media/image163.png"/><Relationship Id="rId46" Type="http://schemas.openxmlformats.org/officeDocument/2006/relationships/image" Target="../media/image167.png"/><Relationship Id="rId59" Type="http://schemas.microsoft.com/office/2007/relationships/hdphoto" Target="../media/hdphoto28.wdp"/><Relationship Id="rId20" Type="http://schemas.openxmlformats.org/officeDocument/2006/relationships/image" Target="../media/image154.png"/><Relationship Id="rId41" Type="http://schemas.microsoft.com/office/2007/relationships/hdphoto" Target="../media/hdphoto21.wdp"/><Relationship Id="rId54" Type="http://schemas.openxmlformats.org/officeDocument/2006/relationships/image" Target="../media/image171.png"/><Relationship Id="rId62" Type="http://schemas.openxmlformats.org/officeDocument/2006/relationships/image" Target="../media/image177.png"/><Relationship Id="rId1" Type="http://schemas.openxmlformats.org/officeDocument/2006/relationships/slideLayout" Target="../slideLayouts/slideLayout20.xml"/><Relationship Id="rId6" Type="http://schemas.openxmlformats.org/officeDocument/2006/relationships/image" Target="../media/image145.png"/><Relationship Id="rId15" Type="http://schemas.microsoft.com/office/2007/relationships/hdphoto" Target="../media/hdphoto8.wdp"/><Relationship Id="rId23" Type="http://schemas.microsoft.com/office/2007/relationships/hdphoto" Target="../media/hdphoto12.wdp"/><Relationship Id="rId28" Type="http://schemas.openxmlformats.org/officeDocument/2006/relationships/image" Target="../media/image158.png"/><Relationship Id="rId36" Type="http://schemas.openxmlformats.org/officeDocument/2006/relationships/image" Target="../media/image162.png"/><Relationship Id="rId49" Type="http://schemas.microsoft.com/office/2007/relationships/hdphoto" Target="../media/hdphoto25.wdp"/><Relationship Id="rId57" Type="http://schemas.openxmlformats.org/officeDocument/2006/relationships/image" Target="../media/image174.svg"/><Relationship Id="rId10" Type="http://schemas.openxmlformats.org/officeDocument/2006/relationships/image" Target="../media/image148.png"/><Relationship Id="rId31" Type="http://schemas.microsoft.com/office/2007/relationships/hdphoto" Target="../media/hdphoto16.wdp"/><Relationship Id="rId44" Type="http://schemas.openxmlformats.org/officeDocument/2006/relationships/image" Target="../media/image166.png"/><Relationship Id="rId52" Type="http://schemas.openxmlformats.org/officeDocument/2006/relationships/image" Target="../media/image170.png"/><Relationship Id="rId60" Type="http://schemas.openxmlformats.org/officeDocument/2006/relationships/image" Target="../media/image176.png"/><Relationship Id="rId65" Type="http://schemas.microsoft.com/office/2007/relationships/hdphoto" Target="../media/hdphoto31.wdp"/><Relationship Id="rId4" Type="http://schemas.microsoft.com/office/2007/relationships/hdphoto" Target="../media/hdphoto5.wdp"/><Relationship Id="rId9" Type="http://schemas.openxmlformats.org/officeDocument/2006/relationships/image" Target="../media/image147.png"/><Relationship Id="rId13" Type="http://schemas.microsoft.com/office/2007/relationships/hdphoto" Target="../media/hdphoto7.wdp"/><Relationship Id="rId18" Type="http://schemas.openxmlformats.org/officeDocument/2006/relationships/image" Target="../media/image153.png"/><Relationship Id="rId39" Type="http://schemas.microsoft.com/office/2007/relationships/hdphoto" Target="../media/hdphoto20.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3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0.png"/><Relationship Id="rId7" Type="http://schemas.openxmlformats.org/officeDocument/2006/relationships/image" Target="../media/image187.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9" Type="http://schemas.openxmlformats.org/officeDocument/2006/relationships/image" Target="../media/image189.png"/></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en-us/azure/key-vault/keys/about-keys#compliance"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93.svg"/><Relationship Id="rId5" Type="http://schemas.openxmlformats.org/officeDocument/2006/relationships/image" Target="../media/image192.png"/><Relationship Id="rId4" Type="http://schemas.openxmlformats.org/officeDocument/2006/relationships/image" Target="../media/image191.svg"/></Relationships>
</file>

<file path=ppt/slides/_rels/slide4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image" Target="../media/image195.emf"/><Relationship Id="rId7" Type="http://schemas.openxmlformats.org/officeDocument/2006/relationships/image" Target="../media/image199.emf"/><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98.emf"/><Relationship Id="rId5" Type="http://schemas.openxmlformats.org/officeDocument/2006/relationships/image" Target="../media/image197.emf"/><Relationship Id="rId4" Type="http://schemas.openxmlformats.org/officeDocument/2006/relationships/image" Target="../media/image196.emf"/></Relationships>
</file>

<file path=ppt/slides/_rels/slide4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202.png"/></Relationships>
</file>

<file path=ppt/slides/_rels/slide45.xml.rels><?xml version="1.0" encoding="UTF-8" standalone="yes"?>
<Relationships xmlns="http://schemas.openxmlformats.org/package/2006/relationships"><Relationship Id="rId3" Type="http://schemas.openxmlformats.org/officeDocument/2006/relationships/image" Target="../media/image203.emf"/><Relationship Id="rId7" Type="http://schemas.openxmlformats.org/officeDocument/2006/relationships/image" Target="../media/image205.emf"/><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195.emf"/><Relationship Id="rId5" Type="http://schemas.openxmlformats.org/officeDocument/2006/relationships/image" Target="../media/image204.emf"/><Relationship Id="rId4" Type="http://schemas.openxmlformats.org/officeDocument/2006/relationships/chart" Target="../charts/chart1.xml"/></Relationships>
</file>

<file path=ppt/slides/_rels/slide4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206.png"/><Relationship Id="rId7" Type="http://schemas.openxmlformats.org/officeDocument/2006/relationships/image" Target="../media/image209.emf"/><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75.png"/><Relationship Id="rId11" Type="http://schemas.openxmlformats.org/officeDocument/2006/relationships/image" Target="../media/image212.png"/><Relationship Id="rId5" Type="http://schemas.openxmlformats.org/officeDocument/2006/relationships/image" Target="../media/image208.png"/><Relationship Id="rId10" Type="http://schemas.openxmlformats.org/officeDocument/2006/relationships/image" Target="../media/image211.emf"/><Relationship Id="rId4" Type="http://schemas.openxmlformats.org/officeDocument/2006/relationships/image" Target="../media/image207.png"/><Relationship Id="rId9" Type="http://schemas.openxmlformats.org/officeDocument/2006/relationships/image" Target="../media/image210.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png"/><Relationship Id="rId18" Type="http://schemas.openxmlformats.org/officeDocument/2006/relationships/image" Target="../media/image228.png"/><Relationship Id="rId3" Type="http://schemas.openxmlformats.org/officeDocument/2006/relationships/image" Target="../media/image213.png"/><Relationship Id="rId21" Type="http://schemas.openxmlformats.org/officeDocument/2006/relationships/image" Target="../media/image203.emf"/><Relationship Id="rId7" Type="http://schemas.openxmlformats.org/officeDocument/2006/relationships/image" Target="../media/image217.png"/><Relationship Id="rId12" Type="http://schemas.openxmlformats.org/officeDocument/2006/relationships/image" Target="../media/image222.gif"/><Relationship Id="rId17" Type="http://schemas.openxmlformats.org/officeDocument/2006/relationships/image" Target="../media/image227.png"/><Relationship Id="rId2" Type="http://schemas.openxmlformats.org/officeDocument/2006/relationships/notesSlide" Target="../notesSlides/notesSlide48.xml"/><Relationship Id="rId16" Type="http://schemas.openxmlformats.org/officeDocument/2006/relationships/image" Target="../media/image226.png"/><Relationship Id="rId20" Type="http://schemas.openxmlformats.org/officeDocument/2006/relationships/image" Target="../media/image230.png"/><Relationship Id="rId1" Type="http://schemas.openxmlformats.org/officeDocument/2006/relationships/slideLayout" Target="../slideLayouts/slideLayout5.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5" Type="http://schemas.openxmlformats.org/officeDocument/2006/relationships/image" Target="../media/image225.png"/><Relationship Id="rId10" Type="http://schemas.openxmlformats.org/officeDocument/2006/relationships/image" Target="../media/image220.png"/><Relationship Id="rId19" Type="http://schemas.openxmlformats.org/officeDocument/2006/relationships/image" Target="../media/image229.png"/><Relationship Id="rId4" Type="http://schemas.openxmlformats.org/officeDocument/2006/relationships/image" Target="../media/image214.png"/><Relationship Id="rId9" Type="http://schemas.openxmlformats.org/officeDocument/2006/relationships/image" Target="../media/image219.png"/><Relationship Id="rId14" Type="http://schemas.openxmlformats.org/officeDocument/2006/relationships/image" Target="../media/image224.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BAE47B-49CA-6CE4-AA18-C15DD51B971D}"/>
              </a:ext>
            </a:extLst>
          </p:cNvPr>
          <p:cNvSpPr>
            <a:spLocks noGrp="1"/>
          </p:cNvSpPr>
          <p:nvPr>
            <p:ph type="title"/>
          </p:nvPr>
        </p:nvSpPr>
        <p:spPr>
          <a:xfrm>
            <a:off x="668563" y="2494961"/>
            <a:ext cx="4978400" cy="830997"/>
          </a:xfrm>
        </p:spPr>
        <p:txBody>
          <a:bodyPr/>
          <a:lstStyle/>
          <a:p>
            <a:r>
              <a:rPr lang="en-US" sz="5400">
                <a:cs typeface="Segoe UI"/>
              </a:rPr>
              <a:t>Azure Security</a:t>
            </a:r>
            <a:endParaRPr lang="en-US" sz="5400"/>
          </a:p>
        </p:txBody>
      </p:sp>
      <p:sp>
        <p:nvSpPr>
          <p:cNvPr id="2" name="Text Placeholder 1">
            <a:extLst>
              <a:ext uri="{FF2B5EF4-FFF2-40B4-BE49-F238E27FC236}">
                <a16:creationId xmlns:a16="http://schemas.microsoft.com/office/drawing/2014/main" id="{E0BAD25A-8D17-B957-2F48-6F36D3F0B15E}"/>
              </a:ext>
            </a:extLst>
          </p:cNvPr>
          <p:cNvSpPr>
            <a:spLocks noGrp="1"/>
          </p:cNvSpPr>
          <p:nvPr>
            <p:ph type="body" sz="quarter" idx="12"/>
          </p:nvPr>
        </p:nvSpPr>
        <p:spPr>
          <a:xfrm>
            <a:off x="690335" y="3754582"/>
            <a:ext cx="4284436" cy="240475"/>
          </a:xfrm>
        </p:spPr>
        <p:txBody>
          <a:bodyPr/>
          <a:lstStyle/>
          <a:p>
            <a:endParaRPr lang="en-US"/>
          </a:p>
        </p:txBody>
      </p:sp>
      <p:pic>
        <p:nvPicPr>
          <p:cNvPr id="9" name="Picture 8" descr="A computer and a computer screen">
            <a:extLst>
              <a:ext uri="{FF2B5EF4-FFF2-40B4-BE49-F238E27FC236}">
                <a16:creationId xmlns:a16="http://schemas.microsoft.com/office/drawing/2014/main" id="{3FF775DD-5214-363B-EA8F-93C17767C12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6717" t="16275" r="17737" b="7350"/>
          <a:stretch/>
        </p:blipFill>
        <p:spPr>
          <a:xfrm flipH="1">
            <a:off x="5921829" y="1781979"/>
            <a:ext cx="5405665" cy="3544167"/>
          </a:xfrm>
          <a:prstGeom prst="roundRect">
            <a:avLst>
              <a:gd name="adj" fmla="val 0"/>
            </a:avLst>
          </a:prstGeom>
          <a:effectLst>
            <a:outerShdw blurRad="63500" dist="127000" dir="2700000" algn="tl" rotWithShape="0">
              <a:prstClr val="black">
                <a:alpha val="20000"/>
              </a:prstClr>
            </a:outerShdw>
          </a:effectLst>
        </p:spPr>
      </p:pic>
    </p:spTree>
    <p:extLst>
      <p:ext uri="{BB962C8B-B14F-4D97-AF65-F5344CB8AC3E}">
        <p14:creationId xmlns:p14="http://schemas.microsoft.com/office/powerpoint/2010/main" val="217201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ounded Rectangle 3">
            <a:extLst>
              <a:ext uri="{FF2B5EF4-FFF2-40B4-BE49-F238E27FC236}">
                <a16:creationId xmlns:a16="http://schemas.microsoft.com/office/drawing/2014/main" id="{B12CCD39-CA1A-55E3-4B7F-423FEC3E3DDF}"/>
              </a:ext>
              <a:ext uri="{C183D7F6-B498-43B3-948B-1728B52AA6E4}">
                <adec:decorative xmlns:adec="http://schemas.microsoft.com/office/drawing/2017/decorative" val="1"/>
              </a:ext>
            </a:extLst>
          </p:cNvPr>
          <p:cNvSpPr/>
          <p:nvPr/>
        </p:nvSpPr>
        <p:spPr>
          <a:xfrm flipV="1">
            <a:off x="0" y="1961718"/>
            <a:ext cx="12192000" cy="3544166"/>
          </a:xfrm>
          <a:prstGeom prst="roundRect">
            <a:avLst>
              <a:gd name="adj" fmla="val 0"/>
            </a:avLst>
          </a:prstGeom>
          <a:gradFill>
            <a:gsLst>
              <a:gs pos="100000">
                <a:schemeClr val="accent3"/>
              </a:gs>
              <a:gs pos="8000">
                <a:schemeClr val="accent1"/>
              </a:gs>
            </a:gsLst>
            <a:lin ang="18900000" scaled="1"/>
          </a:gradFill>
        </p:spPr>
        <p:txBody>
          <a:bodyPr vert="horz" wrap="square" lIns="0" tIns="0" rIns="0" bIns="731520" rtlCol="0" anchor="ctr" anchorCtr="0">
            <a:noAutofit/>
          </a:bodyPr>
          <a:lstStyle/>
          <a:p>
            <a:pPr algn="ctr" defTabSz="932742">
              <a:spcBef>
                <a:spcPct val="20000"/>
              </a:spcBef>
              <a:buSzPct val="90000"/>
            </a:pPr>
            <a:endParaRPr lang="en-US" sz="600" b="1">
              <a:solidFill>
                <a:schemeClr val="bg1"/>
              </a:solidFill>
              <a:cs typeface="Segoe UI" panose="020B0502040204020203" pitchFamily="34" charset="0"/>
            </a:endParaRPr>
          </a:p>
        </p:txBody>
      </p:sp>
      <p:sp>
        <p:nvSpPr>
          <p:cNvPr id="144" name="Title 143">
            <a:extLst>
              <a:ext uri="{FF2B5EF4-FFF2-40B4-BE49-F238E27FC236}">
                <a16:creationId xmlns:a16="http://schemas.microsoft.com/office/drawing/2014/main" id="{11742F3A-74AB-0FE7-1F60-12A14D748BD2}"/>
              </a:ext>
            </a:extLst>
          </p:cNvPr>
          <p:cNvSpPr>
            <a:spLocks noGrp="1"/>
          </p:cNvSpPr>
          <p:nvPr>
            <p:ph type="title"/>
          </p:nvPr>
        </p:nvSpPr>
        <p:spPr>
          <a:xfrm>
            <a:off x="881886" y="457200"/>
            <a:ext cx="10436354" cy="553998"/>
          </a:xfrm>
        </p:spPr>
        <p:txBody>
          <a:bodyPr/>
          <a:lstStyle/>
          <a:p>
            <a:r>
              <a:rPr lang="en-US" noProof="0"/>
              <a:t>Innovate on trust with Microsoft Azure</a:t>
            </a:r>
            <a:endParaRPr lang="en-US"/>
          </a:p>
        </p:txBody>
      </p:sp>
      <p:sp>
        <p:nvSpPr>
          <p:cNvPr id="10" name="Rectangle 9">
            <a:extLst>
              <a:ext uri="{FF2B5EF4-FFF2-40B4-BE49-F238E27FC236}">
                <a16:creationId xmlns:a16="http://schemas.microsoft.com/office/drawing/2014/main" id="{7915F027-A9E7-E56B-6DE5-FD46362B9C1F}"/>
              </a:ext>
            </a:extLst>
          </p:cNvPr>
          <p:cNvSpPr/>
          <p:nvPr/>
        </p:nvSpPr>
        <p:spPr bwMode="auto">
          <a:xfrm>
            <a:off x="6364743" y="2167860"/>
            <a:ext cx="5238294" cy="2369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0" numCol="1" spcCol="0" rtlCol="0" fromWordArt="0" anchor="ctr" anchorCtr="0" forceAA="0" compatLnSpc="1">
            <a:prstTxWarp prst="textNoShape">
              <a:avLst/>
            </a:prstTxWarp>
            <a:noAutofit/>
          </a:bodyPr>
          <a:lstStyle/>
          <a:p>
            <a:pPr marL="342900" indent="-342900" defTabSz="914102" fontAlgn="base">
              <a:lnSpc>
                <a:spcPct val="95000"/>
              </a:lnSpc>
              <a:spcBef>
                <a:spcPts val="2400"/>
              </a:spcBef>
              <a:spcAft>
                <a:spcPct val="0"/>
              </a:spcAft>
              <a:buClr>
                <a:schemeClr val="accent6"/>
              </a:buClr>
              <a:buFont typeface="Wingdings" panose="05000000000000000000" pitchFamily="2" charset="2"/>
              <a:buChar char="§"/>
              <a:defRPr/>
            </a:pPr>
            <a:r>
              <a:rPr lang="en-US" sz="2400" kern="0">
                <a:solidFill>
                  <a:schemeClr val="bg1"/>
                </a:solidFill>
                <a:latin typeface="Segoe Sans Text" pitchFamily="2" charset="0"/>
                <a:cs typeface="Segoe Sans Text" pitchFamily="2" charset="0"/>
              </a:rPr>
              <a:t>Built-in security features</a:t>
            </a:r>
          </a:p>
          <a:p>
            <a:pPr marL="342900" indent="-342900" defTabSz="914102" fontAlgn="base">
              <a:lnSpc>
                <a:spcPct val="95000"/>
              </a:lnSpc>
              <a:spcBef>
                <a:spcPts val="2400"/>
              </a:spcBef>
              <a:spcAft>
                <a:spcPct val="0"/>
              </a:spcAft>
              <a:buClr>
                <a:schemeClr val="accent6"/>
              </a:buClr>
              <a:buFont typeface="Wingdings" panose="05000000000000000000" pitchFamily="2" charset="2"/>
              <a:buChar char="§"/>
              <a:defRPr/>
            </a:pPr>
            <a:r>
              <a:rPr lang="en-US" sz="2400" kern="0">
                <a:solidFill>
                  <a:schemeClr val="bg1"/>
                </a:solidFill>
                <a:latin typeface="Segoe Sans Text" pitchFamily="2" charset="0"/>
                <a:cs typeface="Segoe Sans Text" pitchFamily="2" charset="0"/>
              </a:rPr>
              <a:t>Advanced threat detection and mitigation</a:t>
            </a:r>
          </a:p>
          <a:p>
            <a:pPr marL="342900" indent="-342900" defTabSz="914102" fontAlgn="base">
              <a:lnSpc>
                <a:spcPct val="95000"/>
              </a:lnSpc>
              <a:spcBef>
                <a:spcPts val="2400"/>
              </a:spcBef>
              <a:spcAft>
                <a:spcPct val="0"/>
              </a:spcAft>
              <a:buClr>
                <a:schemeClr val="accent6"/>
              </a:buClr>
              <a:buFont typeface="Wingdings" panose="05000000000000000000" pitchFamily="2" charset="2"/>
              <a:buChar char="§"/>
              <a:defRPr/>
            </a:pPr>
            <a:r>
              <a:rPr lang="en-US" sz="2400" kern="0">
                <a:solidFill>
                  <a:schemeClr val="bg1"/>
                </a:solidFill>
                <a:latin typeface="Segoe Sans Text" pitchFamily="2" charset="0"/>
                <a:cs typeface="Segoe Sans Text" pitchFamily="2" charset="0"/>
              </a:rPr>
              <a:t>Backed by Microsoft Security R&amp;D</a:t>
            </a:r>
            <a:endParaRPr kumimoji="0" lang="en-US" sz="2400" b="0" i="0" u="none" strike="noStrike" kern="0" cap="none" spc="0" normalizeH="0" baseline="0" noProof="0">
              <a:ln>
                <a:noFill/>
              </a:ln>
              <a:solidFill>
                <a:schemeClr val="bg1"/>
              </a:solidFill>
              <a:effectLst/>
              <a:uLnTx/>
              <a:uFillTx/>
              <a:latin typeface="Segoe Sans Text" pitchFamily="2" charset="0"/>
              <a:cs typeface="Segoe Sans Text" pitchFamily="2" charset="0"/>
            </a:endParaRPr>
          </a:p>
        </p:txBody>
      </p:sp>
      <p:pic>
        <p:nvPicPr>
          <p:cNvPr id="124" name="Picture 123">
            <a:extLst>
              <a:ext uri="{FF2B5EF4-FFF2-40B4-BE49-F238E27FC236}">
                <a16:creationId xmlns:a16="http://schemas.microsoft.com/office/drawing/2014/main" id="{2CD44758-39C0-3C43-22AC-EA3B1DEA427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6717" t="16275" r="17737" b="7350"/>
          <a:stretch/>
        </p:blipFill>
        <p:spPr>
          <a:xfrm>
            <a:off x="588963" y="1471364"/>
            <a:ext cx="5405665" cy="3544167"/>
          </a:xfrm>
          <a:prstGeom prst="roundRect">
            <a:avLst>
              <a:gd name="adj" fmla="val 0"/>
            </a:avLst>
          </a:prstGeom>
          <a:effectLst>
            <a:outerShdw blurRad="63500" dist="127000" dir="2700000" algn="tl" rotWithShape="0">
              <a:prstClr val="black">
                <a:alpha val="20000"/>
              </a:prstClr>
            </a:outerShdw>
          </a:effectLst>
        </p:spPr>
      </p:pic>
    </p:spTree>
    <p:extLst>
      <p:ext uri="{BB962C8B-B14F-4D97-AF65-F5344CB8AC3E}">
        <p14:creationId xmlns:p14="http://schemas.microsoft.com/office/powerpoint/2010/main" val="1894091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2F7C2EF-53F2-53F2-2CA6-4CBFF48778DA}"/>
              </a:ext>
              <a:ext uri="{C183D7F6-B498-43B3-948B-1728B52AA6E4}">
                <adec:decorative xmlns:adec="http://schemas.microsoft.com/office/drawing/2017/decorative" val="1"/>
              </a:ext>
            </a:extLst>
          </p:cNvPr>
          <p:cNvGrpSpPr/>
          <p:nvPr/>
        </p:nvGrpSpPr>
        <p:grpSpPr>
          <a:xfrm>
            <a:off x="551108" y="0"/>
            <a:ext cx="11089784" cy="5388883"/>
            <a:chOff x="-7245384" y="-1746212"/>
            <a:chExt cx="12192000" cy="5924487"/>
          </a:xfrm>
        </p:grpSpPr>
        <p:pic>
          <p:nvPicPr>
            <p:cNvPr id="360" name="Picture Placeholder 358">
              <a:extLst>
                <a:ext uri="{FF2B5EF4-FFF2-40B4-BE49-F238E27FC236}">
                  <a16:creationId xmlns:a16="http://schemas.microsoft.com/office/drawing/2014/main" id="{4B67E22C-9CB9-9383-C277-C950FBC8D3D8}"/>
                </a:ext>
              </a:extLst>
            </p:cNvPr>
            <p:cNvPicPr>
              <a:picLocks noChangeAspect="1"/>
            </p:cNvPicPr>
            <p:nvPr/>
          </p:nvPicPr>
          <p:blipFill rotWithShape="1">
            <a:blip r:embed="rId3"/>
            <a:srcRect l="57" t="3653" r="151" b="-808"/>
            <a:stretch/>
          </p:blipFill>
          <p:spPr bwMode="ltGray">
            <a:xfrm>
              <a:off x="-7245384" y="-1746212"/>
              <a:ext cx="12192000" cy="5924487"/>
            </a:xfrm>
            <a:prstGeom prst="rect">
              <a:avLst/>
            </a:prstGeom>
            <a:solidFill>
              <a:srgbClr val="FFFFFF"/>
            </a:solidFill>
          </p:spPr>
        </p:pic>
        <p:grpSp>
          <p:nvGrpSpPr>
            <p:cNvPr id="361" name="Group 360">
              <a:extLst>
                <a:ext uri="{FF2B5EF4-FFF2-40B4-BE49-F238E27FC236}">
                  <a16:creationId xmlns:a16="http://schemas.microsoft.com/office/drawing/2014/main" id="{8FB468A5-E080-53E4-4F44-525C3B144A7F}"/>
                </a:ext>
              </a:extLst>
            </p:cNvPr>
            <p:cNvGrpSpPr/>
            <p:nvPr/>
          </p:nvGrpSpPr>
          <p:grpSpPr>
            <a:xfrm>
              <a:off x="-6752944" y="-1652294"/>
              <a:ext cx="10610919" cy="4609701"/>
              <a:chOff x="677856" y="466286"/>
              <a:chExt cx="10580999" cy="4596702"/>
            </a:xfrm>
            <a:gradFill>
              <a:gsLst>
                <a:gs pos="100000">
                  <a:srgbClr val="49C5B1"/>
                </a:gs>
                <a:gs pos="0">
                  <a:srgbClr val="0078D4"/>
                </a:gs>
              </a:gsLst>
              <a:lin ang="18900000" scaled="1"/>
            </a:gradFill>
          </p:grpSpPr>
          <p:sp>
            <p:nvSpPr>
              <p:cNvPr id="362" name="Oval 361">
                <a:extLst>
                  <a:ext uri="{FF2B5EF4-FFF2-40B4-BE49-F238E27FC236}">
                    <a16:creationId xmlns:a16="http://schemas.microsoft.com/office/drawing/2014/main" id="{7313C65B-A6EF-6E42-2276-05D4E9A3F477}"/>
                  </a:ext>
                </a:extLst>
              </p:cNvPr>
              <p:cNvSpPr/>
              <p:nvPr/>
            </p:nvSpPr>
            <p:spPr bwMode="auto">
              <a:xfrm>
                <a:off x="2631999" y="4882853"/>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Oval 362">
                <a:extLst>
                  <a:ext uri="{FF2B5EF4-FFF2-40B4-BE49-F238E27FC236}">
                    <a16:creationId xmlns:a16="http://schemas.microsoft.com/office/drawing/2014/main" id="{A15B9132-95D5-D66E-1C51-4D9852A84083}"/>
                  </a:ext>
                </a:extLst>
              </p:cNvPr>
              <p:cNvSpPr/>
              <p:nvPr/>
            </p:nvSpPr>
            <p:spPr bwMode="auto">
              <a:xfrm>
                <a:off x="3621484" y="4283449"/>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Oval 363">
                <a:extLst>
                  <a:ext uri="{FF2B5EF4-FFF2-40B4-BE49-F238E27FC236}">
                    <a16:creationId xmlns:a16="http://schemas.microsoft.com/office/drawing/2014/main" id="{373D8B99-8F01-B72C-C6B4-5520D4179708}"/>
                  </a:ext>
                </a:extLst>
              </p:cNvPr>
              <p:cNvSpPr/>
              <p:nvPr/>
            </p:nvSpPr>
            <p:spPr bwMode="auto">
              <a:xfrm>
                <a:off x="1446496" y="2382021"/>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Oval 364">
                <a:extLst>
                  <a:ext uri="{FF2B5EF4-FFF2-40B4-BE49-F238E27FC236}">
                    <a16:creationId xmlns:a16="http://schemas.microsoft.com/office/drawing/2014/main" id="{4534E48D-A4E7-64B0-E400-B1AB4DC641C6}"/>
                  </a:ext>
                </a:extLst>
              </p:cNvPr>
              <p:cNvSpPr/>
              <p:nvPr/>
            </p:nvSpPr>
            <p:spPr bwMode="auto">
              <a:xfrm>
                <a:off x="2215922" y="1738187"/>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Oval 365">
                <a:extLst>
                  <a:ext uri="{FF2B5EF4-FFF2-40B4-BE49-F238E27FC236}">
                    <a16:creationId xmlns:a16="http://schemas.microsoft.com/office/drawing/2014/main" id="{2FDC6100-49C9-D89D-8382-592EE4FE048A}"/>
                  </a:ext>
                </a:extLst>
              </p:cNvPr>
              <p:cNvSpPr/>
              <p:nvPr/>
            </p:nvSpPr>
            <p:spPr bwMode="auto">
              <a:xfrm>
                <a:off x="5208493" y="1581347"/>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a:extLst>
                  <a:ext uri="{FF2B5EF4-FFF2-40B4-BE49-F238E27FC236}">
                    <a16:creationId xmlns:a16="http://schemas.microsoft.com/office/drawing/2014/main" id="{227006F5-21C5-ADD1-1245-CB61832CB9D3}"/>
                  </a:ext>
                </a:extLst>
              </p:cNvPr>
              <p:cNvSpPr/>
              <p:nvPr/>
            </p:nvSpPr>
            <p:spPr bwMode="auto">
              <a:xfrm>
                <a:off x="5963543" y="466286"/>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Oval 367">
                <a:extLst>
                  <a:ext uri="{FF2B5EF4-FFF2-40B4-BE49-F238E27FC236}">
                    <a16:creationId xmlns:a16="http://schemas.microsoft.com/office/drawing/2014/main" id="{5856103C-D07A-822B-0685-92FC72216E81}"/>
                  </a:ext>
                </a:extLst>
              </p:cNvPr>
              <p:cNvSpPr/>
              <p:nvPr/>
            </p:nvSpPr>
            <p:spPr bwMode="auto">
              <a:xfrm>
                <a:off x="5767113" y="858730"/>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9" name="Oval 368">
                <a:extLst>
                  <a:ext uri="{FF2B5EF4-FFF2-40B4-BE49-F238E27FC236}">
                    <a16:creationId xmlns:a16="http://schemas.microsoft.com/office/drawing/2014/main" id="{5FA8E321-6758-321F-ECF2-65BB2BA4B519}"/>
                  </a:ext>
                </a:extLst>
              </p:cNvPr>
              <p:cNvSpPr/>
              <p:nvPr/>
            </p:nvSpPr>
            <p:spPr bwMode="auto">
              <a:xfrm>
                <a:off x="6124351" y="948061"/>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Oval 369">
                <a:extLst>
                  <a:ext uri="{FF2B5EF4-FFF2-40B4-BE49-F238E27FC236}">
                    <a16:creationId xmlns:a16="http://schemas.microsoft.com/office/drawing/2014/main" id="{5AB24767-0E79-677E-21E9-580727A974C5}"/>
                  </a:ext>
                </a:extLst>
              </p:cNvPr>
              <p:cNvSpPr/>
              <p:nvPr/>
            </p:nvSpPr>
            <p:spPr bwMode="auto">
              <a:xfrm>
                <a:off x="5923321" y="1151516"/>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1" name="Oval 370">
                <a:extLst>
                  <a:ext uri="{FF2B5EF4-FFF2-40B4-BE49-F238E27FC236}">
                    <a16:creationId xmlns:a16="http://schemas.microsoft.com/office/drawing/2014/main" id="{7B63B8A0-51DA-E66E-6A15-A84CDD62A708}"/>
                  </a:ext>
                </a:extLst>
              </p:cNvPr>
              <p:cNvSpPr/>
              <p:nvPr/>
            </p:nvSpPr>
            <p:spPr bwMode="auto">
              <a:xfrm>
                <a:off x="5713508" y="1349674"/>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Oval 371">
                <a:extLst>
                  <a:ext uri="{FF2B5EF4-FFF2-40B4-BE49-F238E27FC236}">
                    <a16:creationId xmlns:a16="http://schemas.microsoft.com/office/drawing/2014/main" id="{48E956C5-B999-619D-C921-AA006953DB5D}"/>
                  </a:ext>
                </a:extLst>
              </p:cNvPr>
              <p:cNvSpPr/>
              <p:nvPr/>
            </p:nvSpPr>
            <p:spPr bwMode="auto">
              <a:xfrm>
                <a:off x="6219399" y="1661423"/>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Oval 372">
                <a:extLst>
                  <a:ext uri="{FF2B5EF4-FFF2-40B4-BE49-F238E27FC236}">
                    <a16:creationId xmlns:a16="http://schemas.microsoft.com/office/drawing/2014/main" id="{C34F8F45-BFCD-2FD5-4B4B-89662EA15FD3}"/>
                  </a:ext>
                </a:extLst>
              </p:cNvPr>
              <p:cNvSpPr/>
              <p:nvPr/>
            </p:nvSpPr>
            <p:spPr bwMode="auto">
              <a:xfrm>
                <a:off x="6662577" y="1998042"/>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4" name="Oval 373">
                <a:extLst>
                  <a:ext uri="{FF2B5EF4-FFF2-40B4-BE49-F238E27FC236}">
                    <a16:creationId xmlns:a16="http://schemas.microsoft.com/office/drawing/2014/main" id="{D8CF2C36-BDFA-5DD0-3C60-4C3F9EA16C56}"/>
                  </a:ext>
                </a:extLst>
              </p:cNvPr>
              <p:cNvSpPr/>
              <p:nvPr/>
            </p:nvSpPr>
            <p:spPr bwMode="auto">
              <a:xfrm>
                <a:off x="9993203" y="2361099"/>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Oval 375">
                <a:extLst>
                  <a:ext uri="{FF2B5EF4-FFF2-40B4-BE49-F238E27FC236}">
                    <a16:creationId xmlns:a16="http://schemas.microsoft.com/office/drawing/2014/main" id="{9E07C66F-9FE6-8D77-624D-D5401A86AFF6}"/>
                  </a:ext>
                </a:extLst>
              </p:cNvPr>
              <p:cNvSpPr/>
              <p:nvPr/>
            </p:nvSpPr>
            <p:spPr bwMode="auto">
              <a:xfrm>
                <a:off x="1067491" y="1472021"/>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7" name="Oval 376">
                <a:extLst>
                  <a:ext uri="{FF2B5EF4-FFF2-40B4-BE49-F238E27FC236}">
                    <a16:creationId xmlns:a16="http://schemas.microsoft.com/office/drawing/2014/main" id="{8975FBAE-B5A2-2090-75B4-2F09EAB04F20}"/>
                  </a:ext>
                </a:extLst>
              </p:cNvPr>
              <p:cNvSpPr/>
              <p:nvPr/>
            </p:nvSpPr>
            <p:spPr bwMode="auto">
              <a:xfrm>
                <a:off x="1916468" y="1577667"/>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8" name="Oval 377">
                <a:extLst>
                  <a:ext uri="{FF2B5EF4-FFF2-40B4-BE49-F238E27FC236}">
                    <a16:creationId xmlns:a16="http://schemas.microsoft.com/office/drawing/2014/main" id="{39F28558-3193-14EF-CECB-7157BA339512}"/>
                  </a:ext>
                </a:extLst>
              </p:cNvPr>
              <p:cNvSpPr/>
              <p:nvPr/>
            </p:nvSpPr>
            <p:spPr bwMode="auto">
              <a:xfrm>
                <a:off x="2364183" y="1617980"/>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9" name="Oval 378">
                <a:extLst>
                  <a:ext uri="{FF2B5EF4-FFF2-40B4-BE49-F238E27FC236}">
                    <a16:creationId xmlns:a16="http://schemas.microsoft.com/office/drawing/2014/main" id="{E18E8508-9623-E65B-3A1E-C3C5A409E786}"/>
                  </a:ext>
                </a:extLst>
              </p:cNvPr>
              <p:cNvSpPr/>
              <p:nvPr/>
            </p:nvSpPr>
            <p:spPr bwMode="auto">
              <a:xfrm>
                <a:off x="2655075" y="1124973"/>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0" name="Oval 379">
                <a:extLst>
                  <a:ext uri="{FF2B5EF4-FFF2-40B4-BE49-F238E27FC236}">
                    <a16:creationId xmlns:a16="http://schemas.microsoft.com/office/drawing/2014/main" id="{615B6FD7-3CBD-312C-2977-30A21A1FA222}"/>
                  </a:ext>
                </a:extLst>
              </p:cNvPr>
              <p:cNvSpPr/>
              <p:nvPr/>
            </p:nvSpPr>
            <p:spPr bwMode="auto">
              <a:xfrm>
                <a:off x="5266316" y="995295"/>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1" name="Oval 380">
                <a:extLst>
                  <a:ext uri="{FF2B5EF4-FFF2-40B4-BE49-F238E27FC236}">
                    <a16:creationId xmlns:a16="http://schemas.microsoft.com/office/drawing/2014/main" id="{350DCCB2-11F0-1428-E950-967352B344D7}"/>
                  </a:ext>
                </a:extLst>
              </p:cNvPr>
              <p:cNvSpPr/>
              <p:nvPr/>
            </p:nvSpPr>
            <p:spPr bwMode="auto">
              <a:xfrm>
                <a:off x="5661245" y="494266"/>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2" name="Oval 381">
                <a:extLst>
                  <a:ext uri="{FF2B5EF4-FFF2-40B4-BE49-F238E27FC236}">
                    <a16:creationId xmlns:a16="http://schemas.microsoft.com/office/drawing/2014/main" id="{8E008DC1-2247-6850-DFE9-576D71FAEB6F}"/>
                  </a:ext>
                </a:extLst>
              </p:cNvPr>
              <p:cNvSpPr/>
              <p:nvPr/>
            </p:nvSpPr>
            <p:spPr bwMode="auto">
              <a:xfrm>
                <a:off x="5877469" y="718561"/>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3" name="Oval 382">
                <a:extLst>
                  <a:ext uri="{FF2B5EF4-FFF2-40B4-BE49-F238E27FC236}">
                    <a16:creationId xmlns:a16="http://schemas.microsoft.com/office/drawing/2014/main" id="{67B29A47-0243-753A-2F17-2F804A86F623}"/>
                  </a:ext>
                </a:extLst>
              </p:cNvPr>
              <p:cNvSpPr/>
              <p:nvPr/>
            </p:nvSpPr>
            <p:spPr bwMode="auto">
              <a:xfrm>
                <a:off x="8121654" y="2404131"/>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4" name="Oval 383">
                <a:extLst>
                  <a:ext uri="{FF2B5EF4-FFF2-40B4-BE49-F238E27FC236}">
                    <a16:creationId xmlns:a16="http://schemas.microsoft.com/office/drawing/2014/main" id="{9E499097-5C4F-5DA9-9333-208E1D5B8152}"/>
                  </a:ext>
                </a:extLst>
              </p:cNvPr>
              <p:cNvSpPr/>
              <p:nvPr/>
            </p:nvSpPr>
            <p:spPr bwMode="auto">
              <a:xfrm>
                <a:off x="8373150" y="2734220"/>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5" name="Oval 384">
                <a:extLst>
                  <a:ext uri="{FF2B5EF4-FFF2-40B4-BE49-F238E27FC236}">
                    <a16:creationId xmlns:a16="http://schemas.microsoft.com/office/drawing/2014/main" id="{AFD12D5A-67E2-12BA-A69F-7391BB8C70EE}"/>
                  </a:ext>
                </a:extLst>
              </p:cNvPr>
              <p:cNvSpPr/>
              <p:nvPr/>
            </p:nvSpPr>
            <p:spPr bwMode="auto">
              <a:xfrm>
                <a:off x="11092457" y="4934816"/>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7" name="Oval 386">
                <a:extLst>
                  <a:ext uri="{FF2B5EF4-FFF2-40B4-BE49-F238E27FC236}">
                    <a16:creationId xmlns:a16="http://schemas.microsoft.com/office/drawing/2014/main" id="{141A123D-23ED-7F6D-A5EE-360D2DCB4D35}"/>
                  </a:ext>
                </a:extLst>
              </p:cNvPr>
              <p:cNvSpPr/>
              <p:nvPr/>
            </p:nvSpPr>
            <p:spPr bwMode="auto">
              <a:xfrm>
                <a:off x="9958009" y="2089760"/>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8" name="Oval 387">
                <a:extLst>
                  <a:ext uri="{FF2B5EF4-FFF2-40B4-BE49-F238E27FC236}">
                    <a16:creationId xmlns:a16="http://schemas.microsoft.com/office/drawing/2014/main" id="{FA9E0187-C834-3E6F-2DBE-0093B0226261}"/>
                  </a:ext>
                </a:extLst>
              </p:cNvPr>
              <p:cNvSpPr/>
              <p:nvPr/>
            </p:nvSpPr>
            <p:spPr bwMode="auto">
              <a:xfrm>
                <a:off x="9847980" y="2089760"/>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9" name="Oval 388">
                <a:extLst>
                  <a:ext uri="{FF2B5EF4-FFF2-40B4-BE49-F238E27FC236}">
                    <a16:creationId xmlns:a16="http://schemas.microsoft.com/office/drawing/2014/main" id="{F5C84A1C-EB49-5A22-D7B6-3063AC5B9928}"/>
                  </a:ext>
                </a:extLst>
              </p:cNvPr>
              <p:cNvSpPr/>
              <p:nvPr/>
            </p:nvSpPr>
            <p:spPr bwMode="auto">
              <a:xfrm>
                <a:off x="10382410" y="1916856"/>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0" name="Oval 389">
                <a:extLst>
                  <a:ext uri="{FF2B5EF4-FFF2-40B4-BE49-F238E27FC236}">
                    <a16:creationId xmlns:a16="http://schemas.microsoft.com/office/drawing/2014/main" id="{01DF0D4F-EB25-EE75-57A4-B64DA62B5803}"/>
                  </a:ext>
                </a:extLst>
              </p:cNvPr>
              <p:cNvSpPr/>
              <p:nvPr/>
            </p:nvSpPr>
            <p:spPr bwMode="auto">
              <a:xfrm>
                <a:off x="10240943" y="1751812"/>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1" name="Oval 390">
                <a:extLst>
                  <a:ext uri="{FF2B5EF4-FFF2-40B4-BE49-F238E27FC236}">
                    <a16:creationId xmlns:a16="http://schemas.microsoft.com/office/drawing/2014/main" id="{7C21E3D3-18EB-D006-1A69-52E25ABA3088}"/>
                  </a:ext>
                </a:extLst>
              </p:cNvPr>
              <p:cNvSpPr/>
              <p:nvPr/>
            </p:nvSpPr>
            <p:spPr bwMode="auto">
              <a:xfrm>
                <a:off x="9923344" y="1403037"/>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2" name="Oval 391">
                <a:extLst>
                  <a:ext uri="{FF2B5EF4-FFF2-40B4-BE49-F238E27FC236}">
                    <a16:creationId xmlns:a16="http://schemas.microsoft.com/office/drawing/2014/main" id="{44D00B7F-44D8-3AFC-7F98-760340CC0BC8}"/>
                  </a:ext>
                </a:extLst>
              </p:cNvPr>
              <p:cNvSpPr/>
              <p:nvPr/>
            </p:nvSpPr>
            <p:spPr bwMode="auto">
              <a:xfrm>
                <a:off x="9782288" y="1321626"/>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3" name="Oval 392">
                <a:extLst>
                  <a:ext uri="{FF2B5EF4-FFF2-40B4-BE49-F238E27FC236}">
                    <a16:creationId xmlns:a16="http://schemas.microsoft.com/office/drawing/2014/main" id="{0FFF18DE-D4B7-3E3A-AA36-47AA82189EFE}"/>
                  </a:ext>
                </a:extLst>
              </p:cNvPr>
              <p:cNvSpPr/>
              <p:nvPr/>
            </p:nvSpPr>
            <p:spPr bwMode="auto">
              <a:xfrm>
                <a:off x="1056514" y="1866718"/>
                <a:ext cx="124491" cy="12449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Oval 393">
                <a:extLst>
                  <a:ext uri="{FF2B5EF4-FFF2-40B4-BE49-F238E27FC236}">
                    <a16:creationId xmlns:a16="http://schemas.microsoft.com/office/drawing/2014/main" id="{684982E5-2B29-0ACA-D26B-5D1BFA09C2B1}"/>
                  </a:ext>
                </a:extLst>
              </p:cNvPr>
              <p:cNvSpPr/>
              <p:nvPr/>
            </p:nvSpPr>
            <p:spPr bwMode="auto">
              <a:xfrm>
                <a:off x="1463783" y="2079729"/>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5" name="Oval 394">
                <a:extLst>
                  <a:ext uri="{FF2B5EF4-FFF2-40B4-BE49-F238E27FC236}">
                    <a16:creationId xmlns:a16="http://schemas.microsoft.com/office/drawing/2014/main" id="{C9059D95-C02C-6CEF-6A9B-C09CBB72B299}"/>
                  </a:ext>
                </a:extLst>
              </p:cNvPr>
              <p:cNvSpPr/>
              <p:nvPr/>
            </p:nvSpPr>
            <p:spPr bwMode="auto">
              <a:xfrm>
                <a:off x="2120367" y="1895232"/>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6" name="Oval 395">
                <a:extLst>
                  <a:ext uri="{FF2B5EF4-FFF2-40B4-BE49-F238E27FC236}">
                    <a16:creationId xmlns:a16="http://schemas.microsoft.com/office/drawing/2014/main" id="{F31ECFE9-82D5-2915-4E01-0B3884D1D0DC}"/>
                  </a:ext>
                </a:extLst>
              </p:cNvPr>
              <p:cNvSpPr/>
              <p:nvPr/>
            </p:nvSpPr>
            <p:spPr bwMode="auto">
              <a:xfrm>
                <a:off x="677856" y="1356676"/>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7" name="Oval 396">
                <a:extLst>
                  <a:ext uri="{FF2B5EF4-FFF2-40B4-BE49-F238E27FC236}">
                    <a16:creationId xmlns:a16="http://schemas.microsoft.com/office/drawing/2014/main" id="{6FA7A574-8475-2CB2-A1E9-F1D82875544A}"/>
                  </a:ext>
                </a:extLst>
              </p:cNvPr>
              <p:cNvSpPr/>
              <p:nvPr/>
            </p:nvSpPr>
            <p:spPr bwMode="auto">
              <a:xfrm>
                <a:off x="740730" y="1639610"/>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8" name="Oval 397">
                <a:extLst>
                  <a:ext uri="{FF2B5EF4-FFF2-40B4-BE49-F238E27FC236}">
                    <a16:creationId xmlns:a16="http://schemas.microsoft.com/office/drawing/2014/main" id="{186C47B0-E7BD-155F-7F54-059516A61868}"/>
                  </a:ext>
                </a:extLst>
              </p:cNvPr>
              <p:cNvSpPr/>
              <p:nvPr/>
            </p:nvSpPr>
            <p:spPr bwMode="auto">
              <a:xfrm>
                <a:off x="1669640" y="1410690"/>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9" name="Oval 398">
                <a:extLst>
                  <a:ext uri="{FF2B5EF4-FFF2-40B4-BE49-F238E27FC236}">
                    <a16:creationId xmlns:a16="http://schemas.microsoft.com/office/drawing/2014/main" id="{1BEFB601-3E68-B841-B152-1B55E67D36A5}"/>
                  </a:ext>
                </a:extLst>
              </p:cNvPr>
              <p:cNvSpPr/>
              <p:nvPr/>
            </p:nvSpPr>
            <p:spPr bwMode="auto">
              <a:xfrm>
                <a:off x="2218273" y="1325239"/>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0" name="Oval 399">
                <a:extLst>
                  <a:ext uri="{FF2B5EF4-FFF2-40B4-BE49-F238E27FC236}">
                    <a16:creationId xmlns:a16="http://schemas.microsoft.com/office/drawing/2014/main" id="{AFC98E1C-F9E1-0FB2-8637-782F8490DBBC}"/>
                  </a:ext>
                </a:extLst>
              </p:cNvPr>
              <p:cNvSpPr/>
              <p:nvPr/>
            </p:nvSpPr>
            <p:spPr bwMode="auto">
              <a:xfrm>
                <a:off x="6462277" y="4453228"/>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1" name="Oval 400">
                <a:extLst>
                  <a:ext uri="{FF2B5EF4-FFF2-40B4-BE49-F238E27FC236}">
                    <a16:creationId xmlns:a16="http://schemas.microsoft.com/office/drawing/2014/main" id="{7E71B4E8-221B-BB9F-D47E-FBBF809FE55A}"/>
                  </a:ext>
                </a:extLst>
              </p:cNvPr>
              <p:cNvSpPr/>
              <p:nvPr/>
            </p:nvSpPr>
            <p:spPr bwMode="auto">
              <a:xfrm>
                <a:off x="11130683" y="4720443"/>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2" name="Oval 401">
                <a:extLst>
                  <a:ext uri="{FF2B5EF4-FFF2-40B4-BE49-F238E27FC236}">
                    <a16:creationId xmlns:a16="http://schemas.microsoft.com/office/drawing/2014/main" id="{37761F0B-27AC-A20F-48D3-5164C01F1DC7}"/>
                  </a:ext>
                </a:extLst>
              </p:cNvPr>
              <p:cNvSpPr/>
              <p:nvPr/>
            </p:nvSpPr>
            <p:spPr bwMode="auto">
              <a:xfrm>
                <a:off x="9188037" y="3170484"/>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3" name="Oval 402">
                <a:extLst>
                  <a:ext uri="{FF2B5EF4-FFF2-40B4-BE49-F238E27FC236}">
                    <a16:creationId xmlns:a16="http://schemas.microsoft.com/office/drawing/2014/main" id="{94E23F28-774B-CB02-54DE-F09CE13755B2}"/>
                  </a:ext>
                </a:extLst>
              </p:cNvPr>
              <p:cNvSpPr/>
              <p:nvPr/>
            </p:nvSpPr>
            <p:spPr bwMode="auto">
              <a:xfrm>
                <a:off x="9668859" y="2362663"/>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4" name="Oval 403">
                <a:extLst>
                  <a:ext uri="{FF2B5EF4-FFF2-40B4-BE49-F238E27FC236}">
                    <a16:creationId xmlns:a16="http://schemas.microsoft.com/office/drawing/2014/main" id="{F30482D6-CC5D-AC9E-497C-2354F9864955}"/>
                  </a:ext>
                </a:extLst>
              </p:cNvPr>
              <p:cNvSpPr/>
              <p:nvPr/>
            </p:nvSpPr>
            <p:spPr bwMode="auto">
              <a:xfrm>
                <a:off x="10706282" y="1796795"/>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5" name="Oval 404">
                <a:extLst>
                  <a:ext uri="{FF2B5EF4-FFF2-40B4-BE49-F238E27FC236}">
                    <a16:creationId xmlns:a16="http://schemas.microsoft.com/office/drawing/2014/main" id="{E1055BC4-0427-C02F-A53A-3043C96DC016}"/>
                  </a:ext>
                </a:extLst>
              </p:cNvPr>
              <p:cNvSpPr/>
              <p:nvPr/>
            </p:nvSpPr>
            <p:spPr bwMode="auto">
              <a:xfrm>
                <a:off x="7483982" y="2315507"/>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6" name="Oval 405">
                <a:extLst>
                  <a:ext uri="{FF2B5EF4-FFF2-40B4-BE49-F238E27FC236}">
                    <a16:creationId xmlns:a16="http://schemas.microsoft.com/office/drawing/2014/main" id="{FBC581B7-5260-F4DB-235E-1FD656EDC773}"/>
                  </a:ext>
                </a:extLst>
              </p:cNvPr>
              <p:cNvSpPr/>
              <p:nvPr/>
            </p:nvSpPr>
            <p:spPr bwMode="auto">
              <a:xfrm>
                <a:off x="7232486" y="2268351"/>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7" name="Oval 406">
                <a:extLst>
                  <a:ext uri="{FF2B5EF4-FFF2-40B4-BE49-F238E27FC236}">
                    <a16:creationId xmlns:a16="http://schemas.microsoft.com/office/drawing/2014/main" id="{DCD23A70-2AD7-E51F-E322-51DC575E30B0}"/>
                  </a:ext>
                </a:extLst>
              </p:cNvPr>
              <p:cNvSpPr/>
              <p:nvPr/>
            </p:nvSpPr>
            <p:spPr bwMode="auto">
              <a:xfrm>
                <a:off x="5047609" y="900839"/>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8" name="Oval 407">
                <a:extLst>
                  <a:ext uri="{FF2B5EF4-FFF2-40B4-BE49-F238E27FC236}">
                    <a16:creationId xmlns:a16="http://schemas.microsoft.com/office/drawing/2014/main" id="{5D82BB72-1D28-23E1-2C1D-A56B0A6BE161}"/>
                  </a:ext>
                </a:extLst>
              </p:cNvPr>
              <p:cNvSpPr/>
              <p:nvPr/>
            </p:nvSpPr>
            <p:spPr bwMode="auto">
              <a:xfrm>
                <a:off x="5395399" y="982219"/>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9" name="Oval 408">
                <a:extLst>
                  <a:ext uri="{FF2B5EF4-FFF2-40B4-BE49-F238E27FC236}">
                    <a16:creationId xmlns:a16="http://schemas.microsoft.com/office/drawing/2014/main" id="{88646465-6C7C-9272-A5F4-D122D04325DB}"/>
                  </a:ext>
                </a:extLst>
              </p:cNvPr>
              <p:cNvSpPr/>
              <p:nvPr/>
            </p:nvSpPr>
            <p:spPr bwMode="auto">
              <a:xfrm>
                <a:off x="5421536" y="1207495"/>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0" name="Oval 409">
                <a:extLst>
                  <a:ext uri="{FF2B5EF4-FFF2-40B4-BE49-F238E27FC236}">
                    <a16:creationId xmlns:a16="http://schemas.microsoft.com/office/drawing/2014/main" id="{B3B3A7EB-5A33-9509-8DB1-CA1EEE0623BC}"/>
                  </a:ext>
                </a:extLst>
              </p:cNvPr>
              <p:cNvSpPr/>
              <p:nvPr/>
            </p:nvSpPr>
            <p:spPr bwMode="auto">
              <a:xfrm>
                <a:off x="5626648" y="943661"/>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1" name="Oval 410">
                <a:extLst>
                  <a:ext uri="{FF2B5EF4-FFF2-40B4-BE49-F238E27FC236}">
                    <a16:creationId xmlns:a16="http://schemas.microsoft.com/office/drawing/2014/main" id="{B302CBC5-0B11-D884-15DA-5625AEB09809}"/>
                  </a:ext>
                </a:extLst>
              </p:cNvPr>
              <p:cNvSpPr/>
              <p:nvPr/>
            </p:nvSpPr>
            <p:spPr bwMode="auto">
              <a:xfrm>
                <a:off x="5734897" y="1025963"/>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2" name="Oval 411">
                <a:extLst>
                  <a:ext uri="{FF2B5EF4-FFF2-40B4-BE49-F238E27FC236}">
                    <a16:creationId xmlns:a16="http://schemas.microsoft.com/office/drawing/2014/main" id="{5D02FD2F-C3E3-E8E6-F649-ADFD6AF62DA6}"/>
                  </a:ext>
                </a:extLst>
              </p:cNvPr>
              <p:cNvSpPr/>
              <p:nvPr/>
            </p:nvSpPr>
            <p:spPr bwMode="auto">
              <a:xfrm>
                <a:off x="5673032" y="1191776"/>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3" name="Oval 412">
                <a:extLst>
                  <a:ext uri="{FF2B5EF4-FFF2-40B4-BE49-F238E27FC236}">
                    <a16:creationId xmlns:a16="http://schemas.microsoft.com/office/drawing/2014/main" id="{F594274F-E969-A723-990F-390F748A9777}"/>
                  </a:ext>
                </a:extLst>
              </p:cNvPr>
              <p:cNvSpPr/>
              <p:nvPr/>
            </p:nvSpPr>
            <p:spPr bwMode="auto">
              <a:xfrm>
                <a:off x="8373150" y="2464546"/>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4" name="Oval 413">
                <a:extLst>
                  <a:ext uri="{FF2B5EF4-FFF2-40B4-BE49-F238E27FC236}">
                    <a16:creationId xmlns:a16="http://schemas.microsoft.com/office/drawing/2014/main" id="{3F149848-30F6-18D2-E6D6-8C3758F2CCE6}"/>
                  </a:ext>
                </a:extLst>
              </p:cNvPr>
              <p:cNvSpPr/>
              <p:nvPr/>
            </p:nvSpPr>
            <p:spPr bwMode="auto">
              <a:xfrm>
                <a:off x="9449513" y="3623888"/>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5" name="Oval 414">
                <a:extLst>
                  <a:ext uri="{FF2B5EF4-FFF2-40B4-BE49-F238E27FC236}">
                    <a16:creationId xmlns:a16="http://schemas.microsoft.com/office/drawing/2014/main" id="{A48F6C9F-A8B5-B96C-0181-33EC363AA845}"/>
                  </a:ext>
                </a:extLst>
              </p:cNvPr>
              <p:cNvSpPr/>
              <p:nvPr/>
            </p:nvSpPr>
            <p:spPr bwMode="auto">
              <a:xfrm>
                <a:off x="9287053" y="3342815"/>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6" name="Oval 415">
                <a:extLst>
                  <a:ext uri="{FF2B5EF4-FFF2-40B4-BE49-F238E27FC236}">
                    <a16:creationId xmlns:a16="http://schemas.microsoft.com/office/drawing/2014/main" id="{2093188B-E107-CADC-487D-48B14720BB9A}"/>
                  </a:ext>
                </a:extLst>
              </p:cNvPr>
              <p:cNvSpPr/>
              <p:nvPr/>
            </p:nvSpPr>
            <p:spPr bwMode="auto">
              <a:xfrm>
                <a:off x="9800315" y="1442346"/>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7" name="Oval 416">
                <a:extLst>
                  <a:ext uri="{FF2B5EF4-FFF2-40B4-BE49-F238E27FC236}">
                    <a16:creationId xmlns:a16="http://schemas.microsoft.com/office/drawing/2014/main" id="{F00CF7AE-7DAC-3B23-1DDD-8B2A6F8C003C}"/>
                  </a:ext>
                </a:extLst>
              </p:cNvPr>
              <p:cNvSpPr/>
              <p:nvPr/>
            </p:nvSpPr>
            <p:spPr bwMode="auto">
              <a:xfrm>
                <a:off x="6200191" y="4816574"/>
                <a:ext cx="128172" cy="1281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352" name="Title 19">
            <a:extLst>
              <a:ext uri="{FF2B5EF4-FFF2-40B4-BE49-F238E27FC236}">
                <a16:creationId xmlns:a16="http://schemas.microsoft.com/office/drawing/2014/main" id="{27F73579-D0AC-CBF5-28F8-216A5B7C8589}"/>
              </a:ext>
            </a:extLst>
          </p:cNvPr>
          <p:cNvSpPr txBox="1">
            <a:spLocks/>
          </p:cNvSpPr>
          <p:nvPr/>
        </p:nvSpPr>
        <p:spPr>
          <a:xfrm>
            <a:off x="1388402" y="4677137"/>
            <a:ext cx="1436211" cy="830997"/>
          </a:xfrm>
          <a:prstGeom prst="rect">
            <a:avLst/>
          </a:prstGeom>
          <a:noFill/>
          <a:ln>
            <a:noFill/>
            <a:prstDash/>
          </a:ln>
          <a:effectLst/>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algn="l">
              <a:defRPr/>
            </a:pPr>
            <a:r>
              <a:rPr lang="en-US" sz="5400" b="1">
                <a:gradFill>
                  <a:gsLst>
                    <a:gs pos="0">
                      <a:srgbClr val="F4364C"/>
                    </a:gs>
                    <a:gs pos="68000">
                      <a:srgbClr val="C03BC4"/>
                    </a:gs>
                  </a:gsLst>
                  <a:lin ang="10800000" scaled="1"/>
                </a:gradFill>
                <a:latin typeface="Segoe UI" panose="020B0502040204020203" pitchFamily="34" charset="0"/>
              </a:rPr>
              <a:t>60+</a:t>
            </a:r>
          </a:p>
        </p:txBody>
      </p:sp>
      <p:sp>
        <p:nvSpPr>
          <p:cNvPr id="4" name="Title 19">
            <a:extLst>
              <a:ext uri="{FF2B5EF4-FFF2-40B4-BE49-F238E27FC236}">
                <a16:creationId xmlns:a16="http://schemas.microsoft.com/office/drawing/2014/main" id="{5A10BED9-758B-4A5C-A2B3-3734D0E93835}"/>
              </a:ext>
            </a:extLst>
          </p:cNvPr>
          <p:cNvSpPr txBox="1">
            <a:spLocks/>
          </p:cNvSpPr>
          <p:nvPr/>
        </p:nvSpPr>
        <p:spPr>
          <a:xfrm>
            <a:off x="2746055" y="4815636"/>
            <a:ext cx="979692" cy="553998"/>
          </a:xfrm>
          <a:prstGeom prst="rect">
            <a:avLst/>
          </a:prstGeom>
          <a:noFill/>
          <a:ln>
            <a:noFill/>
            <a:prstDash/>
          </a:ln>
          <a:effectLst/>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chemeClr val="tx1"/>
                </a:solidFill>
                <a:effectLst/>
                <a:uLnTx/>
                <a:uFillTx/>
                <a:latin typeface="Segoe UI" panose="020B0502040204020203" pitchFamily="34" charset="0"/>
              </a:rPr>
              <a:t>Azure regions</a:t>
            </a:r>
          </a:p>
        </p:txBody>
      </p:sp>
      <p:sp>
        <p:nvSpPr>
          <p:cNvPr id="9" name="Title 19">
            <a:extLst>
              <a:ext uri="{FF2B5EF4-FFF2-40B4-BE49-F238E27FC236}">
                <a16:creationId xmlns:a16="http://schemas.microsoft.com/office/drawing/2014/main" id="{4563779D-B67D-FC8C-565C-06465E73C0BE}"/>
              </a:ext>
            </a:extLst>
          </p:cNvPr>
          <p:cNvSpPr txBox="1">
            <a:spLocks/>
          </p:cNvSpPr>
          <p:nvPr/>
        </p:nvSpPr>
        <p:spPr>
          <a:xfrm>
            <a:off x="4182266" y="4677137"/>
            <a:ext cx="1844101" cy="830997"/>
          </a:xfrm>
          <a:prstGeom prst="rect">
            <a:avLst/>
          </a:prstGeom>
          <a:noFill/>
          <a:ln>
            <a:noFill/>
            <a:prstDash/>
          </a:ln>
          <a:effectLst/>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marR="0" lvl="0" indent="0" algn="l" fontAlgn="auto">
              <a:spcAft>
                <a:spcPts val="0"/>
              </a:spcAft>
              <a:buClrTx/>
              <a:buSzTx/>
              <a:tabLst/>
              <a:defRPr/>
            </a:pPr>
            <a:r>
              <a:rPr lang="en-US" altLang="zh-TW" sz="5400" b="1">
                <a:gradFill>
                  <a:gsLst>
                    <a:gs pos="0">
                      <a:srgbClr val="F4364C"/>
                    </a:gs>
                    <a:gs pos="68000">
                      <a:srgbClr val="C03BC4"/>
                    </a:gs>
                  </a:gsLst>
                  <a:lin ang="10800000" scaled="1"/>
                </a:gradFill>
                <a:latin typeface="Segoe UI" panose="020B0502040204020203" pitchFamily="34" charset="0"/>
              </a:rPr>
              <a:t>300</a:t>
            </a:r>
            <a:r>
              <a:rPr lang="en-US" sz="5400" b="1">
                <a:gradFill>
                  <a:gsLst>
                    <a:gs pos="0">
                      <a:srgbClr val="F4364C"/>
                    </a:gs>
                    <a:gs pos="68000">
                      <a:srgbClr val="C03BC4"/>
                    </a:gs>
                  </a:gsLst>
                  <a:lin ang="10800000" scaled="1"/>
                </a:gradFill>
                <a:latin typeface="Segoe UI" panose="020B0502040204020203" pitchFamily="34" charset="0"/>
              </a:rPr>
              <a:t>+</a:t>
            </a:r>
          </a:p>
        </p:txBody>
      </p:sp>
      <p:sp>
        <p:nvSpPr>
          <p:cNvPr id="10" name="Title 19">
            <a:extLst>
              <a:ext uri="{FF2B5EF4-FFF2-40B4-BE49-F238E27FC236}">
                <a16:creationId xmlns:a16="http://schemas.microsoft.com/office/drawing/2014/main" id="{94989EED-EECE-C777-83D9-311D3E1C7741}"/>
              </a:ext>
            </a:extLst>
          </p:cNvPr>
          <p:cNvSpPr txBox="1">
            <a:spLocks/>
          </p:cNvSpPr>
          <p:nvPr/>
        </p:nvSpPr>
        <p:spPr>
          <a:xfrm>
            <a:off x="5905831" y="4986192"/>
            <a:ext cx="1338920" cy="276999"/>
          </a:xfrm>
          <a:prstGeom prst="rect">
            <a:avLst/>
          </a:prstGeom>
          <a:noFill/>
          <a:ln>
            <a:noFill/>
            <a:prstDash/>
          </a:ln>
          <a:effectLst/>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chemeClr val="tx1"/>
                </a:solidFill>
                <a:effectLst/>
                <a:uLnTx/>
                <a:uFillTx/>
                <a:latin typeface="Segoe UI" panose="020B0502040204020203" pitchFamily="34" charset="0"/>
              </a:rPr>
              <a:t>datacenters</a:t>
            </a:r>
          </a:p>
        </p:txBody>
      </p:sp>
      <p:sp>
        <p:nvSpPr>
          <p:cNvPr id="12" name="Title 19">
            <a:extLst>
              <a:ext uri="{FF2B5EF4-FFF2-40B4-BE49-F238E27FC236}">
                <a16:creationId xmlns:a16="http://schemas.microsoft.com/office/drawing/2014/main" id="{97C69201-20CB-68EB-BC60-D20CABCA1E2C}"/>
              </a:ext>
            </a:extLst>
          </p:cNvPr>
          <p:cNvSpPr txBox="1">
            <a:spLocks/>
          </p:cNvSpPr>
          <p:nvPr/>
        </p:nvSpPr>
        <p:spPr>
          <a:xfrm>
            <a:off x="7627691" y="4677137"/>
            <a:ext cx="1844101" cy="830997"/>
          </a:xfrm>
          <a:prstGeom prst="rect">
            <a:avLst/>
          </a:prstGeom>
          <a:noFill/>
          <a:ln>
            <a:noFill/>
            <a:prstDash/>
          </a:ln>
          <a:effectLst/>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ltLang="zh-TW" sz="5400" b="1">
                <a:gradFill>
                  <a:gsLst>
                    <a:gs pos="0">
                      <a:srgbClr val="F4364C"/>
                    </a:gs>
                    <a:gs pos="68000">
                      <a:srgbClr val="C03BC4"/>
                    </a:gs>
                  </a:gsLst>
                  <a:lin ang="10800000" scaled="1"/>
                </a:gradFill>
                <a:latin typeface="Segoe UI" panose="020B0502040204020203" pitchFamily="34" charset="0"/>
              </a:rPr>
              <a:t>100</a:t>
            </a:r>
            <a:r>
              <a:rPr lang="en-US" sz="5400" b="1">
                <a:gradFill>
                  <a:gsLst>
                    <a:gs pos="0">
                      <a:srgbClr val="F4364C"/>
                    </a:gs>
                    <a:gs pos="68000">
                      <a:srgbClr val="C03BC4"/>
                    </a:gs>
                  </a:gsLst>
                  <a:lin ang="10800000" scaled="1"/>
                </a:gradFill>
                <a:latin typeface="Segoe UI" panose="020B0502040204020203" pitchFamily="34" charset="0"/>
              </a:rPr>
              <a:t>+</a:t>
            </a:r>
          </a:p>
        </p:txBody>
      </p:sp>
      <p:sp>
        <p:nvSpPr>
          <p:cNvPr id="13" name="Title 19">
            <a:extLst>
              <a:ext uri="{FF2B5EF4-FFF2-40B4-BE49-F238E27FC236}">
                <a16:creationId xmlns:a16="http://schemas.microsoft.com/office/drawing/2014/main" id="{A185ABE8-9DB5-4557-7923-841B52457E25}"/>
              </a:ext>
            </a:extLst>
          </p:cNvPr>
          <p:cNvSpPr txBox="1">
            <a:spLocks/>
          </p:cNvSpPr>
          <p:nvPr/>
        </p:nvSpPr>
        <p:spPr>
          <a:xfrm>
            <a:off x="9393233" y="4815636"/>
            <a:ext cx="1410366" cy="553998"/>
          </a:xfrm>
          <a:prstGeom prst="rect">
            <a:avLst/>
          </a:prstGeom>
          <a:noFill/>
          <a:ln>
            <a:noFill/>
            <a:prstDash/>
          </a:ln>
          <a:effectLst/>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chemeClr val="tx1"/>
                </a:solidFill>
                <a:effectLst/>
                <a:uLnTx/>
                <a:uFillTx/>
                <a:latin typeface="Segoe UI" panose="020B0502040204020203" pitchFamily="34" charset="0"/>
              </a:rPr>
              <a:t>Compliance certifications</a:t>
            </a:r>
          </a:p>
        </p:txBody>
      </p:sp>
      <p:sp>
        <p:nvSpPr>
          <p:cNvPr id="6" name="Title 5">
            <a:extLst>
              <a:ext uri="{FF2B5EF4-FFF2-40B4-BE49-F238E27FC236}">
                <a16:creationId xmlns:a16="http://schemas.microsoft.com/office/drawing/2014/main" id="{614263AA-5063-BE01-4123-24081B946913}"/>
              </a:ext>
            </a:extLst>
          </p:cNvPr>
          <p:cNvSpPr>
            <a:spLocks noGrp="1"/>
          </p:cNvSpPr>
          <p:nvPr>
            <p:ph type="title"/>
          </p:nvPr>
        </p:nvSpPr>
        <p:spPr bwMode="auto">
          <a:xfrm>
            <a:off x="-16808" y="5594757"/>
            <a:ext cx="12225616" cy="638041"/>
          </a:xfrm>
          <a:prstGeom prst="roundRect">
            <a:avLst>
              <a:gd name="adj" fmla="val 0"/>
            </a:avLst>
          </a:prstGeom>
          <a:gradFill>
            <a:gsLst>
              <a:gs pos="100000">
                <a:schemeClr val="accent3"/>
              </a:gs>
              <a:gs pos="8000">
                <a:schemeClr val="accent1"/>
              </a:gs>
            </a:gsLst>
            <a:lin ang="18900000" scaled="1"/>
          </a:grad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Achieve global-scale innovation on state-of-the-art cloud platform, reaching customers around the world</a:t>
            </a:r>
          </a:p>
        </p:txBody>
      </p:sp>
    </p:spTree>
    <p:extLst>
      <p:ext uri="{BB962C8B-B14F-4D97-AF65-F5344CB8AC3E}">
        <p14:creationId xmlns:p14="http://schemas.microsoft.com/office/powerpoint/2010/main" val="31882894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A91AB82-885B-C366-338F-A4B8AF9CC945}"/>
              </a:ext>
              <a:ext uri="{C183D7F6-B498-43B3-948B-1728B52AA6E4}">
                <adec:decorative xmlns:adec="http://schemas.microsoft.com/office/drawing/2017/decorative" val="1"/>
              </a:ext>
            </a:extLst>
          </p:cNvPr>
          <p:cNvSpPr/>
          <p:nvPr/>
        </p:nvSpPr>
        <p:spPr bwMode="auto">
          <a:xfrm>
            <a:off x="5803005" y="2114097"/>
            <a:ext cx="4876384" cy="3502576"/>
          </a:xfrm>
          <a:prstGeom prst="roundRect">
            <a:avLst>
              <a:gd name="adj" fmla="val 4168"/>
            </a:avLst>
          </a:prstGeom>
          <a:solidFill>
            <a:srgbClr val="FFFFFF"/>
          </a:solidFill>
          <a:ln w="9525" cap="flat" cmpd="sng" algn="ctr">
            <a:noFill/>
            <a:prstDash val="solid"/>
            <a:headEnd type="none" w="med" len="med"/>
            <a:tailEnd type="none" w="med" len="med"/>
          </a:ln>
          <a:effectLst>
            <a:innerShdw blurRad="114300">
              <a:prstClr val="black">
                <a:alpha val="20000"/>
              </a:prstClr>
            </a:inn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6641D2A0-5476-425A-9A02-DE90BF811C29}"/>
              </a:ext>
            </a:extLst>
          </p:cNvPr>
          <p:cNvSpPr>
            <a:spLocks noGrp="1"/>
          </p:cNvSpPr>
          <p:nvPr>
            <p:ph type="title"/>
          </p:nvPr>
        </p:nvSpPr>
        <p:spPr>
          <a:xfrm>
            <a:off x="881886" y="457200"/>
            <a:ext cx="10436354" cy="553998"/>
          </a:xfrm>
        </p:spPr>
        <p:txBody>
          <a:bodyPr/>
          <a:lstStyle/>
          <a:p>
            <a:pPr algn="ctr"/>
            <a:r>
              <a:rPr lang="en-US"/>
              <a:t>Azure offers unique security advantages</a:t>
            </a:r>
          </a:p>
        </p:txBody>
      </p:sp>
      <p:sp>
        <p:nvSpPr>
          <p:cNvPr id="4" name="Rectangle: Rounded Corners 3">
            <a:extLst>
              <a:ext uri="{FF2B5EF4-FFF2-40B4-BE49-F238E27FC236}">
                <a16:creationId xmlns:a16="http://schemas.microsoft.com/office/drawing/2014/main" id="{9859532D-E63F-9E73-50B5-1FA3D62A641F}"/>
              </a:ext>
              <a:ext uri="{C183D7F6-B498-43B3-948B-1728B52AA6E4}">
                <adec:decorative xmlns:adec="http://schemas.microsoft.com/office/drawing/2017/decorative" val="1"/>
              </a:ext>
            </a:extLst>
          </p:cNvPr>
          <p:cNvSpPr/>
          <p:nvPr/>
        </p:nvSpPr>
        <p:spPr bwMode="auto">
          <a:xfrm>
            <a:off x="1392199" y="2094476"/>
            <a:ext cx="3336003" cy="3502576"/>
          </a:xfrm>
          <a:prstGeom prst="roundRect">
            <a:avLst>
              <a:gd name="adj" fmla="val 4168"/>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23" name="Title 2">
            <a:extLst>
              <a:ext uri="{FF2B5EF4-FFF2-40B4-BE49-F238E27FC236}">
                <a16:creationId xmlns:a16="http://schemas.microsoft.com/office/drawing/2014/main" id="{CCCAA9AD-474D-48CB-8B1B-FF7B628971A0}"/>
              </a:ext>
            </a:extLst>
          </p:cNvPr>
          <p:cNvSpPr txBox="1">
            <a:spLocks/>
          </p:cNvSpPr>
          <p:nvPr/>
        </p:nvSpPr>
        <p:spPr>
          <a:xfrm>
            <a:off x="1293027" y="1592997"/>
            <a:ext cx="3549407"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64000">
                      <a:schemeClr val="tx1"/>
                    </a:gs>
                    <a:gs pos="100000">
                      <a:schemeClr val="tx1"/>
                    </a:gs>
                  </a:gsLst>
                  <a:path path="circle">
                    <a:fillToRect l="50000" t="50000" r="50000" b="50000"/>
                  </a:path>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454142"/>
                </a:solidFill>
                <a:effectLst/>
                <a:uLnTx/>
                <a:uFillTx/>
                <a:latin typeface="Segoe UI Semibold"/>
                <a:ea typeface="+mn-ea"/>
                <a:cs typeface="Segoe UI" pitchFamily="34" charset="0"/>
              </a:rPr>
              <a:t>Azure security is</a:t>
            </a:r>
          </a:p>
        </p:txBody>
      </p:sp>
      <p:sp>
        <p:nvSpPr>
          <p:cNvPr id="29" name="TextBox 28">
            <a:extLst>
              <a:ext uri="{FF2B5EF4-FFF2-40B4-BE49-F238E27FC236}">
                <a16:creationId xmlns:a16="http://schemas.microsoft.com/office/drawing/2014/main" id="{E165F95A-2AB3-4A4D-A3D1-E31F18D86534}"/>
              </a:ext>
            </a:extLst>
          </p:cNvPr>
          <p:cNvSpPr txBox="1"/>
          <p:nvPr/>
        </p:nvSpPr>
        <p:spPr>
          <a:xfrm>
            <a:off x="1512609" y="2181304"/>
            <a:ext cx="3055937" cy="923330"/>
          </a:xfrm>
          <a:prstGeom prst="rect">
            <a:avLst/>
          </a:prstGeom>
          <a:noFill/>
        </p:spPr>
        <p:txBody>
          <a:bodyPr wrap="square" lIns="91440" tIns="91440" rIns="91440" bIns="91440">
            <a:spAutoFit/>
          </a:bodyPr>
          <a:lstStyle/>
          <a:p>
            <a:pPr lvl="0" algn="ctr" defTabSz="932742" fontAlgn="base">
              <a:spcBef>
                <a:spcPct val="20000"/>
              </a:spcBef>
              <a:spcAft>
                <a:spcPct val="0"/>
              </a:spcAft>
              <a:buSzPct val="90000"/>
              <a:defRPr/>
            </a:pPr>
            <a:r>
              <a:rPr lang="en-US" sz="2000">
                <a:solidFill>
                  <a:schemeClr val="tx2"/>
                </a:solidFill>
                <a:latin typeface="+mj-lt"/>
                <a:cs typeface="Segoe UI" panose="020B0502040204020203" pitchFamily="34" charset="0"/>
              </a:rPr>
              <a:t>Built-in</a:t>
            </a: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454142"/>
                </a:solidFill>
                <a:effectLst/>
                <a:uLnTx/>
                <a:uFillTx/>
                <a:latin typeface="Segoe Sans Text" pitchFamily="2" charset="0"/>
                <a:cs typeface="Segoe Sans Text" pitchFamily="2" charset="0"/>
              </a:rPr>
              <a:t>Simplified and streamlined security, built directly into Azure.</a:t>
            </a:r>
          </a:p>
        </p:txBody>
      </p:sp>
      <p:sp>
        <p:nvSpPr>
          <p:cNvPr id="31" name="TextBox 30">
            <a:extLst>
              <a:ext uri="{FF2B5EF4-FFF2-40B4-BE49-F238E27FC236}">
                <a16:creationId xmlns:a16="http://schemas.microsoft.com/office/drawing/2014/main" id="{D3F84F9D-87EB-434F-970C-AFD09A91C8E2}"/>
              </a:ext>
            </a:extLst>
          </p:cNvPr>
          <p:cNvSpPr txBox="1"/>
          <p:nvPr/>
        </p:nvSpPr>
        <p:spPr>
          <a:xfrm>
            <a:off x="1525309" y="3356879"/>
            <a:ext cx="3043238" cy="923330"/>
          </a:xfrm>
          <a:prstGeom prst="rect">
            <a:avLst/>
          </a:prstGeom>
          <a:noFill/>
        </p:spPr>
        <p:txBody>
          <a:bodyPr wrap="square" lIns="91440" tIns="91440" rIns="91440" bIns="91440">
            <a:spAutoFit/>
          </a:bodyPr>
          <a:lstStyle/>
          <a:p>
            <a:pPr marR="0" indent="0" algn="ctr" defTabSz="932742" fontAlgn="base">
              <a:lnSpc>
                <a:spcPct val="100000"/>
              </a:lnSpc>
              <a:spcBef>
                <a:spcPct val="20000"/>
              </a:spcBef>
              <a:spcAft>
                <a:spcPct val="0"/>
              </a:spcAft>
              <a:buClrTx/>
              <a:buSzPct val="90000"/>
              <a:buFontTx/>
              <a:buNone/>
              <a:tabLst/>
              <a:defRPr/>
            </a:pPr>
            <a:r>
              <a:rPr lang="en-US" sz="2000">
                <a:solidFill>
                  <a:schemeClr val="tx2"/>
                </a:solidFill>
                <a:latin typeface="+mj-lt"/>
                <a:cs typeface="Segoe UI" panose="020B0502040204020203" pitchFamily="34" charset="0"/>
              </a:rPr>
              <a:t>Modern</a:t>
            </a: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454142"/>
                </a:solidFill>
                <a:effectLst/>
                <a:uLnTx/>
                <a:uFillTx/>
                <a:latin typeface="Segoe Sans Text" pitchFamily="2" charset="0"/>
                <a:cs typeface="Segoe Sans Text" pitchFamily="2" charset="0"/>
              </a:rPr>
              <a:t>Protect, detect, and respond with AI and cloud scale.</a:t>
            </a:r>
          </a:p>
        </p:txBody>
      </p:sp>
      <p:sp>
        <p:nvSpPr>
          <p:cNvPr id="11" name="TextBox 10">
            <a:extLst>
              <a:ext uri="{FF2B5EF4-FFF2-40B4-BE49-F238E27FC236}">
                <a16:creationId xmlns:a16="http://schemas.microsoft.com/office/drawing/2014/main" id="{AF27CF0E-6085-4874-ACE0-67EE65C1FEF8}"/>
              </a:ext>
            </a:extLst>
          </p:cNvPr>
          <p:cNvSpPr txBox="1"/>
          <p:nvPr/>
        </p:nvSpPr>
        <p:spPr>
          <a:xfrm>
            <a:off x="1512609" y="4508221"/>
            <a:ext cx="3055937" cy="923330"/>
          </a:xfrm>
          <a:prstGeom prst="rect">
            <a:avLst/>
          </a:prstGeom>
          <a:noFill/>
        </p:spPr>
        <p:txBody>
          <a:bodyPr wrap="square" lIns="91440" tIns="91440" rIns="91440" bIns="91440">
            <a:spAutoFit/>
          </a:bodyPr>
          <a:lstStyle/>
          <a:p>
            <a:pPr lvl="0" algn="ctr" defTabSz="932742" fontAlgn="base">
              <a:spcBef>
                <a:spcPct val="20000"/>
              </a:spcBef>
              <a:spcAft>
                <a:spcPct val="0"/>
              </a:spcAft>
              <a:buSzPct val="90000"/>
              <a:defRPr/>
            </a:pPr>
            <a:r>
              <a:rPr lang="en-US" sz="2000">
                <a:solidFill>
                  <a:schemeClr val="tx2"/>
                </a:solidFill>
                <a:latin typeface="+mj-lt"/>
                <a:cs typeface="Segoe UI" panose="020B0502040204020203" pitchFamily="34" charset="0"/>
              </a:rPr>
              <a:t>Holistic</a:t>
            </a: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454142"/>
                </a:solidFill>
                <a:effectLst/>
                <a:uLnTx/>
                <a:uFillTx/>
                <a:latin typeface="Segoe Sans Text" pitchFamily="2" charset="0"/>
                <a:cs typeface="Segoe Sans Text" pitchFamily="2" charset="0"/>
              </a:rPr>
              <a:t>Helps secure hybrid and multi-cloud and works with what you have.</a:t>
            </a:r>
          </a:p>
        </p:txBody>
      </p:sp>
      <p:cxnSp>
        <p:nvCxnSpPr>
          <p:cNvPr id="32" name="Straight Connector 31">
            <a:extLst>
              <a:ext uri="{FF2B5EF4-FFF2-40B4-BE49-F238E27FC236}">
                <a16:creationId xmlns:a16="http://schemas.microsoft.com/office/drawing/2014/main" id="{DD3475DF-0D44-4FF3-83E1-4A9898C66288}"/>
              </a:ext>
              <a:ext uri="{C183D7F6-B498-43B3-948B-1728B52AA6E4}">
                <adec:decorative xmlns:adec="http://schemas.microsoft.com/office/drawing/2017/decorative" val="1"/>
              </a:ext>
            </a:extLst>
          </p:cNvPr>
          <p:cNvCxnSpPr>
            <a:cxnSpLocks/>
          </p:cNvCxnSpPr>
          <p:nvPr/>
        </p:nvCxnSpPr>
        <p:spPr>
          <a:xfrm>
            <a:off x="5265603" y="2094476"/>
            <a:ext cx="0" cy="3423908"/>
          </a:xfrm>
          <a:prstGeom prst="line">
            <a:avLst/>
          </a:prstGeom>
          <a:ln w="3175"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DC35DB1-205F-A816-B972-781BE270D167}"/>
              </a:ext>
              <a:ext uri="{C183D7F6-B498-43B3-948B-1728B52AA6E4}">
                <adec:decorative xmlns:adec="http://schemas.microsoft.com/office/drawing/2017/decorative" val="1"/>
              </a:ext>
            </a:extLst>
          </p:cNvPr>
          <p:cNvCxnSpPr>
            <a:cxnSpLocks/>
          </p:cNvCxnSpPr>
          <p:nvPr/>
        </p:nvCxnSpPr>
        <p:spPr>
          <a:xfrm flipH="1">
            <a:off x="1733698" y="3234962"/>
            <a:ext cx="2749123" cy="0"/>
          </a:xfrm>
          <a:prstGeom prst="line">
            <a:avLst/>
          </a:prstGeom>
          <a:ln w="3175" cap="rnd">
            <a:solidFill>
              <a:schemeClr val="bg1">
                <a:lumMod val="85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FC546-8BEC-4030-D649-8239ED52451A}"/>
              </a:ext>
              <a:ext uri="{C183D7F6-B498-43B3-948B-1728B52AA6E4}">
                <adec:decorative xmlns:adec="http://schemas.microsoft.com/office/drawing/2017/decorative" val="1"/>
              </a:ext>
            </a:extLst>
          </p:cNvPr>
          <p:cNvCxnSpPr>
            <a:cxnSpLocks/>
          </p:cNvCxnSpPr>
          <p:nvPr/>
        </p:nvCxnSpPr>
        <p:spPr>
          <a:xfrm flipH="1">
            <a:off x="1733698" y="4410537"/>
            <a:ext cx="2749123" cy="0"/>
          </a:xfrm>
          <a:prstGeom prst="line">
            <a:avLst/>
          </a:prstGeom>
          <a:ln w="3175" cap="rnd">
            <a:solidFill>
              <a:schemeClr val="bg1">
                <a:lumMod val="85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66E268E-B26F-4205-90B4-E75401EC93D9}"/>
              </a:ext>
            </a:extLst>
          </p:cNvPr>
          <p:cNvSpPr txBox="1"/>
          <p:nvPr/>
        </p:nvSpPr>
        <p:spPr>
          <a:xfrm>
            <a:off x="5124123" y="1586110"/>
            <a:ext cx="6229349" cy="353943"/>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454142"/>
                </a:solidFill>
                <a:effectLst/>
                <a:uLnTx/>
                <a:uFillTx/>
                <a:latin typeface="Segoe UI Semibold"/>
                <a:ea typeface="+mn-ea"/>
                <a:cs typeface="Segoe UI" pitchFamily="34" charset="0"/>
              </a:rPr>
              <a:t>The only cloud platform built by a security vendor</a:t>
            </a:r>
          </a:p>
        </p:txBody>
      </p:sp>
      <p:sp>
        <p:nvSpPr>
          <p:cNvPr id="13" name="TextBox 12">
            <a:extLst>
              <a:ext uri="{FF2B5EF4-FFF2-40B4-BE49-F238E27FC236}">
                <a16:creationId xmlns:a16="http://schemas.microsoft.com/office/drawing/2014/main" id="{0147430A-517A-A0C4-1D9C-ACE31C8004D1}"/>
              </a:ext>
            </a:extLst>
          </p:cNvPr>
          <p:cNvSpPr txBox="1">
            <a:spLocks/>
          </p:cNvSpPr>
          <p:nvPr/>
        </p:nvSpPr>
        <p:spPr>
          <a:xfrm>
            <a:off x="6230261" y="2444389"/>
            <a:ext cx="4017072" cy="43678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sz="2800" b="1" spc="-50">
                <a:ln w="3175">
                  <a:noFill/>
                </a:ln>
                <a:gradFill flip="none" rotWithShape="1">
                  <a:gsLst>
                    <a:gs pos="34000">
                      <a:srgbClr val="C03BC4"/>
                    </a:gs>
                    <a:gs pos="53000">
                      <a:srgbClr val="F4364C"/>
                    </a:gs>
                  </a:gsLst>
                  <a:lin ang="2700000" scaled="1"/>
                  <a:tileRect/>
                </a:gradFill>
                <a:latin typeface="Segoe UI" panose="020B0502040204020203" pitchFamily="34" charset="0"/>
                <a:cs typeface="Segoe UI" pitchFamily="34" charset="0"/>
              </a:rPr>
              <a:t>1M</a:t>
            </a:r>
            <a:r>
              <a:rPr lang="en-US" sz="2800" b="1" spc="-50">
                <a:ln w="3175">
                  <a:noFill/>
                </a:ln>
                <a:gradFill>
                  <a:gsLst>
                    <a:gs pos="0">
                      <a:srgbClr val="F4364C"/>
                    </a:gs>
                    <a:gs pos="68000">
                      <a:srgbClr val="C03BC4"/>
                    </a:gs>
                  </a:gsLst>
                  <a:lin ang="10800000" scaled="1"/>
                </a:gradFill>
                <a:latin typeface="Segoe UI" panose="020B0502040204020203" pitchFamily="34" charset="0"/>
                <a:cs typeface="Segoe UI" pitchFamily="34" charset="0"/>
              </a:rPr>
              <a:t>+ </a:t>
            </a:r>
            <a:r>
              <a:rPr lang="en-US" sz="1600">
                <a:solidFill>
                  <a:srgbClr val="000000"/>
                </a:solidFill>
                <a:latin typeface="Segoe Sans Text" pitchFamily="2" charset="0"/>
                <a:cs typeface="Segoe Sans Text" pitchFamily="2" charset="0"/>
              </a:rPr>
              <a:t>Microsoft security customers.</a:t>
            </a:r>
          </a:p>
        </p:txBody>
      </p:sp>
      <p:sp>
        <p:nvSpPr>
          <p:cNvPr id="14" name="TextBox 13">
            <a:extLst>
              <a:ext uri="{FF2B5EF4-FFF2-40B4-BE49-F238E27FC236}">
                <a16:creationId xmlns:a16="http://schemas.microsoft.com/office/drawing/2014/main" id="{26A8D9CE-3419-1ED0-B9EF-3EDE533D1B5E}"/>
              </a:ext>
            </a:extLst>
          </p:cNvPr>
          <p:cNvSpPr txBox="1">
            <a:spLocks/>
          </p:cNvSpPr>
          <p:nvPr/>
        </p:nvSpPr>
        <p:spPr>
          <a:xfrm>
            <a:off x="6230261" y="3581271"/>
            <a:ext cx="4017072" cy="43678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164"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sz="2800" b="1" spc="-50">
                <a:ln w="3175">
                  <a:noFill/>
                </a:ln>
                <a:gradFill flip="none" rotWithShape="1">
                  <a:gsLst>
                    <a:gs pos="34000">
                      <a:srgbClr val="C03BC4"/>
                    </a:gs>
                    <a:gs pos="53000">
                      <a:srgbClr val="F4364C"/>
                    </a:gs>
                  </a:gsLst>
                  <a:lin ang="2700000" scaled="1"/>
                  <a:tileRect/>
                </a:gradFill>
                <a:latin typeface="Segoe UI" panose="020B0502040204020203" pitchFamily="34" charset="0"/>
                <a:cs typeface="Segoe UI" pitchFamily="34" charset="0"/>
              </a:rPr>
              <a:t>10,000+</a:t>
            </a:r>
            <a:r>
              <a:rPr lang="en-US">
                <a:gradFill>
                  <a:gsLst>
                    <a:gs pos="0">
                      <a:srgbClr val="F4364C"/>
                    </a:gs>
                    <a:gs pos="68000">
                      <a:srgbClr val="C03BC4"/>
                    </a:gs>
                  </a:gsLst>
                  <a:lin ang="10800000" scaled="1"/>
                </a:gradFill>
                <a:latin typeface="+mj-lt"/>
                <a:cs typeface="Segoe UI" panose="020B0502040204020203" pitchFamily="34" charset="0"/>
              </a:rPr>
              <a:t> </a:t>
            </a:r>
            <a:r>
              <a:rPr lang="en-US" sz="1600">
                <a:solidFill>
                  <a:srgbClr val="000000"/>
                </a:solidFill>
                <a:latin typeface="Segoe Sans Text" pitchFamily="2" charset="0"/>
                <a:cs typeface="Segoe Sans Text" pitchFamily="2" charset="0"/>
              </a:rPr>
              <a:t>security experts employed.</a:t>
            </a:r>
          </a:p>
        </p:txBody>
      </p:sp>
      <p:sp>
        <p:nvSpPr>
          <p:cNvPr id="15" name="Content Placeholder 58">
            <a:extLst>
              <a:ext uri="{FF2B5EF4-FFF2-40B4-BE49-F238E27FC236}">
                <a16:creationId xmlns:a16="http://schemas.microsoft.com/office/drawing/2014/main" id="{CD406781-E365-C6D9-FEC3-9B9D2AB9F729}"/>
              </a:ext>
            </a:extLst>
          </p:cNvPr>
          <p:cNvSpPr txBox="1">
            <a:spLocks/>
          </p:cNvSpPr>
          <p:nvPr/>
        </p:nvSpPr>
        <p:spPr>
          <a:xfrm>
            <a:off x="6345556" y="4743903"/>
            <a:ext cx="3786482" cy="43678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61164"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sz="2800" b="1">
                <a:ln w="3175">
                  <a:noFill/>
                </a:ln>
                <a:gradFill flip="none" rotWithShape="1">
                  <a:gsLst>
                    <a:gs pos="34000">
                      <a:srgbClr val="C03BC4"/>
                    </a:gs>
                    <a:gs pos="53000">
                      <a:srgbClr val="F4364C"/>
                    </a:gs>
                  </a:gsLst>
                  <a:lin ang="2700000" scaled="1"/>
                  <a:tileRect/>
                </a:gradFill>
                <a:latin typeface="Segoe UI" panose="020B0502040204020203" pitchFamily="34" charset="0"/>
                <a:cs typeface="Segoe UI" pitchFamily="34" charset="0"/>
              </a:rPr>
              <a:t>78 trillion </a:t>
            </a:r>
            <a:r>
              <a:rPr lang="en-US" sz="1600">
                <a:latin typeface="Segoe Sans Text" pitchFamily="2" charset="0"/>
                <a:cs typeface="Segoe Sans Text" pitchFamily="2" charset="0"/>
              </a:rPr>
              <a:t>signals every 24 hours.</a:t>
            </a:r>
          </a:p>
        </p:txBody>
      </p:sp>
      <p:cxnSp>
        <p:nvCxnSpPr>
          <p:cNvPr id="54" name="Straight Connector 53">
            <a:extLst>
              <a:ext uri="{FF2B5EF4-FFF2-40B4-BE49-F238E27FC236}">
                <a16:creationId xmlns:a16="http://schemas.microsoft.com/office/drawing/2014/main" id="{3F24B36C-1C16-789D-61A6-F8CB3C12835F}"/>
              </a:ext>
              <a:ext uri="{C183D7F6-B498-43B3-948B-1728B52AA6E4}">
                <adec:decorative xmlns:adec="http://schemas.microsoft.com/office/drawing/2017/decorative" val="1"/>
              </a:ext>
            </a:extLst>
          </p:cNvPr>
          <p:cNvCxnSpPr>
            <a:cxnSpLocks/>
          </p:cNvCxnSpPr>
          <p:nvPr/>
        </p:nvCxnSpPr>
        <p:spPr>
          <a:xfrm flipH="1">
            <a:off x="6135677" y="3193998"/>
            <a:ext cx="4206240" cy="0"/>
          </a:xfrm>
          <a:prstGeom prst="line">
            <a:avLst/>
          </a:prstGeom>
          <a:ln w="3175" cap="rnd">
            <a:solidFill>
              <a:schemeClr val="bg1">
                <a:lumMod val="85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1490A92-3460-3FB9-0AD1-0EFC1978AFC8}"/>
              </a:ext>
              <a:ext uri="{C183D7F6-B498-43B3-948B-1728B52AA6E4}">
                <adec:decorative xmlns:adec="http://schemas.microsoft.com/office/drawing/2017/decorative" val="1"/>
              </a:ext>
            </a:extLst>
          </p:cNvPr>
          <p:cNvCxnSpPr>
            <a:cxnSpLocks/>
          </p:cNvCxnSpPr>
          <p:nvPr/>
        </p:nvCxnSpPr>
        <p:spPr>
          <a:xfrm flipH="1">
            <a:off x="6135677" y="4369573"/>
            <a:ext cx="4206240" cy="0"/>
          </a:xfrm>
          <a:prstGeom prst="line">
            <a:avLst/>
          </a:prstGeom>
          <a:ln w="3175" cap="rnd">
            <a:solidFill>
              <a:schemeClr val="bg1">
                <a:lumMod val="85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48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0" presetClass="entr" presetSubtype="0" fill="hold" nodeType="afterEffect">
                                  <p:stCondLst>
                                    <p:cond delay="20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47" presetClass="entr" presetSubtype="0" fill="hold" grpId="0" nodeType="withEffect">
                                  <p:stCondLst>
                                    <p:cond delay="200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750"/>
                                        <p:tgtEl>
                                          <p:spTgt spid="25"/>
                                        </p:tgtEl>
                                      </p:cBhvr>
                                    </p:animEffect>
                                    <p:anim calcmode="lin" valueType="num">
                                      <p:cBhvr>
                                        <p:cTn id="47" dur="750" fill="hold"/>
                                        <p:tgtEl>
                                          <p:spTgt spid="25"/>
                                        </p:tgtEl>
                                        <p:attrNameLst>
                                          <p:attrName>ppt_x</p:attrName>
                                        </p:attrNameLst>
                                      </p:cBhvr>
                                      <p:tavLst>
                                        <p:tav tm="0">
                                          <p:val>
                                            <p:strVal val="#ppt_x"/>
                                          </p:val>
                                        </p:tav>
                                        <p:tav tm="100000">
                                          <p:val>
                                            <p:strVal val="#ppt_x"/>
                                          </p:val>
                                        </p:tav>
                                      </p:tavLst>
                                    </p:anim>
                                    <p:anim calcmode="lin" valueType="num">
                                      <p:cBhvr>
                                        <p:cTn id="48" dur="750" fill="hold"/>
                                        <p:tgtEl>
                                          <p:spTgt spid="2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20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1000"/>
                                        <p:tgtEl>
                                          <p:spTgt spid="5"/>
                                        </p:tgtEl>
                                      </p:cBhvr>
                                    </p:animEffect>
                                    <p:anim calcmode="lin" valueType="num">
                                      <p:cBhvr>
                                        <p:cTn id="52" dur="1000" fill="hold"/>
                                        <p:tgtEl>
                                          <p:spTgt spid="5"/>
                                        </p:tgtEl>
                                        <p:attrNameLst>
                                          <p:attrName>ppt_x</p:attrName>
                                        </p:attrNameLst>
                                      </p:cBhvr>
                                      <p:tavLst>
                                        <p:tav tm="0">
                                          <p:val>
                                            <p:strVal val="#ppt_x"/>
                                          </p:val>
                                        </p:tav>
                                        <p:tav tm="100000">
                                          <p:val>
                                            <p:strVal val="#ppt_x"/>
                                          </p:val>
                                        </p:tav>
                                      </p:tavLst>
                                    </p:anim>
                                    <p:anim calcmode="lin" valueType="num">
                                      <p:cBhvr>
                                        <p:cTn id="53" dur="1000" fill="hold"/>
                                        <p:tgtEl>
                                          <p:spTgt spid="5"/>
                                        </p:tgtEl>
                                        <p:attrNameLst>
                                          <p:attrName>ppt_y</p:attrName>
                                        </p:attrNameLst>
                                      </p:cBhvr>
                                      <p:tavLst>
                                        <p:tav tm="0">
                                          <p:val>
                                            <p:strVal val="#ppt_y+.1"/>
                                          </p:val>
                                        </p:tav>
                                        <p:tav tm="100000">
                                          <p:val>
                                            <p:strVal val="#ppt_y"/>
                                          </p:val>
                                        </p:tav>
                                      </p:tavLst>
                                    </p:anim>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par>
                          <p:cTn id="66" fill="hold">
                            <p:stCondLst>
                              <p:cond delay="5500"/>
                            </p:stCondLst>
                            <p:childTnLst>
                              <p:par>
                                <p:cTn id="67" presetID="10" presetClass="entr" presetSubtype="0"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childTnLst>
                          </p:cTn>
                        </p:par>
                        <p:par>
                          <p:cTn id="70" fill="hold">
                            <p:stCondLst>
                              <p:cond delay="6000"/>
                            </p:stCondLst>
                            <p:childTnLst>
                              <p:par>
                                <p:cTn id="71" presetID="10" presetClass="entr" presetSubtype="0" fill="hold"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23" grpId="0"/>
      <p:bldP spid="29" grpId="0"/>
      <p:bldP spid="31" grpId="0"/>
      <p:bldP spid="11" grpId="0"/>
      <p:bldP spid="25"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94F836-4787-30F7-3CB8-7CB1141F0156}"/>
              </a:ext>
              <a:ext uri="{C183D7F6-B498-43B3-948B-1728B52AA6E4}">
                <adec:decorative xmlns:adec="http://schemas.microsoft.com/office/drawing/2017/decorative" val="1"/>
              </a:ext>
            </a:extLst>
          </p:cNvPr>
          <p:cNvSpPr txBox="1">
            <a:spLocks/>
          </p:cNvSpPr>
          <p:nvPr/>
        </p:nvSpPr>
        <p:spPr>
          <a:xfrm>
            <a:off x="1331769" y="1566345"/>
            <a:ext cx="9069532" cy="2147547"/>
          </a:xfrm>
          <a:prstGeom prst="round2SameRect">
            <a:avLst>
              <a:gd name="adj1" fmla="val 7482"/>
              <a:gd name="adj2" fmla="val 0"/>
            </a:avLst>
          </a:prstGeom>
          <a:noFill/>
          <a:ln w="12700" cap="flat" cmpd="sng" algn="ctr">
            <a:gradFill flip="none" rotWithShape="1">
              <a:gsLst>
                <a:gs pos="56000">
                  <a:srgbClr val="8366C8">
                    <a:alpha val="0"/>
                  </a:srgbClr>
                </a:gs>
                <a:gs pos="100000">
                  <a:srgbClr val="0078D4"/>
                </a:gs>
              </a:gsLst>
              <a:lin ang="16200000" scaled="1"/>
              <a:tileRect/>
            </a:gra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372">
                <a:solidFill>
                  <a:srgbClr val="FFFFFF"/>
                </a:solidFill>
                <a:latin typeface="Segoe UI Semibold"/>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A446F"/>
              </a:solidFill>
              <a:effectLst/>
              <a:uLnTx/>
              <a:uFillTx/>
              <a:latin typeface="Segoe UI" panose="020B0502040204020203" pitchFamily="34" charset="0"/>
              <a:ea typeface="+mn-ea"/>
              <a:cs typeface="Segoe UI" panose="020B0502040204020203" pitchFamily="34" charset="0"/>
            </a:endParaRPr>
          </a:p>
        </p:txBody>
      </p:sp>
      <p:sp>
        <p:nvSpPr>
          <p:cNvPr id="4" name="Text Placeholder 2">
            <a:extLst>
              <a:ext uri="{FF2B5EF4-FFF2-40B4-BE49-F238E27FC236}">
                <a16:creationId xmlns:a16="http://schemas.microsoft.com/office/drawing/2014/main" id="{C1877C0E-457C-6252-D0E6-7B2EAA4613E0}"/>
              </a:ext>
              <a:ext uri="{C183D7F6-B498-43B3-948B-1728B52AA6E4}">
                <adec:decorative xmlns:adec="http://schemas.microsoft.com/office/drawing/2017/decorative" val="1"/>
              </a:ext>
            </a:extLst>
          </p:cNvPr>
          <p:cNvSpPr txBox="1">
            <a:spLocks/>
          </p:cNvSpPr>
          <p:nvPr/>
        </p:nvSpPr>
        <p:spPr>
          <a:xfrm flipV="1">
            <a:off x="1331768" y="3876599"/>
            <a:ext cx="9069533" cy="2147547"/>
          </a:xfrm>
          <a:prstGeom prst="round2SameRect">
            <a:avLst>
              <a:gd name="adj1" fmla="val 7482"/>
              <a:gd name="adj2" fmla="val 0"/>
            </a:avLst>
          </a:prstGeom>
          <a:noFill/>
          <a:ln w="12700" cap="flat" cmpd="sng" algn="ctr">
            <a:gradFill flip="none" rotWithShape="1">
              <a:gsLst>
                <a:gs pos="56000">
                  <a:srgbClr val="8366C8">
                    <a:alpha val="0"/>
                  </a:srgbClr>
                </a:gs>
                <a:gs pos="100000">
                  <a:srgbClr val="0078D4"/>
                </a:gs>
              </a:gsLst>
              <a:lin ang="16200000" scaled="1"/>
              <a:tileRect/>
            </a:gra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372">
                <a:solidFill>
                  <a:srgbClr val="FFFFFF"/>
                </a:solidFill>
                <a:latin typeface="Segoe UI Semibold"/>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A446F"/>
              </a:solidFill>
              <a:effectLst/>
              <a:uLnTx/>
              <a:uFillTx/>
              <a:latin typeface="Segoe UI" panose="020B0502040204020203" pitchFamily="34" charset="0"/>
              <a:ea typeface="+mn-ea"/>
              <a:cs typeface="Segoe UI" panose="020B0502040204020203" pitchFamily="34" charset="0"/>
            </a:endParaRPr>
          </a:p>
        </p:txBody>
      </p:sp>
      <p:sp>
        <p:nvSpPr>
          <p:cNvPr id="84" name="Rounded Rectangle 7">
            <a:extLst>
              <a:ext uri="{FF2B5EF4-FFF2-40B4-BE49-F238E27FC236}">
                <a16:creationId xmlns:a16="http://schemas.microsoft.com/office/drawing/2014/main" id="{B8EA8412-0A50-3656-A87D-86F845ECD5F1}"/>
              </a:ext>
              <a:ext uri="{C183D7F6-B498-43B3-948B-1728B52AA6E4}">
                <adec:decorative xmlns:adec="http://schemas.microsoft.com/office/drawing/2017/decorative" val="1"/>
              </a:ext>
            </a:extLst>
          </p:cNvPr>
          <p:cNvSpPr/>
          <p:nvPr/>
        </p:nvSpPr>
        <p:spPr bwMode="auto">
          <a:xfrm rot="5400000">
            <a:off x="107030" y="3061146"/>
            <a:ext cx="4161692" cy="1488918"/>
          </a:xfrm>
          <a:prstGeom prst="roundRect">
            <a:avLst>
              <a:gd name="adj" fmla="val 12821"/>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3" name="Rounded Rectangle 7">
            <a:extLst>
              <a:ext uri="{FF2B5EF4-FFF2-40B4-BE49-F238E27FC236}">
                <a16:creationId xmlns:a16="http://schemas.microsoft.com/office/drawing/2014/main" id="{8D10E989-96A6-B2ED-6B13-BE301311BC98}"/>
              </a:ext>
              <a:ext uri="{C183D7F6-B498-43B3-948B-1728B52AA6E4}">
                <adec:decorative xmlns:adec="http://schemas.microsoft.com/office/drawing/2017/decorative" val="1"/>
              </a:ext>
            </a:extLst>
          </p:cNvPr>
          <p:cNvSpPr/>
          <p:nvPr/>
        </p:nvSpPr>
        <p:spPr bwMode="auto">
          <a:xfrm rot="5400000">
            <a:off x="7460111" y="3061146"/>
            <a:ext cx="4161690" cy="1488919"/>
          </a:xfrm>
          <a:prstGeom prst="roundRect">
            <a:avLst>
              <a:gd name="adj" fmla="val 12821"/>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2577B5DF-D9DE-2CB7-A7D9-D88F07F332B2}"/>
              </a:ext>
              <a:ext uri="{C183D7F6-B498-43B3-948B-1728B52AA6E4}">
                <adec:decorative xmlns:adec="http://schemas.microsoft.com/office/drawing/2017/decorative" val="1"/>
              </a:ext>
            </a:extLst>
          </p:cNvPr>
          <p:cNvGrpSpPr/>
          <p:nvPr/>
        </p:nvGrpSpPr>
        <p:grpSpPr>
          <a:xfrm>
            <a:off x="1350818" y="1841822"/>
            <a:ext cx="8873837" cy="4218962"/>
            <a:chOff x="2774417" y="1887305"/>
            <a:chExt cx="6510337" cy="3996832"/>
          </a:xfrm>
        </p:grpSpPr>
        <p:sp>
          <p:nvSpPr>
            <p:cNvPr id="16" name="Freeform: Shape 15">
              <a:extLst>
                <a:ext uri="{FF2B5EF4-FFF2-40B4-BE49-F238E27FC236}">
                  <a16:creationId xmlns:a16="http://schemas.microsoft.com/office/drawing/2014/main" id="{D0A5A596-D55D-6CC5-43AA-AF52CE13EC35}"/>
                </a:ext>
              </a:extLst>
            </p:cNvPr>
            <p:cNvSpPr/>
            <p:nvPr/>
          </p:nvSpPr>
          <p:spPr bwMode="auto">
            <a:xfrm>
              <a:off x="2774417" y="1887305"/>
              <a:ext cx="2891520" cy="3996832"/>
            </a:xfrm>
            <a:custGeom>
              <a:avLst/>
              <a:gdLst>
                <a:gd name="connsiteX0" fmla="*/ 0 w 2298103"/>
                <a:gd name="connsiteY0" fmla="*/ 0 h 3176574"/>
                <a:gd name="connsiteX1" fmla="*/ 48334 w 2298103"/>
                <a:gd name="connsiteY1" fmla="*/ 0 h 3176574"/>
                <a:gd name="connsiteX2" fmla="*/ 2298103 w 2298103"/>
                <a:gd name="connsiteY2" fmla="*/ 602824 h 3176574"/>
                <a:gd name="connsiteX3" fmla="*/ 2298103 w 2298103"/>
                <a:gd name="connsiteY3" fmla="*/ 2560799 h 3176574"/>
                <a:gd name="connsiteX4" fmla="*/ 0 w 2298103"/>
                <a:gd name="connsiteY4" fmla="*/ 3176574 h 317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103" h="3176574">
                  <a:moveTo>
                    <a:pt x="0" y="0"/>
                  </a:moveTo>
                  <a:lnTo>
                    <a:pt x="48334" y="0"/>
                  </a:lnTo>
                  <a:lnTo>
                    <a:pt x="2298103" y="602824"/>
                  </a:lnTo>
                  <a:lnTo>
                    <a:pt x="2298103" y="2560799"/>
                  </a:lnTo>
                  <a:lnTo>
                    <a:pt x="0" y="3176574"/>
                  </a:lnTo>
                  <a:close/>
                </a:path>
              </a:pathLst>
            </a:custGeom>
            <a:gradFill flip="none" rotWithShape="1">
              <a:gsLst>
                <a:gs pos="0">
                  <a:schemeClr val="accent1">
                    <a:alpha val="50000"/>
                  </a:schemeClr>
                </a:gs>
                <a:gs pos="100000">
                  <a:schemeClr val="bg1">
                    <a:alpha val="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 name="Freeform: Shape 16">
              <a:extLst>
                <a:ext uri="{FF2B5EF4-FFF2-40B4-BE49-F238E27FC236}">
                  <a16:creationId xmlns:a16="http://schemas.microsoft.com/office/drawing/2014/main" id="{359B4277-7F54-3ACC-1775-40209A8FD62F}"/>
                </a:ext>
              </a:extLst>
            </p:cNvPr>
            <p:cNvSpPr/>
            <p:nvPr/>
          </p:nvSpPr>
          <p:spPr bwMode="auto">
            <a:xfrm flipH="1">
              <a:off x="6393234" y="1887305"/>
              <a:ext cx="2891520" cy="3996832"/>
            </a:xfrm>
            <a:custGeom>
              <a:avLst/>
              <a:gdLst>
                <a:gd name="connsiteX0" fmla="*/ 0 w 2298103"/>
                <a:gd name="connsiteY0" fmla="*/ 0 h 3176574"/>
                <a:gd name="connsiteX1" fmla="*/ 48334 w 2298103"/>
                <a:gd name="connsiteY1" fmla="*/ 0 h 3176574"/>
                <a:gd name="connsiteX2" fmla="*/ 2298103 w 2298103"/>
                <a:gd name="connsiteY2" fmla="*/ 602824 h 3176574"/>
                <a:gd name="connsiteX3" fmla="*/ 2298103 w 2298103"/>
                <a:gd name="connsiteY3" fmla="*/ 2560799 h 3176574"/>
                <a:gd name="connsiteX4" fmla="*/ 0 w 2298103"/>
                <a:gd name="connsiteY4" fmla="*/ 3176574 h 317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103" h="3176574">
                  <a:moveTo>
                    <a:pt x="0" y="0"/>
                  </a:moveTo>
                  <a:lnTo>
                    <a:pt x="48334" y="0"/>
                  </a:lnTo>
                  <a:lnTo>
                    <a:pt x="2298103" y="602824"/>
                  </a:lnTo>
                  <a:lnTo>
                    <a:pt x="2298103" y="2560799"/>
                  </a:lnTo>
                  <a:lnTo>
                    <a:pt x="0" y="3176574"/>
                  </a:lnTo>
                  <a:close/>
                </a:path>
              </a:pathLst>
            </a:custGeom>
            <a:gradFill flip="none" rotWithShape="1">
              <a:gsLst>
                <a:gs pos="0">
                  <a:schemeClr val="accent1">
                    <a:alpha val="50000"/>
                  </a:schemeClr>
                </a:gs>
                <a:gs pos="100000">
                  <a:schemeClr val="bg1">
                    <a:alpha val="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 name="Title 1">
            <a:extLst>
              <a:ext uri="{FF2B5EF4-FFF2-40B4-BE49-F238E27FC236}">
                <a16:creationId xmlns:a16="http://schemas.microsoft.com/office/drawing/2014/main" id="{AB0570C6-3BFE-A22A-470B-0956B362F2D6}"/>
              </a:ext>
            </a:extLst>
          </p:cNvPr>
          <p:cNvSpPr>
            <a:spLocks noGrp="1"/>
          </p:cNvSpPr>
          <p:nvPr>
            <p:ph type="title"/>
          </p:nvPr>
        </p:nvSpPr>
        <p:spPr/>
        <p:txBody>
          <a:bodyPr/>
          <a:lstStyle/>
          <a:p>
            <a:pPr algn="ctr"/>
            <a:r>
              <a:rPr lang="en-US"/>
              <a:t>Azure Zero Trust security strategy</a:t>
            </a:r>
          </a:p>
        </p:txBody>
      </p:sp>
      <p:grpSp>
        <p:nvGrpSpPr>
          <p:cNvPr id="7" name="Group 6">
            <a:extLst>
              <a:ext uri="{FF2B5EF4-FFF2-40B4-BE49-F238E27FC236}">
                <a16:creationId xmlns:a16="http://schemas.microsoft.com/office/drawing/2014/main" id="{EF60168F-0132-18AA-B5B8-A455EE483C8D}"/>
              </a:ext>
              <a:ext uri="{C183D7F6-B498-43B3-948B-1728B52AA6E4}">
                <adec:decorative xmlns:adec="http://schemas.microsoft.com/office/drawing/2017/decorative" val="1"/>
              </a:ext>
            </a:extLst>
          </p:cNvPr>
          <p:cNvGrpSpPr/>
          <p:nvPr/>
        </p:nvGrpSpPr>
        <p:grpSpPr>
          <a:xfrm>
            <a:off x="4167326" y="2361588"/>
            <a:ext cx="3179047" cy="3179047"/>
            <a:chOff x="6318244" y="585788"/>
            <a:chExt cx="4702051" cy="4702051"/>
          </a:xfrm>
        </p:grpSpPr>
        <p:sp>
          <p:nvSpPr>
            <p:cNvPr id="5" name="Oval 4">
              <a:extLst>
                <a:ext uri="{FF2B5EF4-FFF2-40B4-BE49-F238E27FC236}">
                  <a16:creationId xmlns:a16="http://schemas.microsoft.com/office/drawing/2014/main" id="{7BB93DB5-9B95-C8FF-6C3F-81F7A703A8C1}"/>
                </a:ext>
              </a:extLst>
            </p:cNvPr>
            <p:cNvSpPr/>
            <p:nvPr/>
          </p:nvSpPr>
          <p:spPr bwMode="auto">
            <a:xfrm>
              <a:off x="6318244" y="585788"/>
              <a:ext cx="4702051" cy="4702051"/>
            </a:xfrm>
            <a:prstGeom prst="ellipse">
              <a:avLst/>
            </a:prstGeom>
            <a:solidFill>
              <a:srgbClr val="FFFFFF"/>
            </a:solidFill>
            <a:ln w="9525" cap="flat" cmpd="sng" algn="ctr">
              <a:noFill/>
              <a:prstDash val="solid"/>
              <a:headEnd type="none" w="med" len="med"/>
              <a:tailEnd type="none" w="med" len="med"/>
            </a:ln>
            <a:effectLst>
              <a:outerShdw blurRad="266700" sx="102000" sy="102000" algn="ctr" rotWithShape="0">
                <a:prstClr val="black">
                  <a:alpha val="19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Oval 5">
              <a:extLst>
                <a:ext uri="{FF2B5EF4-FFF2-40B4-BE49-F238E27FC236}">
                  <a16:creationId xmlns:a16="http://schemas.microsoft.com/office/drawing/2014/main" id="{09BB2487-32BA-FA6D-0C78-603E5167F8CF}"/>
                </a:ext>
                <a:ext uri="{C183D7F6-B498-43B3-948B-1728B52AA6E4}">
                  <adec:decorative xmlns:adec="http://schemas.microsoft.com/office/drawing/2017/decorative" val="1"/>
                </a:ext>
              </a:extLst>
            </p:cNvPr>
            <p:cNvSpPr>
              <a:spLocks noChangeAspect="1"/>
            </p:cNvSpPr>
            <p:nvPr/>
          </p:nvSpPr>
          <p:spPr bwMode="auto">
            <a:xfrm>
              <a:off x="6832680" y="1100224"/>
              <a:ext cx="3673178" cy="3673178"/>
            </a:xfrm>
            <a:prstGeom prst="ellipse">
              <a:avLst/>
            </a:prstGeom>
            <a:noFill/>
            <a:ln w="12700" cap="rnd" cmpd="sng" algn="ctr">
              <a:solidFill>
                <a:srgbClr val="D2D2D2"/>
              </a:solidFill>
              <a:prstDash val="solid"/>
              <a:headEnd type="none" w="lg" len="med"/>
              <a:tailEnd type="none" w="lg" len="sm"/>
            </a:ln>
            <a:effectLst>
              <a:outerShdw blurRad="63500" dist="63500" dir="2700000" algn="tl" rotWithShape="0">
                <a:srgbClr val="737373">
                  <a:alpha val="20000"/>
                </a:srgbClr>
              </a:outerShdw>
            </a:effectLst>
            <a:extLst>
              <a:ext uri="{909E8E84-426E-40DD-AFC4-6F175D3DCCD1}">
                <a14:hiddenFill xmlns:a14="http://schemas.microsoft.com/office/drawing/2010/main">
                  <a:solidFill>
                    <a:srgbClr val="FFFFFF"/>
                  </a:solidFill>
                </a14:hiddenFill>
              </a:ext>
            </a:extLst>
          </p:spPr>
          <p:txBody>
            <a:bodyPr rtlCol="0" anchor="ctr"/>
            <a:lstStyle/>
            <a:p>
              <a:pPr algn="ctr" defTabSz="822930">
                <a:defRPr/>
              </a:pPr>
              <a:endParaRPr lang="en-US" sz="1400" kern="0">
                <a:noFill/>
                <a:latin typeface="Segoe UI" panose="020B0502040204020203" pitchFamily="34" charset="0"/>
                <a:cs typeface="Segoe UI" panose="020B0502040204020203" pitchFamily="34" charset="0"/>
              </a:endParaRPr>
            </a:p>
          </p:txBody>
        </p:sp>
      </p:grpSp>
      <p:sp>
        <p:nvSpPr>
          <p:cNvPr id="14" name="TextBox 13">
            <a:extLst>
              <a:ext uri="{FF2B5EF4-FFF2-40B4-BE49-F238E27FC236}">
                <a16:creationId xmlns:a16="http://schemas.microsoft.com/office/drawing/2014/main" id="{EA75260E-9562-73CE-8EF5-9B5678BA3561}"/>
              </a:ext>
            </a:extLst>
          </p:cNvPr>
          <p:cNvSpPr txBox="1"/>
          <p:nvPr/>
        </p:nvSpPr>
        <p:spPr>
          <a:xfrm>
            <a:off x="3917374" y="1365980"/>
            <a:ext cx="3771899" cy="338554"/>
          </a:xfrm>
          <a:prstGeom prst="rect">
            <a:avLst/>
          </a:prstGeom>
          <a:solidFill>
            <a:schemeClr val="bg1"/>
          </a:solidFill>
        </p:spPr>
        <p:txBody>
          <a:bodyPr wrap="square" lIns="91440" tIns="45720" rIns="91440" bIns="45720" anchor="t">
            <a:spAutoFit/>
          </a:bodyPr>
          <a:lstStyle/>
          <a:p>
            <a:pPr marL="0" marR="0" lvl="0" indent="0" algn="ctr" defTabSz="594451" rtl="0" eaLnBrk="1" fontAlgn="base" latinLnBrk="0" hangingPunct="1">
              <a:lnSpc>
                <a:spcPct val="100000"/>
              </a:lnSpc>
              <a:spcBef>
                <a:spcPct val="0"/>
              </a:spcBef>
              <a:spcAft>
                <a:spcPts val="383"/>
              </a:spcAft>
              <a:buClrTx/>
              <a:buSzTx/>
              <a:buFontTx/>
              <a:buNone/>
              <a:tabLst/>
              <a:defRPr/>
            </a:pPr>
            <a:r>
              <a:rPr kumimoji="0" lang="en-US" sz="1600" b="0" i="0" u="none" strike="noStrike" kern="1200" cap="none" spc="-50" normalizeH="0" baseline="0" noProof="0">
                <a:ln>
                  <a:noFill/>
                </a:ln>
                <a:solidFill>
                  <a:prstClr val="black"/>
                </a:solidFill>
                <a:effectLst/>
                <a:uLnTx/>
                <a:uFillTx/>
                <a:latin typeface="Segoe UI Semibold"/>
                <a:cs typeface="Segoe UI"/>
              </a:rPr>
              <a:t>Secure by design  |  </a:t>
            </a:r>
            <a:r>
              <a:rPr lang="en-US" sz="1600" spc="-50">
                <a:solidFill>
                  <a:prstClr val="black"/>
                </a:solidFill>
                <a:latin typeface="Segoe UI Semibold"/>
                <a:cs typeface="Segoe UI"/>
              </a:rPr>
              <a:t>Secure by default</a:t>
            </a:r>
            <a:endParaRPr kumimoji="0" lang="en-US" sz="1600" b="0" i="0" u="none" strike="noStrike" kern="1200" cap="none" spc="-50" normalizeH="0" baseline="0" noProof="0">
              <a:ln>
                <a:noFill/>
              </a:ln>
              <a:solidFill>
                <a:prstClr val="black"/>
              </a:solidFill>
              <a:effectLst/>
              <a:uLnTx/>
              <a:uFillTx/>
              <a:latin typeface="Segoe UI Semibold"/>
              <a:cs typeface="Segoe UI"/>
            </a:endParaRPr>
          </a:p>
        </p:txBody>
      </p:sp>
      <p:sp>
        <p:nvSpPr>
          <p:cNvPr id="8" name="TextBox 7">
            <a:extLst>
              <a:ext uri="{FF2B5EF4-FFF2-40B4-BE49-F238E27FC236}">
                <a16:creationId xmlns:a16="http://schemas.microsoft.com/office/drawing/2014/main" id="{507CF4D1-A074-ACC3-E1BD-8BC58210CEEE}"/>
              </a:ext>
            </a:extLst>
          </p:cNvPr>
          <p:cNvSpPr txBox="1">
            <a:spLocks noChangeAspect="1"/>
          </p:cNvSpPr>
          <p:nvPr/>
        </p:nvSpPr>
        <p:spPr>
          <a:xfrm>
            <a:off x="4377380" y="2559197"/>
            <a:ext cx="2758936" cy="2818729"/>
          </a:xfrm>
          <a:prstGeom prst="rect">
            <a:avLst/>
          </a:prstGeom>
          <a:noFill/>
        </p:spPr>
        <p:txBody>
          <a:bodyPr spcFirstLastPara="1" wrap="square" numCol="1">
            <a:prstTxWarp prst="textArchUp">
              <a:avLst/>
            </a:prstTxWarp>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2300" b="0" i="1" u="none" strike="noStrike" cap="none" spc="0" normalizeH="0" baseline="0">
                <a:ln>
                  <a:noFill/>
                </a:ln>
                <a:solidFill>
                  <a:srgbClr val="000000"/>
                </a:solidFill>
                <a:effectLst/>
                <a:uLnTx/>
                <a:uFillTx/>
                <a:latin typeface="Segoe UI"/>
              </a:defRPr>
            </a:lvl1pPr>
          </a:lstStyle>
          <a:p>
            <a:pPr marL="0" marR="0" lvl="0" indent="0" algn="ctr" defTabSz="839236" rtl="0" eaLnBrk="1" fontAlgn="auto" latinLnBrk="0" hangingPunct="1">
              <a:lnSpc>
                <a:spcPct val="100000"/>
              </a:lnSpc>
              <a:spcBef>
                <a:spcPts val="0"/>
              </a:spcBef>
              <a:spcAft>
                <a:spcPts val="0"/>
              </a:spcAft>
              <a:buClrTx/>
              <a:buSzTx/>
              <a:buFontTx/>
              <a:buNone/>
              <a:tabLst/>
              <a:defRPr/>
            </a:pPr>
            <a:r>
              <a:rPr kumimoji="0" lang="en-US" sz="1285" b="0" i="0" u="none" strike="noStrike" kern="1200" cap="none" spc="0" normalizeH="0" baseline="0" noProof="0">
                <a:ln>
                  <a:noFill/>
                </a:ln>
                <a:solidFill>
                  <a:srgbClr val="0078D4"/>
                </a:solidFill>
                <a:effectLst/>
                <a:uLnTx/>
                <a:uFillTx/>
                <a:latin typeface="Segoe UI Semibold"/>
                <a:cs typeface="Segoe UI Semibold"/>
              </a:rPr>
              <a:t>Continuous risk assessment &amp; Automation</a:t>
            </a:r>
          </a:p>
        </p:txBody>
      </p:sp>
      <p:sp>
        <p:nvSpPr>
          <p:cNvPr id="13" name="Oval 12">
            <a:extLst>
              <a:ext uri="{FF2B5EF4-FFF2-40B4-BE49-F238E27FC236}">
                <a16:creationId xmlns:a16="http://schemas.microsoft.com/office/drawing/2014/main" id="{21B49C19-491D-7A4E-1F64-CA5B56C683A8}"/>
              </a:ext>
              <a:ext uri="{C183D7F6-B498-43B3-948B-1728B52AA6E4}">
                <adec:decorative xmlns:adec="http://schemas.microsoft.com/office/drawing/2017/decorative" val="1"/>
              </a:ext>
            </a:extLst>
          </p:cNvPr>
          <p:cNvSpPr>
            <a:spLocks noChangeAspect="1"/>
          </p:cNvSpPr>
          <p:nvPr/>
        </p:nvSpPr>
        <p:spPr bwMode="auto">
          <a:xfrm>
            <a:off x="4567535" y="2779248"/>
            <a:ext cx="2378626" cy="2378626"/>
          </a:xfrm>
          <a:prstGeom prst="ellipse">
            <a:avLst/>
          </a:prstGeom>
          <a:gradFill>
            <a:gsLst>
              <a:gs pos="77618">
                <a:srgbClr val="B8B1A9">
                  <a:alpha val="50000"/>
                </a:srgbClr>
              </a:gs>
              <a:gs pos="0">
                <a:srgbClr val="D7D2CB"/>
              </a:gs>
              <a:gs pos="49000">
                <a:srgbClr val="D7D2CB">
                  <a:alpha val="50000"/>
                </a:srgbClr>
              </a:gs>
              <a:gs pos="100000">
                <a:srgbClr val="8C8279">
                  <a:alpha val="50000"/>
                </a:srgbClr>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a:scene3d>
            <a:camera prst="orthographicFront"/>
            <a:lightRig rig="threePt" dir="t"/>
          </a:scene3d>
          <a:sp3d>
            <a:bevelT/>
          </a:sp3d>
        </p:spPr>
        <p:txBody>
          <a:bodyPr rot="0" spcFirstLastPara="0" vertOverflow="overflow" horzOverflow="overflow" vert="horz" wrap="square" lIns="164592" tIns="131674" rIns="164592" bIns="131674" numCol="1" spcCol="0" rtlCol="0" fromWordArt="0" anchor="ctr" anchorCtr="0" forceAA="0" compatLnSpc="1">
            <a:prstTxWarp prst="textNoShape">
              <a:avLst/>
            </a:prstTxWarp>
            <a:noAutofit/>
          </a:bodyPr>
          <a:lstStyle/>
          <a:p>
            <a:pPr algn="ctr" defTabSz="822930">
              <a:defRPr/>
            </a:pPr>
            <a:endParaRPr lang="en-US" sz="1400" kern="0">
              <a:no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8207C97A-4A17-2B81-9B66-490D3A007FDE}"/>
              </a:ext>
            </a:extLst>
          </p:cNvPr>
          <p:cNvSpPr>
            <a:spLocks noChangeAspect="1"/>
          </p:cNvSpPr>
          <p:nvPr/>
        </p:nvSpPr>
        <p:spPr>
          <a:xfrm>
            <a:off x="4663557" y="3071490"/>
            <a:ext cx="2186581" cy="523220"/>
          </a:xfrm>
          <a:prstGeom prst="rect">
            <a:avLst/>
          </a:prstGeom>
        </p:spPr>
        <p:txBody>
          <a:bodyPr wrap="square" anchor="ctr" anchorCtr="0">
            <a:spAutoFit/>
          </a:bodyPr>
          <a:lstStyle/>
          <a:p>
            <a:pPr algn="ctr" defTabSz="855752">
              <a:spcAft>
                <a:spcPts val="562"/>
              </a:spcAft>
              <a:defRPr/>
            </a:pPr>
            <a:r>
              <a:rPr lang="en-US" sz="1400">
                <a:latin typeface="Segoe UI Semibold"/>
                <a:cs typeface="Segoe UI Semibold"/>
              </a:rPr>
              <a:t>Security policy </a:t>
            </a:r>
            <a:br>
              <a:rPr lang="en-US" sz="1400">
                <a:latin typeface="Segoe UI Semibold"/>
                <a:cs typeface="Segoe UI Semibold"/>
              </a:rPr>
            </a:br>
            <a:r>
              <a:rPr lang="en-US" sz="1400">
                <a:latin typeface="Segoe UI Semibold"/>
                <a:cs typeface="Segoe UI Semibold"/>
              </a:rPr>
              <a:t>enforcement </a:t>
            </a:r>
          </a:p>
        </p:txBody>
      </p:sp>
      <p:pic>
        <p:nvPicPr>
          <p:cNvPr id="10" name="Picture 9">
            <a:extLst>
              <a:ext uri="{FF2B5EF4-FFF2-40B4-BE49-F238E27FC236}">
                <a16:creationId xmlns:a16="http://schemas.microsoft.com/office/drawing/2014/main" id="{B15CC33D-88CC-363E-B296-2A8379586C2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894" y="3598883"/>
            <a:ext cx="1215921" cy="1215921"/>
          </a:xfrm>
          <a:prstGeom prst="rect">
            <a:avLst/>
          </a:prstGeom>
          <a:effectLst>
            <a:outerShdw blurRad="63500" dist="127000" dir="2700000" algn="tl" rotWithShape="0">
              <a:prstClr val="black">
                <a:alpha val="20000"/>
              </a:prstClr>
            </a:outerShdw>
          </a:effectLst>
        </p:spPr>
      </p:pic>
      <p:sp>
        <p:nvSpPr>
          <p:cNvPr id="12" name="Rectangle 11">
            <a:extLst>
              <a:ext uri="{FF2B5EF4-FFF2-40B4-BE49-F238E27FC236}">
                <a16:creationId xmlns:a16="http://schemas.microsoft.com/office/drawing/2014/main" id="{43A3AF15-7490-D877-1308-936DFC96B149}"/>
              </a:ext>
            </a:extLst>
          </p:cNvPr>
          <p:cNvSpPr>
            <a:spLocks noChangeAspect="1"/>
          </p:cNvSpPr>
          <p:nvPr/>
        </p:nvSpPr>
        <p:spPr>
          <a:xfrm>
            <a:off x="4449973" y="3029496"/>
            <a:ext cx="2621542" cy="2371885"/>
          </a:xfrm>
          <a:prstGeom prst="rect">
            <a:avLst/>
          </a:prstGeom>
          <a:noFill/>
        </p:spPr>
        <p:txBody>
          <a:bodyPr spcFirstLastPara="1" wrap="square" numCol="1">
            <a:prstTxWarp prst="textArchDown">
              <a:avLst>
                <a:gd name="adj" fmla="val 862028"/>
              </a:avLst>
            </a:prstTxWarp>
            <a:spAutoFit/>
          </a:bodyPr>
          <a:lstStyle/>
          <a:p>
            <a:pPr marL="0" marR="0" lvl="0" indent="0" algn="ctr" defTabSz="839236" rtl="0" eaLnBrk="1" fontAlgn="auto" latinLnBrk="0" hangingPunct="1">
              <a:lnSpc>
                <a:spcPct val="100000"/>
              </a:lnSpc>
              <a:spcBef>
                <a:spcPts val="0"/>
              </a:spcBef>
              <a:spcAft>
                <a:spcPts val="0"/>
              </a:spcAft>
              <a:buClrTx/>
              <a:buSzTx/>
              <a:buFontTx/>
              <a:buNone/>
              <a:tabLst/>
              <a:defRPr/>
            </a:pPr>
            <a:r>
              <a:rPr kumimoji="0" lang="en-US" sz="1285" b="0" i="0" u="none" strike="noStrike" kern="1200" cap="none" spc="0" normalizeH="0" baseline="0" noProof="0">
                <a:ln>
                  <a:noFill/>
                </a:ln>
                <a:solidFill>
                  <a:srgbClr val="0078D4"/>
                </a:solidFill>
                <a:effectLst/>
                <a:uLnTx/>
                <a:uFillTx/>
                <a:latin typeface="Segoe UI Semibold"/>
                <a:cs typeface="Segoe UI Semibold"/>
              </a:rPr>
              <a:t>Threat intelligence &amp; Telemetry</a:t>
            </a:r>
          </a:p>
        </p:txBody>
      </p:sp>
      <p:sp>
        <p:nvSpPr>
          <p:cNvPr id="18" name="TextBox 17">
            <a:extLst>
              <a:ext uri="{FF2B5EF4-FFF2-40B4-BE49-F238E27FC236}">
                <a16:creationId xmlns:a16="http://schemas.microsoft.com/office/drawing/2014/main" id="{C42846B2-0A87-F44F-C33C-5D3FC3CF7400}"/>
              </a:ext>
            </a:extLst>
          </p:cNvPr>
          <p:cNvSpPr txBox="1"/>
          <p:nvPr/>
        </p:nvSpPr>
        <p:spPr>
          <a:xfrm>
            <a:off x="4512318" y="5831865"/>
            <a:ext cx="2548591" cy="338554"/>
          </a:xfrm>
          <a:prstGeom prst="rect">
            <a:avLst/>
          </a:prstGeom>
          <a:solidFill>
            <a:schemeClr val="bg1"/>
          </a:solidFill>
        </p:spPr>
        <p:txBody>
          <a:bodyPr wrap="square" lIns="91440" tIns="45720" rIns="91440" bIns="45720" anchor="t">
            <a:spAutoFit/>
          </a:bodyPr>
          <a:lstStyle/>
          <a:p>
            <a:pPr algn="ctr" defTabSz="594451" fontAlgn="base">
              <a:spcBef>
                <a:spcPct val="0"/>
              </a:spcBef>
              <a:spcAft>
                <a:spcPts val="383"/>
              </a:spcAft>
              <a:defRPr/>
            </a:pPr>
            <a:r>
              <a:rPr lang="en-US" sz="1600" b="0" i="0" u="none" strike="noStrike" kern="1200" cap="none" spc="-50" normalizeH="0" baseline="0" noProof="0">
                <a:ln>
                  <a:noFill/>
                </a:ln>
                <a:solidFill>
                  <a:prstClr val="black"/>
                </a:solidFill>
                <a:effectLst/>
                <a:uLnTx/>
                <a:uFillTx/>
                <a:latin typeface="Segoe UI Semibold"/>
                <a:cs typeface="Segoe UI"/>
              </a:rPr>
              <a:t>Secure operations</a:t>
            </a:r>
          </a:p>
        </p:txBody>
      </p:sp>
      <p:sp>
        <p:nvSpPr>
          <p:cNvPr id="19" name="TextBox 18">
            <a:extLst>
              <a:ext uri="{FF2B5EF4-FFF2-40B4-BE49-F238E27FC236}">
                <a16:creationId xmlns:a16="http://schemas.microsoft.com/office/drawing/2014/main" id="{D0FB8148-F355-3CB8-5624-D69F3C1FA40C}"/>
              </a:ext>
            </a:extLst>
          </p:cNvPr>
          <p:cNvSpPr txBox="1"/>
          <p:nvPr/>
        </p:nvSpPr>
        <p:spPr>
          <a:xfrm>
            <a:off x="1659297" y="1894957"/>
            <a:ext cx="1004455"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Sans Text Semibold" pitchFamily="2" charset="0"/>
                <a:cs typeface="Segoe Sans Text Semibold" pitchFamily="2" charset="0"/>
              </a:rPr>
              <a:t>Identities</a:t>
            </a:r>
          </a:p>
        </p:txBody>
      </p:sp>
      <p:sp>
        <p:nvSpPr>
          <p:cNvPr id="20" name="TextBox 19">
            <a:extLst>
              <a:ext uri="{FF2B5EF4-FFF2-40B4-BE49-F238E27FC236}">
                <a16:creationId xmlns:a16="http://schemas.microsoft.com/office/drawing/2014/main" id="{377CFEED-2390-C8F3-6403-B0029AF31ABE}"/>
              </a:ext>
            </a:extLst>
          </p:cNvPr>
          <p:cNvSpPr txBox="1"/>
          <p:nvPr/>
        </p:nvSpPr>
        <p:spPr>
          <a:xfrm>
            <a:off x="1622965" y="3896352"/>
            <a:ext cx="1004455"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Sans Text Semibold" pitchFamily="2" charset="0"/>
                <a:cs typeface="Segoe Sans Text Semibold" pitchFamily="2" charset="0"/>
              </a:rPr>
              <a:t>Endpoints</a:t>
            </a:r>
          </a:p>
        </p:txBody>
      </p:sp>
      <p:grpSp>
        <p:nvGrpSpPr>
          <p:cNvPr id="35" name="Group 34">
            <a:extLst>
              <a:ext uri="{FF2B5EF4-FFF2-40B4-BE49-F238E27FC236}">
                <a16:creationId xmlns:a16="http://schemas.microsoft.com/office/drawing/2014/main" id="{450F45ED-D718-4DE3-06F1-CEF30EE724F4}"/>
              </a:ext>
              <a:ext uri="{C183D7F6-B498-43B3-948B-1728B52AA6E4}">
                <adec:decorative xmlns:adec="http://schemas.microsoft.com/office/drawing/2017/decorative" val="1"/>
              </a:ext>
            </a:extLst>
          </p:cNvPr>
          <p:cNvGrpSpPr/>
          <p:nvPr/>
        </p:nvGrpSpPr>
        <p:grpSpPr>
          <a:xfrm>
            <a:off x="1908740" y="2222513"/>
            <a:ext cx="505569" cy="1113400"/>
            <a:chOff x="1530928" y="2238730"/>
            <a:chExt cx="360218" cy="793298"/>
          </a:xfrm>
          <a:effectLst>
            <a:outerShdw blurRad="50800" dist="38100" dir="2700000" algn="tl" rotWithShape="0">
              <a:prstClr val="black">
                <a:alpha val="40000"/>
              </a:prstClr>
            </a:outerShdw>
          </a:effectLst>
        </p:grpSpPr>
        <p:grpSp>
          <p:nvGrpSpPr>
            <p:cNvPr id="22" name="Group 21">
              <a:extLst>
                <a:ext uri="{FF2B5EF4-FFF2-40B4-BE49-F238E27FC236}">
                  <a16:creationId xmlns:a16="http://schemas.microsoft.com/office/drawing/2014/main" id="{CDCAC743-7A29-C52C-64EF-885649DA359A}"/>
                </a:ext>
              </a:extLst>
            </p:cNvPr>
            <p:cNvGrpSpPr>
              <a:grpSpLocks noChangeAspect="1"/>
            </p:cNvGrpSpPr>
            <p:nvPr/>
          </p:nvGrpSpPr>
          <p:grpSpPr>
            <a:xfrm>
              <a:off x="1530928" y="2238730"/>
              <a:ext cx="360218" cy="386417"/>
              <a:chOff x="5619750" y="2468195"/>
              <a:chExt cx="1196083" cy="1283073"/>
            </a:xfrm>
          </p:grpSpPr>
          <p:pic>
            <p:nvPicPr>
              <p:cNvPr id="31" name="Graphic 30">
                <a:extLst>
                  <a:ext uri="{FF2B5EF4-FFF2-40B4-BE49-F238E27FC236}">
                    <a16:creationId xmlns:a16="http://schemas.microsoft.com/office/drawing/2014/main" id="{CB4102C5-9603-5DD3-6090-311FC9B18B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9750" y="2468195"/>
                <a:ext cx="1143000" cy="1143000"/>
              </a:xfrm>
              <a:prstGeom prst="rect">
                <a:avLst/>
              </a:prstGeom>
            </p:spPr>
          </p:pic>
          <p:grpSp>
            <p:nvGrpSpPr>
              <p:cNvPr id="32" name="Group 31">
                <a:extLst>
                  <a:ext uri="{FF2B5EF4-FFF2-40B4-BE49-F238E27FC236}">
                    <a16:creationId xmlns:a16="http://schemas.microsoft.com/office/drawing/2014/main" id="{2DDC5F1E-3036-B2FD-0379-9637C6EB57C3}"/>
                  </a:ext>
                </a:extLst>
              </p:cNvPr>
              <p:cNvGrpSpPr/>
              <p:nvPr/>
            </p:nvGrpSpPr>
            <p:grpSpPr>
              <a:xfrm>
                <a:off x="6358633" y="3385508"/>
                <a:ext cx="457200" cy="365760"/>
                <a:chOff x="6358633" y="3445172"/>
                <a:chExt cx="457200" cy="365760"/>
              </a:xfrm>
            </p:grpSpPr>
            <p:sp>
              <p:nvSpPr>
                <p:cNvPr id="33" name="Rectangle: Rounded Corners 32">
                  <a:extLst>
                    <a:ext uri="{FF2B5EF4-FFF2-40B4-BE49-F238E27FC236}">
                      <a16:creationId xmlns:a16="http://schemas.microsoft.com/office/drawing/2014/main" id="{DAC76368-363F-338E-FED1-4B1E3C715591}"/>
                    </a:ext>
                  </a:extLst>
                </p:cNvPr>
                <p:cNvSpPr/>
                <p:nvPr/>
              </p:nvSpPr>
              <p:spPr bwMode="auto">
                <a:xfrm>
                  <a:off x="6411612" y="3487555"/>
                  <a:ext cx="351242" cy="280994"/>
                </a:xfrm>
                <a:prstGeom prst="roundRect">
                  <a:avLst/>
                </a:prstGeom>
                <a:solidFill>
                  <a:schemeClr val="bg1"/>
                </a:solidFill>
                <a:ln>
                  <a:noFill/>
                  <a:headEnd type="none" w="med" len="med"/>
                  <a:tailEnd type="none" w="med" len="med"/>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34" name="Graphic 5">
                  <a:extLst>
                    <a:ext uri="{FF2B5EF4-FFF2-40B4-BE49-F238E27FC236}">
                      <a16:creationId xmlns:a16="http://schemas.microsoft.com/office/drawing/2014/main" id="{BAAC3634-5805-A00D-8991-EDBCA303610E}"/>
                    </a:ext>
                  </a:extLst>
                </p:cNvPr>
                <p:cNvSpPr/>
                <p:nvPr/>
              </p:nvSpPr>
              <p:spPr>
                <a:xfrm>
                  <a:off x="6358633" y="3445172"/>
                  <a:ext cx="457200" cy="365760"/>
                </a:xfrm>
                <a:custGeom>
                  <a:avLst/>
                  <a:gdLst>
                    <a:gd name="connsiteX0" fmla="*/ 403886 w 455082"/>
                    <a:gd name="connsiteY0" fmla="*/ 0 h 364170"/>
                    <a:gd name="connsiteX1" fmla="*/ 455083 w 455082"/>
                    <a:gd name="connsiteY1" fmla="*/ 51197 h 364170"/>
                    <a:gd name="connsiteX2" fmla="*/ 455083 w 455082"/>
                    <a:gd name="connsiteY2" fmla="*/ 312974 h 364170"/>
                    <a:gd name="connsiteX3" fmla="*/ 403886 w 455082"/>
                    <a:gd name="connsiteY3" fmla="*/ 364171 h 364170"/>
                    <a:gd name="connsiteX4" fmla="*/ 51197 w 455082"/>
                    <a:gd name="connsiteY4" fmla="*/ 364171 h 364170"/>
                    <a:gd name="connsiteX5" fmla="*/ 0 w 455082"/>
                    <a:gd name="connsiteY5" fmla="*/ 312974 h 364170"/>
                    <a:gd name="connsiteX6" fmla="*/ 0 w 455082"/>
                    <a:gd name="connsiteY6" fmla="*/ 51197 h 364170"/>
                    <a:gd name="connsiteX7" fmla="*/ 51197 w 455082"/>
                    <a:gd name="connsiteY7" fmla="*/ 0 h 364170"/>
                    <a:gd name="connsiteX8" fmla="*/ 403886 w 455082"/>
                    <a:gd name="connsiteY8" fmla="*/ 0 h 364170"/>
                    <a:gd name="connsiteX9" fmla="*/ 176344 w 455082"/>
                    <a:gd name="connsiteY9" fmla="*/ 193410 h 364170"/>
                    <a:gd name="connsiteX10" fmla="*/ 96705 w 455082"/>
                    <a:gd name="connsiteY10" fmla="*/ 193410 h 364170"/>
                    <a:gd name="connsiteX11" fmla="*/ 79795 w 455082"/>
                    <a:gd name="connsiteY11" fmla="*/ 208159 h 364170"/>
                    <a:gd name="connsiteX12" fmla="*/ 79639 w 455082"/>
                    <a:gd name="connsiteY12" fmla="*/ 210476 h 364170"/>
                    <a:gd name="connsiteX13" fmla="*/ 79639 w 455082"/>
                    <a:gd name="connsiteY13" fmla="*/ 221666 h 364170"/>
                    <a:gd name="connsiteX14" fmla="*/ 79819 w 455082"/>
                    <a:gd name="connsiteY14" fmla="*/ 224130 h 364170"/>
                    <a:gd name="connsiteX15" fmla="*/ 136524 w 455082"/>
                    <a:gd name="connsiteY15" fmla="*/ 261693 h 364170"/>
                    <a:gd name="connsiteX16" fmla="*/ 192584 w 455082"/>
                    <a:gd name="connsiteY16" fmla="*/ 227687 h 364170"/>
                    <a:gd name="connsiteX17" fmla="*/ 193230 w 455082"/>
                    <a:gd name="connsiteY17" fmla="*/ 224158 h 364170"/>
                    <a:gd name="connsiteX18" fmla="*/ 193410 w 455082"/>
                    <a:gd name="connsiteY18" fmla="*/ 221687 h 364170"/>
                    <a:gd name="connsiteX19" fmla="*/ 193410 w 455082"/>
                    <a:gd name="connsiteY19" fmla="*/ 210476 h 364170"/>
                    <a:gd name="connsiteX20" fmla="*/ 178660 w 455082"/>
                    <a:gd name="connsiteY20" fmla="*/ 193565 h 364170"/>
                    <a:gd name="connsiteX21" fmla="*/ 176344 w 455082"/>
                    <a:gd name="connsiteY21" fmla="*/ 193410 h 364170"/>
                    <a:gd name="connsiteX22" fmla="*/ 358377 w 455082"/>
                    <a:gd name="connsiteY22" fmla="*/ 204698 h 364170"/>
                    <a:gd name="connsiteX23" fmla="*/ 256036 w 455082"/>
                    <a:gd name="connsiteY23" fmla="*/ 204698 h 364170"/>
                    <a:gd name="connsiteX24" fmla="*/ 253720 w 455082"/>
                    <a:gd name="connsiteY24" fmla="*/ 204855 h 364170"/>
                    <a:gd name="connsiteX25" fmla="*/ 238971 w 455082"/>
                    <a:gd name="connsiteY25" fmla="*/ 221764 h 364170"/>
                    <a:gd name="connsiteX26" fmla="*/ 253720 w 455082"/>
                    <a:gd name="connsiteY26" fmla="*/ 238675 h 364170"/>
                    <a:gd name="connsiteX27" fmla="*/ 256036 w 455082"/>
                    <a:gd name="connsiteY27" fmla="*/ 238830 h 364170"/>
                    <a:gd name="connsiteX28" fmla="*/ 358377 w 455082"/>
                    <a:gd name="connsiteY28" fmla="*/ 238830 h 364170"/>
                    <a:gd name="connsiteX29" fmla="*/ 360694 w 455082"/>
                    <a:gd name="connsiteY29" fmla="*/ 238675 h 364170"/>
                    <a:gd name="connsiteX30" fmla="*/ 375443 w 455082"/>
                    <a:gd name="connsiteY30" fmla="*/ 221764 h 364170"/>
                    <a:gd name="connsiteX31" fmla="*/ 360694 w 455082"/>
                    <a:gd name="connsiteY31" fmla="*/ 204855 h 364170"/>
                    <a:gd name="connsiteX32" fmla="*/ 358377 w 455082"/>
                    <a:gd name="connsiteY32" fmla="*/ 204698 h 364170"/>
                    <a:gd name="connsiteX33" fmla="*/ 136525 w 455082"/>
                    <a:gd name="connsiteY33" fmla="*/ 102443 h 364170"/>
                    <a:gd name="connsiteX34" fmla="*/ 102394 w 455082"/>
                    <a:gd name="connsiteY34" fmla="*/ 136575 h 364170"/>
                    <a:gd name="connsiteX35" fmla="*/ 136525 w 455082"/>
                    <a:gd name="connsiteY35" fmla="*/ 170704 h 364170"/>
                    <a:gd name="connsiteX36" fmla="*/ 170655 w 455082"/>
                    <a:gd name="connsiteY36" fmla="*/ 136575 h 364170"/>
                    <a:gd name="connsiteX37" fmla="*/ 136525 w 455082"/>
                    <a:gd name="connsiteY37" fmla="*/ 102443 h 364170"/>
                    <a:gd name="connsiteX38" fmla="*/ 358377 w 455082"/>
                    <a:gd name="connsiteY38" fmla="*/ 125148 h 364170"/>
                    <a:gd name="connsiteX39" fmla="*/ 256036 w 455082"/>
                    <a:gd name="connsiteY39" fmla="*/ 125148 h 364170"/>
                    <a:gd name="connsiteX40" fmla="*/ 253720 w 455082"/>
                    <a:gd name="connsiteY40" fmla="*/ 125304 h 364170"/>
                    <a:gd name="connsiteX41" fmla="*/ 238971 w 455082"/>
                    <a:gd name="connsiteY41" fmla="*/ 142213 h 364170"/>
                    <a:gd name="connsiteX42" fmla="*/ 253720 w 455082"/>
                    <a:gd name="connsiteY42" fmla="*/ 159124 h 364170"/>
                    <a:gd name="connsiteX43" fmla="*/ 256036 w 455082"/>
                    <a:gd name="connsiteY43" fmla="*/ 159279 h 364170"/>
                    <a:gd name="connsiteX44" fmla="*/ 358377 w 455082"/>
                    <a:gd name="connsiteY44" fmla="*/ 159279 h 364170"/>
                    <a:gd name="connsiteX45" fmla="*/ 360694 w 455082"/>
                    <a:gd name="connsiteY45" fmla="*/ 159124 h 364170"/>
                    <a:gd name="connsiteX46" fmla="*/ 375443 w 455082"/>
                    <a:gd name="connsiteY46" fmla="*/ 142213 h 364170"/>
                    <a:gd name="connsiteX47" fmla="*/ 360694 w 455082"/>
                    <a:gd name="connsiteY47" fmla="*/ 125304 h 364170"/>
                    <a:gd name="connsiteX48" fmla="*/ 358377 w 455082"/>
                    <a:gd name="connsiteY48" fmla="*/ 125148 h 36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5082" h="364170">
                      <a:moveTo>
                        <a:pt x="403886" y="0"/>
                      </a:moveTo>
                      <a:cubicBezTo>
                        <a:pt x="432160" y="0"/>
                        <a:pt x="455083" y="22922"/>
                        <a:pt x="455083" y="51197"/>
                      </a:cubicBezTo>
                      <a:lnTo>
                        <a:pt x="455083" y="312974"/>
                      </a:lnTo>
                      <a:cubicBezTo>
                        <a:pt x="455083" y="341248"/>
                        <a:pt x="432160" y="364171"/>
                        <a:pt x="403886" y="364171"/>
                      </a:cubicBezTo>
                      <a:lnTo>
                        <a:pt x="51197" y="364171"/>
                      </a:lnTo>
                      <a:cubicBezTo>
                        <a:pt x="22922" y="364171"/>
                        <a:pt x="0" y="341248"/>
                        <a:pt x="0" y="312974"/>
                      </a:cubicBezTo>
                      <a:lnTo>
                        <a:pt x="0" y="51197"/>
                      </a:lnTo>
                      <a:cubicBezTo>
                        <a:pt x="0" y="22922"/>
                        <a:pt x="22922" y="0"/>
                        <a:pt x="51197" y="0"/>
                      </a:cubicBezTo>
                      <a:lnTo>
                        <a:pt x="403886" y="0"/>
                      </a:lnTo>
                      <a:close/>
                      <a:moveTo>
                        <a:pt x="176344" y="193410"/>
                      </a:moveTo>
                      <a:lnTo>
                        <a:pt x="96705" y="193410"/>
                      </a:lnTo>
                      <a:cubicBezTo>
                        <a:pt x="88065" y="193410"/>
                        <a:pt x="80925" y="199831"/>
                        <a:pt x="79795" y="208159"/>
                      </a:cubicBezTo>
                      <a:lnTo>
                        <a:pt x="79639" y="210476"/>
                      </a:lnTo>
                      <a:lnTo>
                        <a:pt x="79639" y="221666"/>
                      </a:lnTo>
                      <a:lnTo>
                        <a:pt x="79819" y="224130"/>
                      </a:lnTo>
                      <a:cubicBezTo>
                        <a:pt x="83519" y="249469"/>
                        <a:pt x="104717" y="261693"/>
                        <a:pt x="136524" y="261693"/>
                      </a:cubicBezTo>
                      <a:cubicBezTo>
                        <a:pt x="166813" y="261693"/>
                        <a:pt x="187483" y="250616"/>
                        <a:pt x="192584" y="227687"/>
                      </a:cubicBezTo>
                      <a:lnTo>
                        <a:pt x="193230" y="224158"/>
                      </a:lnTo>
                      <a:lnTo>
                        <a:pt x="193410" y="221687"/>
                      </a:lnTo>
                      <a:lnTo>
                        <a:pt x="193410" y="210476"/>
                      </a:lnTo>
                      <a:cubicBezTo>
                        <a:pt x="193410" y="201836"/>
                        <a:pt x="186989" y="194696"/>
                        <a:pt x="178660" y="193565"/>
                      </a:cubicBezTo>
                      <a:lnTo>
                        <a:pt x="176344" y="193410"/>
                      </a:lnTo>
                      <a:close/>
                      <a:moveTo>
                        <a:pt x="358377" y="204698"/>
                      </a:moveTo>
                      <a:lnTo>
                        <a:pt x="256036" y="204698"/>
                      </a:lnTo>
                      <a:lnTo>
                        <a:pt x="253720" y="204855"/>
                      </a:lnTo>
                      <a:cubicBezTo>
                        <a:pt x="245390" y="205984"/>
                        <a:pt x="238971" y="213124"/>
                        <a:pt x="238971" y="221764"/>
                      </a:cubicBezTo>
                      <a:cubicBezTo>
                        <a:pt x="238971" y="230404"/>
                        <a:pt x="245390" y="237544"/>
                        <a:pt x="253720" y="238675"/>
                      </a:cubicBezTo>
                      <a:lnTo>
                        <a:pt x="256036" y="238830"/>
                      </a:lnTo>
                      <a:lnTo>
                        <a:pt x="358377" y="238830"/>
                      </a:lnTo>
                      <a:lnTo>
                        <a:pt x="360694" y="238675"/>
                      </a:lnTo>
                      <a:cubicBezTo>
                        <a:pt x="369022" y="237544"/>
                        <a:pt x="375443" y="230404"/>
                        <a:pt x="375443" y="221764"/>
                      </a:cubicBezTo>
                      <a:cubicBezTo>
                        <a:pt x="375443" y="213124"/>
                        <a:pt x="369022" y="205984"/>
                        <a:pt x="360694" y="204855"/>
                      </a:cubicBezTo>
                      <a:lnTo>
                        <a:pt x="358377" y="204698"/>
                      </a:lnTo>
                      <a:close/>
                      <a:moveTo>
                        <a:pt x="136525" y="102443"/>
                      </a:moveTo>
                      <a:cubicBezTo>
                        <a:pt x="117675" y="102443"/>
                        <a:pt x="102394" y="117724"/>
                        <a:pt x="102394" y="136575"/>
                      </a:cubicBezTo>
                      <a:cubicBezTo>
                        <a:pt x="102394" y="155424"/>
                        <a:pt x="117675" y="170704"/>
                        <a:pt x="136525" y="170704"/>
                      </a:cubicBezTo>
                      <a:cubicBezTo>
                        <a:pt x="155375" y="170704"/>
                        <a:pt x="170655" y="155424"/>
                        <a:pt x="170655" y="136575"/>
                      </a:cubicBezTo>
                      <a:cubicBezTo>
                        <a:pt x="170655" y="117724"/>
                        <a:pt x="155375" y="102443"/>
                        <a:pt x="136525" y="102443"/>
                      </a:cubicBezTo>
                      <a:close/>
                      <a:moveTo>
                        <a:pt x="358377" y="125148"/>
                      </a:moveTo>
                      <a:lnTo>
                        <a:pt x="256036" y="125148"/>
                      </a:lnTo>
                      <a:lnTo>
                        <a:pt x="253720" y="125304"/>
                      </a:lnTo>
                      <a:cubicBezTo>
                        <a:pt x="245390" y="126434"/>
                        <a:pt x="238971" y="133574"/>
                        <a:pt x="238971" y="142213"/>
                      </a:cubicBezTo>
                      <a:cubicBezTo>
                        <a:pt x="238971" y="150853"/>
                        <a:pt x="245390" y="157993"/>
                        <a:pt x="253720" y="159124"/>
                      </a:cubicBezTo>
                      <a:lnTo>
                        <a:pt x="256036" y="159279"/>
                      </a:lnTo>
                      <a:lnTo>
                        <a:pt x="358377" y="159279"/>
                      </a:lnTo>
                      <a:lnTo>
                        <a:pt x="360694" y="159124"/>
                      </a:lnTo>
                      <a:cubicBezTo>
                        <a:pt x="369022" y="157993"/>
                        <a:pt x="375443" y="150853"/>
                        <a:pt x="375443" y="142213"/>
                      </a:cubicBezTo>
                      <a:cubicBezTo>
                        <a:pt x="375443" y="133574"/>
                        <a:pt x="369022" y="126434"/>
                        <a:pt x="360694" y="125304"/>
                      </a:cubicBezTo>
                      <a:lnTo>
                        <a:pt x="358377" y="125148"/>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22622"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cs typeface="Arial" pitchFamily="34" charset="0"/>
                  </a:endParaRPr>
                </a:p>
              </p:txBody>
            </p:sp>
          </p:grpSp>
        </p:grpSp>
        <p:grpSp>
          <p:nvGrpSpPr>
            <p:cNvPr id="23" name="Group 22">
              <a:extLst>
                <a:ext uri="{FF2B5EF4-FFF2-40B4-BE49-F238E27FC236}">
                  <a16:creationId xmlns:a16="http://schemas.microsoft.com/office/drawing/2014/main" id="{D6F917D0-E496-CDA9-0420-3F088046925E}"/>
                </a:ext>
              </a:extLst>
            </p:cNvPr>
            <p:cNvGrpSpPr>
              <a:grpSpLocks noChangeAspect="1"/>
            </p:cNvGrpSpPr>
            <p:nvPr/>
          </p:nvGrpSpPr>
          <p:grpSpPr>
            <a:xfrm>
              <a:off x="1530928" y="2738063"/>
              <a:ext cx="360218" cy="293965"/>
              <a:chOff x="5555438" y="4745104"/>
              <a:chExt cx="1327814" cy="1083596"/>
            </a:xfrm>
          </p:grpSpPr>
          <p:grpSp>
            <p:nvGrpSpPr>
              <p:cNvPr id="24" name="Graphic 63">
                <a:extLst>
                  <a:ext uri="{FF2B5EF4-FFF2-40B4-BE49-F238E27FC236}">
                    <a16:creationId xmlns:a16="http://schemas.microsoft.com/office/drawing/2014/main" id="{97AD1788-284F-50FE-1003-38C20AC0B1BF}"/>
                  </a:ext>
                </a:extLst>
              </p:cNvPr>
              <p:cNvGrpSpPr/>
              <p:nvPr/>
            </p:nvGrpSpPr>
            <p:grpSpPr>
              <a:xfrm>
                <a:off x="5555438" y="4745104"/>
                <a:ext cx="1199516" cy="964345"/>
                <a:chOff x="5705918" y="4334086"/>
                <a:chExt cx="970663" cy="780358"/>
              </a:xfrm>
            </p:grpSpPr>
            <p:sp>
              <p:nvSpPr>
                <p:cNvPr id="27" name="Freeform: Shape 26">
                  <a:extLst>
                    <a:ext uri="{FF2B5EF4-FFF2-40B4-BE49-F238E27FC236}">
                      <a16:creationId xmlns:a16="http://schemas.microsoft.com/office/drawing/2014/main" id="{F7325A01-C731-7D7D-EBD2-1F9E80D393F6}"/>
                    </a:ext>
                  </a:extLst>
                </p:cNvPr>
                <p:cNvSpPr/>
                <p:nvPr/>
              </p:nvSpPr>
              <p:spPr>
                <a:xfrm>
                  <a:off x="5705919" y="4540945"/>
                  <a:ext cx="970662" cy="573499"/>
                </a:xfrm>
                <a:custGeom>
                  <a:avLst/>
                  <a:gdLst>
                    <a:gd name="connsiteX0" fmla="*/ 0 w 970662"/>
                    <a:gd name="connsiteY0" fmla="*/ 0 h 573499"/>
                    <a:gd name="connsiteX1" fmla="*/ 970662 w 970662"/>
                    <a:gd name="connsiteY1" fmla="*/ 0 h 573499"/>
                    <a:gd name="connsiteX2" fmla="*/ 970662 w 970662"/>
                    <a:gd name="connsiteY2" fmla="*/ 0 h 573499"/>
                    <a:gd name="connsiteX3" fmla="*/ 970662 w 970662"/>
                    <a:gd name="connsiteY3" fmla="*/ 541144 h 573499"/>
                    <a:gd name="connsiteX4" fmla="*/ 938307 w 970662"/>
                    <a:gd name="connsiteY4" fmla="*/ 573500 h 573499"/>
                    <a:gd name="connsiteX5" fmla="*/ 32355 w 970662"/>
                    <a:gd name="connsiteY5" fmla="*/ 573500 h 573499"/>
                    <a:gd name="connsiteX6" fmla="*/ 0 w 970662"/>
                    <a:gd name="connsiteY6" fmla="*/ 541144 h 573499"/>
                    <a:gd name="connsiteX7" fmla="*/ 0 w 970662"/>
                    <a:gd name="connsiteY7" fmla="*/ 0 h 573499"/>
                    <a:gd name="connsiteX8" fmla="*/ 0 w 970662"/>
                    <a:gd name="connsiteY8" fmla="*/ 0 h 5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662" h="573499">
                      <a:moveTo>
                        <a:pt x="0" y="0"/>
                      </a:moveTo>
                      <a:lnTo>
                        <a:pt x="970662" y="0"/>
                      </a:lnTo>
                      <a:lnTo>
                        <a:pt x="970662" y="0"/>
                      </a:lnTo>
                      <a:lnTo>
                        <a:pt x="970662" y="541144"/>
                      </a:lnTo>
                      <a:cubicBezTo>
                        <a:pt x="970662" y="559015"/>
                        <a:pt x="956178" y="573500"/>
                        <a:pt x="938307" y="573500"/>
                      </a:cubicBezTo>
                      <a:lnTo>
                        <a:pt x="32355" y="573500"/>
                      </a:lnTo>
                      <a:cubicBezTo>
                        <a:pt x="14486" y="573500"/>
                        <a:pt x="0" y="559015"/>
                        <a:pt x="0" y="541144"/>
                      </a:cubicBezTo>
                      <a:lnTo>
                        <a:pt x="0" y="0"/>
                      </a:lnTo>
                      <a:lnTo>
                        <a:pt x="0" y="0"/>
                      </a:lnTo>
                      <a:close/>
                    </a:path>
                  </a:pathLst>
                </a:custGeom>
                <a:solidFill>
                  <a:srgbClr val="0078D4"/>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28" name="Freeform: Shape 27">
                  <a:extLst>
                    <a:ext uri="{FF2B5EF4-FFF2-40B4-BE49-F238E27FC236}">
                      <a16:creationId xmlns:a16="http://schemas.microsoft.com/office/drawing/2014/main" id="{C96673AB-4C08-F55D-BF89-538171463C24}"/>
                    </a:ext>
                  </a:extLst>
                </p:cNvPr>
                <p:cNvSpPr/>
                <p:nvPr/>
              </p:nvSpPr>
              <p:spPr>
                <a:xfrm>
                  <a:off x="5776507" y="4597945"/>
                  <a:ext cx="837303" cy="459123"/>
                </a:xfrm>
                <a:custGeom>
                  <a:avLst/>
                  <a:gdLst>
                    <a:gd name="connsiteX0" fmla="*/ 804948 w 837303"/>
                    <a:gd name="connsiteY0" fmla="*/ 0 h 459123"/>
                    <a:gd name="connsiteX1" fmla="*/ 837304 w 837303"/>
                    <a:gd name="connsiteY1" fmla="*/ 0 h 459123"/>
                    <a:gd name="connsiteX2" fmla="*/ 837304 w 837303"/>
                    <a:gd name="connsiteY2" fmla="*/ 459123 h 459123"/>
                    <a:gd name="connsiteX3" fmla="*/ 804948 w 837303"/>
                    <a:gd name="connsiteY3" fmla="*/ 459123 h 459123"/>
                    <a:gd name="connsiteX4" fmla="*/ 32355 w 837303"/>
                    <a:gd name="connsiteY4" fmla="*/ 459123 h 459123"/>
                    <a:gd name="connsiteX5" fmla="*/ 0 w 837303"/>
                    <a:gd name="connsiteY5" fmla="*/ 459123 h 459123"/>
                    <a:gd name="connsiteX6" fmla="*/ 0 w 837303"/>
                    <a:gd name="connsiteY6" fmla="*/ 0 h 459123"/>
                    <a:gd name="connsiteX7" fmla="*/ 32355 w 837303"/>
                    <a:gd name="connsiteY7" fmla="*/ 0 h 45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303" h="459123">
                      <a:moveTo>
                        <a:pt x="804948" y="0"/>
                      </a:moveTo>
                      <a:cubicBezTo>
                        <a:pt x="822818" y="0"/>
                        <a:pt x="837304" y="0"/>
                        <a:pt x="837304" y="0"/>
                      </a:cubicBezTo>
                      <a:lnTo>
                        <a:pt x="837304" y="459123"/>
                      </a:lnTo>
                      <a:cubicBezTo>
                        <a:pt x="837304" y="459123"/>
                        <a:pt x="822818" y="459123"/>
                        <a:pt x="804948" y="459123"/>
                      </a:cubicBezTo>
                      <a:lnTo>
                        <a:pt x="32355" y="459123"/>
                      </a:lnTo>
                      <a:cubicBezTo>
                        <a:pt x="14486" y="459123"/>
                        <a:pt x="0" y="459123"/>
                        <a:pt x="0" y="459123"/>
                      </a:cubicBezTo>
                      <a:lnTo>
                        <a:pt x="0" y="0"/>
                      </a:lnTo>
                      <a:cubicBezTo>
                        <a:pt x="0" y="0"/>
                        <a:pt x="14486" y="0"/>
                        <a:pt x="32355" y="0"/>
                      </a:cubicBezTo>
                      <a:close/>
                    </a:path>
                  </a:pathLst>
                </a:custGeom>
                <a:solidFill>
                  <a:srgbClr val="50E6FF">
                    <a:alpha val="60000"/>
                  </a:srgbClr>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29" name="Freeform: Shape 28">
                  <a:extLst>
                    <a:ext uri="{FF2B5EF4-FFF2-40B4-BE49-F238E27FC236}">
                      <a16:creationId xmlns:a16="http://schemas.microsoft.com/office/drawing/2014/main" id="{F50EC617-A982-5CEE-19E9-363D435E1541}"/>
                    </a:ext>
                  </a:extLst>
                </p:cNvPr>
                <p:cNvSpPr/>
                <p:nvPr/>
              </p:nvSpPr>
              <p:spPr>
                <a:xfrm>
                  <a:off x="5705918" y="4334086"/>
                  <a:ext cx="970662" cy="206858"/>
                </a:xfrm>
                <a:custGeom>
                  <a:avLst/>
                  <a:gdLst>
                    <a:gd name="connsiteX0" fmla="*/ 32355 w 970662"/>
                    <a:gd name="connsiteY0" fmla="*/ 0 h 206858"/>
                    <a:gd name="connsiteX1" fmla="*/ 938307 w 970662"/>
                    <a:gd name="connsiteY1" fmla="*/ 0 h 206858"/>
                    <a:gd name="connsiteX2" fmla="*/ 970662 w 970662"/>
                    <a:gd name="connsiteY2" fmla="*/ 32355 h 206858"/>
                    <a:gd name="connsiteX3" fmla="*/ 970662 w 970662"/>
                    <a:gd name="connsiteY3" fmla="*/ 206859 h 206858"/>
                    <a:gd name="connsiteX4" fmla="*/ 970662 w 970662"/>
                    <a:gd name="connsiteY4" fmla="*/ 206859 h 206858"/>
                    <a:gd name="connsiteX5" fmla="*/ 0 w 970662"/>
                    <a:gd name="connsiteY5" fmla="*/ 206859 h 206858"/>
                    <a:gd name="connsiteX6" fmla="*/ 0 w 970662"/>
                    <a:gd name="connsiteY6" fmla="*/ 206859 h 206858"/>
                    <a:gd name="connsiteX7" fmla="*/ 0 w 970662"/>
                    <a:gd name="connsiteY7" fmla="*/ 32409 h 206858"/>
                    <a:gd name="connsiteX8" fmla="*/ 32301 w 970662"/>
                    <a:gd name="connsiteY8" fmla="*/ 0 h 206858"/>
                    <a:gd name="connsiteX9" fmla="*/ 32355 w 970662"/>
                    <a:gd name="connsiteY9" fmla="*/ 0 h 2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662" h="206858">
                      <a:moveTo>
                        <a:pt x="32355" y="0"/>
                      </a:moveTo>
                      <a:lnTo>
                        <a:pt x="938307" y="0"/>
                      </a:lnTo>
                      <a:cubicBezTo>
                        <a:pt x="956178" y="0"/>
                        <a:pt x="970662" y="14486"/>
                        <a:pt x="970662" y="32355"/>
                      </a:cubicBezTo>
                      <a:lnTo>
                        <a:pt x="970662" y="206859"/>
                      </a:lnTo>
                      <a:lnTo>
                        <a:pt x="970662" y="206859"/>
                      </a:lnTo>
                      <a:lnTo>
                        <a:pt x="0" y="206859"/>
                      </a:lnTo>
                      <a:lnTo>
                        <a:pt x="0" y="206859"/>
                      </a:lnTo>
                      <a:lnTo>
                        <a:pt x="0" y="32409"/>
                      </a:lnTo>
                      <a:cubicBezTo>
                        <a:pt x="-30" y="14540"/>
                        <a:pt x="14432" y="30"/>
                        <a:pt x="32301" y="0"/>
                      </a:cubicBezTo>
                      <a:cubicBezTo>
                        <a:pt x="32319" y="0"/>
                        <a:pt x="32337" y="0"/>
                        <a:pt x="32355" y="0"/>
                      </a:cubicBezTo>
                      <a:close/>
                    </a:path>
                  </a:pathLst>
                </a:custGeom>
                <a:solidFill>
                  <a:srgbClr val="00B0F0"/>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30" name="Freeform: Shape 29">
                  <a:extLst>
                    <a:ext uri="{FF2B5EF4-FFF2-40B4-BE49-F238E27FC236}">
                      <a16:creationId xmlns:a16="http://schemas.microsoft.com/office/drawing/2014/main" id="{BA4A8178-959C-8851-D902-86630CAC5EB5}"/>
                    </a:ext>
                  </a:extLst>
                </p:cNvPr>
                <p:cNvSpPr/>
                <p:nvPr/>
              </p:nvSpPr>
              <p:spPr>
                <a:xfrm>
                  <a:off x="5794680" y="4405430"/>
                  <a:ext cx="340109" cy="81967"/>
                </a:xfrm>
                <a:custGeom>
                  <a:avLst/>
                  <a:gdLst>
                    <a:gd name="connsiteX0" fmla="*/ 81967 w 340109"/>
                    <a:gd name="connsiteY0" fmla="*/ 40984 h 81967"/>
                    <a:gd name="connsiteX1" fmla="*/ 40984 w 340109"/>
                    <a:gd name="connsiteY1" fmla="*/ 81967 h 81967"/>
                    <a:gd name="connsiteX2" fmla="*/ 0 w 340109"/>
                    <a:gd name="connsiteY2" fmla="*/ 40984 h 81967"/>
                    <a:gd name="connsiteX3" fmla="*/ 40984 w 340109"/>
                    <a:gd name="connsiteY3" fmla="*/ 0 h 81967"/>
                    <a:gd name="connsiteX4" fmla="*/ 81967 w 340109"/>
                    <a:gd name="connsiteY4" fmla="*/ 40984 h 81967"/>
                    <a:gd name="connsiteX5" fmla="*/ 170082 w 340109"/>
                    <a:gd name="connsiteY5" fmla="*/ 0 h 81967"/>
                    <a:gd name="connsiteX6" fmla="*/ 129098 w 340109"/>
                    <a:gd name="connsiteY6" fmla="*/ 40984 h 81967"/>
                    <a:gd name="connsiteX7" fmla="*/ 170082 w 340109"/>
                    <a:gd name="connsiteY7" fmla="*/ 81967 h 81967"/>
                    <a:gd name="connsiteX8" fmla="*/ 211065 w 340109"/>
                    <a:gd name="connsiteY8" fmla="*/ 40984 h 81967"/>
                    <a:gd name="connsiteX9" fmla="*/ 170082 w 340109"/>
                    <a:gd name="connsiteY9" fmla="*/ 0 h 81967"/>
                    <a:gd name="connsiteX10" fmla="*/ 299126 w 340109"/>
                    <a:gd name="connsiteY10" fmla="*/ 0 h 81967"/>
                    <a:gd name="connsiteX11" fmla="*/ 258142 w 340109"/>
                    <a:gd name="connsiteY11" fmla="*/ 40984 h 81967"/>
                    <a:gd name="connsiteX12" fmla="*/ 299126 w 340109"/>
                    <a:gd name="connsiteY12" fmla="*/ 81967 h 81967"/>
                    <a:gd name="connsiteX13" fmla="*/ 340109 w 340109"/>
                    <a:gd name="connsiteY13" fmla="*/ 40984 h 81967"/>
                    <a:gd name="connsiteX14" fmla="*/ 299126 w 340109"/>
                    <a:gd name="connsiteY14" fmla="*/ 0 h 81967"/>
                    <a:gd name="connsiteX15" fmla="*/ 299018 w 340109"/>
                    <a:gd name="connsiteY15" fmla="*/ 0 h 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109" h="81967">
                      <a:moveTo>
                        <a:pt x="81967" y="40984"/>
                      </a:moveTo>
                      <a:cubicBezTo>
                        <a:pt x="81967" y="63618"/>
                        <a:pt x="63618" y="81967"/>
                        <a:pt x="40984" y="81967"/>
                      </a:cubicBezTo>
                      <a:cubicBezTo>
                        <a:pt x="18349" y="81967"/>
                        <a:pt x="0" y="63618"/>
                        <a:pt x="0" y="40984"/>
                      </a:cubicBezTo>
                      <a:cubicBezTo>
                        <a:pt x="0" y="18349"/>
                        <a:pt x="18349" y="0"/>
                        <a:pt x="40984" y="0"/>
                      </a:cubicBezTo>
                      <a:cubicBezTo>
                        <a:pt x="63618" y="0"/>
                        <a:pt x="81967" y="18349"/>
                        <a:pt x="81967" y="40984"/>
                      </a:cubicBezTo>
                      <a:close/>
                      <a:moveTo>
                        <a:pt x="170082" y="0"/>
                      </a:moveTo>
                      <a:cubicBezTo>
                        <a:pt x="147447" y="0"/>
                        <a:pt x="129098" y="18349"/>
                        <a:pt x="129098" y="40984"/>
                      </a:cubicBezTo>
                      <a:cubicBezTo>
                        <a:pt x="129098" y="63618"/>
                        <a:pt x="147447" y="81967"/>
                        <a:pt x="170082" y="81967"/>
                      </a:cubicBezTo>
                      <a:cubicBezTo>
                        <a:pt x="192716" y="81967"/>
                        <a:pt x="211065" y="63618"/>
                        <a:pt x="211065" y="40984"/>
                      </a:cubicBezTo>
                      <a:cubicBezTo>
                        <a:pt x="211065" y="18349"/>
                        <a:pt x="192716" y="0"/>
                        <a:pt x="170082" y="0"/>
                      </a:cubicBezTo>
                      <a:close/>
                      <a:moveTo>
                        <a:pt x="299126" y="0"/>
                      </a:moveTo>
                      <a:cubicBezTo>
                        <a:pt x="276491" y="0"/>
                        <a:pt x="258142" y="18349"/>
                        <a:pt x="258142" y="40984"/>
                      </a:cubicBezTo>
                      <a:cubicBezTo>
                        <a:pt x="258142" y="63618"/>
                        <a:pt x="276491" y="81967"/>
                        <a:pt x="299126" y="81967"/>
                      </a:cubicBezTo>
                      <a:cubicBezTo>
                        <a:pt x="321760" y="81967"/>
                        <a:pt x="340109" y="63618"/>
                        <a:pt x="340109" y="40984"/>
                      </a:cubicBezTo>
                      <a:cubicBezTo>
                        <a:pt x="340109" y="18349"/>
                        <a:pt x="321760" y="0"/>
                        <a:pt x="299126" y="0"/>
                      </a:cubicBezTo>
                      <a:cubicBezTo>
                        <a:pt x="299090" y="0"/>
                        <a:pt x="299054" y="0"/>
                        <a:pt x="299018" y="0"/>
                      </a:cubicBezTo>
                      <a:close/>
                    </a:path>
                  </a:pathLst>
                </a:custGeom>
                <a:solidFill>
                  <a:srgbClr val="FFFFFF"/>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25" name="Rectangle: Rounded Corners 24">
                <a:extLst>
                  <a:ext uri="{FF2B5EF4-FFF2-40B4-BE49-F238E27FC236}">
                    <a16:creationId xmlns:a16="http://schemas.microsoft.com/office/drawing/2014/main" id="{CD6DD0B4-91FC-C244-8839-C4EB778904FF}"/>
                  </a:ext>
                </a:extLst>
              </p:cNvPr>
              <p:cNvSpPr/>
              <p:nvPr/>
            </p:nvSpPr>
            <p:spPr bwMode="auto">
              <a:xfrm>
                <a:off x="6392216" y="5432425"/>
                <a:ext cx="460864" cy="371926"/>
              </a:xfrm>
              <a:prstGeom prst="roundRect">
                <a:avLst/>
              </a:prstGeom>
              <a:solidFill>
                <a:schemeClr val="bg1"/>
              </a:solidFill>
              <a:ln>
                <a:noFill/>
                <a:headEnd type="none" w="med" len="med"/>
                <a:tailEnd type="none" w="med" len="med"/>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26" name="Freeform: Shape 25">
                <a:extLst>
                  <a:ext uri="{FF2B5EF4-FFF2-40B4-BE49-F238E27FC236}">
                    <a16:creationId xmlns:a16="http://schemas.microsoft.com/office/drawing/2014/main" id="{275B381C-76B5-71E9-D5A7-4207092DDAE9}"/>
                  </a:ext>
                </a:extLst>
              </p:cNvPr>
              <p:cNvSpPr/>
              <p:nvPr/>
            </p:nvSpPr>
            <p:spPr bwMode="auto">
              <a:xfrm>
                <a:off x="6362044" y="5408076"/>
                <a:ext cx="521208" cy="420624"/>
              </a:xfrm>
              <a:custGeom>
                <a:avLst/>
                <a:gdLst>
                  <a:gd name="connsiteX0" fmla="*/ 317874 w 564995"/>
                  <a:gd name="connsiteY0" fmla="*/ 254065 h 451997"/>
                  <a:gd name="connsiteX1" fmla="*/ 314999 w 564995"/>
                  <a:gd name="connsiteY1" fmla="*/ 254260 h 451997"/>
                  <a:gd name="connsiteX2" fmla="*/ 296688 w 564995"/>
                  <a:gd name="connsiteY2" fmla="*/ 275247 h 451997"/>
                  <a:gd name="connsiteX3" fmla="*/ 314999 w 564995"/>
                  <a:gd name="connsiteY3" fmla="*/ 296236 h 451997"/>
                  <a:gd name="connsiteX4" fmla="*/ 317874 w 564995"/>
                  <a:gd name="connsiteY4" fmla="*/ 296428 h 451997"/>
                  <a:gd name="connsiteX5" fmla="*/ 444933 w 564995"/>
                  <a:gd name="connsiteY5" fmla="*/ 296428 h 451997"/>
                  <a:gd name="connsiteX6" fmla="*/ 447810 w 564995"/>
                  <a:gd name="connsiteY6" fmla="*/ 296236 h 451997"/>
                  <a:gd name="connsiteX7" fmla="*/ 466121 w 564995"/>
                  <a:gd name="connsiteY7" fmla="*/ 275247 h 451997"/>
                  <a:gd name="connsiteX8" fmla="*/ 447810 w 564995"/>
                  <a:gd name="connsiteY8" fmla="*/ 254260 h 451997"/>
                  <a:gd name="connsiteX9" fmla="*/ 444933 w 564995"/>
                  <a:gd name="connsiteY9" fmla="*/ 254065 h 451997"/>
                  <a:gd name="connsiteX10" fmla="*/ 165068 w 564995"/>
                  <a:gd name="connsiteY10" fmla="*/ 190303 h 451997"/>
                  <a:gd name="connsiteX11" fmla="*/ 209786 w 564995"/>
                  <a:gd name="connsiteY11" fmla="*/ 235021 h 451997"/>
                  <a:gd name="connsiteX12" fmla="*/ 165136 w 564995"/>
                  <a:gd name="connsiteY12" fmla="*/ 279739 h 451997"/>
                  <a:gd name="connsiteX13" fmla="*/ 165068 w 564995"/>
                  <a:gd name="connsiteY13" fmla="*/ 279739 h 451997"/>
                  <a:gd name="connsiteX14" fmla="*/ 120350 w 564995"/>
                  <a:gd name="connsiteY14" fmla="*/ 235021 h 451997"/>
                  <a:gd name="connsiteX15" fmla="*/ 165068 w 564995"/>
                  <a:gd name="connsiteY15" fmla="*/ 190303 h 451997"/>
                  <a:gd name="connsiteX16" fmla="*/ 317874 w 564995"/>
                  <a:gd name="connsiteY16" fmla="*/ 155330 h 451997"/>
                  <a:gd name="connsiteX17" fmla="*/ 314999 w 564995"/>
                  <a:gd name="connsiteY17" fmla="*/ 155524 h 451997"/>
                  <a:gd name="connsiteX18" fmla="*/ 296688 w 564995"/>
                  <a:gd name="connsiteY18" fmla="*/ 176510 h 451997"/>
                  <a:gd name="connsiteX19" fmla="*/ 314999 w 564995"/>
                  <a:gd name="connsiteY19" fmla="*/ 197500 h 451997"/>
                  <a:gd name="connsiteX20" fmla="*/ 317874 w 564995"/>
                  <a:gd name="connsiteY20" fmla="*/ 197692 h 451997"/>
                  <a:gd name="connsiteX21" fmla="*/ 444933 w 564995"/>
                  <a:gd name="connsiteY21" fmla="*/ 197692 h 451997"/>
                  <a:gd name="connsiteX22" fmla="*/ 447810 w 564995"/>
                  <a:gd name="connsiteY22" fmla="*/ 197500 h 451997"/>
                  <a:gd name="connsiteX23" fmla="*/ 466121 w 564995"/>
                  <a:gd name="connsiteY23" fmla="*/ 176510 h 451997"/>
                  <a:gd name="connsiteX24" fmla="*/ 447810 w 564995"/>
                  <a:gd name="connsiteY24" fmla="*/ 155524 h 451997"/>
                  <a:gd name="connsiteX25" fmla="*/ 444933 w 564995"/>
                  <a:gd name="connsiteY25" fmla="*/ 155330 h 451997"/>
                  <a:gd name="connsiteX26" fmla="*/ 152841 w 564995"/>
                  <a:gd name="connsiteY26" fmla="*/ 133132 h 451997"/>
                  <a:gd name="connsiteX27" fmla="*/ 151619 w 564995"/>
                  <a:gd name="connsiteY27" fmla="*/ 136392 h 451997"/>
                  <a:gd name="connsiteX28" fmla="*/ 143468 w 564995"/>
                  <a:gd name="connsiteY28" fmla="*/ 161299 h 451997"/>
                  <a:gd name="connsiteX29" fmla="*/ 127618 w 564995"/>
                  <a:gd name="connsiteY29" fmla="*/ 167820 h 451997"/>
                  <a:gd name="connsiteX30" fmla="*/ 101082 w 564995"/>
                  <a:gd name="connsiteY30" fmla="*/ 155140 h 451997"/>
                  <a:gd name="connsiteX31" fmla="*/ 84779 w 564995"/>
                  <a:gd name="connsiteY31" fmla="*/ 171442 h 451997"/>
                  <a:gd name="connsiteX32" fmla="*/ 86410 w 564995"/>
                  <a:gd name="connsiteY32" fmla="*/ 174703 h 451997"/>
                  <a:gd name="connsiteX33" fmla="*/ 98274 w 564995"/>
                  <a:gd name="connsiteY33" fmla="*/ 197933 h 451997"/>
                  <a:gd name="connsiteX34" fmla="*/ 91753 w 564995"/>
                  <a:gd name="connsiteY34" fmla="*/ 213783 h 451997"/>
                  <a:gd name="connsiteX35" fmla="*/ 63179 w 564995"/>
                  <a:gd name="connsiteY35" fmla="*/ 224017 h 451997"/>
                  <a:gd name="connsiteX36" fmla="*/ 63179 w 564995"/>
                  <a:gd name="connsiteY36" fmla="*/ 247248 h 451997"/>
                  <a:gd name="connsiteX37" fmla="*/ 66439 w 564995"/>
                  <a:gd name="connsiteY37" fmla="*/ 248470 h 451997"/>
                  <a:gd name="connsiteX38" fmla="*/ 91346 w 564995"/>
                  <a:gd name="connsiteY38" fmla="*/ 256621 h 451997"/>
                  <a:gd name="connsiteX39" fmla="*/ 97867 w 564995"/>
                  <a:gd name="connsiteY39" fmla="*/ 272471 h 451997"/>
                  <a:gd name="connsiteX40" fmla="*/ 85187 w 564995"/>
                  <a:gd name="connsiteY40" fmla="*/ 299415 h 451997"/>
                  <a:gd name="connsiteX41" fmla="*/ 101489 w 564995"/>
                  <a:gd name="connsiteY41" fmla="*/ 315717 h 451997"/>
                  <a:gd name="connsiteX42" fmla="*/ 104750 w 564995"/>
                  <a:gd name="connsiteY42" fmla="*/ 314087 h 451997"/>
                  <a:gd name="connsiteX43" fmla="*/ 127980 w 564995"/>
                  <a:gd name="connsiteY43" fmla="*/ 302268 h 451997"/>
                  <a:gd name="connsiteX44" fmla="*/ 143830 w 564995"/>
                  <a:gd name="connsiteY44" fmla="*/ 308789 h 451997"/>
                  <a:gd name="connsiteX45" fmla="*/ 154064 w 564995"/>
                  <a:gd name="connsiteY45" fmla="*/ 336910 h 451997"/>
                  <a:gd name="connsiteX46" fmla="*/ 177295 w 564995"/>
                  <a:gd name="connsiteY46" fmla="*/ 336910 h 451997"/>
                  <a:gd name="connsiteX47" fmla="*/ 178517 w 564995"/>
                  <a:gd name="connsiteY47" fmla="*/ 333650 h 451997"/>
                  <a:gd name="connsiteX48" fmla="*/ 186668 w 564995"/>
                  <a:gd name="connsiteY48" fmla="*/ 308743 h 451997"/>
                  <a:gd name="connsiteX49" fmla="*/ 202518 w 564995"/>
                  <a:gd name="connsiteY49" fmla="*/ 302222 h 451997"/>
                  <a:gd name="connsiteX50" fmla="*/ 229417 w 564995"/>
                  <a:gd name="connsiteY50" fmla="*/ 314857 h 451997"/>
                  <a:gd name="connsiteX51" fmla="*/ 245719 w 564995"/>
                  <a:gd name="connsiteY51" fmla="*/ 298554 h 451997"/>
                  <a:gd name="connsiteX52" fmla="*/ 244089 w 564995"/>
                  <a:gd name="connsiteY52" fmla="*/ 295294 h 451997"/>
                  <a:gd name="connsiteX53" fmla="*/ 232315 w 564995"/>
                  <a:gd name="connsiteY53" fmla="*/ 272109 h 451997"/>
                  <a:gd name="connsiteX54" fmla="*/ 238836 w 564995"/>
                  <a:gd name="connsiteY54" fmla="*/ 256259 h 451997"/>
                  <a:gd name="connsiteX55" fmla="*/ 266957 w 564995"/>
                  <a:gd name="connsiteY55" fmla="*/ 246025 h 451997"/>
                  <a:gd name="connsiteX56" fmla="*/ 266957 w 564995"/>
                  <a:gd name="connsiteY56" fmla="*/ 222794 h 451997"/>
                  <a:gd name="connsiteX57" fmla="*/ 263697 w 564995"/>
                  <a:gd name="connsiteY57" fmla="*/ 221572 h 451997"/>
                  <a:gd name="connsiteX58" fmla="*/ 238790 w 564995"/>
                  <a:gd name="connsiteY58" fmla="*/ 213421 h 451997"/>
                  <a:gd name="connsiteX59" fmla="*/ 232269 w 564995"/>
                  <a:gd name="connsiteY59" fmla="*/ 197571 h 451997"/>
                  <a:gd name="connsiteX60" fmla="*/ 244904 w 564995"/>
                  <a:gd name="connsiteY60" fmla="*/ 170672 h 451997"/>
                  <a:gd name="connsiteX61" fmla="*/ 228601 w 564995"/>
                  <a:gd name="connsiteY61" fmla="*/ 154370 h 451997"/>
                  <a:gd name="connsiteX62" fmla="*/ 225341 w 564995"/>
                  <a:gd name="connsiteY62" fmla="*/ 156000 h 451997"/>
                  <a:gd name="connsiteX63" fmla="*/ 202156 w 564995"/>
                  <a:gd name="connsiteY63" fmla="*/ 167774 h 451997"/>
                  <a:gd name="connsiteX64" fmla="*/ 186306 w 564995"/>
                  <a:gd name="connsiteY64" fmla="*/ 161253 h 451997"/>
                  <a:gd name="connsiteX65" fmla="*/ 176072 w 564995"/>
                  <a:gd name="connsiteY65" fmla="*/ 133132 h 451997"/>
                  <a:gd name="connsiteX66" fmla="*/ 63562 w 564995"/>
                  <a:gd name="connsiteY66" fmla="*/ 0 h 451997"/>
                  <a:gd name="connsiteX67" fmla="*/ 501433 w 564995"/>
                  <a:gd name="connsiteY67" fmla="*/ 0 h 451997"/>
                  <a:gd name="connsiteX68" fmla="*/ 564995 w 564995"/>
                  <a:gd name="connsiteY68" fmla="*/ 63544 h 451997"/>
                  <a:gd name="connsiteX69" fmla="*/ 564995 w 564995"/>
                  <a:gd name="connsiteY69" fmla="*/ 388453 h 451997"/>
                  <a:gd name="connsiteX70" fmla="*/ 501433 w 564995"/>
                  <a:gd name="connsiteY70" fmla="*/ 451997 h 451997"/>
                  <a:gd name="connsiteX71" fmla="*/ 63562 w 564995"/>
                  <a:gd name="connsiteY71" fmla="*/ 451997 h 451997"/>
                  <a:gd name="connsiteX72" fmla="*/ 0 w 564995"/>
                  <a:gd name="connsiteY72" fmla="*/ 388453 h 451997"/>
                  <a:gd name="connsiteX73" fmla="*/ 0 w 564995"/>
                  <a:gd name="connsiteY73" fmla="*/ 63544 h 451997"/>
                  <a:gd name="connsiteX74" fmla="*/ 63562 w 564995"/>
                  <a:gd name="connsiteY74" fmla="*/ 0 h 45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64995" h="451997">
                    <a:moveTo>
                      <a:pt x="317874" y="254065"/>
                    </a:moveTo>
                    <a:lnTo>
                      <a:pt x="314999" y="254260"/>
                    </a:lnTo>
                    <a:cubicBezTo>
                      <a:pt x="304657" y="255661"/>
                      <a:pt x="296688" y="264523"/>
                      <a:pt x="296688" y="275247"/>
                    </a:cubicBezTo>
                    <a:cubicBezTo>
                      <a:pt x="296688" y="285970"/>
                      <a:pt x="304657" y="294832"/>
                      <a:pt x="314999" y="296236"/>
                    </a:cubicBezTo>
                    <a:lnTo>
                      <a:pt x="317874" y="296428"/>
                    </a:lnTo>
                    <a:lnTo>
                      <a:pt x="444933" y="296428"/>
                    </a:lnTo>
                    <a:lnTo>
                      <a:pt x="447810" y="296236"/>
                    </a:lnTo>
                    <a:cubicBezTo>
                      <a:pt x="458149" y="294832"/>
                      <a:pt x="466121" y="285970"/>
                      <a:pt x="466121" y="275247"/>
                    </a:cubicBezTo>
                    <a:cubicBezTo>
                      <a:pt x="466121" y="264523"/>
                      <a:pt x="458149" y="255661"/>
                      <a:pt x="447810" y="254260"/>
                    </a:cubicBezTo>
                    <a:lnTo>
                      <a:pt x="444933" y="254065"/>
                    </a:lnTo>
                    <a:close/>
                    <a:moveTo>
                      <a:pt x="165068" y="190303"/>
                    </a:moveTo>
                    <a:cubicBezTo>
                      <a:pt x="189765" y="190303"/>
                      <a:pt x="209786" y="210324"/>
                      <a:pt x="209786" y="235021"/>
                    </a:cubicBezTo>
                    <a:cubicBezTo>
                      <a:pt x="209805" y="259700"/>
                      <a:pt x="189815" y="279720"/>
                      <a:pt x="165136" y="279739"/>
                    </a:cubicBezTo>
                    <a:cubicBezTo>
                      <a:pt x="165113" y="279739"/>
                      <a:pt x="165091" y="279739"/>
                      <a:pt x="165068" y="279739"/>
                    </a:cubicBezTo>
                    <a:cubicBezTo>
                      <a:pt x="140371" y="279739"/>
                      <a:pt x="120350" y="259718"/>
                      <a:pt x="120350" y="235021"/>
                    </a:cubicBezTo>
                    <a:cubicBezTo>
                      <a:pt x="120350" y="210324"/>
                      <a:pt x="140371" y="190303"/>
                      <a:pt x="165068" y="190303"/>
                    </a:cubicBezTo>
                    <a:close/>
                    <a:moveTo>
                      <a:pt x="317874" y="155330"/>
                    </a:moveTo>
                    <a:lnTo>
                      <a:pt x="314999" y="155524"/>
                    </a:lnTo>
                    <a:cubicBezTo>
                      <a:pt x="304657" y="156926"/>
                      <a:pt x="296688" y="165788"/>
                      <a:pt x="296688" y="176510"/>
                    </a:cubicBezTo>
                    <a:cubicBezTo>
                      <a:pt x="296688" y="187234"/>
                      <a:pt x="304657" y="196096"/>
                      <a:pt x="314999" y="197500"/>
                    </a:cubicBezTo>
                    <a:lnTo>
                      <a:pt x="317874" y="197692"/>
                    </a:lnTo>
                    <a:lnTo>
                      <a:pt x="444933" y="197692"/>
                    </a:lnTo>
                    <a:lnTo>
                      <a:pt x="447810" y="197500"/>
                    </a:lnTo>
                    <a:cubicBezTo>
                      <a:pt x="458149" y="196096"/>
                      <a:pt x="466121" y="187234"/>
                      <a:pt x="466121" y="176510"/>
                    </a:cubicBezTo>
                    <a:cubicBezTo>
                      <a:pt x="466121" y="165788"/>
                      <a:pt x="458149" y="156926"/>
                      <a:pt x="447810" y="155524"/>
                    </a:cubicBezTo>
                    <a:lnTo>
                      <a:pt x="444933" y="155330"/>
                    </a:lnTo>
                    <a:close/>
                    <a:moveTo>
                      <a:pt x="152841" y="133132"/>
                    </a:moveTo>
                    <a:lnTo>
                      <a:pt x="151619" y="136392"/>
                    </a:lnTo>
                    <a:lnTo>
                      <a:pt x="143468" y="161299"/>
                    </a:lnTo>
                    <a:lnTo>
                      <a:pt x="127618" y="167820"/>
                    </a:lnTo>
                    <a:lnTo>
                      <a:pt x="101082" y="155140"/>
                    </a:lnTo>
                    <a:lnTo>
                      <a:pt x="84779" y="171442"/>
                    </a:lnTo>
                    <a:lnTo>
                      <a:pt x="86410" y="174703"/>
                    </a:lnTo>
                    <a:lnTo>
                      <a:pt x="98274" y="197933"/>
                    </a:lnTo>
                    <a:lnTo>
                      <a:pt x="91753" y="213783"/>
                    </a:lnTo>
                    <a:lnTo>
                      <a:pt x="63179" y="224017"/>
                    </a:lnTo>
                    <a:lnTo>
                      <a:pt x="63179" y="247248"/>
                    </a:lnTo>
                    <a:lnTo>
                      <a:pt x="66439" y="248470"/>
                    </a:lnTo>
                    <a:lnTo>
                      <a:pt x="91346" y="256621"/>
                    </a:lnTo>
                    <a:lnTo>
                      <a:pt x="97867" y="272471"/>
                    </a:lnTo>
                    <a:lnTo>
                      <a:pt x="85187" y="299415"/>
                    </a:lnTo>
                    <a:lnTo>
                      <a:pt x="101489" y="315717"/>
                    </a:lnTo>
                    <a:lnTo>
                      <a:pt x="104750" y="314087"/>
                    </a:lnTo>
                    <a:lnTo>
                      <a:pt x="127980" y="302268"/>
                    </a:lnTo>
                    <a:lnTo>
                      <a:pt x="143830" y="308789"/>
                    </a:lnTo>
                    <a:lnTo>
                      <a:pt x="154064" y="336910"/>
                    </a:lnTo>
                    <a:lnTo>
                      <a:pt x="177295" y="336910"/>
                    </a:lnTo>
                    <a:lnTo>
                      <a:pt x="178517" y="333650"/>
                    </a:lnTo>
                    <a:lnTo>
                      <a:pt x="186668" y="308743"/>
                    </a:lnTo>
                    <a:lnTo>
                      <a:pt x="202518" y="302222"/>
                    </a:lnTo>
                    <a:lnTo>
                      <a:pt x="229417" y="314857"/>
                    </a:lnTo>
                    <a:lnTo>
                      <a:pt x="245719" y="298554"/>
                    </a:lnTo>
                    <a:lnTo>
                      <a:pt x="244089" y="295294"/>
                    </a:lnTo>
                    <a:lnTo>
                      <a:pt x="232315" y="272109"/>
                    </a:lnTo>
                    <a:lnTo>
                      <a:pt x="238836" y="256259"/>
                    </a:lnTo>
                    <a:lnTo>
                      <a:pt x="266957" y="246025"/>
                    </a:lnTo>
                    <a:lnTo>
                      <a:pt x="266957" y="222794"/>
                    </a:lnTo>
                    <a:lnTo>
                      <a:pt x="263697" y="221572"/>
                    </a:lnTo>
                    <a:lnTo>
                      <a:pt x="238790" y="213421"/>
                    </a:lnTo>
                    <a:lnTo>
                      <a:pt x="232269" y="197571"/>
                    </a:lnTo>
                    <a:lnTo>
                      <a:pt x="244904" y="170672"/>
                    </a:lnTo>
                    <a:lnTo>
                      <a:pt x="228601" y="154370"/>
                    </a:lnTo>
                    <a:lnTo>
                      <a:pt x="225341" y="156000"/>
                    </a:lnTo>
                    <a:lnTo>
                      <a:pt x="202156" y="167774"/>
                    </a:lnTo>
                    <a:lnTo>
                      <a:pt x="186306" y="161253"/>
                    </a:lnTo>
                    <a:lnTo>
                      <a:pt x="176072" y="133132"/>
                    </a:lnTo>
                    <a:close/>
                    <a:moveTo>
                      <a:pt x="63562" y="0"/>
                    </a:moveTo>
                    <a:lnTo>
                      <a:pt x="501433" y="0"/>
                    </a:lnTo>
                    <a:cubicBezTo>
                      <a:pt x="536536" y="0"/>
                      <a:pt x="564995" y="28450"/>
                      <a:pt x="564995" y="63544"/>
                    </a:cubicBezTo>
                    <a:lnTo>
                      <a:pt x="564995" y="388453"/>
                    </a:lnTo>
                    <a:cubicBezTo>
                      <a:pt x="564995" y="423546"/>
                      <a:pt x="536536" y="451997"/>
                      <a:pt x="501433" y="451997"/>
                    </a:cubicBezTo>
                    <a:lnTo>
                      <a:pt x="63562" y="451997"/>
                    </a:lnTo>
                    <a:cubicBezTo>
                      <a:pt x="28458" y="451997"/>
                      <a:pt x="0" y="423546"/>
                      <a:pt x="0" y="388453"/>
                    </a:cubicBezTo>
                    <a:lnTo>
                      <a:pt x="0" y="63544"/>
                    </a:lnTo>
                    <a:cubicBezTo>
                      <a:pt x="0" y="28450"/>
                      <a:pt x="28458" y="0"/>
                      <a:pt x="63562" y="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22622"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cs typeface="Arial" pitchFamily="34" charset="0"/>
                </a:endParaRPr>
              </a:p>
            </p:txBody>
          </p:sp>
        </p:grpSp>
      </p:grpSp>
      <p:grpSp>
        <p:nvGrpSpPr>
          <p:cNvPr id="36" name="Group 35">
            <a:extLst>
              <a:ext uri="{FF2B5EF4-FFF2-40B4-BE49-F238E27FC236}">
                <a16:creationId xmlns:a16="http://schemas.microsoft.com/office/drawing/2014/main" id="{F14C5AE1-4F31-FC1F-1AFE-AA8F1314A773}"/>
              </a:ext>
              <a:ext uri="{C183D7F6-B498-43B3-948B-1728B52AA6E4}">
                <adec:decorative xmlns:adec="http://schemas.microsoft.com/office/drawing/2017/decorative" val="1"/>
              </a:ext>
            </a:extLst>
          </p:cNvPr>
          <p:cNvGrpSpPr/>
          <p:nvPr/>
        </p:nvGrpSpPr>
        <p:grpSpPr>
          <a:xfrm>
            <a:off x="1866968" y="4293832"/>
            <a:ext cx="516449" cy="1147756"/>
            <a:chOff x="4906115" y="4331322"/>
            <a:chExt cx="548640" cy="1219297"/>
          </a:xfrm>
          <a:effectLst>
            <a:outerShdw blurRad="50800" dist="38100" dir="2700000" algn="tl" rotWithShape="0">
              <a:prstClr val="black">
                <a:alpha val="40000"/>
              </a:prstClr>
            </a:outerShdw>
          </a:effectLst>
        </p:grpSpPr>
        <p:pic>
          <p:nvPicPr>
            <p:cNvPr id="37" name="Graphic 36">
              <a:extLst>
                <a:ext uri="{FF2B5EF4-FFF2-40B4-BE49-F238E27FC236}">
                  <a16:creationId xmlns:a16="http://schemas.microsoft.com/office/drawing/2014/main" id="{1EC0A47D-CADE-229C-01FB-5CC3E39CB0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6115" y="5001979"/>
              <a:ext cx="548640" cy="548640"/>
            </a:xfrm>
            <a:prstGeom prst="rect">
              <a:avLst/>
            </a:prstGeom>
          </p:spPr>
        </p:pic>
        <p:pic>
          <p:nvPicPr>
            <p:cNvPr id="38" name="Graphic 37">
              <a:extLst>
                <a:ext uri="{FF2B5EF4-FFF2-40B4-BE49-F238E27FC236}">
                  <a16:creationId xmlns:a16="http://schemas.microsoft.com/office/drawing/2014/main" id="{49FAEF3F-17EF-0082-6EA7-2DE5F38B6F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6115" y="4331322"/>
              <a:ext cx="548640" cy="548640"/>
            </a:xfrm>
            <a:prstGeom prst="rect">
              <a:avLst/>
            </a:prstGeom>
          </p:spPr>
        </p:pic>
      </p:grpSp>
      <p:sp>
        <p:nvSpPr>
          <p:cNvPr id="40" name="TextBox 39">
            <a:extLst>
              <a:ext uri="{FF2B5EF4-FFF2-40B4-BE49-F238E27FC236}">
                <a16:creationId xmlns:a16="http://schemas.microsoft.com/office/drawing/2014/main" id="{32497057-83F8-3E22-BE05-9297CB06BFB4}"/>
              </a:ext>
            </a:extLst>
          </p:cNvPr>
          <p:cNvSpPr txBox="1"/>
          <p:nvPr/>
        </p:nvSpPr>
        <p:spPr>
          <a:xfrm>
            <a:off x="3659810" y="2610798"/>
            <a:ext cx="710625" cy="295068"/>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buClrTx/>
              <a:buSzTx/>
              <a:buFontTx/>
              <a:buNone/>
              <a:tabLst/>
              <a:defRPr/>
            </a:pP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a:t>
            </a:r>
          </a:p>
          <a:p>
            <a:pPr marL="0" marR="0" lvl="0" indent="0" algn="ctr" defTabSz="1242954" rtl="0" eaLnBrk="1" fontAlgn="auto" latinLnBrk="0" hangingPunct="1">
              <a:lnSpc>
                <a:spcPct val="90000"/>
              </a:lnSpc>
              <a:spcBef>
                <a:spcPts val="0"/>
              </a:spcBef>
              <a:buClrTx/>
              <a:buSzTx/>
              <a:buFontTx/>
              <a:buNone/>
              <a:tabLst/>
              <a:defRPr/>
            </a:pPr>
            <a:r>
              <a:rPr lang="en-US" sz="1050" spc="-40">
                <a:solidFill>
                  <a:srgbClr val="000000"/>
                </a:solidFill>
                <a:latin typeface="Segoe UI Semibold" panose="020B0702040204020203" pitchFamily="34" charset="0"/>
                <a:cs typeface="Segoe UI Semibold" panose="020B0702040204020203" pitchFamily="34" charset="0"/>
              </a:rPr>
              <a:t>Entra ID</a:t>
            </a:r>
            <a:endPar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41" name="Graphic 40">
            <a:extLst>
              <a:ext uri="{FF2B5EF4-FFF2-40B4-BE49-F238E27FC236}">
                <a16:creationId xmlns:a16="http://schemas.microsoft.com/office/drawing/2014/main" id="{2A060A79-11FD-F255-FDD0-41C96C760AD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30196" y="2203346"/>
            <a:ext cx="362116" cy="362116"/>
          </a:xfrm>
          <a:prstGeom prst="rect">
            <a:avLst/>
          </a:prstGeom>
          <a:effectLst>
            <a:outerShdw blurRad="50800" dist="38100" dir="2700000" algn="tl" rotWithShape="0">
              <a:prstClr val="black">
                <a:alpha val="40000"/>
              </a:prstClr>
            </a:outerShdw>
          </a:effectLst>
        </p:spPr>
      </p:pic>
      <p:sp>
        <p:nvSpPr>
          <p:cNvPr id="43" name="TextBox 42">
            <a:extLst>
              <a:ext uri="{FF2B5EF4-FFF2-40B4-BE49-F238E27FC236}">
                <a16:creationId xmlns:a16="http://schemas.microsoft.com/office/drawing/2014/main" id="{F1D0B0C0-B38C-8FE7-C726-8B3F153110A6}"/>
              </a:ext>
            </a:extLst>
          </p:cNvPr>
          <p:cNvSpPr txBox="1"/>
          <p:nvPr/>
        </p:nvSpPr>
        <p:spPr>
          <a:xfrm>
            <a:off x="3226338" y="3302273"/>
            <a:ext cx="727018" cy="469796"/>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a:t>
            </a:r>
            <a:b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identity</a:t>
            </a:r>
          </a:p>
        </p:txBody>
      </p:sp>
      <p:pic>
        <p:nvPicPr>
          <p:cNvPr id="44" name="Picture 43">
            <a:extLst>
              <a:ext uri="{FF2B5EF4-FFF2-40B4-BE49-F238E27FC236}">
                <a16:creationId xmlns:a16="http://schemas.microsoft.com/office/drawing/2014/main" id="{934FB9E5-6986-A9AC-292F-1FC8CE856D0F}"/>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3453114" y="2951202"/>
            <a:ext cx="346214" cy="283502"/>
          </a:xfrm>
          <a:prstGeom prst="rect">
            <a:avLst/>
          </a:prstGeom>
          <a:effectLst>
            <a:outerShdw blurRad="50800" dist="38100" dir="2700000" algn="tl" rotWithShape="0">
              <a:prstClr val="black">
                <a:alpha val="40000"/>
              </a:prstClr>
            </a:outerShdw>
          </a:effectLst>
        </p:spPr>
      </p:pic>
      <p:pic>
        <p:nvPicPr>
          <p:cNvPr id="46" name="Graphic 45">
            <a:extLst>
              <a:ext uri="{FF2B5EF4-FFF2-40B4-BE49-F238E27FC236}">
                <a16:creationId xmlns:a16="http://schemas.microsoft.com/office/drawing/2014/main" id="{A2641F4A-9AF6-AA04-120A-D6E1A6060C27}"/>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14201" y="4088685"/>
            <a:ext cx="312020" cy="329184"/>
          </a:xfrm>
          <a:prstGeom prst="rect">
            <a:avLst/>
          </a:prstGeom>
          <a:effectLst>
            <a:outerShdw blurRad="50800" dist="38100" dir="2700000" algn="tl" rotWithShape="0">
              <a:prstClr val="black">
                <a:alpha val="40000"/>
              </a:prstClr>
            </a:outerShdw>
          </a:effectLst>
        </p:spPr>
      </p:pic>
      <p:sp>
        <p:nvSpPr>
          <p:cNvPr id="47" name="TextBox 46">
            <a:extLst>
              <a:ext uri="{FF2B5EF4-FFF2-40B4-BE49-F238E27FC236}">
                <a16:creationId xmlns:a16="http://schemas.microsoft.com/office/drawing/2014/main" id="{4A7438DA-3A9E-5E27-E553-AD83DF000077}"/>
              </a:ext>
            </a:extLst>
          </p:cNvPr>
          <p:cNvSpPr txBox="1"/>
          <p:nvPr/>
        </p:nvSpPr>
        <p:spPr>
          <a:xfrm>
            <a:off x="3170924" y="4476483"/>
            <a:ext cx="562983" cy="290849"/>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a:t>
            </a:r>
          </a:p>
        </p:txBody>
      </p:sp>
      <p:pic>
        <p:nvPicPr>
          <p:cNvPr id="49" name="Graphic 48">
            <a:extLst>
              <a:ext uri="{FF2B5EF4-FFF2-40B4-BE49-F238E27FC236}">
                <a16:creationId xmlns:a16="http://schemas.microsoft.com/office/drawing/2014/main" id="{847061FB-FCB6-48FE-BED0-87AF66073410}"/>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90350" y="4885205"/>
            <a:ext cx="377875" cy="377875"/>
          </a:xfrm>
          <a:prstGeom prst="rect">
            <a:avLst/>
          </a:prstGeom>
          <a:effectLst>
            <a:outerShdw blurRad="50800" dist="38100" dir="2700000" algn="tl" rotWithShape="0">
              <a:prstClr val="black">
                <a:alpha val="40000"/>
              </a:prstClr>
            </a:outerShdw>
          </a:effectLst>
        </p:spPr>
      </p:pic>
      <p:sp>
        <p:nvSpPr>
          <p:cNvPr id="50" name="TextBox 49">
            <a:extLst>
              <a:ext uri="{FF2B5EF4-FFF2-40B4-BE49-F238E27FC236}">
                <a16:creationId xmlns:a16="http://schemas.microsoft.com/office/drawing/2014/main" id="{D2AFFBEC-8021-CFDB-6C24-401E3861A96F}"/>
              </a:ext>
            </a:extLst>
          </p:cNvPr>
          <p:cNvSpPr txBox="1"/>
          <p:nvPr/>
        </p:nvSpPr>
        <p:spPr>
          <a:xfrm>
            <a:off x="3566733" y="5286452"/>
            <a:ext cx="625108" cy="436273"/>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Endpoint Manager</a:t>
            </a:r>
          </a:p>
        </p:txBody>
      </p:sp>
      <p:pic>
        <p:nvPicPr>
          <p:cNvPr id="51" name="Graphic 50">
            <a:extLst>
              <a:ext uri="{FF2B5EF4-FFF2-40B4-BE49-F238E27FC236}">
                <a16:creationId xmlns:a16="http://schemas.microsoft.com/office/drawing/2014/main" id="{A733B005-FE20-FF2F-D315-31FB5FDBF707}"/>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97512" y="5135738"/>
            <a:ext cx="486888" cy="486888"/>
          </a:xfrm>
          <a:prstGeom prst="rect">
            <a:avLst/>
          </a:prstGeom>
          <a:effectLst>
            <a:outerShdw blurRad="50800" dist="38100" dir="2700000" algn="tl" rotWithShape="0">
              <a:prstClr val="black">
                <a:alpha val="40000"/>
              </a:prstClr>
            </a:outerShdw>
          </a:effectLst>
        </p:spPr>
      </p:pic>
      <p:grpSp>
        <p:nvGrpSpPr>
          <p:cNvPr id="53" name="Graphic 63">
            <a:extLst>
              <a:ext uri="{FF2B5EF4-FFF2-40B4-BE49-F238E27FC236}">
                <a16:creationId xmlns:a16="http://schemas.microsoft.com/office/drawing/2014/main" id="{1FA8F5C8-C21C-9359-D155-74256B8F0A26}"/>
              </a:ext>
              <a:ext uri="{C183D7F6-B498-43B3-948B-1728B52AA6E4}">
                <adec:decorative xmlns:adec="http://schemas.microsoft.com/office/drawing/2017/decorative" val="1"/>
              </a:ext>
            </a:extLst>
          </p:cNvPr>
          <p:cNvGrpSpPr>
            <a:grpSpLocks noChangeAspect="1"/>
          </p:cNvGrpSpPr>
          <p:nvPr/>
        </p:nvGrpSpPr>
        <p:grpSpPr>
          <a:xfrm>
            <a:off x="9313468" y="2241750"/>
            <a:ext cx="454977" cy="365776"/>
            <a:chOff x="5705918" y="4334086"/>
            <a:chExt cx="970663" cy="780358"/>
          </a:xfrm>
          <a:effectLst>
            <a:outerShdw blurRad="50800" dist="38100" dir="2700000" algn="tl" rotWithShape="0">
              <a:prstClr val="black">
                <a:alpha val="40000"/>
              </a:prstClr>
            </a:outerShdw>
          </a:effectLst>
        </p:grpSpPr>
        <p:sp>
          <p:nvSpPr>
            <p:cNvPr id="54" name="Freeform: Shape 53">
              <a:extLst>
                <a:ext uri="{FF2B5EF4-FFF2-40B4-BE49-F238E27FC236}">
                  <a16:creationId xmlns:a16="http://schemas.microsoft.com/office/drawing/2014/main" id="{8CCFDF9E-BBB1-2C3E-E02D-E904A294929E}"/>
                </a:ext>
              </a:extLst>
            </p:cNvPr>
            <p:cNvSpPr/>
            <p:nvPr/>
          </p:nvSpPr>
          <p:spPr>
            <a:xfrm>
              <a:off x="5705919" y="4540945"/>
              <a:ext cx="970662" cy="573499"/>
            </a:xfrm>
            <a:custGeom>
              <a:avLst/>
              <a:gdLst>
                <a:gd name="connsiteX0" fmla="*/ 0 w 970662"/>
                <a:gd name="connsiteY0" fmla="*/ 0 h 573499"/>
                <a:gd name="connsiteX1" fmla="*/ 970662 w 970662"/>
                <a:gd name="connsiteY1" fmla="*/ 0 h 573499"/>
                <a:gd name="connsiteX2" fmla="*/ 970662 w 970662"/>
                <a:gd name="connsiteY2" fmla="*/ 0 h 573499"/>
                <a:gd name="connsiteX3" fmla="*/ 970662 w 970662"/>
                <a:gd name="connsiteY3" fmla="*/ 541144 h 573499"/>
                <a:gd name="connsiteX4" fmla="*/ 938307 w 970662"/>
                <a:gd name="connsiteY4" fmla="*/ 573500 h 573499"/>
                <a:gd name="connsiteX5" fmla="*/ 32355 w 970662"/>
                <a:gd name="connsiteY5" fmla="*/ 573500 h 573499"/>
                <a:gd name="connsiteX6" fmla="*/ 0 w 970662"/>
                <a:gd name="connsiteY6" fmla="*/ 541144 h 573499"/>
                <a:gd name="connsiteX7" fmla="*/ 0 w 970662"/>
                <a:gd name="connsiteY7" fmla="*/ 0 h 573499"/>
                <a:gd name="connsiteX8" fmla="*/ 0 w 970662"/>
                <a:gd name="connsiteY8" fmla="*/ 0 h 5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662" h="573499">
                  <a:moveTo>
                    <a:pt x="0" y="0"/>
                  </a:moveTo>
                  <a:lnTo>
                    <a:pt x="970662" y="0"/>
                  </a:lnTo>
                  <a:lnTo>
                    <a:pt x="970662" y="0"/>
                  </a:lnTo>
                  <a:lnTo>
                    <a:pt x="970662" y="541144"/>
                  </a:lnTo>
                  <a:cubicBezTo>
                    <a:pt x="970662" y="559015"/>
                    <a:pt x="956178" y="573500"/>
                    <a:pt x="938307" y="573500"/>
                  </a:cubicBezTo>
                  <a:lnTo>
                    <a:pt x="32355" y="573500"/>
                  </a:lnTo>
                  <a:cubicBezTo>
                    <a:pt x="14486" y="573500"/>
                    <a:pt x="0" y="559015"/>
                    <a:pt x="0" y="541144"/>
                  </a:cubicBezTo>
                  <a:lnTo>
                    <a:pt x="0" y="0"/>
                  </a:lnTo>
                  <a:lnTo>
                    <a:pt x="0" y="0"/>
                  </a:lnTo>
                  <a:close/>
                </a:path>
              </a:pathLst>
            </a:custGeom>
            <a:solidFill>
              <a:srgbClr val="0078D4"/>
            </a:solidFill>
            <a:ln w="53446" cap="flat">
              <a:noFill/>
              <a:prstDash val="solid"/>
              <a:miter/>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sp>
          <p:nvSpPr>
            <p:cNvPr id="55" name="Freeform: Shape 54">
              <a:extLst>
                <a:ext uri="{FF2B5EF4-FFF2-40B4-BE49-F238E27FC236}">
                  <a16:creationId xmlns:a16="http://schemas.microsoft.com/office/drawing/2014/main" id="{FB17A37C-33DB-045C-FBC9-572A9C12CDCC}"/>
                </a:ext>
              </a:extLst>
            </p:cNvPr>
            <p:cNvSpPr/>
            <p:nvPr/>
          </p:nvSpPr>
          <p:spPr>
            <a:xfrm>
              <a:off x="5776507" y="4597945"/>
              <a:ext cx="837303" cy="459123"/>
            </a:xfrm>
            <a:custGeom>
              <a:avLst/>
              <a:gdLst>
                <a:gd name="connsiteX0" fmla="*/ 804948 w 837303"/>
                <a:gd name="connsiteY0" fmla="*/ 0 h 459123"/>
                <a:gd name="connsiteX1" fmla="*/ 837304 w 837303"/>
                <a:gd name="connsiteY1" fmla="*/ 0 h 459123"/>
                <a:gd name="connsiteX2" fmla="*/ 837304 w 837303"/>
                <a:gd name="connsiteY2" fmla="*/ 459123 h 459123"/>
                <a:gd name="connsiteX3" fmla="*/ 804948 w 837303"/>
                <a:gd name="connsiteY3" fmla="*/ 459123 h 459123"/>
                <a:gd name="connsiteX4" fmla="*/ 32355 w 837303"/>
                <a:gd name="connsiteY4" fmla="*/ 459123 h 459123"/>
                <a:gd name="connsiteX5" fmla="*/ 0 w 837303"/>
                <a:gd name="connsiteY5" fmla="*/ 459123 h 459123"/>
                <a:gd name="connsiteX6" fmla="*/ 0 w 837303"/>
                <a:gd name="connsiteY6" fmla="*/ 0 h 459123"/>
                <a:gd name="connsiteX7" fmla="*/ 32355 w 837303"/>
                <a:gd name="connsiteY7" fmla="*/ 0 h 45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303" h="459123">
                  <a:moveTo>
                    <a:pt x="804948" y="0"/>
                  </a:moveTo>
                  <a:cubicBezTo>
                    <a:pt x="822818" y="0"/>
                    <a:pt x="837304" y="0"/>
                    <a:pt x="837304" y="0"/>
                  </a:cubicBezTo>
                  <a:lnTo>
                    <a:pt x="837304" y="459123"/>
                  </a:lnTo>
                  <a:cubicBezTo>
                    <a:pt x="837304" y="459123"/>
                    <a:pt x="822818" y="459123"/>
                    <a:pt x="804948" y="459123"/>
                  </a:cubicBezTo>
                  <a:lnTo>
                    <a:pt x="32355" y="459123"/>
                  </a:lnTo>
                  <a:cubicBezTo>
                    <a:pt x="14486" y="459123"/>
                    <a:pt x="0" y="459123"/>
                    <a:pt x="0" y="459123"/>
                  </a:cubicBezTo>
                  <a:lnTo>
                    <a:pt x="0" y="0"/>
                  </a:lnTo>
                  <a:cubicBezTo>
                    <a:pt x="0" y="0"/>
                    <a:pt x="14486" y="0"/>
                    <a:pt x="32355" y="0"/>
                  </a:cubicBezTo>
                  <a:close/>
                </a:path>
              </a:pathLst>
            </a:custGeom>
            <a:solidFill>
              <a:srgbClr val="50E6FF">
                <a:alpha val="60000"/>
              </a:srgbClr>
            </a:solidFill>
            <a:ln w="53446" cap="flat">
              <a:noFill/>
              <a:prstDash val="solid"/>
              <a:miter/>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sp>
          <p:nvSpPr>
            <p:cNvPr id="56" name="Freeform: Shape 55">
              <a:extLst>
                <a:ext uri="{FF2B5EF4-FFF2-40B4-BE49-F238E27FC236}">
                  <a16:creationId xmlns:a16="http://schemas.microsoft.com/office/drawing/2014/main" id="{554FBE55-FDE1-FD58-A79E-E7800893C2CB}"/>
                </a:ext>
              </a:extLst>
            </p:cNvPr>
            <p:cNvSpPr/>
            <p:nvPr/>
          </p:nvSpPr>
          <p:spPr>
            <a:xfrm>
              <a:off x="5705918" y="4334086"/>
              <a:ext cx="970662" cy="206858"/>
            </a:xfrm>
            <a:custGeom>
              <a:avLst/>
              <a:gdLst>
                <a:gd name="connsiteX0" fmla="*/ 32355 w 970662"/>
                <a:gd name="connsiteY0" fmla="*/ 0 h 206858"/>
                <a:gd name="connsiteX1" fmla="*/ 938307 w 970662"/>
                <a:gd name="connsiteY1" fmla="*/ 0 h 206858"/>
                <a:gd name="connsiteX2" fmla="*/ 970662 w 970662"/>
                <a:gd name="connsiteY2" fmla="*/ 32355 h 206858"/>
                <a:gd name="connsiteX3" fmla="*/ 970662 w 970662"/>
                <a:gd name="connsiteY3" fmla="*/ 206859 h 206858"/>
                <a:gd name="connsiteX4" fmla="*/ 970662 w 970662"/>
                <a:gd name="connsiteY4" fmla="*/ 206859 h 206858"/>
                <a:gd name="connsiteX5" fmla="*/ 0 w 970662"/>
                <a:gd name="connsiteY5" fmla="*/ 206859 h 206858"/>
                <a:gd name="connsiteX6" fmla="*/ 0 w 970662"/>
                <a:gd name="connsiteY6" fmla="*/ 206859 h 206858"/>
                <a:gd name="connsiteX7" fmla="*/ 0 w 970662"/>
                <a:gd name="connsiteY7" fmla="*/ 32409 h 206858"/>
                <a:gd name="connsiteX8" fmla="*/ 32301 w 970662"/>
                <a:gd name="connsiteY8" fmla="*/ 0 h 206858"/>
                <a:gd name="connsiteX9" fmla="*/ 32355 w 970662"/>
                <a:gd name="connsiteY9" fmla="*/ 0 h 2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662" h="206858">
                  <a:moveTo>
                    <a:pt x="32355" y="0"/>
                  </a:moveTo>
                  <a:lnTo>
                    <a:pt x="938307" y="0"/>
                  </a:lnTo>
                  <a:cubicBezTo>
                    <a:pt x="956178" y="0"/>
                    <a:pt x="970662" y="14486"/>
                    <a:pt x="970662" y="32355"/>
                  </a:cubicBezTo>
                  <a:lnTo>
                    <a:pt x="970662" y="206859"/>
                  </a:lnTo>
                  <a:lnTo>
                    <a:pt x="970662" y="206859"/>
                  </a:lnTo>
                  <a:lnTo>
                    <a:pt x="0" y="206859"/>
                  </a:lnTo>
                  <a:lnTo>
                    <a:pt x="0" y="206859"/>
                  </a:lnTo>
                  <a:lnTo>
                    <a:pt x="0" y="32409"/>
                  </a:lnTo>
                  <a:cubicBezTo>
                    <a:pt x="-30" y="14540"/>
                    <a:pt x="14432" y="30"/>
                    <a:pt x="32301" y="0"/>
                  </a:cubicBezTo>
                  <a:cubicBezTo>
                    <a:pt x="32319" y="0"/>
                    <a:pt x="32337" y="0"/>
                    <a:pt x="32355" y="0"/>
                  </a:cubicBezTo>
                  <a:close/>
                </a:path>
              </a:pathLst>
            </a:custGeom>
            <a:solidFill>
              <a:srgbClr val="00B0F0"/>
            </a:solidFill>
            <a:ln w="53446" cap="flat">
              <a:noFill/>
              <a:prstDash val="solid"/>
              <a:miter/>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sp>
          <p:nvSpPr>
            <p:cNvPr id="57" name="Freeform: Shape 56">
              <a:extLst>
                <a:ext uri="{FF2B5EF4-FFF2-40B4-BE49-F238E27FC236}">
                  <a16:creationId xmlns:a16="http://schemas.microsoft.com/office/drawing/2014/main" id="{EF2BED67-711F-D0B2-F8E0-8ECE0D1B9308}"/>
                </a:ext>
              </a:extLst>
            </p:cNvPr>
            <p:cNvSpPr/>
            <p:nvPr/>
          </p:nvSpPr>
          <p:spPr>
            <a:xfrm>
              <a:off x="5794680" y="4405430"/>
              <a:ext cx="340109" cy="81967"/>
            </a:xfrm>
            <a:custGeom>
              <a:avLst/>
              <a:gdLst>
                <a:gd name="connsiteX0" fmla="*/ 81967 w 340109"/>
                <a:gd name="connsiteY0" fmla="*/ 40984 h 81967"/>
                <a:gd name="connsiteX1" fmla="*/ 40984 w 340109"/>
                <a:gd name="connsiteY1" fmla="*/ 81967 h 81967"/>
                <a:gd name="connsiteX2" fmla="*/ 0 w 340109"/>
                <a:gd name="connsiteY2" fmla="*/ 40984 h 81967"/>
                <a:gd name="connsiteX3" fmla="*/ 40984 w 340109"/>
                <a:gd name="connsiteY3" fmla="*/ 0 h 81967"/>
                <a:gd name="connsiteX4" fmla="*/ 81967 w 340109"/>
                <a:gd name="connsiteY4" fmla="*/ 40984 h 81967"/>
                <a:gd name="connsiteX5" fmla="*/ 170082 w 340109"/>
                <a:gd name="connsiteY5" fmla="*/ 0 h 81967"/>
                <a:gd name="connsiteX6" fmla="*/ 129098 w 340109"/>
                <a:gd name="connsiteY6" fmla="*/ 40984 h 81967"/>
                <a:gd name="connsiteX7" fmla="*/ 170082 w 340109"/>
                <a:gd name="connsiteY7" fmla="*/ 81967 h 81967"/>
                <a:gd name="connsiteX8" fmla="*/ 211065 w 340109"/>
                <a:gd name="connsiteY8" fmla="*/ 40984 h 81967"/>
                <a:gd name="connsiteX9" fmla="*/ 170082 w 340109"/>
                <a:gd name="connsiteY9" fmla="*/ 0 h 81967"/>
                <a:gd name="connsiteX10" fmla="*/ 299126 w 340109"/>
                <a:gd name="connsiteY10" fmla="*/ 0 h 81967"/>
                <a:gd name="connsiteX11" fmla="*/ 258142 w 340109"/>
                <a:gd name="connsiteY11" fmla="*/ 40984 h 81967"/>
                <a:gd name="connsiteX12" fmla="*/ 299126 w 340109"/>
                <a:gd name="connsiteY12" fmla="*/ 81967 h 81967"/>
                <a:gd name="connsiteX13" fmla="*/ 340109 w 340109"/>
                <a:gd name="connsiteY13" fmla="*/ 40984 h 81967"/>
                <a:gd name="connsiteX14" fmla="*/ 299126 w 340109"/>
                <a:gd name="connsiteY14" fmla="*/ 0 h 81967"/>
                <a:gd name="connsiteX15" fmla="*/ 299018 w 340109"/>
                <a:gd name="connsiteY15" fmla="*/ 0 h 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109" h="81967">
                  <a:moveTo>
                    <a:pt x="81967" y="40984"/>
                  </a:moveTo>
                  <a:cubicBezTo>
                    <a:pt x="81967" y="63618"/>
                    <a:pt x="63618" y="81967"/>
                    <a:pt x="40984" y="81967"/>
                  </a:cubicBezTo>
                  <a:cubicBezTo>
                    <a:pt x="18349" y="81967"/>
                    <a:pt x="0" y="63618"/>
                    <a:pt x="0" y="40984"/>
                  </a:cubicBezTo>
                  <a:cubicBezTo>
                    <a:pt x="0" y="18349"/>
                    <a:pt x="18349" y="0"/>
                    <a:pt x="40984" y="0"/>
                  </a:cubicBezTo>
                  <a:cubicBezTo>
                    <a:pt x="63618" y="0"/>
                    <a:pt x="81967" y="18349"/>
                    <a:pt x="81967" y="40984"/>
                  </a:cubicBezTo>
                  <a:close/>
                  <a:moveTo>
                    <a:pt x="170082" y="0"/>
                  </a:moveTo>
                  <a:cubicBezTo>
                    <a:pt x="147447" y="0"/>
                    <a:pt x="129098" y="18349"/>
                    <a:pt x="129098" y="40984"/>
                  </a:cubicBezTo>
                  <a:cubicBezTo>
                    <a:pt x="129098" y="63618"/>
                    <a:pt x="147447" y="81967"/>
                    <a:pt x="170082" y="81967"/>
                  </a:cubicBezTo>
                  <a:cubicBezTo>
                    <a:pt x="192716" y="81967"/>
                    <a:pt x="211065" y="63618"/>
                    <a:pt x="211065" y="40984"/>
                  </a:cubicBezTo>
                  <a:cubicBezTo>
                    <a:pt x="211065" y="18349"/>
                    <a:pt x="192716" y="0"/>
                    <a:pt x="170082" y="0"/>
                  </a:cubicBezTo>
                  <a:close/>
                  <a:moveTo>
                    <a:pt x="299126" y="0"/>
                  </a:moveTo>
                  <a:cubicBezTo>
                    <a:pt x="276491" y="0"/>
                    <a:pt x="258142" y="18349"/>
                    <a:pt x="258142" y="40984"/>
                  </a:cubicBezTo>
                  <a:cubicBezTo>
                    <a:pt x="258142" y="63618"/>
                    <a:pt x="276491" y="81967"/>
                    <a:pt x="299126" y="81967"/>
                  </a:cubicBezTo>
                  <a:cubicBezTo>
                    <a:pt x="321760" y="81967"/>
                    <a:pt x="340109" y="63618"/>
                    <a:pt x="340109" y="40984"/>
                  </a:cubicBezTo>
                  <a:cubicBezTo>
                    <a:pt x="340109" y="18349"/>
                    <a:pt x="321760" y="0"/>
                    <a:pt x="299126" y="0"/>
                  </a:cubicBezTo>
                  <a:cubicBezTo>
                    <a:pt x="299090" y="0"/>
                    <a:pt x="299054" y="0"/>
                    <a:pt x="299018" y="0"/>
                  </a:cubicBezTo>
                  <a:close/>
                </a:path>
              </a:pathLst>
            </a:custGeom>
            <a:solidFill>
              <a:srgbClr val="FFFFFF"/>
            </a:solidFill>
            <a:ln w="53446" cap="flat">
              <a:noFill/>
              <a:prstDash val="solid"/>
              <a:miter/>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grpSp>
      <p:sp>
        <p:nvSpPr>
          <p:cNvPr id="58" name="TextBox 57">
            <a:extLst>
              <a:ext uri="{FF2B5EF4-FFF2-40B4-BE49-F238E27FC236}">
                <a16:creationId xmlns:a16="http://schemas.microsoft.com/office/drawing/2014/main" id="{A72CA69E-7A01-6133-FFFC-F7EAB5935C2E}"/>
              </a:ext>
            </a:extLst>
          </p:cNvPr>
          <p:cNvSpPr txBox="1"/>
          <p:nvPr/>
        </p:nvSpPr>
        <p:spPr>
          <a:xfrm>
            <a:off x="8900995" y="1894957"/>
            <a:ext cx="1279923"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mj-lt"/>
                <a:cs typeface="Segoe Sans Text" pitchFamily="2" charset="0"/>
              </a:rPr>
              <a:t>Applications</a:t>
            </a:r>
          </a:p>
        </p:txBody>
      </p:sp>
      <p:sp>
        <p:nvSpPr>
          <p:cNvPr id="71" name="TextBox 70">
            <a:extLst>
              <a:ext uri="{FF2B5EF4-FFF2-40B4-BE49-F238E27FC236}">
                <a16:creationId xmlns:a16="http://schemas.microsoft.com/office/drawing/2014/main" id="{852DACC0-257D-0AA3-5A25-CBB87140A71B}"/>
              </a:ext>
            </a:extLst>
          </p:cNvPr>
          <p:cNvSpPr txBox="1"/>
          <p:nvPr/>
        </p:nvSpPr>
        <p:spPr>
          <a:xfrm>
            <a:off x="9286379" y="2922862"/>
            <a:ext cx="509154"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mj-lt"/>
                <a:cs typeface="Segoe Sans Text" pitchFamily="2" charset="0"/>
              </a:rPr>
              <a:t>Data</a:t>
            </a:r>
          </a:p>
        </p:txBody>
      </p:sp>
      <p:grpSp>
        <p:nvGrpSpPr>
          <p:cNvPr id="59" name="Graphic 3">
            <a:extLst>
              <a:ext uri="{FF2B5EF4-FFF2-40B4-BE49-F238E27FC236}">
                <a16:creationId xmlns:a16="http://schemas.microsoft.com/office/drawing/2014/main" id="{8E58A6FF-7A29-F0CF-1C27-C5E940D09B12}"/>
              </a:ext>
              <a:ext uri="{C183D7F6-B498-43B3-948B-1728B52AA6E4}">
                <adec:decorative xmlns:adec="http://schemas.microsoft.com/office/drawing/2017/decorative" val="1"/>
              </a:ext>
            </a:extLst>
          </p:cNvPr>
          <p:cNvGrpSpPr>
            <a:grpSpLocks noChangeAspect="1"/>
          </p:cNvGrpSpPr>
          <p:nvPr/>
        </p:nvGrpSpPr>
        <p:grpSpPr>
          <a:xfrm>
            <a:off x="9324410" y="4146407"/>
            <a:ext cx="433093" cy="321407"/>
            <a:chOff x="8535235" y="2976645"/>
            <a:chExt cx="1030882" cy="765036"/>
          </a:xfrm>
        </p:grpSpPr>
        <p:grpSp>
          <p:nvGrpSpPr>
            <p:cNvPr id="60" name="Graphic 3">
              <a:extLst>
                <a:ext uri="{FF2B5EF4-FFF2-40B4-BE49-F238E27FC236}">
                  <a16:creationId xmlns:a16="http://schemas.microsoft.com/office/drawing/2014/main" id="{7BD2BCEE-EFEB-91FD-AC9B-547F802A82DD}"/>
                </a:ext>
              </a:extLst>
            </p:cNvPr>
            <p:cNvGrpSpPr/>
            <p:nvPr/>
          </p:nvGrpSpPr>
          <p:grpSpPr>
            <a:xfrm>
              <a:off x="8535235" y="2976645"/>
              <a:ext cx="1030882" cy="765036"/>
              <a:chOff x="8535235" y="2976645"/>
              <a:chExt cx="1030882" cy="765036"/>
            </a:xfrm>
          </p:grpSpPr>
          <p:sp>
            <p:nvSpPr>
              <p:cNvPr id="67" name="Rectangle: Rounded Corners 66">
                <a:extLst>
                  <a:ext uri="{FF2B5EF4-FFF2-40B4-BE49-F238E27FC236}">
                    <a16:creationId xmlns:a16="http://schemas.microsoft.com/office/drawing/2014/main" id="{1ACCAC2D-BCF1-B78B-FED5-DF82684C1D30}"/>
                  </a:ext>
                </a:extLst>
              </p:cNvPr>
              <p:cNvSpPr/>
              <p:nvPr/>
            </p:nvSpPr>
            <p:spPr>
              <a:xfrm rot="5400000">
                <a:off x="8927637" y="2584243"/>
                <a:ext cx="246077" cy="1030882"/>
              </a:xfrm>
              <a:prstGeom prst="roundRect">
                <a:avLst/>
              </a:prstGeom>
              <a:solidFill>
                <a:srgbClr val="0078D4"/>
              </a:solidFill>
              <a:ln w="4618" cap="flat">
                <a:solidFill>
                  <a:schemeClr val="bg2"/>
                </a:solidFill>
                <a:prstDash val="solid"/>
                <a:miter/>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sp>
            <p:nvSpPr>
              <p:cNvPr id="68" name="Rectangle: Rounded Corners 67">
                <a:extLst>
                  <a:ext uri="{FF2B5EF4-FFF2-40B4-BE49-F238E27FC236}">
                    <a16:creationId xmlns:a16="http://schemas.microsoft.com/office/drawing/2014/main" id="{E44621CD-73AB-ADFC-1C1E-8B2486A07A45}"/>
                  </a:ext>
                </a:extLst>
              </p:cNvPr>
              <p:cNvSpPr/>
              <p:nvPr/>
            </p:nvSpPr>
            <p:spPr>
              <a:xfrm rot="5400000">
                <a:off x="8927637" y="2843723"/>
                <a:ext cx="246077" cy="1030882"/>
              </a:xfrm>
              <a:prstGeom prst="roundRect">
                <a:avLst/>
              </a:prstGeom>
              <a:solidFill>
                <a:srgbClr val="0078D4"/>
              </a:solidFill>
              <a:ln w="4618" cap="flat">
                <a:solidFill>
                  <a:schemeClr val="bg2"/>
                </a:solidFill>
                <a:prstDash val="solid"/>
                <a:miter/>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sp>
            <p:nvSpPr>
              <p:cNvPr id="69" name="Rectangle: Rounded Corners 68">
                <a:extLst>
                  <a:ext uri="{FF2B5EF4-FFF2-40B4-BE49-F238E27FC236}">
                    <a16:creationId xmlns:a16="http://schemas.microsoft.com/office/drawing/2014/main" id="{B3DD26C5-5B9C-4F1C-E2A1-71833A0B6644}"/>
                  </a:ext>
                </a:extLst>
              </p:cNvPr>
              <p:cNvSpPr/>
              <p:nvPr/>
            </p:nvSpPr>
            <p:spPr>
              <a:xfrm rot="5400000">
                <a:off x="8927637" y="3103202"/>
                <a:ext cx="246077" cy="1030882"/>
              </a:xfrm>
              <a:prstGeom prst="roundRect">
                <a:avLst/>
              </a:prstGeom>
              <a:solidFill>
                <a:srgbClr val="0078D4"/>
              </a:solidFill>
              <a:ln w="4618" cap="flat">
                <a:solidFill>
                  <a:schemeClr val="bg2"/>
                </a:solidFill>
                <a:prstDash val="solid"/>
                <a:miter/>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grpSp>
        <p:sp>
          <p:nvSpPr>
            <p:cNvPr id="61" name="Freeform: Shape 60">
              <a:extLst>
                <a:ext uri="{FF2B5EF4-FFF2-40B4-BE49-F238E27FC236}">
                  <a16:creationId xmlns:a16="http://schemas.microsoft.com/office/drawing/2014/main" id="{E28E8870-D593-B7E9-ADB2-985DBDA39478}"/>
                </a:ext>
              </a:extLst>
            </p:cNvPr>
            <p:cNvSpPr/>
            <p:nvPr/>
          </p:nvSpPr>
          <p:spPr>
            <a:xfrm>
              <a:off x="8643295" y="304310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0078D4"/>
            </a:solidFill>
            <a:ln w="4618" cap="flat">
              <a:solidFill>
                <a:schemeClr val="bg2"/>
              </a:solidFill>
              <a:prstDash val="solid"/>
              <a:miter/>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sp>
          <p:nvSpPr>
            <p:cNvPr id="62" name="Freeform: Shape 61">
              <a:extLst>
                <a:ext uri="{FF2B5EF4-FFF2-40B4-BE49-F238E27FC236}">
                  <a16:creationId xmlns:a16="http://schemas.microsoft.com/office/drawing/2014/main" id="{258ED2A5-CA13-667A-BF84-73B83BFCB6B2}"/>
                </a:ext>
              </a:extLst>
            </p:cNvPr>
            <p:cNvSpPr/>
            <p:nvPr/>
          </p:nvSpPr>
          <p:spPr>
            <a:xfrm>
              <a:off x="8817515" y="304310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0078D4"/>
            </a:solidFill>
            <a:ln w="4618" cap="flat">
              <a:solidFill>
                <a:schemeClr val="bg2"/>
              </a:solidFill>
              <a:prstDash val="solid"/>
              <a:miter/>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sp>
          <p:nvSpPr>
            <p:cNvPr id="63" name="Freeform: Shape 62">
              <a:extLst>
                <a:ext uri="{FF2B5EF4-FFF2-40B4-BE49-F238E27FC236}">
                  <a16:creationId xmlns:a16="http://schemas.microsoft.com/office/drawing/2014/main" id="{1A7914ED-D76D-BC1B-F5C2-DD298528954A}"/>
                </a:ext>
              </a:extLst>
            </p:cNvPr>
            <p:cNvSpPr/>
            <p:nvPr/>
          </p:nvSpPr>
          <p:spPr>
            <a:xfrm>
              <a:off x="8643295" y="330258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0"/>
                    <a:pt x="25330" y="0"/>
                    <a:pt x="56577" y="0"/>
                  </a:cubicBezTo>
                  <a:cubicBezTo>
                    <a:pt x="87824" y="0"/>
                    <a:pt x="113155" y="25330"/>
                    <a:pt x="113155" y="56577"/>
                  </a:cubicBezTo>
                  <a:close/>
                </a:path>
              </a:pathLst>
            </a:custGeom>
            <a:solidFill>
              <a:srgbClr val="0078D4"/>
            </a:solidFill>
            <a:ln w="4618" cap="flat">
              <a:solidFill>
                <a:schemeClr val="bg2"/>
              </a:solidFill>
              <a:prstDash val="solid"/>
              <a:miter/>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sp>
          <p:nvSpPr>
            <p:cNvPr id="64" name="Freeform: Shape 63">
              <a:extLst>
                <a:ext uri="{FF2B5EF4-FFF2-40B4-BE49-F238E27FC236}">
                  <a16:creationId xmlns:a16="http://schemas.microsoft.com/office/drawing/2014/main" id="{33B6A26A-4B7D-001B-B2BE-C1F02323E418}"/>
                </a:ext>
              </a:extLst>
            </p:cNvPr>
            <p:cNvSpPr/>
            <p:nvPr/>
          </p:nvSpPr>
          <p:spPr>
            <a:xfrm>
              <a:off x="8817515" y="330258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0"/>
                    <a:pt x="25330" y="0"/>
                    <a:pt x="56577" y="0"/>
                  </a:cubicBezTo>
                  <a:cubicBezTo>
                    <a:pt x="87824" y="0"/>
                    <a:pt x="113155" y="25330"/>
                    <a:pt x="113155" y="56577"/>
                  </a:cubicBezTo>
                  <a:close/>
                </a:path>
              </a:pathLst>
            </a:custGeom>
            <a:solidFill>
              <a:srgbClr val="0078D4"/>
            </a:solidFill>
            <a:ln w="4618" cap="flat">
              <a:solidFill>
                <a:schemeClr val="bg2"/>
              </a:solidFill>
              <a:prstDash val="solid"/>
              <a:miter/>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sp>
          <p:nvSpPr>
            <p:cNvPr id="65" name="Freeform: Shape 64">
              <a:extLst>
                <a:ext uri="{FF2B5EF4-FFF2-40B4-BE49-F238E27FC236}">
                  <a16:creationId xmlns:a16="http://schemas.microsoft.com/office/drawing/2014/main" id="{F518F7BA-FF04-251E-527A-1C3C4CD948BE}"/>
                </a:ext>
              </a:extLst>
            </p:cNvPr>
            <p:cNvSpPr/>
            <p:nvPr/>
          </p:nvSpPr>
          <p:spPr>
            <a:xfrm>
              <a:off x="8643295" y="3562066"/>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0078D4"/>
            </a:solidFill>
            <a:ln w="4618" cap="flat">
              <a:solidFill>
                <a:schemeClr val="bg2"/>
              </a:solidFill>
              <a:prstDash val="solid"/>
              <a:miter/>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sp>
          <p:nvSpPr>
            <p:cNvPr id="66" name="Freeform: Shape 65">
              <a:extLst>
                <a:ext uri="{FF2B5EF4-FFF2-40B4-BE49-F238E27FC236}">
                  <a16:creationId xmlns:a16="http://schemas.microsoft.com/office/drawing/2014/main" id="{B66BECD1-9636-0E93-876C-BBDC3365BB8D}"/>
                </a:ext>
              </a:extLst>
            </p:cNvPr>
            <p:cNvSpPr/>
            <p:nvPr/>
          </p:nvSpPr>
          <p:spPr>
            <a:xfrm>
              <a:off x="8817515" y="3562066"/>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0078D4"/>
            </a:solidFill>
            <a:ln w="4618" cap="flat">
              <a:solidFill>
                <a:schemeClr val="bg2"/>
              </a:solidFill>
              <a:prstDash val="solid"/>
              <a:miter/>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cs typeface="Segoe Sans Text" pitchFamily="2" charset="0"/>
              </a:endParaRPr>
            </a:p>
          </p:txBody>
        </p:sp>
      </p:grpSp>
      <p:sp>
        <p:nvSpPr>
          <p:cNvPr id="70" name="TextBox 69">
            <a:extLst>
              <a:ext uri="{FF2B5EF4-FFF2-40B4-BE49-F238E27FC236}">
                <a16:creationId xmlns:a16="http://schemas.microsoft.com/office/drawing/2014/main" id="{93AD414F-BAAB-F865-6E16-2711A5D169F8}"/>
              </a:ext>
            </a:extLst>
          </p:cNvPr>
          <p:cNvSpPr txBox="1"/>
          <p:nvPr/>
        </p:nvSpPr>
        <p:spPr>
          <a:xfrm>
            <a:off x="8833168" y="3813772"/>
            <a:ext cx="1415577"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mj-lt"/>
                <a:cs typeface="Segoe Sans Text" pitchFamily="2" charset="0"/>
              </a:rPr>
              <a:t>Infrastructure</a:t>
            </a:r>
          </a:p>
        </p:txBody>
      </p:sp>
      <p:sp>
        <p:nvSpPr>
          <p:cNvPr id="52" name="TextBox 51">
            <a:extLst>
              <a:ext uri="{FF2B5EF4-FFF2-40B4-BE49-F238E27FC236}">
                <a16:creationId xmlns:a16="http://schemas.microsoft.com/office/drawing/2014/main" id="{8F23AAAD-E81E-D1B4-A78A-3FB02B517C99}"/>
              </a:ext>
            </a:extLst>
          </p:cNvPr>
          <p:cNvSpPr txBox="1"/>
          <p:nvPr/>
        </p:nvSpPr>
        <p:spPr>
          <a:xfrm>
            <a:off x="9051663" y="4805117"/>
            <a:ext cx="978587"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mj-lt"/>
                <a:cs typeface="Segoe Sans Text" pitchFamily="2" charset="0"/>
              </a:rPr>
              <a:t>Network</a:t>
            </a:r>
          </a:p>
        </p:txBody>
      </p:sp>
      <p:pic>
        <p:nvPicPr>
          <p:cNvPr id="72" name="Graphic 71">
            <a:extLst>
              <a:ext uri="{FF2B5EF4-FFF2-40B4-BE49-F238E27FC236}">
                <a16:creationId xmlns:a16="http://schemas.microsoft.com/office/drawing/2014/main" id="{9FCD9715-65DB-49C2-152A-B0DFF40C71AA}"/>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46412" y="3247173"/>
            <a:ext cx="389089" cy="338336"/>
          </a:xfrm>
          <a:prstGeom prst="rect">
            <a:avLst/>
          </a:prstGeom>
          <a:effectLst>
            <a:outerShdw blurRad="50800" dist="38100" dir="2700000" algn="tl" rotWithShape="0">
              <a:prstClr val="black">
                <a:alpha val="40000"/>
              </a:prstClr>
            </a:outerShdw>
          </a:effectLst>
        </p:spPr>
      </p:pic>
      <p:pic>
        <p:nvPicPr>
          <p:cNvPr id="73" name="Graphic 72">
            <a:extLst>
              <a:ext uri="{FF2B5EF4-FFF2-40B4-BE49-F238E27FC236}">
                <a16:creationId xmlns:a16="http://schemas.microsoft.com/office/drawing/2014/main" id="{FADB0EA9-CFFE-5F9A-0A42-2010B27AAE5A}"/>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844008" y="3337430"/>
            <a:ext cx="381004" cy="381002"/>
          </a:xfrm>
          <a:prstGeom prst="rect">
            <a:avLst/>
          </a:prstGeom>
          <a:effectLst>
            <a:outerShdw blurRad="50800" dist="38100" dir="2700000" algn="tl" rotWithShape="0">
              <a:prstClr val="black">
                <a:alpha val="40000"/>
              </a:prstClr>
            </a:outerShdw>
          </a:effectLst>
        </p:spPr>
      </p:pic>
      <p:sp>
        <p:nvSpPr>
          <p:cNvPr id="81" name="TextBox 80">
            <a:extLst>
              <a:ext uri="{FF2B5EF4-FFF2-40B4-BE49-F238E27FC236}">
                <a16:creationId xmlns:a16="http://schemas.microsoft.com/office/drawing/2014/main" id="{EAAD8389-FA54-3FC2-4861-523672C74ECD}"/>
              </a:ext>
            </a:extLst>
          </p:cNvPr>
          <p:cNvSpPr txBox="1"/>
          <p:nvPr/>
        </p:nvSpPr>
        <p:spPr>
          <a:xfrm>
            <a:off x="7237216" y="2663969"/>
            <a:ext cx="887610" cy="436273"/>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a:t>
            </a:r>
          </a:p>
        </p:txBody>
      </p:sp>
      <p:sp>
        <p:nvSpPr>
          <p:cNvPr id="74" name="TextBox 73">
            <a:extLst>
              <a:ext uri="{FF2B5EF4-FFF2-40B4-BE49-F238E27FC236}">
                <a16:creationId xmlns:a16="http://schemas.microsoft.com/office/drawing/2014/main" id="{02F65EC0-7442-5F0E-2618-8980BD2EC477}"/>
              </a:ext>
            </a:extLst>
          </p:cNvPr>
          <p:cNvSpPr txBox="1"/>
          <p:nvPr/>
        </p:nvSpPr>
        <p:spPr>
          <a:xfrm>
            <a:off x="7605926" y="3773062"/>
            <a:ext cx="857168" cy="436273"/>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b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Information Protection</a:t>
            </a:r>
          </a:p>
        </p:txBody>
      </p:sp>
      <p:sp>
        <p:nvSpPr>
          <p:cNvPr id="75" name="TextBox 74">
            <a:extLst>
              <a:ext uri="{FF2B5EF4-FFF2-40B4-BE49-F238E27FC236}">
                <a16:creationId xmlns:a16="http://schemas.microsoft.com/office/drawing/2014/main" id="{5776BF4F-68DD-8A58-61CE-530566F9DF1E}"/>
              </a:ext>
            </a:extLst>
          </p:cNvPr>
          <p:cNvSpPr txBox="1"/>
          <p:nvPr/>
        </p:nvSpPr>
        <p:spPr>
          <a:xfrm>
            <a:off x="7377237" y="4910837"/>
            <a:ext cx="887226" cy="436273"/>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Microsoft</a:t>
            </a:r>
            <a:br>
              <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lang="en-US" sz="1050" spc="-40">
                <a:solidFill>
                  <a:srgbClr val="000000"/>
                </a:solidFill>
                <a:latin typeface="Segoe UI Semibold" panose="020B0702040204020203" pitchFamily="34" charset="0"/>
                <a:cs typeface="Segoe UI Semibold" panose="020B0702040204020203" pitchFamily="34" charset="0"/>
              </a:rPr>
              <a:t>Defender for cloud apps</a:t>
            </a:r>
            <a:endParaRPr kumimoji="0" lang="en-US" sz="1050" b="0" i="0" u="none" strike="noStrike" kern="1200" cap="none" spc="-4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endParaRPr>
          </a:p>
        </p:txBody>
      </p:sp>
      <p:grpSp>
        <p:nvGrpSpPr>
          <p:cNvPr id="76" name="Group 75">
            <a:extLst>
              <a:ext uri="{FF2B5EF4-FFF2-40B4-BE49-F238E27FC236}">
                <a16:creationId xmlns:a16="http://schemas.microsoft.com/office/drawing/2014/main" id="{5B50538F-7111-27FF-B106-5DC400D74050}"/>
              </a:ext>
              <a:ext uri="{C183D7F6-B498-43B3-948B-1728B52AA6E4}">
                <adec:decorative xmlns:adec="http://schemas.microsoft.com/office/drawing/2017/decorative" val="1"/>
              </a:ext>
            </a:extLst>
          </p:cNvPr>
          <p:cNvGrpSpPr/>
          <p:nvPr/>
        </p:nvGrpSpPr>
        <p:grpSpPr>
          <a:xfrm>
            <a:off x="7578558" y="4518961"/>
            <a:ext cx="436771" cy="352589"/>
            <a:chOff x="8079381" y="4078583"/>
            <a:chExt cx="440682" cy="355746"/>
          </a:xfrm>
        </p:grpSpPr>
        <p:sp>
          <p:nvSpPr>
            <p:cNvPr id="77" name="Freeform: Shape 76">
              <a:extLst>
                <a:ext uri="{FF2B5EF4-FFF2-40B4-BE49-F238E27FC236}">
                  <a16:creationId xmlns:a16="http://schemas.microsoft.com/office/drawing/2014/main" id="{7F6718B3-F0B6-046D-1727-2D8593CE0995}"/>
                </a:ext>
              </a:extLst>
            </p:cNvPr>
            <p:cNvSpPr>
              <a:spLocks noChangeAspect="1"/>
            </p:cNvSpPr>
            <p:nvPr/>
          </p:nvSpPr>
          <p:spPr bwMode="auto">
            <a:xfrm rot="5400000">
              <a:off x="8200642" y="4114444"/>
              <a:ext cx="199746" cy="391167"/>
            </a:xfrm>
            <a:custGeom>
              <a:avLst/>
              <a:gdLst>
                <a:gd name="connsiteX0" fmla="*/ 0 w 199746"/>
                <a:gd name="connsiteY0" fmla="*/ 237888 h 391167"/>
                <a:gd name="connsiteX1" fmla="*/ 50112 w 199746"/>
                <a:gd name="connsiteY1" fmla="*/ 161652 h 391167"/>
                <a:gd name="connsiteX2" fmla="*/ 52671 w 199746"/>
                <a:gd name="connsiteY2" fmla="*/ 161131 h 391167"/>
                <a:gd name="connsiteX3" fmla="*/ 45685 w 199746"/>
                <a:gd name="connsiteY3" fmla="*/ 156381 h 391167"/>
                <a:gd name="connsiteX4" fmla="*/ 30406 w 199746"/>
                <a:gd name="connsiteY4" fmla="*/ 119184 h 391167"/>
                <a:gd name="connsiteX5" fmla="*/ 82572 w 199746"/>
                <a:gd name="connsiteY5" fmla="*/ 66578 h 391167"/>
                <a:gd name="connsiteX6" fmla="*/ 98736 w 199746"/>
                <a:gd name="connsiteY6" fmla="*/ 69870 h 391167"/>
                <a:gd name="connsiteX7" fmla="*/ 98736 w 199746"/>
                <a:gd name="connsiteY7" fmla="*/ 50505 h 391167"/>
                <a:gd name="connsiteX8" fmla="*/ 149241 w 199746"/>
                <a:gd name="connsiteY8" fmla="*/ 0 h 391167"/>
                <a:gd name="connsiteX9" fmla="*/ 199746 w 199746"/>
                <a:gd name="connsiteY9" fmla="*/ 50505 h 391167"/>
                <a:gd name="connsiteX10" fmla="*/ 199746 w 199746"/>
                <a:gd name="connsiteY10" fmla="*/ 340662 h 391167"/>
                <a:gd name="connsiteX11" fmla="*/ 149241 w 199746"/>
                <a:gd name="connsiteY11" fmla="*/ 391167 h 391167"/>
                <a:gd name="connsiteX12" fmla="*/ 98736 w 199746"/>
                <a:gd name="connsiteY12" fmla="*/ 340662 h 391167"/>
                <a:gd name="connsiteX13" fmla="*/ 98736 w 199746"/>
                <a:gd name="connsiteY13" fmla="*/ 317230 h 391167"/>
                <a:gd name="connsiteX14" fmla="*/ 82048 w 199746"/>
                <a:gd name="connsiteY14" fmla="*/ 320627 h 391167"/>
                <a:gd name="connsiteX15" fmla="*/ 0 w 199746"/>
                <a:gd name="connsiteY15" fmla="*/ 237888 h 391167"/>
                <a:gd name="connsiteX16" fmla="*/ 71713 w 199746"/>
                <a:gd name="connsiteY16" fmla="*/ 195583 h 391167"/>
                <a:gd name="connsiteX17" fmla="*/ 102456 w 199746"/>
                <a:gd name="connsiteY17" fmla="*/ 226327 h 391167"/>
                <a:gd name="connsiteX18" fmla="*/ 130784 w 199746"/>
                <a:gd name="connsiteY18" fmla="*/ 207550 h 391167"/>
                <a:gd name="connsiteX19" fmla="*/ 131761 w 199746"/>
                <a:gd name="connsiteY19" fmla="*/ 202713 h 391167"/>
                <a:gd name="connsiteX20" fmla="*/ 167662 w 199746"/>
                <a:gd name="connsiteY20" fmla="*/ 202713 h 391167"/>
                <a:gd name="connsiteX21" fmla="*/ 174792 w 199746"/>
                <a:gd name="connsiteY21" fmla="*/ 195583 h 391167"/>
                <a:gd name="connsiteX22" fmla="*/ 167662 w 199746"/>
                <a:gd name="connsiteY22" fmla="*/ 188453 h 391167"/>
                <a:gd name="connsiteX23" fmla="*/ 131761 w 199746"/>
                <a:gd name="connsiteY23" fmla="*/ 188453 h 391167"/>
                <a:gd name="connsiteX24" fmla="*/ 130784 w 199746"/>
                <a:gd name="connsiteY24" fmla="*/ 183616 h 391167"/>
                <a:gd name="connsiteX25" fmla="*/ 102456 w 199746"/>
                <a:gd name="connsiteY25" fmla="*/ 164839 h 391167"/>
                <a:gd name="connsiteX26" fmla="*/ 71713 w 199746"/>
                <a:gd name="connsiteY26" fmla="*/ 195583 h 39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746" h="391167">
                  <a:moveTo>
                    <a:pt x="0" y="237888"/>
                  </a:moveTo>
                  <a:cubicBezTo>
                    <a:pt x="0" y="203617"/>
                    <a:pt x="20663" y="174212"/>
                    <a:pt x="50112" y="161652"/>
                  </a:cubicBezTo>
                  <a:lnTo>
                    <a:pt x="52671" y="161131"/>
                  </a:lnTo>
                  <a:lnTo>
                    <a:pt x="45685" y="156381"/>
                  </a:lnTo>
                  <a:cubicBezTo>
                    <a:pt x="36245" y="146861"/>
                    <a:pt x="30406" y="133710"/>
                    <a:pt x="30406" y="119184"/>
                  </a:cubicBezTo>
                  <a:cubicBezTo>
                    <a:pt x="30406" y="90131"/>
                    <a:pt x="53761" y="66578"/>
                    <a:pt x="82572" y="66578"/>
                  </a:cubicBezTo>
                  <a:lnTo>
                    <a:pt x="98736" y="69870"/>
                  </a:lnTo>
                  <a:lnTo>
                    <a:pt x="98736" y="50505"/>
                  </a:lnTo>
                  <a:cubicBezTo>
                    <a:pt x="98736" y="22612"/>
                    <a:pt x="121348" y="0"/>
                    <a:pt x="149241" y="0"/>
                  </a:cubicBezTo>
                  <a:cubicBezTo>
                    <a:pt x="177134" y="0"/>
                    <a:pt x="199746" y="22612"/>
                    <a:pt x="199746" y="50505"/>
                  </a:cubicBezTo>
                  <a:lnTo>
                    <a:pt x="199746" y="340662"/>
                  </a:lnTo>
                  <a:cubicBezTo>
                    <a:pt x="199746" y="368555"/>
                    <a:pt x="177134" y="391167"/>
                    <a:pt x="149241" y="391167"/>
                  </a:cubicBezTo>
                  <a:cubicBezTo>
                    <a:pt x="121348" y="391167"/>
                    <a:pt x="98736" y="368555"/>
                    <a:pt x="98736" y="340662"/>
                  </a:cubicBezTo>
                  <a:lnTo>
                    <a:pt x="98736" y="317230"/>
                  </a:lnTo>
                  <a:lnTo>
                    <a:pt x="82048" y="320627"/>
                  </a:lnTo>
                  <a:cubicBezTo>
                    <a:pt x="36735" y="320627"/>
                    <a:pt x="0" y="283584"/>
                    <a:pt x="0" y="237888"/>
                  </a:cubicBezTo>
                  <a:close/>
                  <a:moveTo>
                    <a:pt x="71713" y="195583"/>
                  </a:moveTo>
                  <a:cubicBezTo>
                    <a:pt x="71713" y="212562"/>
                    <a:pt x="85477" y="226327"/>
                    <a:pt x="102456" y="226327"/>
                  </a:cubicBezTo>
                  <a:cubicBezTo>
                    <a:pt x="115191" y="226327"/>
                    <a:pt x="126117" y="218584"/>
                    <a:pt x="130784" y="207550"/>
                  </a:cubicBezTo>
                  <a:lnTo>
                    <a:pt x="131761" y="202713"/>
                  </a:lnTo>
                  <a:lnTo>
                    <a:pt x="167662" y="202713"/>
                  </a:lnTo>
                  <a:cubicBezTo>
                    <a:pt x="171600" y="202713"/>
                    <a:pt x="174792" y="199521"/>
                    <a:pt x="174792" y="195583"/>
                  </a:cubicBezTo>
                  <a:cubicBezTo>
                    <a:pt x="174792" y="191645"/>
                    <a:pt x="171600" y="188453"/>
                    <a:pt x="167662" y="188453"/>
                  </a:cubicBezTo>
                  <a:lnTo>
                    <a:pt x="131761" y="188453"/>
                  </a:lnTo>
                  <a:lnTo>
                    <a:pt x="130784" y="183616"/>
                  </a:lnTo>
                  <a:cubicBezTo>
                    <a:pt x="126117" y="172582"/>
                    <a:pt x="115191" y="164839"/>
                    <a:pt x="102456" y="164839"/>
                  </a:cubicBezTo>
                  <a:cubicBezTo>
                    <a:pt x="85477" y="164839"/>
                    <a:pt x="71713" y="178603"/>
                    <a:pt x="71713" y="19558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FEB46543-C347-F649-D983-FE6CCCA068AA}"/>
                </a:ext>
              </a:extLst>
            </p:cNvPr>
            <p:cNvSpPr>
              <a:spLocks noChangeAspect="1"/>
            </p:cNvSpPr>
            <p:nvPr/>
          </p:nvSpPr>
          <p:spPr bwMode="auto">
            <a:xfrm rot="5400000">
              <a:off x="8121849" y="4036115"/>
              <a:ext cx="355746" cy="440682"/>
            </a:xfrm>
            <a:custGeom>
              <a:avLst/>
              <a:gdLst>
                <a:gd name="connsiteX0" fmla="*/ 651546 w 1140565"/>
                <a:gd name="connsiteY0" fmla="*/ 706439 h 1412877"/>
                <a:gd name="connsiteX1" fmla="*/ 750114 w 1140565"/>
                <a:gd name="connsiteY1" fmla="*/ 607871 h 1412877"/>
                <a:gd name="connsiteX2" fmla="*/ 840936 w 1140565"/>
                <a:gd name="connsiteY2" fmla="*/ 668071 h 1412877"/>
                <a:gd name="connsiteX3" fmla="*/ 844067 w 1140565"/>
                <a:gd name="connsiteY3" fmla="*/ 683579 h 1412877"/>
                <a:gd name="connsiteX4" fmla="*/ 959172 w 1140565"/>
                <a:gd name="connsiteY4" fmla="*/ 683579 h 1412877"/>
                <a:gd name="connsiteX5" fmla="*/ 982032 w 1140565"/>
                <a:gd name="connsiteY5" fmla="*/ 706439 h 1412877"/>
                <a:gd name="connsiteX6" fmla="*/ 959172 w 1140565"/>
                <a:gd name="connsiteY6" fmla="*/ 729299 h 1412877"/>
                <a:gd name="connsiteX7" fmla="*/ 844067 w 1140565"/>
                <a:gd name="connsiteY7" fmla="*/ 729299 h 1412877"/>
                <a:gd name="connsiteX8" fmla="*/ 840936 w 1140565"/>
                <a:gd name="connsiteY8" fmla="*/ 744807 h 1412877"/>
                <a:gd name="connsiteX9" fmla="*/ 750114 w 1140565"/>
                <a:gd name="connsiteY9" fmla="*/ 805007 h 1412877"/>
                <a:gd name="connsiteX10" fmla="*/ 651546 w 1140565"/>
                <a:gd name="connsiteY10" fmla="*/ 706439 h 1412877"/>
                <a:gd name="connsiteX11" fmla="*/ 421627 w 1140565"/>
                <a:gd name="connsiteY11" fmla="*/ 842075 h 1412877"/>
                <a:gd name="connsiteX12" fmla="*/ 684684 w 1140565"/>
                <a:gd name="connsiteY12" fmla="*/ 1107346 h 1412877"/>
                <a:gd name="connsiteX13" fmla="*/ 738187 w 1140565"/>
                <a:gd name="connsiteY13" fmla="*/ 1096454 h 1412877"/>
                <a:gd name="connsiteX14" fmla="*/ 738187 w 1140565"/>
                <a:gd name="connsiteY14" fmla="*/ 1171578 h 1412877"/>
                <a:gd name="connsiteX15" fmla="*/ 900112 w 1140565"/>
                <a:gd name="connsiteY15" fmla="*/ 1333503 h 1412877"/>
                <a:gd name="connsiteX16" fmla="*/ 1062037 w 1140565"/>
                <a:gd name="connsiteY16" fmla="*/ 1171578 h 1412877"/>
                <a:gd name="connsiteX17" fmla="*/ 1062037 w 1140565"/>
                <a:gd name="connsiteY17" fmla="*/ 241302 h 1412877"/>
                <a:gd name="connsiteX18" fmla="*/ 900112 w 1140565"/>
                <a:gd name="connsiteY18" fmla="*/ 79377 h 1412877"/>
                <a:gd name="connsiteX19" fmla="*/ 738187 w 1140565"/>
                <a:gd name="connsiteY19" fmla="*/ 241302 h 1412877"/>
                <a:gd name="connsiteX20" fmla="*/ 738187 w 1140565"/>
                <a:gd name="connsiteY20" fmla="*/ 303387 h 1412877"/>
                <a:gd name="connsiteX21" fmla="*/ 686361 w 1140565"/>
                <a:gd name="connsiteY21" fmla="*/ 292835 h 1412877"/>
                <a:gd name="connsiteX22" fmla="*/ 519112 w 1140565"/>
                <a:gd name="connsiteY22" fmla="*/ 461493 h 1412877"/>
                <a:gd name="connsiteX23" fmla="*/ 568098 w 1140565"/>
                <a:gd name="connsiteY23" fmla="*/ 580753 h 1412877"/>
                <a:gd name="connsiteX24" fmla="*/ 590495 w 1140565"/>
                <a:gd name="connsiteY24" fmla="*/ 595980 h 1412877"/>
                <a:gd name="connsiteX25" fmla="*/ 582291 w 1140565"/>
                <a:gd name="connsiteY25" fmla="*/ 597651 h 1412877"/>
                <a:gd name="connsiteX26" fmla="*/ 421627 w 1140565"/>
                <a:gd name="connsiteY26" fmla="*/ 842075 h 1412877"/>
                <a:gd name="connsiteX27" fmla="*/ 79377 w 1140565"/>
                <a:gd name="connsiteY27" fmla="*/ 706440 h 1412877"/>
                <a:gd name="connsiteX28" fmla="*/ 241780 w 1140565"/>
                <a:gd name="connsiteY28" fmla="*/ 868843 h 1412877"/>
                <a:gd name="connsiteX29" fmla="*/ 344064 w 1140565"/>
                <a:gd name="connsiteY29" fmla="*/ 868843 h 1412877"/>
                <a:gd name="connsiteX30" fmla="*/ 341314 w 1140565"/>
                <a:gd name="connsiteY30" fmla="*/ 837421 h 1412877"/>
                <a:gd name="connsiteX31" fmla="*/ 440221 w 1140565"/>
                <a:gd name="connsiteY31" fmla="*/ 596629 h 1412877"/>
                <a:gd name="connsiteX32" fmla="*/ 473218 w 1140565"/>
                <a:gd name="connsiteY32" fmla="*/ 569175 h 1412877"/>
                <a:gd name="connsiteX33" fmla="*/ 463504 w 1140565"/>
                <a:gd name="connsiteY33" fmla="*/ 551127 h 1412877"/>
                <a:gd name="connsiteX34" fmla="*/ 462152 w 1140565"/>
                <a:gd name="connsiteY34" fmla="*/ 546735 h 1412877"/>
                <a:gd name="connsiteX35" fmla="*/ 448789 w 1140565"/>
                <a:gd name="connsiteY35" fmla="*/ 544037 h 1412877"/>
                <a:gd name="connsiteX36" fmla="*/ 241780 w 1140565"/>
                <a:gd name="connsiteY36" fmla="*/ 544037 h 1412877"/>
                <a:gd name="connsiteX37" fmla="*/ 79377 w 1140565"/>
                <a:gd name="connsiteY37" fmla="*/ 706440 h 1412877"/>
                <a:gd name="connsiteX38" fmla="*/ 0 w 1140565"/>
                <a:gd name="connsiteY38" fmla="*/ 704374 h 1412877"/>
                <a:gd name="connsiteX39" fmla="*/ 242410 w 1140565"/>
                <a:gd name="connsiteY39" fmla="*/ 461963 h 1412877"/>
                <a:gd name="connsiteX40" fmla="*/ 395767 w 1140565"/>
                <a:gd name="connsiteY40" fmla="*/ 461963 h 1412877"/>
                <a:gd name="connsiteX41" fmla="*/ 444621 w 1140565"/>
                <a:gd name="connsiteY41" fmla="*/ 466888 h 1412877"/>
                <a:gd name="connsiteX42" fmla="*/ 445597 w 1140565"/>
                <a:gd name="connsiteY42" fmla="*/ 467191 h 1412877"/>
                <a:gd name="connsiteX43" fmla="*/ 444497 w 1140565"/>
                <a:gd name="connsiteY43" fmla="*/ 456189 h 1412877"/>
                <a:gd name="connsiteX44" fmla="*/ 592217 w 1140565"/>
                <a:gd name="connsiteY44" fmla="*/ 231455 h 1412877"/>
                <a:gd name="connsiteX45" fmla="*/ 662717 w 1140565"/>
                <a:gd name="connsiteY45" fmla="*/ 217102 h 1412877"/>
                <a:gd name="connsiteX46" fmla="*/ 665278 w 1140565"/>
                <a:gd name="connsiteY46" fmla="*/ 191697 h 1412877"/>
                <a:gd name="connsiteX47" fmla="*/ 900483 w 1140565"/>
                <a:gd name="connsiteY47" fmla="*/ 0 h 1412877"/>
                <a:gd name="connsiteX48" fmla="*/ 900483 w 1140565"/>
                <a:gd name="connsiteY48" fmla="*/ 1 h 1412877"/>
                <a:gd name="connsiteX49" fmla="*/ 1140565 w 1140565"/>
                <a:gd name="connsiteY49" fmla="*/ 240083 h 1412877"/>
                <a:gd name="connsiteX50" fmla="*/ 1140564 w 1140565"/>
                <a:gd name="connsiteY50" fmla="*/ 1172795 h 1412877"/>
                <a:gd name="connsiteX51" fmla="*/ 993933 w 1140565"/>
                <a:gd name="connsiteY51" fmla="*/ 1394010 h 1412877"/>
                <a:gd name="connsiteX52" fmla="*/ 900482 w 1140565"/>
                <a:gd name="connsiteY52" fmla="*/ 1412877 h 1412877"/>
                <a:gd name="connsiteX53" fmla="*/ 807032 w 1140565"/>
                <a:gd name="connsiteY53" fmla="*/ 1394010 h 1412877"/>
                <a:gd name="connsiteX54" fmla="*/ 665278 w 1140565"/>
                <a:gd name="connsiteY54" fmla="*/ 1221180 h 1412877"/>
                <a:gd name="connsiteX55" fmla="*/ 660733 w 1140565"/>
                <a:gd name="connsiteY55" fmla="*/ 1176095 h 1412877"/>
                <a:gd name="connsiteX56" fmla="*/ 610947 w 1140565"/>
                <a:gd name="connsiteY56" fmla="*/ 1171034 h 1412877"/>
                <a:gd name="connsiteX57" fmla="*/ 361805 w 1140565"/>
                <a:gd name="connsiteY57" fmla="*/ 954507 h 1412877"/>
                <a:gd name="connsiteX58" fmla="*/ 359736 w 1140565"/>
                <a:gd name="connsiteY58" fmla="*/ 946784 h 1412877"/>
                <a:gd name="connsiteX59" fmla="*/ 242410 w 1140565"/>
                <a:gd name="connsiteY59" fmla="*/ 946784 h 1412877"/>
                <a:gd name="connsiteX60" fmla="*/ 0 w 1140565"/>
                <a:gd name="connsiteY60" fmla="*/ 704374 h 141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40565" h="1412877">
                  <a:moveTo>
                    <a:pt x="651546" y="706439"/>
                  </a:moveTo>
                  <a:cubicBezTo>
                    <a:pt x="651546" y="652001"/>
                    <a:pt x="695676" y="607871"/>
                    <a:pt x="750114" y="607871"/>
                  </a:cubicBezTo>
                  <a:cubicBezTo>
                    <a:pt x="790943" y="607871"/>
                    <a:pt x="825973" y="632694"/>
                    <a:pt x="840936" y="668071"/>
                  </a:cubicBezTo>
                  <a:lnTo>
                    <a:pt x="844067" y="683579"/>
                  </a:lnTo>
                  <a:lnTo>
                    <a:pt x="959172" y="683579"/>
                  </a:lnTo>
                  <a:cubicBezTo>
                    <a:pt x="971797" y="683579"/>
                    <a:pt x="982032" y="693814"/>
                    <a:pt x="982032" y="706439"/>
                  </a:cubicBezTo>
                  <a:cubicBezTo>
                    <a:pt x="982032" y="719064"/>
                    <a:pt x="971797" y="729299"/>
                    <a:pt x="959172" y="729299"/>
                  </a:cubicBezTo>
                  <a:lnTo>
                    <a:pt x="844067" y="729299"/>
                  </a:lnTo>
                  <a:lnTo>
                    <a:pt x="840936" y="744807"/>
                  </a:lnTo>
                  <a:cubicBezTo>
                    <a:pt x="825973" y="780184"/>
                    <a:pt x="790943" y="805007"/>
                    <a:pt x="750114" y="805007"/>
                  </a:cubicBezTo>
                  <a:cubicBezTo>
                    <a:pt x="695676" y="805007"/>
                    <a:pt x="651546" y="760877"/>
                    <a:pt x="651546" y="706439"/>
                  </a:cubicBezTo>
                  <a:close/>
                  <a:moveTo>
                    <a:pt x="421627" y="842075"/>
                  </a:moveTo>
                  <a:cubicBezTo>
                    <a:pt x="421627" y="988580"/>
                    <a:pt x="539402" y="1107346"/>
                    <a:pt x="684684" y="1107346"/>
                  </a:cubicBezTo>
                  <a:lnTo>
                    <a:pt x="738187" y="1096454"/>
                  </a:lnTo>
                  <a:lnTo>
                    <a:pt x="738187" y="1171578"/>
                  </a:lnTo>
                  <a:cubicBezTo>
                    <a:pt x="738187" y="1261007"/>
                    <a:pt x="810683" y="1333503"/>
                    <a:pt x="900112" y="1333503"/>
                  </a:cubicBezTo>
                  <a:cubicBezTo>
                    <a:pt x="989541" y="1333503"/>
                    <a:pt x="1062037" y="1261007"/>
                    <a:pt x="1062037" y="1171578"/>
                  </a:cubicBezTo>
                  <a:lnTo>
                    <a:pt x="1062037" y="241302"/>
                  </a:lnTo>
                  <a:cubicBezTo>
                    <a:pt x="1062037" y="151873"/>
                    <a:pt x="989541" y="79377"/>
                    <a:pt x="900112" y="79377"/>
                  </a:cubicBezTo>
                  <a:cubicBezTo>
                    <a:pt x="810683" y="79377"/>
                    <a:pt x="738187" y="151873"/>
                    <a:pt x="738187" y="241302"/>
                  </a:cubicBezTo>
                  <a:lnTo>
                    <a:pt x="738187" y="303387"/>
                  </a:lnTo>
                  <a:lnTo>
                    <a:pt x="686361" y="292835"/>
                  </a:lnTo>
                  <a:cubicBezTo>
                    <a:pt x="593992" y="292835"/>
                    <a:pt x="519112" y="368346"/>
                    <a:pt x="519112" y="461493"/>
                  </a:cubicBezTo>
                  <a:cubicBezTo>
                    <a:pt x="519112" y="508067"/>
                    <a:pt x="537832" y="550231"/>
                    <a:pt x="568098" y="580753"/>
                  </a:cubicBezTo>
                  <a:lnTo>
                    <a:pt x="590495" y="595980"/>
                  </a:lnTo>
                  <a:lnTo>
                    <a:pt x="582291" y="597651"/>
                  </a:lnTo>
                  <a:cubicBezTo>
                    <a:pt x="487876" y="637921"/>
                    <a:pt x="421627" y="732196"/>
                    <a:pt x="421627" y="842075"/>
                  </a:cubicBezTo>
                  <a:close/>
                  <a:moveTo>
                    <a:pt x="79377" y="706440"/>
                  </a:moveTo>
                  <a:cubicBezTo>
                    <a:pt x="79377" y="796133"/>
                    <a:pt x="152087" y="868843"/>
                    <a:pt x="241780" y="868843"/>
                  </a:cubicBezTo>
                  <a:lnTo>
                    <a:pt x="344064" y="868843"/>
                  </a:lnTo>
                  <a:lnTo>
                    <a:pt x="341314" y="837421"/>
                  </a:lnTo>
                  <a:cubicBezTo>
                    <a:pt x="341314" y="743386"/>
                    <a:pt x="379112" y="658253"/>
                    <a:pt x="440221" y="596629"/>
                  </a:cubicBezTo>
                  <a:lnTo>
                    <a:pt x="473218" y="569175"/>
                  </a:lnTo>
                  <a:lnTo>
                    <a:pt x="463504" y="551127"/>
                  </a:lnTo>
                  <a:lnTo>
                    <a:pt x="462152" y="546735"/>
                  </a:lnTo>
                  <a:lnTo>
                    <a:pt x="448789" y="544037"/>
                  </a:lnTo>
                  <a:lnTo>
                    <a:pt x="241780" y="544037"/>
                  </a:lnTo>
                  <a:cubicBezTo>
                    <a:pt x="152087" y="544037"/>
                    <a:pt x="79377" y="616747"/>
                    <a:pt x="79377" y="706440"/>
                  </a:cubicBezTo>
                  <a:close/>
                  <a:moveTo>
                    <a:pt x="0" y="704374"/>
                  </a:moveTo>
                  <a:cubicBezTo>
                    <a:pt x="0" y="570495"/>
                    <a:pt x="108531" y="461963"/>
                    <a:pt x="242410" y="461963"/>
                  </a:cubicBezTo>
                  <a:lnTo>
                    <a:pt x="395767" y="461963"/>
                  </a:lnTo>
                  <a:cubicBezTo>
                    <a:pt x="412502" y="461963"/>
                    <a:pt x="428840" y="463659"/>
                    <a:pt x="444621" y="466888"/>
                  </a:cubicBezTo>
                  <a:lnTo>
                    <a:pt x="445597" y="467191"/>
                  </a:lnTo>
                  <a:lnTo>
                    <a:pt x="444497" y="456189"/>
                  </a:lnTo>
                  <a:cubicBezTo>
                    <a:pt x="444497" y="355162"/>
                    <a:pt x="505408" y="268481"/>
                    <a:pt x="592217" y="231455"/>
                  </a:cubicBezTo>
                  <a:lnTo>
                    <a:pt x="662717" y="217102"/>
                  </a:lnTo>
                  <a:lnTo>
                    <a:pt x="665278" y="191697"/>
                  </a:lnTo>
                  <a:cubicBezTo>
                    <a:pt x="687665" y="82296"/>
                    <a:pt x="784463" y="0"/>
                    <a:pt x="900483" y="0"/>
                  </a:cubicBezTo>
                  <a:lnTo>
                    <a:pt x="900483" y="1"/>
                  </a:lnTo>
                  <a:cubicBezTo>
                    <a:pt x="1033077" y="1"/>
                    <a:pt x="1140565" y="107489"/>
                    <a:pt x="1140565" y="240083"/>
                  </a:cubicBezTo>
                  <a:lnTo>
                    <a:pt x="1140564" y="1172795"/>
                  </a:lnTo>
                  <a:cubicBezTo>
                    <a:pt x="1140564" y="1272240"/>
                    <a:pt x="1080102" y="1357564"/>
                    <a:pt x="993933" y="1394010"/>
                  </a:cubicBezTo>
                  <a:lnTo>
                    <a:pt x="900482" y="1412877"/>
                  </a:lnTo>
                  <a:lnTo>
                    <a:pt x="807032" y="1394010"/>
                  </a:lnTo>
                  <a:cubicBezTo>
                    <a:pt x="735224" y="1363638"/>
                    <a:pt x="681269" y="1299324"/>
                    <a:pt x="665278" y="1221180"/>
                  </a:cubicBezTo>
                  <a:lnTo>
                    <a:pt x="660733" y="1176095"/>
                  </a:lnTo>
                  <a:lnTo>
                    <a:pt x="610947" y="1171034"/>
                  </a:lnTo>
                  <a:cubicBezTo>
                    <a:pt x="495538" y="1147219"/>
                    <a:pt x="401574" y="1064035"/>
                    <a:pt x="361805" y="954507"/>
                  </a:cubicBezTo>
                  <a:lnTo>
                    <a:pt x="359736" y="946784"/>
                  </a:lnTo>
                  <a:lnTo>
                    <a:pt x="242410" y="946784"/>
                  </a:lnTo>
                  <a:cubicBezTo>
                    <a:pt x="108531" y="946784"/>
                    <a:pt x="0" y="838253"/>
                    <a:pt x="0" y="704374"/>
                  </a:cubicBezTo>
                  <a:close/>
                </a:path>
              </a:pathLst>
            </a:cu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0" name="Graphic 79">
            <a:extLst>
              <a:ext uri="{FF2B5EF4-FFF2-40B4-BE49-F238E27FC236}">
                <a16:creationId xmlns:a16="http://schemas.microsoft.com/office/drawing/2014/main" id="{54A07358-1BA8-555E-3457-27DE513D0888}"/>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8820" y="2307371"/>
            <a:ext cx="312020" cy="32918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09173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childTnLst>
                          </p:cTn>
                        </p:par>
                        <p:par>
                          <p:cTn id="48" fill="hold">
                            <p:stCondLst>
                              <p:cond delay="2500"/>
                            </p:stCondLst>
                            <p:childTnLst>
                              <p:par>
                                <p:cTn id="49" presetID="22" presetClass="entr" presetSubtype="1" fill="hold" grpId="0" nodeType="after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up)">
                                      <p:cBhvr>
                                        <p:cTn id="51" dur="500"/>
                                        <p:tgtEl>
                                          <p:spTgt spid="83"/>
                                        </p:tgtEl>
                                      </p:cBhvr>
                                    </p:animEffect>
                                  </p:childTnLst>
                                </p:cTn>
                              </p:par>
                              <p:par>
                                <p:cTn id="52" presetID="22" presetClass="entr" presetSubtype="1"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up)">
                                      <p:cBhvr>
                                        <p:cTn id="54" dur="500"/>
                                        <p:tgtEl>
                                          <p:spTgt spid="51"/>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par>
                                <p:cTn id="58" presetID="22" presetClass="entr" presetSubtype="1"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up)">
                                      <p:cBhvr>
                                        <p:cTn id="60" dur="500"/>
                                        <p:tgtEl>
                                          <p:spTgt spid="53"/>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wipe(up)">
                                      <p:cBhvr>
                                        <p:cTn id="66" dur="500"/>
                                        <p:tgtEl>
                                          <p:spTgt spid="59"/>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wipe(up)">
                                      <p:cBhvr>
                                        <p:cTn id="69" dur="500"/>
                                        <p:tgtEl>
                                          <p:spTgt spid="70"/>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wipe(up)">
                                      <p:cBhvr>
                                        <p:cTn id="72" dur="500"/>
                                        <p:tgtEl>
                                          <p:spTgt spid="71"/>
                                        </p:tgtEl>
                                      </p:cBhvr>
                                    </p:animEffect>
                                  </p:childTnLst>
                                </p:cTn>
                              </p:par>
                              <p:par>
                                <p:cTn id="73" presetID="22" presetClass="entr" presetSubtype="1" fill="hold"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wipe(up)">
                                      <p:cBhvr>
                                        <p:cTn id="75" dur="500"/>
                                        <p:tgtEl>
                                          <p:spTgt spid="72"/>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500"/>
                                        <p:tgtEl>
                                          <p:spTgt spid="8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childTnLst>
                                </p:cTn>
                              </p:par>
                            </p:childTnLst>
                          </p:cTn>
                        </p:par>
                        <p:par>
                          <p:cTn id="83" fill="hold">
                            <p:stCondLst>
                              <p:cond delay="3500"/>
                            </p:stCondLst>
                            <p:childTnLst>
                              <p:par>
                                <p:cTn id="84" presetID="10" presetClass="entr" presetSubtype="0" fill="hold" nodeType="after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500"/>
                                        <p:tgtEl>
                                          <p:spTgt spid="74"/>
                                        </p:tgtEl>
                                      </p:cBhvr>
                                    </p:animEffect>
                                  </p:childTnLst>
                                </p:cTn>
                              </p:par>
                            </p:childTnLst>
                          </p:cTn>
                        </p:par>
                        <p:par>
                          <p:cTn id="90" fill="hold">
                            <p:stCondLst>
                              <p:cond delay="4000"/>
                            </p:stCondLst>
                            <p:childTnLst>
                              <p:par>
                                <p:cTn id="91" presetID="10" presetClass="entr" presetSubtype="0" fill="hold" nodeType="afterEffect">
                                  <p:stCondLst>
                                    <p:cond delay="0"/>
                                  </p:stCondLst>
                                  <p:childTnLst>
                                    <p:set>
                                      <p:cBhvr>
                                        <p:cTn id="92" dur="1" fill="hold">
                                          <p:stCondLst>
                                            <p:cond delay="0"/>
                                          </p:stCondLst>
                                        </p:cTn>
                                        <p:tgtEl>
                                          <p:spTgt spid="76"/>
                                        </p:tgtEl>
                                        <p:attrNameLst>
                                          <p:attrName>style.visibility</p:attrName>
                                        </p:attrNameLst>
                                      </p:cBhvr>
                                      <p:to>
                                        <p:strVal val="visible"/>
                                      </p:to>
                                    </p:set>
                                    <p:animEffect transition="in" filter="fade">
                                      <p:cBhvr>
                                        <p:cTn id="93" dur="500"/>
                                        <p:tgtEl>
                                          <p:spTgt spid="7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3" grpId="0" animBg="1"/>
      <p:bldP spid="19" grpId="0"/>
      <p:bldP spid="20" grpId="0"/>
      <p:bldP spid="40" grpId="0"/>
      <p:bldP spid="43" grpId="0"/>
      <p:bldP spid="47" grpId="0"/>
      <p:bldP spid="50" grpId="0"/>
      <p:bldP spid="58" grpId="0"/>
      <p:bldP spid="71" grpId="0"/>
      <p:bldP spid="70" grpId="0"/>
      <p:bldP spid="52" grpId="0"/>
      <p:bldP spid="81" grpId="0"/>
      <p:bldP spid="74" grpId="0"/>
      <p:bldP spid="7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001995C-ACBC-9966-37A4-A1E341434F42}"/>
              </a:ext>
              <a:ext uri="{C183D7F6-B498-43B3-948B-1728B52AA6E4}">
                <adec:decorative xmlns:adec="http://schemas.microsoft.com/office/drawing/2017/decorative" val="1"/>
              </a:ext>
            </a:extLst>
          </p:cNvPr>
          <p:cNvSpPr txBox="1">
            <a:spLocks/>
          </p:cNvSpPr>
          <p:nvPr/>
        </p:nvSpPr>
        <p:spPr>
          <a:xfrm>
            <a:off x="926123" y="1632780"/>
            <a:ext cx="6377354" cy="5298345"/>
          </a:xfrm>
          <a:prstGeom prst="round2SameRect">
            <a:avLst>
              <a:gd name="adj1" fmla="val 3468"/>
              <a:gd name="adj2" fmla="val 0"/>
            </a:avLst>
          </a:prstGeom>
          <a:noFill/>
          <a:ln w="12700" cap="flat" cmpd="sng" algn="ctr">
            <a:gradFill flip="none" rotWithShape="1">
              <a:gsLst>
                <a:gs pos="56000">
                  <a:srgbClr val="8366C8">
                    <a:alpha val="0"/>
                  </a:srgbClr>
                </a:gs>
                <a:gs pos="100000">
                  <a:srgbClr val="0078D4"/>
                </a:gs>
              </a:gsLst>
              <a:lin ang="16200000" scaled="1"/>
              <a:tileRect/>
            </a:gra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372">
                <a:solidFill>
                  <a:srgbClr val="FFFFFF"/>
                </a:solidFill>
                <a:latin typeface="Segoe UI Semibold"/>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A446F"/>
              </a:solidFill>
              <a:effectLst/>
              <a:uLnTx/>
              <a:uFillTx/>
              <a:latin typeface="Segoe UI" panose="020B0502040204020203" pitchFamily="34" charset="0"/>
              <a:ea typeface="+mn-ea"/>
              <a:cs typeface="Segoe UI" panose="020B0502040204020203" pitchFamily="34" charset="0"/>
            </a:endParaRPr>
          </a:p>
        </p:txBody>
      </p:sp>
      <p:sp>
        <p:nvSpPr>
          <p:cNvPr id="3" name="Text Placeholder 2">
            <a:extLst>
              <a:ext uri="{FF2B5EF4-FFF2-40B4-BE49-F238E27FC236}">
                <a16:creationId xmlns:a16="http://schemas.microsoft.com/office/drawing/2014/main" id="{F677785B-C93E-0FEE-3591-5324EFB52974}"/>
              </a:ext>
              <a:ext uri="{C183D7F6-B498-43B3-948B-1728B52AA6E4}">
                <adec:decorative xmlns:adec="http://schemas.microsoft.com/office/drawing/2017/decorative" val="1"/>
              </a:ext>
            </a:extLst>
          </p:cNvPr>
          <p:cNvSpPr txBox="1">
            <a:spLocks/>
          </p:cNvSpPr>
          <p:nvPr/>
        </p:nvSpPr>
        <p:spPr>
          <a:xfrm>
            <a:off x="994773" y="1708568"/>
            <a:ext cx="6275491" cy="4267689"/>
          </a:xfrm>
          <a:prstGeom prst="round2SameRect">
            <a:avLst>
              <a:gd name="adj1" fmla="val 3810"/>
              <a:gd name="adj2" fmla="val 0"/>
            </a:avLst>
          </a:prstGeom>
          <a:solidFill>
            <a:srgbClr val="E8E6DF">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372">
                <a:solidFill>
                  <a:srgbClr val="FFFFFF"/>
                </a:solidFill>
                <a:latin typeface="Segoe UI Semibold"/>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000">
              <a:solidFill>
                <a:schemeClr val="accent2"/>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B619BBF6-9105-6A83-F2FE-AF968FC87012}"/>
              </a:ext>
            </a:extLst>
          </p:cNvPr>
          <p:cNvSpPr>
            <a:spLocks noGrp="1"/>
          </p:cNvSpPr>
          <p:nvPr>
            <p:ph type="title"/>
          </p:nvPr>
        </p:nvSpPr>
        <p:spPr>
          <a:xfrm>
            <a:off x="881886" y="457200"/>
            <a:ext cx="10436354" cy="553998"/>
          </a:xfrm>
        </p:spPr>
        <p:txBody>
          <a:bodyPr/>
          <a:lstStyle/>
          <a:p>
            <a:r>
              <a:rPr lang="en-US"/>
              <a:t>Maximize security capabilities</a:t>
            </a:r>
          </a:p>
        </p:txBody>
      </p:sp>
      <p:sp>
        <p:nvSpPr>
          <p:cNvPr id="20" name="TextBox 19">
            <a:extLst>
              <a:ext uri="{FF2B5EF4-FFF2-40B4-BE49-F238E27FC236}">
                <a16:creationId xmlns:a16="http://schemas.microsoft.com/office/drawing/2014/main" id="{FBC63A7B-9022-EDEF-D8DA-2EDB303DA518}"/>
              </a:ext>
            </a:extLst>
          </p:cNvPr>
          <p:cNvSpPr txBox="1"/>
          <p:nvPr/>
        </p:nvSpPr>
        <p:spPr>
          <a:xfrm>
            <a:off x="832196" y="1011198"/>
            <a:ext cx="6341923" cy="400110"/>
          </a:xfrm>
          <a:prstGeom prst="rect">
            <a:avLst/>
          </a:prstGeom>
          <a:noFill/>
        </p:spPr>
        <p:txBody>
          <a:bodyPr wrap="square">
            <a:spAutoFit/>
          </a:bodyPr>
          <a:lstStyle/>
          <a:p>
            <a:r>
              <a:rPr lang="en-US" sz="2000">
                <a:latin typeface="+mj-lt"/>
              </a:rPr>
              <a:t>Identity &amp; network access</a:t>
            </a:r>
          </a:p>
        </p:txBody>
      </p:sp>
      <p:sp>
        <p:nvSpPr>
          <p:cNvPr id="4" name="TextBox 3">
            <a:extLst>
              <a:ext uri="{FF2B5EF4-FFF2-40B4-BE49-F238E27FC236}">
                <a16:creationId xmlns:a16="http://schemas.microsoft.com/office/drawing/2014/main" id="{18551B4E-B97C-87DE-94BF-167294D6B768}"/>
              </a:ext>
            </a:extLst>
          </p:cNvPr>
          <p:cNvSpPr txBox="1"/>
          <p:nvPr/>
        </p:nvSpPr>
        <p:spPr>
          <a:xfrm>
            <a:off x="1005659" y="1764512"/>
            <a:ext cx="6059664" cy="4016484"/>
          </a:xfrm>
          <a:prstGeom prst="rect">
            <a:avLst/>
          </a:prstGeom>
          <a:noFill/>
        </p:spPr>
        <p:txBody>
          <a:bodyPr wrap="square">
            <a:spAutoFit/>
          </a:bodyPr>
          <a:lstStyle/>
          <a:p>
            <a:pPr marL="228600" lvl="1" indent="-228600">
              <a:spcBef>
                <a:spcPts val="1200"/>
              </a:spcBef>
              <a:buClr>
                <a:srgbClr val="8C8279"/>
              </a:buClr>
              <a:buSzPct val="125000"/>
              <a:buFont typeface="Courier New" panose="02070309020205020404" pitchFamily="49" charset="0"/>
              <a:buChar char="o"/>
            </a:pPr>
            <a:r>
              <a:rPr lang="en-US" sz="1500"/>
              <a:t>Standardize on a </a:t>
            </a:r>
            <a:r>
              <a:rPr lang="en-US" sz="1500">
                <a:solidFill>
                  <a:schemeClr val="tx2"/>
                </a:solidFill>
              </a:rPr>
              <a:t>single directory and identity</a:t>
            </a:r>
            <a:r>
              <a:rPr lang="en-US" sz="1500"/>
              <a:t> across all platforms.</a:t>
            </a:r>
            <a:endParaRPr lang="en-US" sz="1500">
              <a:cs typeface="Segoe UI"/>
            </a:endParaRPr>
          </a:p>
          <a:p>
            <a:pPr marL="228600" lvl="1" indent="-228600">
              <a:spcBef>
                <a:spcPts val="1200"/>
              </a:spcBef>
              <a:buClr>
                <a:srgbClr val="8C8279"/>
              </a:buClr>
              <a:buSzPct val="125000"/>
              <a:buFont typeface="Courier New" panose="02070309020205020404" pitchFamily="49" charset="0"/>
              <a:buChar char="o"/>
            </a:pPr>
            <a:r>
              <a:rPr lang="en-US" sz="1500"/>
              <a:t>Use</a:t>
            </a:r>
            <a:r>
              <a:rPr lang="en-US" sz="1500">
                <a:solidFill>
                  <a:schemeClr val="tx2"/>
                </a:solidFill>
              </a:rPr>
              <a:t> identity-based access control </a:t>
            </a:r>
            <a:r>
              <a:rPr lang="en-US" sz="1500"/>
              <a:t>instead of security keys </a:t>
            </a:r>
            <a:br>
              <a:rPr lang="en-US" sz="1500"/>
            </a:br>
            <a:r>
              <a:rPr lang="en-US" sz="1500"/>
              <a:t>and secrets.</a:t>
            </a:r>
            <a:endParaRPr lang="en-US" sz="1500">
              <a:cs typeface="Segoe UI"/>
            </a:endParaRPr>
          </a:p>
          <a:p>
            <a:pPr marL="228600" lvl="1" indent="-228600">
              <a:spcBef>
                <a:spcPts val="1200"/>
              </a:spcBef>
              <a:buClr>
                <a:srgbClr val="8C8279"/>
              </a:buClr>
              <a:buSzPct val="125000"/>
              <a:buFont typeface="Courier New" panose="02070309020205020404" pitchFamily="49" charset="0"/>
              <a:buChar char="o"/>
            </a:pPr>
            <a:r>
              <a:rPr lang="en-US" sz="1500">
                <a:solidFill>
                  <a:schemeClr val="tx2"/>
                </a:solidFill>
              </a:rPr>
              <a:t>Reduce access</a:t>
            </a:r>
            <a:r>
              <a:rPr lang="en-US" sz="1500"/>
              <a:t> to administrative groups/roles, especially Global Admin.</a:t>
            </a:r>
            <a:endParaRPr lang="en-US" sz="1500">
              <a:cs typeface="Segoe UI"/>
            </a:endParaRPr>
          </a:p>
          <a:p>
            <a:pPr marL="228600" lvl="1" indent="-228600">
              <a:spcBef>
                <a:spcPts val="1200"/>
              </a:spcBef>
              <a:buClr>
                <a:srgbClr val="8C8279"/>
              </a:buClr>
              <a:buSzPct val="125000"/>
              <a:buFont typeface="Courier New" panose="02070309020205020404" pitchFamily="49" charset="0"/>
              <a:buChar char="o"/>
            </a:pPr>
            <a:r>
              <a:rPr lang="en-US" sz="1500"/>
              <a:t>Ensure </a:t>
            </a:r>
            <a:r>
              <a:rPr lang="en-US" sz="1500">
                <a:solidFill>
                  <a:schemeClr val="tx2"/>
                </a:solidFill>
              </a:rPr>
              <a:t>multi-factor authentication (MFA)</a:t>
            </a:r>
            <a:r>
              <a:rPr lang="en-US" sz="1500"/>
              <a:t> is enforced for all user and administrator accounts and disable all legacy authentication protocols to prevent MFA bypass.</a:t>
            </a:r>
            <a:endParaRPr lang="en-US" sz="1500">
              <a:cs typeface="Segoe UI"/>
            </a:endParaRPr>
          </a:p>
          <a:p>
            <a:pPr marL="228600" lvl="1" indent="-228600">
              <a:spcBef>
                <a:spcPts val="1200"/>
              </a:spcBef>
              <a:buClr>
                <a:srgbClr val="8C8279"/>
              </a:buClr>
              <a:buSzPct val="125000"/>
              <a:buFont typeface="Courier New" panose="02070309020205020404" pitchFamily="49" charset="0"/>
              <a:buChar char="o"/>
            </a:pPr>
            <a:r>
              <a:rPr lang="en-US" sz="1500"/>
              <a:t>Do not allow administrative access from </a:t>
            </a:r>
            <a:r>
              <a:rPr lang="en-US" sz="1500">
                <a:solidFill>
                  <a:schemeClr val="tx2"/>
                </a:solidFill>
              </a:rPr>
              <a:t>untrusted devices </a:t>
            </a:r>
            <a:r>
              <a:rPr lang="en-US" sz="1500">
                <a:solidFill>
                  <a:srgbClr val="454142"/>
                </a:solidFill>
              </a:rPr>
              <a:t>and applications.</a:t>
            </a:r>
            <a:endParaRPr lang="en-US" sz="1500">
              <a:solidFill>
                <a:srgbClr val="454142"/>
              </a:solidFill>
              <a:cs typeface="Segoe UI"/>
            </a:endParaRPr>
          </a:p>
          <a:p>
            <a:pPr marL="228600" lvl="1" indent="-228600">
              <a:spcBef>
                <a:spcPts val="1200"/>
              </a:spcBef>
              <a:buClr>
                <a:srgbClr val="8C8279"/>
              </a:buClr>
              <a:buSzPct val="125000"/>
              <a:buFont typeface="Courier New" panose="02070309020205020404" pitchFamily="49" charset="0"/>
              <a:buChar char="o"/>
            </a:pPr>
            <a:r>
              <a:rPr lang="en-US" sz="1500"/>
              <a:t>Review the </a:t>
            </a:r>
            <a:r>
              <a:rPr lang="en-US" sz="1500">
                <a:hlinkClick r:id="rId3"/>
              </a:rPr>
              <a:t>Risky Users report</a:t>
            </a:r>
            <a:r>
              <a:rPr lang="en-US" sz="1500"/>
              <a:t> and actively investigate those user sign-ins.</a:t>
            </a:r>
            <a:endParaRPr lang="en-US" sz="1500">
              <a:solidFill>
                <a:schemeClr val="accent1"/>
              </a:solidFill>
            </a:endParaRPr>
          </a:p>
          <a:p>
            <a:pPr marL="228600" lvl="1" indent="-228600">
              <a:spcBef>
                <a:spcPts val="1200"/>
              </a:spcBef>
              <a:buClr>
                <a:srgbClr val="8C8279"/>
              </a:buClr>
              <a:buSzPct val="125000"/>
              <a:buFont typeface="Courier New" panose="02070309020205020404" pitchFamily="49" charset="0"/>
              <a:buChar char="o"/>
            </a:pPr>
            <a:r>
              <a:rPr lang="en-US" sz="1500">
                <a:cs typeface="Segoe UI"/>
              </a:rPr>
              <a:t>Prioritize the </a:t>
            </a:r>
            <a:r>
              <a:rPr lang="en-US" sz="1500">
                <a:solidFill>
                  <a:schemeClr val="tx2"/>
                </a:solidFill>
                <a:cs typeface="Segoe UI"/>
              </a:rPr>
              <a:t>consolidation </a:t>
            </a:r>
            <a:r>
              <a:rPr lang="en-US" sz="1500">
                <a:cs typeface="Segoe UI"/>
              </a:rPr>
              <a:t>of identity/security technologies.</a:t>
            </a:r>
          </a:p>
        </p:txBody>
      </p:sp>
      <p:pic>
        <p:nvPicPr>
          <p:cNvPr id="18" name="Picture 17">
            <a:extLst>
              <a:ext uri="{FF2B5EF4-FFF2-40B4-BE49-F238E27FC236}">
                <a16:creationId xmlns:a16="http://schemas.microsoft.com/office/drawing/2014/main" id="{81D67B9E-8D4B-C106-C067-2F70A08374D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6768" r="36467"/>
          <a:stretch/>
        </p:blipFill>
        <p:spPr>
          <a:xfrm>
            <a:off x="6735480" y="986684"/>
            <a:ext cx="1450001" cy="2366350"/>
          </a:xfrm>
          <a:prstGeom prst="rect">
            <a:avLst/>
          </a:prstGeom>
          <a:effectLst>
            <a:outerShdw blurRad="63500" dist="127000" dir="2700000" algn="tl" rotWithShape="0">
              <a:prstClr val="black">
                <a:alpha val="20000"/>
              </a:prstClr>
            </a:outerShdw>
          </a:effectLst>
        </p:spPr>
      </p:pic>
      <p:sp>
        <p:nvSpPr>
          <p:cNvPr id="16" name="Rectangle 15">
            <a:extLst>
              <a:ext uri="{FF2B5EF4-FFF2-40B4-BE49-F238E27FC236}">
                <a16:creationId xmlns:a16="http://schemas.microsoft.com/office/drawing/2014/main" id="{CB22F8EC-47B4-1BF2-22C2-67A8FD6ACC21}"/>
              </a:ext>
            </a:extLst>
          </p:cNvPr>
          <p:cNvSpPr/>
          <p:nvPr/>
        </p:nvSpPr>
        <p:spPr bwMode="auto">
          <a:xfrm>
            <a:off x="8673171" y="1647893"/>
            <a:ext cx="2607581" cy="3802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en-US" sz="3200">
                <a:gradFill flip="none" rotWithShape="1">
                  <a:gsLst>
                    <a:gs pos="52000">
                      <a:srgbClr val="C03BC4"/>
                    </a:gs>
                    <a:gs pos="21000">
                      <a:srgbClr val="FFB900"/>
                    </a:gs>
                    <a:gs pos="100000">
                      <a:srgbClr val="0078D4"/>
                    </a:gs>
                  </a:gsLst>
                  <a:lin ang="13500000" scaled="1"/>
                  <a:tileRect/>
                </a:gradFill>
                <a:latin typeface="Segoe Sans Text Semibold"/>
                <a:cs typeface="Segoe UI" panose="020B0502040204020203" pitchFamily="34" charset="0"/>
              </a:rPr>
              <a:t>MFA</a:t>
            </a:r>
            <a:r>
              <a:rPr lang="en-US" sz="2400">
                <a:gradFill flip="none" rotWithShape="1">
                  <a:gsLst>
                    <a:gs pos="3000">
                      <a:srgbClr val="FFB900"/>
                    </a:gs>
                    <a:gs pos="97203">
                      <a:schemeClr val="tx2"/>
                    </a:gs>
                    <a:gs pos="77000">
                      <a:srgbClr val="C03BC4"/>
                    </a:gs>
                  </a:gsLst>
                  <a:lin ang="13500000" scaled="1"/>
                  <a:tileRect/>
                </a:gradFill>
                <a:latin typeface="+mj-lt"/>
                <a:cs typeface="Segoe UI" panose="020B0502040204020203" pitchFamily="34" charset="0"/>
              </a:rPr>
              <a:t> </a:t>
            </a:r>
            <a:br>
              <a:rPr lang="en-US" sz="2400">
                <a:gradFill flip="none" rotWithShape="1">
                  <a:gsLst>
                    <a:gs pos="3000">
                      <a:srgbClr val="FFB900"/>
                    </a:gs>
                    <a:gs pos="97203">
                      <a:schemeClr val="tx2"/>
                    </a:gs>
                    <a:gs pos="77000">
                      <a:srgbClr val="C03BC4"/>
                    </a:gs>
                  </a:gsLst>
                  <a:lin ang="13500000" scaled="1"/>
                  <a:tileRect/>
                </a:gradFill>
                <a:latin typeface="+mj-lt"/>
                <a:cs typeface="Segoe UI" panose="020B0502040204020203" pitchFamily="34" charset="0"/>
              </a:rPr>
            </a:br>
            <a:r>
              <a:rPr lang="en-US" sz="1200">
                <a:gradFill flip="none" rotWithShape="1">
                  <a:gsLst>
                    <a:gs pos="3000">
                      <a:srgbClr val="FFB900"/>
                    </a:gs>
                    <a:gs pos="97203">
                      <a:schemeClr val="tx2"/>
                    </a:gs>
                    <a:gs pos="44000">
                      <a:srgbClr val="C03BC4"/>
                    </a:gs>
                  </a:gsLst>
                  <a:lin ang="13500000" scaled="1"/>
                  <a:tileRect/>
                </a:gradFill>
                <a:effectLst/>
                <a:latin typeface="Segoe Sans Text" pitchFamily="2" charset="0"/>
                <a:cs typeface="Segoe Sans Text" pitchFamily="2" charset="0"/>
              </a:rPr>
              <a:t>i</a:t>
            </a:r>
            <a:r>
              <a:rPr lang="en-US" sz="1200">
                <a:solidFill>
                  <a:schemeClr val="tx1"/>
                </a:solidFill>
                <a:effectLst/>
                <a:latin typeface="Segoe Sans Text" pitchFamily="2" charset="0"/>
                <a:cs typeface="Segoe Sans Text" pitchFamily="2" charset="0"/>
              </a:rPr>
              <a:t>s one of the (5) key measures directed to be implemented across the federal government.</a:t>
            </a:r>
          </a:p>
          <a:p>
            <a:pPr algn="ctr"/>
            <a:endParaRPr lang="en-US" sz="1200">
              <a:solidFill>
                <a:schemeClr val="tx1"/>
              </a:solidFill>
              <a:latin typeface="Segoe Sans Text" pitchFamily="2" charset="0"/>
              <a:cs typeface="Segoe Sans Text" pitchFamily="2" charset="0"/>
            </a:endParaRPr>
          </a:p>
          <a:p>
            <a:pPr algn="ctr"/>
            <a:r>
              <a:rPr lang="en-US" sz="1050">
                <a:solidFill>
                  <a:schemeClr val="tx1"/>
                </a:solidFill>
                <a:latin typeface="Segoe Sans Text" pitchFamily="2" charset="0"/>
                <a:cs typeface="Segoe Sans Text" pitchFamily="2" charset="0"/>
              </a:rPr>
              <a:t>up to </a:t>
            </a:r>
            <a:r>
              <a:rPr lang="en-US" sz="3200">
                <a:gradFill flip="none" rotWithShape="1">
                  <a:gsLst>
                    <a:gs pos="52000">
                      <a:srgbClr val="C03BC4"/>
                    </a:gs>
                    <a:gs pos="21000">
                      <a:srgbClr val="FFB900"/>
                    </a:gs>
                    <a:gs pos="100000">
                      <a:srgbClr val="0078D4"/>
                    </a:gs>
                  </a:gsLst>
                  <a:lin ang="13500000" scaled="1"/>
                  <a:tileRect/>
                </a:gradFill>
                <a:latin typeface="Segoe Sans Text Semibold"/>
                <a:cs typeface="Segoe UI" panose="020B0502040204020203" pitchFamily="34" charset="0"/>
              </a:rPr>
              <a:t>90%</a:t>
            </a:r>
            <a:endParaRPr lang="en-US" sz="3600">
              <a:gradFill flip="none" rotWithShape="1">
                <a:gsLst>
                  <a:gs pos="52000">
                    <a:srgbClr val="C03BC4"/>
                  </a:gs>
                  <a:gs pos="21000">
                    <a:srgbClr val="FFB900"/>
                  </a:gs>
                  <a:gs pos="100000">
                    <a:srgbClr val="0078D4"/>
                  </a:gs>
                </a:gsLst>
                <a:lin ang="13500000" scaled="1"/>
                <a:tileRect/>
              </a:gradFill>
              <a:latin typeface="Segoe Sans Text Semibold"/>
              <a:cs typeface="Segoe UI" panose="020B0502040204020203" pitchFamily="34" charset="0"/>
            </a:endParaRPr>
          </a:p>
          <a:p>
            <a:pPr algn="ctr"/>
            <a:r>
              <a:rPr lang="en-US" sz="1200">
                <a:solidFill>
                  <a:schemeClr val="tx1"/>
                </a:solidFill>
                <a:effectLst/>
                <a:latin typeface="Segoe Sans Text" pitchFamily="2" charset="0"/>
                <a:cs typeface="Segoe Sans Text" pitchFamily="2" charset="0"/>
              </a:rPr>
              <a:t>of cyber attacks can be </a:t>
            </a:r>
            <a:br>
              <a:rPr lang="en-US" sz="1200">
                <a:solidFill>
                  <a:schemeClr val="tx1"/>
                </a:solidFill>
                <a:effectLst/>
                <a:latin typeface="Segoe Sans Text" pitchFamily="2" charset="0"/>
                <a:cs typeface="Segoe Sans Text" pitchFamily="2" charset="0"/>
              </a:rPr>
            </a:br>
            <a:r>
              <a:rPr lang="en-US" sz="1200">
                <a:solidFill>
                  <a:schemeClr val="tx1"/>
                </a:solidFill>
                <a:effectLst/>
                <a:latin typeface="Segoe Sans Text" pitchFamily="2" charset="0"/>
                <a:cs typeface="Segoe Sans Text" pitchFamily="2" charset="0"/>
              </a:rPr>
              <a:t>prevented with MFA.  </a:t>
            </a:r>
            <a:br>
              <a:rPr lang="en-US" sz="1200">
                <a:solidFill>
                  <a:schemeClr val="tx1"/>
                </a:solidFill>
                <a:effectLst/>
                <a:latin typeface="Segoe Sans Text" pitchFamily="2" charset="0"/>
                <a:cs typeface="Segoe Sans Text" pitchFamily="2" charset="0"/>
              </a:rPr>
            </a:br>
            <a:br>
              <a:rPr lang="en-US" sz="200" i="1">
                <a:solidFill>
                  <a:schemeClr val="tx1"/>
                </a:solidFill>
                <a:effectLst/>
                <a:latin typeface="Segoe Sans Text" pitchFamily="2" charset="0"/>
                <a:cs typeface="Segoe Sans Text" pitchFamily="2" charset="0"/>
              </a:rPr>
            </a:br>
            <a:r>
              <a:rPr lang="en-US" sz="900" i="1">
                <a:solidFill>
                  <a:schemeClr val="tx1"/>
                </a:solidFill>
                <a:effectLst/>
                <a:latin typeface="Segoe Sans Text" pitchFamily="2" charset="0"/>
                <a:cs typeface="Segoe Sans Text" pitchFamily="2" charset="0"/>
              </a:rPr>
              <a:t>US National Security Cyber Chief, Chris Inglis</a:t>
            </a:r>
          </a:p>
          <a:p>
            <a:pPr algn="ctr"/>
            <a:endParaRPr lang="en-US" sz="1200" i="1">
              <a:solidFill>
                <a:schemeClr val="tx1"/>
              </a:solidFill>
              <a:latin typeface="Segoe Sans Text" pitchFamily="2" charset="0"/>
              <a:cs typeface="Segoe Sans Text" pitchFamily="2" charset="0"/>
            </a:endParaRPr>
          </a:p>
          <a:p>
            <a:pPr algn="ctr"/>
            <a:r>
              <a:rPr lang="en-US" sz="3200">
                <a:gradFill flip="none" rotWithShape="1">
                  <a:gsLst>
                    <a:gs pos="52000">
                      <a:srgbClr val="C03BC4"/>
                    </a:gs>
                    <a:gs pos="21000">
                      <a:srgbClr val="FFB900"/>
                    </a:gs>
                    <a:gs pos="100000">
                      <a:srgbClr val="0078D4"/>
                    </a:gs>
                  </a:gsLst>
                  <a:lin ang="13500000" scaled="1"/>
                  <a:tileRect/>
                </a:gradFill>
                <a:latin typeface="Segoe Sans Text Semibold"/>
                <a:cs typeface="Segoe UI" panose="020B0502040204020203" pitchFamily="34" charset="0"/>
              </a:rPr>
              <a:t>99.9%</a:t>
            </a:r>
            <a:r>
              <a:rPr lang="en-US" sz="3600">
                <a:gradFill flip="none" rotWithShape="1">
                  <a:gsLst>
                    <a:gs pos="52000">
                      <a:srgbClr val="C03BC4"/>
                    </a:gs>
                    <a:gs pos="21000">
                      <a:srgbClr val="FFB900"/>
                    </a:gs>
                    <a:gs pos="100000">
                      <a:srgbClr val="0078D4"/>
                    </a:gs>
                  </a:gsLst>
                  <a:lin ang="13500000" scaled="1"/>
                  <a:tileRect/>
                </a:gradFill>
                <a:latin typeface="Segoe Sans Text Semibold"/>
                <a:cs typeface="Segoe UI" panose="020B0502040204020203" pitchFamily="34" charset="0"/>
              </a:rPr>
              <a:t> </a:t>
            </a:r>
          </a:p>
          <a:p>
            <a:pPr algn="ctr"/>
            <a:r>
              <a:rPr lang="en-US" sz="1100">
                <a:solidFill>
                  <a:schemeClr val="tx1"/>
                </a:solidFill>
                <a:effectLst/>
                <a:latin typeface="Segoe Sans Text" pitchFamily="2" charset="0"/>
                <a:cs typeface="Segoe Sans Text" pitchFamily="2" charset="0"/>
              </a:rPr>
              <a:t>of automated attacks on Microsoft platforms, websites and other online services</a:t>
            </a:r>
            <a:r>
              <a:rPr lang="en-US" sz="1100">
                <a:solidFill>
                  <a:schemeClr val="tx1"/>
                </a:solidFill>
                <a:latin typeface="Segoe Sans Text" pitchFamily="2" charset="0"/>
                <a:cs typeface="Segoe Sans Text" pitchFamily="2" charset="0"/>
              </a:rPr>
              <a:t> can be blocked by MFA.</a:t>
            </a:r>
            <a:endParaRPr lang="en-US" sz="1200">
              <a:solidFill>
                <a:schemeClr val="tx1"/>
              </a:solidFill>
              <a:latin typeface="Segoe Sans Text" pitchFamily="2" charset="0"/>
              <a:cs typeface="Segoe Sans Text" pitchFamily="2" charset="0"/>
            </a:endParaRPr>
          </a:p>
        </p:txBody>
      </p:sp>
      <p:cxnSp>
        <p:nvCxnSpPr>
          <p:cNvPr id="17" name="Straight Connector 16">
            <a:extLst>
              <a:ext uri="{FF2B5EF4-FFF2-40B4-BE49-F238E27FC236}">
                <a16:creationId xmlns:a16="http://schemas.microsoft.com/office/drawing/2014/main" id="{B37ABC11-0DC1-2B42-FDAC-901D2275B641}"/>
              </a:ext>
              <a:ext uri="{C183D7F6-B498-43B3-948B-1728B52AA6E4}">
                <adec:decorative xmlns:adec="http://schemas.microsoft.com/office/drawing/2017/decorative" val="1"/>
              </a:ext>
            </a:extLst>
          </p:cNvPr>
          <p:cNvCxnSpPr>
            <a:cxnSpLocks/>
          </p:cNvCxnSpPr>
          <p:nvPr/>
        </p:nvCxnSpPr>
        <p:spPr>
          <a:xfrm flipH="1">
            <a:off x="9032406" y="2980143"/>
            <a:ext cx="1828800" cy="0"/>
          </a:xfrm>
          <a:prstGeom prst="line">
            <a:avLst/>
          </a:prstGeom>
          <a:ln w="3175" cap="rnd">
            <a:solidFill>
              <a:schemeClr val="bg1">
                <a:lumMod val="85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01FEAA-7C71-140F-CDC6-7F6ABBB0813E}"/>
              </a:ext>
              <a:ext uri="{C183D7F6-B498-43B3-948B-1728B52AA6E4}">
                <adec:decorative xmlns:adec="http://schemas.microsoft.com/office/drawing/2017/decorative" val="1"/>
              </a:ext>
            </a:extLst>
          </p:cNvPr>
          <p:cNvCxnSpPr>
            <a:cxnSpLocks/>
          </p:cNvCxnSpPr>
          <p:nvPr/>
        </p:nvCxnSpPr>
        <p:spPr>
          <a:xfrm flipH="1">
            <a:off x="9032406" y="4221119"/>
            <a:ext cx="1828800" cy="0"/>
          </a:xfrm>
          <a:prstGeom prst="line">
            <a:avLst/>
          </a:prstGeom>
          <a:ln w="3175" cap="rnd">
            <a:solidFill>
              <a:schemeClr val="bg1">
                <a:lumMod val="85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070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ounded Rectangle 7">
            <a:extLst>
              <a:ext uri="{FF2B5EF4-FFF2-40B4-BE49-F238E27FC236}">
                <a16:creationId xmlns:a16="http://schemas.microsoft.com/office/drawing/2014/main" id="{4E8C21B3-F18C-676F-C640-614C487C9FFC}"/>
              </a:ext>
              <a:ext uri="{C183D7F6-B498-43B3-948B-1728B52AA6E4}">
                <adec:decorative xmlns:adec="http://schemas.microsoft.com/office/drawing/2017/decorative" val="1"/>
              </a:ext>
            </a:extLst>
          </p:cNvPr>
          <p:cNvSpPr/>
          <p:nvPr/>
        </p:nvSpPr>
        <p:spPr bwMode="auto">
          <a:xfrm>
            <a:off x="1016000" y="1860938"/>
            <a:ext cx="10024533" cy="3731373"/>
          </a:xfrm>
          <a:prstGeom prst="roundRect">
            <a:avLst>
              <a:gd name="adj" fmla="val 12821"/>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41" name="Group 240">
            <a:extLst>
              <a:ext uri="{FF2B5EF4-FFF2-40B4-BE49-F238E27FC236}">
                <a16:creationId xmlns:a16="http://schemas.microsoft.com/office/drawing/2014/main" id="{0DFCB09D-9CDB-BDBE-B034-547D8E05F9E1}"/>
              </a:ext>
              <a:ext uri="{C183D7F6-B498-43B3-948B-1728B52AA6E4}">
                <adec:decorative xmlns:adec="http://schemas.microsoft.com/office/drawing/2017/decorative" val="1"/>
              </a:ext>
            </a:extLst>
          </p:cNvPr>
          <p:cNvGrpSpPr/>
          <p:nvPr/>
        </p:nvGrpSpPr>
        <p:grpSpPr>
          <a:xfrm>
            <a:off x="2974430" y="4768493"/>
            <a:ext cx="1147271" cy="988966"/>
            <a:chOff x="2889760" y="4768493"/>
            <a:chExt cx="1147271" cy="988966"/>
          </a:xfrm>
        </p:grpSpPr>
        <p:sp>
          <p:nvSpPr>
            <p:cNvPr id="16" name="Oval 15">
              <a:extLst>
                <a:ext uri="{FF2B5EF4-FFF2-40B4-BE49-F238E27FC236}">
                  <a16:creationId xmlns:a16="http://schemas.microsoft.com/office/drawing/2014/main" id="{78D04894-45F8-A58A-8102-CFECCAE400F0}"/>
                </a:ext>
              </a:extLst>
            </p:cNvPr>
            <p:cNvSpPr/>
            <p:nvPr/>
          </p:nvSpPr>
          <p:spPr bwMode="auto">
            <a:xfrm>
              <a:off x="2889760" y="4918689"/>
              <a:ext cx="838777" cy="838770"/>
            </a:xfrm>
            <a:prstGeom prst="ellipse">
              <a:avLst/>
            </a:prstGeom>
            <a:solidFill>
              <a:srgbClr val="D7D2CB"/>
            </a:solidFill>
            <a:ln w="12700" cap="flat" cmpd="sng" algn="ctr">
              <a:noFill/>
              <a:prstDash val="solid"/>
              <a:headEnd type="none" w="med" len="med"/>
              <a:tailEnd type="none" w="med" len="med"/>
            </a:ln>
            <a:effectLst/>
            <a:scene3d>
              <a:camera prst="orthographicFront"/>
              <a:lightRig rig="threePt" dir="t"/>
            </a:scene3d>
            <a:sp3d>
              <a:bevelT w="38100" h="50800"/>
            </a:sp3d>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sp>
          <p:nvSpPr>
            <p:cNvPr id="18" name="Freeform: Shape 17">
              <a:extLst>
                <a:ext uri="{FF2B5EF4-FFF2-40B4-BE49-F238E27FC236}">
                  <a16:creationId xmlns:a16="http://schemas.microsoft.com/office/drawing/2014/main" id="{192ACF28-E1F8-4934-9C15-4E995B21CE48}"/>
                </a:ext>
              </a:extLst>
            </p:cNvPr>
            <p:cNvSpPr/>
            <p:nvPr/>
          </p:nvSpPr>
          <p:spPr>
            <a:xfrm>
              <a:off x="3111707" y="5153286"/>
              <a:ext cx="372120" cy="371538"/>
            </a:xfrm>
            <a:custGeom>
              <a:avLst/>
              <a:gdLst>
                <a:gd name="connsiteX0" fmla="*/ 71746 w 382411"/>
                <a:gd name="connsiteY0" fmla="*/ 225754 h 381815"/>
                <a:gd name="connsiteX1" fmla="*/ 71746 w 382411"/>
                <a:gd name="connsiteY1" fmla="*/ 184695 h 381815"/>
                <a:gd name="connsiteX2" fmla="*/ 40771 w 382411"/>
                <a:gd name="connsiteY2" fmla="*/ 178068 h 381815"/>
                <a:gd name="connsiteX3" fmla="*/ 1297 w 382411"/>
                <a:gd name="connsiteY3" fmla="*/ 138305 h 381815"/>
                <a:gd name="connsiteX4" fmla="*/ 1297 w 382411"/>
                <a:gd name="connsiteY4" fmla="*/ 131678 h 381815"/>
                <a:gd name="connsiteX5" fmla="*/ 131966 w 382411"/>
                <a:gd name="connsiteY5" fmla="*/ 1297 h 381815"/>
                <a:gd name="connsiteX6" fmla="*/ 138593 w 382411"/>
                <a:gd name="connsiteY6" fmla="*/ 1297 h 381815"/>
                <a:gd name="connsiteX7" fmla="*/ 169568 w 382411"/>
                <a:gd name="connsiteY7" fmla="*/ 32271 h 381815"/>
                <a:gd name="connsiteX8" fmla="*/ 169568 w 382411"/>
                <a:gd name="connsiteY8" fmla="*/ 32271 h 381815"/>
                <a:gd name="connsiteX9" fmla="*/ 152856 w 382411"/>
                <a:gd name="connsiteY9" fmla="*/ 37890 h 381815"/>
                <a:gd name="connsiteX10" fmla="*/ 150263 w 382411"/>
                <a:gd name="connsiteY10" fmla="*/ 40339 h 381815"/>
                <a:gd name="connsiteX11" fmla="*/ 111221 w 382411"/>
                <a:gd name="connsiteY11" fmla="*/ 117847 h 381815"/>
                <a:gd name="connsiteX12" fmla="*/ 107763 w 382411"/>
                <a:gd name="connsiteY12" fmla="*/ 134991 h 381815"/>
                <a:gd name="connsiteX13" fmla="*/ 115831 w 382411"/>
                <a:gd name="connsiteY13" fmla="*/ 154441 h 381815"/>
                <a:gd name="connsiteX14" fmla="*/ 135280 w 382411"/>
                <a:gd name="connsiteY14" fmla="*/ 162508 h 381815"/>
                <a:gd name="connsiteX15" fmla="*/ 176483 w 382411"/>
                <a:gd name="connsiteY15" fmla="*/ 121449 h 381815"/>
                <a:gd name="connsiteX16" fmla="*/ 217687 w 382411"/>
                <a:gd name="connsiteY16" fmla="*/ 80390 h 381815"/>
                <a:gd name="connsiteX17" fmla="*/ 238289 w 382411"/>
                <a:gd name="connsiteY17" fmla="*/ 87305 h 381815"/>
                <a:gd name="connsiteX18" fmla="*/ 373857 w 382411"/>
                <a:gd name="connsiteY18" fmla="*/ 222585 h 381815"/>
                <a:gd name="connsiteX19" fmla="*/ 373569 w 382411"/>
                <a:gd name="connsiteY19" fmla="*/ 264076 h 381815"/>
                <a:gd name="connsiteX20" fmla="*/ 332653 w 382411"/>
                <a:gd name="connsiteY20" fmla="*/ 263788 h 381815"/>
                <a:gd name="connsiteX21" fmla="*/ 332653 w 382411"/>
                <a:gd name="connsiteY21" fmla="*/ 263788 h 381815"/>
                <a:gd name="connsiteX22" fmla="*/ 332653 w 382411"/>
                <a:gd name="connsiteY22" fmla="*/ 304847 h 381815"/>
                <a:gd name="connsiteX23" fmla="*/ 291450 w 382411"/>
                <a:gd name="connsiteY23" fmla="*/ 304847 h 381815"/>
                <a:gd name="connsiteX24" fmla="*/ 291450 w 382411"/>
                <a:gd name="connsiteY24" fmla="*/ 345906 h 381815"/>
                <a:gd name="connsiteX25" fmla="*/ 250246 w 382411"/>
                <a:gd name="connsiteY25" fmla="*/ 345906 h 381815"/>
                <a:gd name="connsiteX26" fmla="*/ 236560 w 382411"/>
                <a:gd name="connsiteY26" fmla="*/ 332220 h 381815"/>
                <a:gd name="connsiteX27" fmla="*/ 236560 w 382411"/>
                <a:gd name="connsiteY27" fmla="*/ 373279 h 381815"/>
                <a:gd name="connsiteX28" fmla="*/ 195356 w 382411"/>
                <a:gd name="connsiteY28" fmla="*/ 373279 h 381815"/>
                <a:gd name="connsiteX29" fmla="*/ 183399 w 382411"/>
                <a:gd name="connsiteY29" fmla="*/ 361322 h 381815"/>
                <a:gd name="connsiteX30" fmla="*/ 195356 w 382411"/>
                <a:gd name="connsiteY30" fmla="*/ 349364 h 381815"/>
                <a:gd name="connsiteX31" fmla="*/ 195356 w 382411"/>
                <a:gd name="connsiteY31" fmla="*/ 308305 h 381815"/>
                <a:gd name="connsiteX32" fmla="*/ 154153 w 382411"/>
                <a:gd name="connsiteY32" fmla="*/ 308305 h 381815"/>
                <a:gd name="connsiteX33" fmla="*/ 154153 w 382411"/>
                <a:gd name="connsiteY33" fmla="*/ 267246 h 381815"/>
                <a:gd name="connsiteX34" fmla="*/ 112949 w 382411"/>
                <a:gd name="connsiteY34" fmla="*/ 267246 h 381815"/>
                <a:gd name="connsiteX35" fmla="*/ 112949 w 382411"/>
                <a:gd name="connsiteY35" fmla="*/ 226186 h 381815"/>
                <a:gd name="connsiteX36" fmla="*/ 71746 w 382411"/>
                <a:gd name="connsiteY36" fmla="*/ 225754 h 38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2411" h="381815">
                  <a:moveTo>
                    <a:pt x="71746" y="225754"/>
                  </a:moveTo>
                  <a:cubicBezTo>
                    <a:pt x="83127" y="214373"/>
                    <a:pt x="83127" y="195932"/>
                    <a:pt x="71746" y="184695"/>
                  </a:cubicBezTo>
                  <a:cubicBezTo>
                    <a:pt x="63390" y="176339"/>
                    <a:pt x="51144" y="174034"/>
                    <a:pt x="40771" y="178068"/>
                  </a:cubicBezTo>
                  <a:cubicBezTo>
                    <a:pt x="2881" y="140178"/>
                    <a:pt x="1297" y="138305"/>
                    <a:pt x="1297" y="138305"/>
                  </a:cubicBezTo>
                  <a:cubicBezTo>
                    <a:pt x="-432" y="136576"/>
                    <a:pt x="-432" y="133551"/>
                    <a:pt x="1297" y="131678"/>
                  </a:cubicBezTo>
                  <a:cubicBezTo>
                    <a:pt x="131966" y="1297"/>
                    <a:pt x="131966" y="1297"/>
                    <a:pt x="131966" y="1297"/>
                  </a:cubicBezTo>
                  <a:cubicBezTo>
                    <a:pt x="133695" y="-432"/>
                    <a:pt x="136865" y="-432"/>
                    <a:pt x="138593" y="1297"/>
                  </a:cubicBezTo>
                  <a:cubicBezTo>
                    <a:pt x="165390" y="28093"/>
                    <a:pt x="169136" y="31695"/>
                    <a:pt x="169568" y="32271"/>
                  </a:cubicBezTo>
                  <a:lnTo>
                    <a:pt x="169568" y="32271"/>
                  </a:lnTo>
                  <a:cubicBezTo>
                    <a:pt x="152856" y="37890"/>
                    <a:pt x="152856" y="37890"/>
                    <a:pt x="152856" y="37890"/>
                  </a:cubicBezTo>
                  <a:cubicBezTo>
                    <a:pt x="151704" y="38322"/>
                    <a:pt x="150839" y="39186"/>
                    <a:pt x="150263" y="40339"/>
                  </a:cubicBezTo>
                  <a:cubicBezTo>
                    <a:pt x="111221" y="117847"/>
                    <a:pt x="111221" y="117847"/>
                    <a:pt x="111221" y="117847"/>
                  </a:cubicBezTo>
                  <a:cubicBezTo>
                    <a:pt x="109060" y="123178"/>
                    <a:pt x="107763" y="128941"/>
                    <a:pt x="107763" y="134991"/>
                  </a:cubicBezTo>
                  <a:cubicBezTo>
                    <a:pt x="107763" y="142483"/>
                    <a:pt x="110788" y="149398"/>
                    <a:pt x="115831" y="154441"/>
                  </a:cubicBezTo>
                  <a:cubicBezTo>
                    <a:pt x="120729" y="159339"/>
                    <a:pt x="127644" y="162508"/>
                    <a:pt x="135280" y="162508"/>
                  </a:cubicBezTo>
                  <a:cubicBezTo>
                    <a:pt x="158043" y="162508"/>
                    <a:pt x="176483" y="144068"/>
                    <a:pt x="176483" y="121449"/>
                  </a:cubicBezTo>
                  <a:cubicBezTo>
                    <a:pt x="176483" y="98830"/>
                    <a:pt x="194924" y="80390"/>
                    <a:pt x="217687" y="80390"/>
                  </a:cubicBezTo>
                  <a:cubicBezTo>
                    <a:pt x="225178" y="80390"/>
                    <a:pt x="232670" y="82695"/>
                    <a:pt x="238289" y="87305"/>
                  </a:cubicBezTo>
                  <a:cubicBezTo>
                    <a:pt x="373857" y="222585"/>
                    <a:pt x="373857" y="222585"/>
                    <a:pt x="373857" y="222585"/>
                  </a:cubicBezTo>
                  <a:cubicBezTo>
                    <a:pt x="385382" y="234110"/>
                    <a:pt x="385238" y="252551"/>
                    <a:pt x="373569" y="264076"/>
                  </a:cubicBezTo>
                  <a:cubicBezTo>
                    <a:pt x="362043" y="275169"/>
                    <a:pt x="343891" y="274881"/>
                    <a:pt x="332653" y="263788"/>
                  </a:cubicBezTo>
                  <a:lnTo>
                    <a:pt x="332653" y="263788"/>
                  </a:lnTo>
                  <a:cubicBezTo>
                    <a:pt x="344035" y="275169"/>
                    <a:pt x="344035" y="293610"/>
                    <a:pt x="332653" y="304847"/>
                  </a:cubicBezTo>
                  <a:cubicBezTo>
                    <a:pt x="321272" y="316229"/>
                    <a:pt x="302831" y="316229"/>
                    <a:pt x="291450" y="304847"/>
                  </a:cubicBezTo>
                  <a:cubicBezTo>
                    <a:pt x="302831" y="316229"/>
                    <a:pt x="302831" y="334669"/>
                    <a:pt x="291450" y="345906"/>
                  </a:cubicBezTo>
                  <a:cubicBezTo>
                    <a:pt x="280068" y="357288"/>
                    <a:pt x="261628" y="357288"/>
                    <a:pt x="250246" y="345906"/>
                  </a:cubicBezTo>
                  <a:cubicBezTo>
                    <a:pt x="250246" y="345906"/>
                    <a:pt x="250246" y="345906"/>
                    <a:pt x="236560" y="332220"/>
                  </a:cubicBezTo>
                  <a:cubicBezTo>
                    <a:pt x="247941" y="343601"/>
                    <a:pt x="247941" y="362042"/>
                    <a:pt x="236560" y="373279"/>
                  </a:cubicBezTo>
                  <a:cubicBezTo>
                    <a:pt x="225178" y="384661"/>
                    <a:pt x="206738" y="384661"/>
                    <a:pt x="195356" y="373279"/>
                  </a:cubicBezTo>
                  <a:cubicBezTo>
                    <a:pt x="195356" y="373279"/>
                    <a:pt x="195356" y="373279"/>
                    <a:pt x="183399" y="361322"/>
                  </a:cubicBezTo>
                  <a:cubicBezTo>
                    <a:pt x="195356" y="349364"/>
                    <a:pt x="195356" y="349364"/>
                    <a:pt x="195356" y="349364"/>
                  </a:cubicBezTo>
                  <a:cubicBezTo>
                    <a:pt x="206738" y="337983"/>
                    <a:pt x="206738" y="319542"/>
                    <a:pt x="195356" y="308305"/>
                  </a:cubicBezTo>
                  <a:cubicBezTo>
                    <a:pt x="183975" y="296923"/>
                    <a:pt x="165534" y="296923"/>
                    <a:pt x="154153" y="308305"/>
                  </a:cubicBezTo>
                  <a:cubicBezTo>
                    <a:pt x="165534" y="296923"/>
                    <a:pt x="165534" y="278483"/>
                    <a:pt x="154153" y="267246"/>
                  </a:cubicBezTo>
                  <a:cubicBezTo>
                    <a:pt x="142771" y="255864"/>
                    <a:pt x="124331" y="255864"/>
                    <a:pt x="112949" y="267246"/>
                  </a:cubicBezTo>
                  <a:cubicBezTo>
                    <a:pt x="124331" y="255864"/>
                    <a:pt x="124331" y="237424"/>
                    <a:pt x="112949" y="226186"/>
                  </a:cubicBezTo>
                  <a:cubicBezTo>
                    <a:pt x="101712" y="214373"/>
                    <a:pt x="83271" y="214373"/>
                    <a:pt x="71746" y="225754"/>
                  </a:cubicBezTo>
                </a:path>
              </a:pathLst>
            </a:custGeom>
            <a:solidFill>
              <a:srgbClr val="E8E6DF"/>
            </a:solidFill>
            <a:ln w="1437" cap="flat">
              <a:solidFill>
                <a:srgbClr val="8C8279"/>
              </a:solidFill>
              <a:prstDash val="solid"/>
              <a:miter/>
            </a:ln>
            <a:scene3d>
              <a:camera prst="orthographicFront"/>
              <a:lightRig rig="threePt" dir="t"/>
            </a:scene3d>
            <a:sp3d>
              <a:bevelT w="25400" h="25400"/>
            </a:sp3d>
          </p:spPr>
          <p:txBody>
            <a:bodyPr rtlCol="0" anchor="ctr"/>
            <a:lstStyle/>
            <a:p>
              <a:endParaRPr lang="en-US"/>
            </a:p>
          </p:txBody>
        </p:sp>
        <p:sp>
          <p:nvSpPr>
            <p:cNvPr id="12" name="Oval 11">
              <a:extLst>
                <a:ext uri="{FF2B5EF4-FFF2-40B4-BE49-F238E27FC236}">
                  <a16:creationId xmlns:a16="http://schemas.microsoft.com/office/drawing/2014/main" id="{5B869B2A-5BB7-E535-7D4E-AE5EC10CA350}"/>
                </a:ext>
              </a:extLst>
            </p:cNvPr>
            <p:cNvSpPr/>
            <p:nvPr/>
          </p:nvSpPr>
          <p:spPr bwMode="auto">
            <a:xfrm>
              <a:off x="3499734" y="4768493"/>
              <a:ext cx="537297" cy="537293"/>
            </a:xfrm>
            <a:prstGeom prst="ellipse">
              <a:avLst/>
            </a:prstGeom>
            <a:solidFill>
              <a:schemeClr val="bg1">
                <a:lumMod val="95000"/>
              </a:scheme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pic>
          <p:nvPicPr>
            <p:cNvPr id="200" name="Picture 199">
              <a:extLst>
                <a:ext uri="{FF2B5EF4-FFF2-40B4-BE49-F238E27FC236}">
                  <a16:creationId xmlns:a16="http://schemas.microsoft.com/office/drawing/2014/main" id="{B7B7E832-0337-B38C-C584-52312AF69FC0}"/>
                </a:ext>
              </a:extLst>
            </p:cNvPr>
            <p:cNvPicPr>
              <a:picLocks noChangeAspect="1"/>
            </p:cNvPicPr>
            <p:nvPr/>
          </p:nvPicPr>
          <p:blipFill rotWithShape="1">
            <a:blip r:embed="rId3"/>
            <a:srcRect l="27167" r="23517" b="54105"/>
            <a:stretch/>
          </p:blipFill>
          <p:spPr>
            <a:xfrm>
              <a:off x="3610878" y="4873347"/>
              <a:ext cx="327715" cy="307777"/>
            </a:xfrm>
            <a:prstGeom prst="rect">
              <a:avLst/>
            </a:prstGeom>
          </p:spPr>
        </p:pic>
      </p:grpSp>
      <p:cxnSp>
        <p:nvCxnSpPr>
          <p:cNvPr id="72" name="Straight Connector 71">
            <a:extLst>
              <a:ext uri="{FF2B5EF4-FFF2-40B4-BE49-F238E27FC236}">
                <a16:creationId xmlns:a16="http://schemas.microsoft.com/office/drawing/2014/main" id="{E1C5ADA7-709E-EA78-966A-A57FDA73B045}"/>
              </a:ext>
              <a:ext uri="{C183D7F6-B498-43B3-948B-1728B52AA6E4}">
                <adec:decorative xmlns:adec="http://schemas.microsoft.com/office/drawing/2017/decorative" val="1"/>
              </a:ext>
            </a:extLst>
          </p:cNvPr>
          <p:cNvCxnSpPr>
            <a:cxnSpLocks/>
          </p:cNvCxnSpPr>
          <p:nvPr/>
        </p:nvCxnSpPr>
        <p:spPr>
          <a:xfrm>
            <a:off x="3875406" y="2438949"/>
            <a:ext cx="539241" cy="653916"/>
          </a:xfrm>
          <a:prstGeom prst="line">
            <a:avLst/>
          </a:prstGeom>
          <a:ln w="22225"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3AFA96AA-1565-BEDC-9B8D-13B70681A889}"/>
              </a:ext>
            </a:extLst>
          </p:cNvPr>
          <p:cNvSpPr>
            <a:spLocks noGrp="1"/>
          </p:cNvSpPr>
          <p:nvPr>
            <p:ph type="title"/>
          </p:nvPr>
        </p:nvSpPr>
        <p:spPr>
          <a:xfrm>
            <a:off x="0" y="457200"/>
            <a:ext cx="12192000" cy="553998"/>
          </a:xfrm>
        </p:spPr>
        <p:txBody>
          <a:bodyPr/>
          <a:lstStyle/>
          <a:p>
            <a:pPr algn="ctr"/>
            <a:r>
              <a:rPr lang="en-US"/>
              <a:t>Unified identity management</a:t>
            </a:r>
          </a:p>
        </p:txBody>
      </p:sp>
      <p:sp>
        <p:nvSpPr>
          <p:cNvPr id="3" name="Title 2">
            <a:extLst>
              <a:ext uri="{FF2B5EF4-FFF2-40B4-BE49-F238E27FC236}">
                <a16:creationId xmlns:a16="http://schemas.microsoft.com/office/drawing/2014/main" id="{45BFD4F8-A02C-BE67-B31A-8EDA6092678C}"/>
              </a:ext>
            </a:extLst>
          </p:cNvPr>
          <p:cNvSpPr txBox="1">
            <a:spLocks/>
          </p:cNvSpPr>
          <p:nvPr/>
        </p:nvSpPr>
        <p:spPr>
          <a:xfrm>
            <a:off x="0" y="1008158"/>
            <a:ext cx="12192000" cy="27699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algn="ctr">
              <a:lnSpc>
                <a:spcPct val="100000"/>
              </a:lnSpc>
            </a:pPr>
            <a:r>
              <a:rPr lang="en-US" sz="1800">
                <a:solidFill>
                  <a:srgbClr val="454142"/>
                </a:solidFill>
                <a:latin typeface="+mn-lt"/>
              </a:rPr>
              <a:t>Manage all your identities and access to all your applications across your hybrid environment </a:t>
            </a:r>
          </a:p>
        </p:txBody>
      </p:sp>
      <p:sp>
        <p:nvSpPr>
          <p:cNvPr id="172" name="TextBox 171">
            <a:extLst>
              <a:ext uri="{FF2B5EF4-FFF2-40B4-BE49-F238E27FC236}">
                <a16:creationId xmlns:a16="http://schemas.microsoft.com/office/drawing/2014/main" id="{A3D0ACAA-F6D2-5FD6-DFB5-204713112EA1}"/>
              </a:ext>
            </a:extLst>
          </p:cNvPr>
          <p:cNvSpPr txBox="1"/>
          <p:nvPr/>
        </p:nvSpPr>
        <p:spPr>
          <a:xfrm>
            <a:off x="4762771" y="3466397"/>
            <a:ext cx="2750867" cy="400110"/>
          </a:xfrm>
          <a:prstGeom prst="rect">
            <a:avLst/>
          </a:prstGeom>
          <a:noFill/>
        </p:spPr>
        <p:txBody>
          <a:bodyPr wrap="square">
            <a:spAutoFit/>
          </a:bodyPr>
          <a:lstStyle/>
          <a:p>
            <a:r>
              <a:rPr kumimoji="0" lang="en-US" sz="2000" b="0" i="0" u="none" strike="noStrike" kern="0" cap="none" spc="0" normalizeH="0" baseline="0" noProof="0">
                <a:ln>
                  <a:noFill/>
                </a:ln>
                <a:solidFill>
                  <a:srgbClr val="000000"/>
                </a:solidFill>
                <a:effectLst/>
                <a:uLnTx/>
                <a:uFillTx/>
                <a:latin typeface="Segoe Sans Text Semibold" pitchFamily="2" charset="0"/>
                <a:ea typeface="+mn-ea"/>
                <a:cs typeface="Segoe Sans Text Semibold" pitchFamily="2" charset="0"/>
              </a:rPr>
              <a:t>Microsoft Entra ID</a:t>
            </a:r>
            <a:endParaRPr lang="en-US"/>
          </a:p>
        </p:txBody>
      </p:sp>
      <p:sp>
        <p:nvSpPr>
          <p:cNvPr id="26" name="TextBox 25">
            <a:extLst>
              <a:ext uri="{FF2B5EF4-FFF2-40B4-BE49-F238E27FC236}">
                <a16:creationId xmlns:a16="http://schemas.microsoft.com/office/drawing/2014/main" id="{03F92BBF-6B5A-4817-900B-7EF103BA9149}"/>
              </a:ext>
            </a:extLst>
          </p:cNvPr>
          <p:cNvSpPr txBox="1"/>
          <p:nvPr/>
        </p:nvSpPr>
        <p:spPr>
          <a:xfrm>
            <a:off x="2949530" y="2691630"/>
            <a:ext cx="872291" cy="193899"/>
          </a:xfrm>
          <a:prstGeom prst="rect">
            <a:avLst/>
          </a:prstGeom>
          <a:noFill/>
        </p:spPr>
        <p:txBody>
          <a:bodyPr wrap="none" lIns="0" tIns="0" rIns="0" bIns="0" anchor="t" anchorCtr="0">
            <a:spAutoFit/>
          </a:bodyPr>
          <a:lstStyle/>
          <a:p>
            <a:pPr lvl="0" algn="ctr" defTabSz="914225">
              <a:lnSpc>
                <a:spcPct val="90000"/>
              </a:lnSpc>
              <a:spcAft>
                <a:spcPts val="300"/>
              </a:spcAft>
              <a:buSzTx/>
              <a:defRPr/>
            </a:pPr>
            <a:r>
              <a:rPr lang="en-US" sz="1400">
                <a:ln w="3175">
                  <a:noFill/>
                </a:ln>
                <a:solidFill>
                  <a:schemeClr val="accent1"/>
                </a:solidFill>
                <a:latin typeface="Segoe Sans Text Semibold" pitchFamily="2" charset="0"/>
                <a:cs typeface="Segoe Sans Text Semibold" pitchFamily="2" charset="0"/>
              </a:rPr>
              <a:t>Employees</a:t>
            </a:r>
          </a:p>
        </p:txBody>
      </p:sp>
      <p:sp>
        <p:nvSpPr>
          <p:cNvPr id="52" name="TextBox 51">
            <a:extLst>
              <a:ext uri="{FF2B5EF4-FFF2-40B4-BE49-F238E27FC236}">
                <a16:creationId xmlns:a16="http://schemas.microsoft.com/office/drawing/2014/main" id="{E7AA4486-8A3E-0F2B-AFEE-507B9CB06687}"/>
              </a:ext>
            </a:extLst>
          </p:cNvPr>
          <p:cNvSpPr txBox="1"/>
          <p:nvPr/>
        </p:nvSpPr>
        <p:spPr>
          <a:xfrm>
            <a:off x="1257101" y="3533523"/>
            <a:ext cx="1412759" cy="193899"/>
          </a:xfrm>
          <a:prstGeom prst="rect">
            <a:avLst/>
          </a:prstGeom>
          <a:noFill/>
        </p:spPr>
        <p:txBody>
          <a:bodyPr wrap="none" lIns="0" tIns="0" rIns="0" bIns="0" anchor="t" anchorCtr="0">
            <a:spAutoFit/>
          </a:bodyPr>
          <a:lstStyle/>
          <a:p>
            <a:pPr lvl="0" algn="ctr" defTabSz="914225">
              <a:lnSpc>
                <a:spcPct val="90000"/>
              </a:lnSpc>
              <a:spcAft>
                <a:spcPts val="300"/>
              </a:spcAft>
              <a:buSzTx/>
              <a:defRPr/>
            </a:pPr>
            <a:r>
              <a:rPr lang="en-US" sz="1400">
                <a:ln w="3175">
                  <a:noFill/>
                </a:ln>
                <a:solidFill>
                  <a:schemeClr val="accent1"/>
                </a:solidFill>
                <a:latin typeface="Segoe Sans Text Semibold" pitchFamily="2" charset="0"/>
                <a:cs typeface="Segoe Sans Text Semibold" pitchFamily="2" charset="0"/>
              </a:rPr>
              <a:t>Frontline workers</a:t>
            </a:r>
          </a:p>
        </p:txBody>
      </p:sp>
      <p:sp>
        <p:nvSpPr>
          <p:cNvPr id="64" name="TextBox 63">
            <a:extLst>
              <a:ext uri="{FF2B5EF4-FFF2-40B4-BE49-F238E27FC236}">
                <a16:creationId xmlns:a16="http://schemas.microsoft.com/office/drawing/2014/main" id="{2E6641F9-EE7F-2477-AE48-290B92424412}"/>
              </a:ext>
            </a:extLst>
          </p:cNvPr>
          <p:cNvSpPr txBox="1"/>
          <p:nvPr/>
        </p:nvSpPr>
        <p:spPr>
          <a:xfrm>
            <a:off x="1518800" y="4980128"/>
            <a:ext cx="872291" cy="193899"/>
          </a:xfrm>
          <a:prstGeom prst="rect">
            <a:avLst/>
          </a:prstGeom>
          <a:noFill/>
        </p:spPr>
        <p:txBody>
          <a:bodyPr wrap="none" lIns="0" tIns="0" rIns="0" bIns="0" anchor="t" anchorCtr="0">
            <a:spAutoFit/>
          </a:bodyPr>
          <a:lstStyle/>
          <a:p>
            <a:pPr lvl="0" algn="ctr" defTabSz="914225">
              <a:lnSpc>
                <a:spcPct val="90000"/>
              </a:lnSpc>
              <a:spcAft>
                <a:spcPts val="300"/>
              </a:spcAft>
              <a:buSzTx/>
              <a:defRPr/>
            </a:pPr>
            <a:r>
              <a:rPr lang="en-US" sz="1400">
                <a:ln w="3175">
                  <a:noFill/>
                </a:ln>
                <a:solidFill>
                  <a:schemeClr val="accent1"/>
                </a:solidFill>
                <a:latin typeface="Segoe Sans Text Semibold" pitchFamily="2" charset="0"/>
                <a:cs typeface="Segoe Sans Text Semibold" pitchFamily="2" charset="0"/>
              </a:rPr>
              <a:t>Customers</a:t>
            </a:r>
          </a:p>
        </p:txBody>
      </p:sp>
      <p:sp>
        <p:nvSpPr>
          <p:cNvPr id="9" name="TextBox 8">
            <a:extLst>
              <a:ext uri="{FF2B5EF4-FFF2-40B4-BE49-F238E27FC236}">
                <a16:creationId xmlns:a16="http://schemas.microsoft.com/office/drawing/2014/main" id="{C85B1260-CBDC-57C8-E326-BEA9F61A4660}"/>
              </a:ext>
            </a:extLst>
          </p:cNvPr>
          <p:cNvSpPr txBox="1"/>
          <p:nvPr/>
        </p:nvSpPr>
        <p:spPr>
          <a:xfrm>
            <a:off x="3058214" y="5822020"/>
            <a:ext cx="671209" cy="193899"/>
          </a:xfrm>
          <a:prstGeom prst="rect">
            <a:avLst/>
          </a:prstGeom>
          <a:noFill/>
        </p:spPr>
        <p:txBody>
          <a:bodyPr wrap="none" lIns="0" tIns="0" rIns="0" bIns="0" anchor="t" anchorCtr="0">
            <a:spAutoFit/>
          </a:bodyPr>
          <a:lstStyle/>
          <a:p>
            <a:pPr lvl="0" algn="ctr" defTabSz="914225">
              <a:lnSpc>
                <a:spcPct val="90000"/>
              </a:lnSpc>
              <a:spcAft>
                <a:spcPts val="300"/>
              </a:spcAft>
              <a:buSzTx/>
              <a:defRPr/>
            </a:pPr>
            <a:r>
              <a:rPr lang="en-US" sz="1400">
                <a:ln w="3175">
                  <a:noFill/>
                </a:ln>
                <a:solidFill>
                  <a:schemeClr val="accent1"/>
                </a:solidFill>
                <a:latin typeface="Segoe Sans Text Semibold" pitchFamily="2" charset="0"/>
                <a:cs typeface="Segoe Sans Text Semibold" pitchFamily="2" charset="0"/>
              </a:rPr>
              <a:t>Partners</a:t>
            </a:r>
          </a:p>
        </p:txBody>
      </p:sp>
      <p:sp>
        <p:nvSpPr>
          <p:cNvPr id="19" name="Freeform: Shape 18">
            <a:extLst>
              <a:ext uri="{FF2B5EF4-FFF2-40B4-BE49-F238E27FC236}">
                <a16:creationId xmlns:a16="http://schemas.microsoft.com/office/drawing/2014/main" id="{F86B6D97-7951-B8BB-2574-92ECBAA4F600}"/>
              </a:ext>
              <a:ext uri="{C183D7F6-B498-43B3-948B-1728B52AA6E4}">
                <adec:decorative xmlns:adec="http://schemas.microsoft.com/office/drawing/2017/decorative" val="1"/>
              </a:ext>
            </a:extLst>
          </p:cNvPr>
          <p:cNvSpPr/>
          <p:nvPr/>
        </p:nvSpPr>
        <p:spPr>
          <a:xfrm>
            <a:off x="3194379" y="5151324"/>
            <a:ext cx="398878" cy="373221"/>
          </a:xfrm>
          <a:custGeom>
            <a:avLst/>
            <a:gdLst>
              <a:gd name="connsiteX0" fmla="*/ 8536 w 409909"/>
              <a:gd name="connsiteY0" fmla="*/ 210627 h 383544"/>
              <a:gd name="connsiteX1" fmla="*/ 8536 w 409909"/>
              <a:gd name="connsiteY1" fmla="*/ 251686 h 383544"/>
              <a:gd name="connsiteX2" fmla="*/ 49740 w 409909"/>
              <a:gd name="connsiteY2" fmla="*/ 251686 h 383544"/>
              <a:gd name="connsiteX3" fmla="*/ 73799 w 409909"/>
              <a:gd name="connsiteY3" fmla="*/ 227627 h 383544"/>
              <a:gd name="connsiteX4" fmla="*/ 73799 w 409909"/>
              <a:gd name="connsiteY4" fmla="*/ 186568 h 383544"/>
              <a:gd name="connsiteX5" fmla="*/ 32595 w 409909"/>
              <a:gd name="connsiteY5" fmla="*/ 186568 h 383544"/>
              <a:gd name="connsiteX6" fmla="*/ 8536 w 409909"/>
              <a:gd name="connsiteY6" fmla="*/ 210627 h 383544"/>
              <a:gd name="connsiteX7" fmla="*/ 8536 w 409909"/>
              <a:gd name="connsiteY7" fmla="*/ 210627 h 383544"/>
              <a:gd name="connsiteX8" fmla="*/ 8536 w 409909"/>
              <a:gd name="connsiteY8" fmla="*/ 210627 h 383544"/>
              <a:gd name="connsiteX9" fmla="*/ 49740 w 409909"/>
              <a:gd name="connsiteY9" fmla="*/ 251830 h 383544"/>
              <a:gd name="connsiteX10" fmla="*/ 49740 w 409909"/>
              <a:gd name="connsiteY10" fmla="*/ 292890 h 383544"/>
              <a:gd name="connsiteX11" fmla="*/ 90943 w 409909"/>
              <a:gd name="connsiteY11" fmla="*/ 292890 h 383544"/>
              <a:gd name="connsiteX12" fmla="*/ 115002 w 409909"/>
              <a:gd name="connsiteY12" fmla="*/ 268830 h 383544"/>
              <a:gd name="connsiteX13" fmla="*/ 115002 w 409909"/>
              <a:gd name="connsiteY13" fmla="*/ 227771 h 383544"/>
              <a:gd name="connsiteX14" fmla="*/ 73799 w 409909"/>
              <a:gd name="connsiteY14" fmla="*/ 227771 h 383544"/>
              <a:gd name="connsiteX15" fmla="*/ 49740 w 409909"/>
              <a:gd name="connsiteY15" fmla="*/ 251830 h 383544"/>
              <a:gd name="connsiteX16" fmla="*/ 49740 w 409909"/>
              <a:gd name="connsiteY16" fmla="*/ 251830 h 383544"/>
              <a:gd name="connsiteX17" fmla="*/ 49740 w 409909"/>
              <a:gd name="connsiteY17" fmla="*/ 251830 h 383544"/>
              <a:gd name="connsiteX18" fmla="*/ 90943 w 409909"/>
              <a:gd name="connsiteY18" fmla="*/ 292890 h 383544"/>
              <a:gd name="connsiteX19" fmla="*/ 90943 w 409909"/>
              <a:gd name="connsiteY19" fmla="*/ 333949 h 383544"/>
              <a:gd name="connsiteX20" fmla="*/ 132146 w 409909"/>
              <a:gd name="connsiteY20" fmla="*/ 333949 h 383544"/>
              <a:gd name="connsiteX21" fmla="*/ 156206 w 409909"/>
              <a:gd name="connsiteY21" fmla="*/ 309890 h 383544"/>
              <a:gd name="connsiteX22" fmla="*/ 156206 w 409909"/>
              <a:gd name="connsiteY22" fmla="*/ 268830 h 383544"/>
              <a:gd name="connsiteX23" fmla="*/ 115002 w 409909"/>
              <a:gd name="connsiteY23" fmla="*/ 268830 h 383544"/>
              <a:gd name="connsiteX24" fmla="*/ 90943 w 409909"/>
              <a:gd name="connsiteY24" fmla="*/ 292890 h 383544"/>
              <a:gd name="connsiteX25" fmla="*/ 90943 w 409909"/>
              <a:gd name="connsiteY25" fmla="*/ 292890 h 383544"/>
              <a:gd name="connsiteX26" fmla="*/ 90943 w 409909"/>
              <a:gd name="connsiteY26" fmla="*/ 292890 h 383544"/>
              <a:gd name="connsiteX27" fmla="*/ 132146 w 409909"/>
              <a:gd name="connsiteY27" fmla="*/ 333949 h 383544"/>
              <a:gd name="connsiteX28" fmla="*/ 132146 w 409909"/>
              <a:gd name="connsiteY28" fmla="*/ 375008 h 383544"/>
              <a:gd name="connsiteX29" fmla="*/ 173350 w 409909"/>
              <a:gd name="connsiteY29" fmla="*/ 375008 h 383544"/>
              <a:gd name="connsiteX30" fmla="*/ 197409 w 409909"/>
              <a:gd name="connsiteY30" fmla="*/ 350949 h 383544"/>
              <a:gd name="connsiteX31" fmla="*/ 197409 w 409909"/>
              <a:gd name="connsiteY31" fmla="*/ 309890 h 383544"/>
              <a:gd name="connsiteX32" fmla="*/ 156206 w 409909"/>
              <a:gd name="connsiteY32" fmla="*/ 309890 h 383544"/>
              <a:gd name="connsiteX33" fmla="*/ 132146 w 409909"/>
              <a:gd name="connsiteY33" fmla="*/ 333949 h 383544"/>
              <a:gd name="connsiteX34" fmla="*/ 132146 w 409909"/>
              <a:gd name="connsiteY34" fmla="*/ 333949 h 383544"/>
              <a:gd name="connsiteX35" fmla="*/ 132146 w 409909"/>
              <a:gd name="connsiteY35" fmla="*/ 333949 h 383544"/>
              <a:gd name="connsiteX36" fmla="*/ 350121 w 409909"/>
              <a:gd name="connsiteY36" fmla="*/ 198669 h 383544"/>
              <a:gd name="connsiteX37" fmla="*/ 408613 w 409909"/>
              <a:gd name="connsiteY37" fmla="*/ 140178 h 383544"/>
              <a:gd name="connsiteX38" fmla="*/ 408613 w 409909"/>
              <a:gd name="connsiteY38" fmla="*/ 133551 h 383544"/>
              <a:gd name="connsiteX39" fmla="*/ 274630 w 409909"/>
              <a:gd name="connsiteY39" fmla="*/ 0 h 383544"/>
              <a:gd name="connsiteX40" fmla="*/ 274630 w 409909"/>
              <a:gd name="connsiteY40" fmla="*/ 0 h 383544"/>
              <a:gd name="connsiteX41" fmla="*/ 154909 w 409909"/>
              <a:gd name="connsiteY41" fmla="*/ 39763 h 383544"/>
              <a:gd name="connsiteX42" fmla="*/ 152316 w 409909"/>
              <a:gd name="connsiteY42" fmla="*/ 42212 h 383544"/>
              <a:gd name="connsiteX43" fmla="*/ 113274 w 409909"/>
              <a:gd name="connsiteY43" fmla="*/ 119864 h 383544"/>
              <a:gd name="connsiteX44" fmla="*/ 109816 w 409909"/>
              <a:gd name="connsiteY44" fmla="*/ 137008 h 383544"/>
              <a:gd name="connsiteX45" fmla="*/ 117884 w 409909"/>
              <a:gd name="connsiteY45" fmla="*/ 156457 h 383544"/>
              <a:gd name="connsiteX46" fmla="*/ 137333 w 409909"/>
              <a:gd name="connsiteY46" fmla="*/ 164525 h 383544"/>
              <a:gd name="connsiteX47" fmla="*/ 178536 w 409909"/>
              <a:gd name="connsiteY47" fmla="*/ 123466 h 383544"/>
              <a:gd name="connsiteX48" fmla="*/ 219740 w 409909"/>
              <a:gd name="connsiteY48" fmla="*/ 82407 h 383544"/>
              <a:gd name="connsiteX49" fmla="*/ 240342 w 409909"/>
              <a:gd name="connsiteY49" fmla="*/ 89322 h 383544"/>
              <a:gd name="connsiteX50" fmla="*/ 350121 w 409909"/>
              <a:gd name="connsiteY50" fmla="*/ 198669 h 38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9909" h="383544">
                <a:moveTo>
                  <a:pt x="8536" y="210627"/>
                </a:moveTo>
                <a:cubicBezTo>
                  <a:pt x="-2845" y="222008"/>
                  <a:pt x="-2845" y="240449"/>
                  <a:pt x="8536" y="251686"/>
                </a:cubicBezTo>
                <a:cubicBezTo>
                  <a:pt x="19917" y="263068"/>
                  <a:pt x="38358" y="263068"/>
                  <a:pt x="49740" y="251686"/>
                </a:cubicBezTo>
                <a:cubicBezTo>
                  <a:pt x="73799" y="227627"/>
                  <a:pt x="73799" y="227627"/>
                  <a:pt x="73799" y="227627"/>
                </a:cubicBezTo>
                <a:cubicBezTo>
                  <a:pt x="85180" y="216246"/>
                  <a:pt x="85180" y="197805"/>
                  <a:pt x="73799" y="186568"/>
                </a:cubicBezTo>
                <a:cubicBezTo>
                  <a:pt x="62417" y="175186"/>
                  <a:pt x="43977" y="175186"/>
                  <a:pt x="32595" y="186568"/>
                </a:cubicBezTo>
                <a:lnTo>
                  <a:pt x="8536" y="210627"/>
                </a:lnTo>
                <a:lnTo>
                  <a:pt x="8536" y="210627"/>
                </a:lnTo>
                <a:lnTo>
                  <a:pt x="8536" y="210627"/>
                </a:lnTo>
                <a:close/>
                <a:moveTo>
                  <a:pt x="49740" y="251830"/>
                </a:moveTo>
                <a:cubicBezTo>
                  <a:pt x="38358" y="263212"/>
                  <a:pt x="38358" y="281652"/>
                  <a:pt x="49740" y="292890"/>
                </a:cubicBezTo>
                <a:cubicBezTo>
                  <a:pt x="61121" y="304271"/>
                  <a:pt x="79562" y="304271"/>
                  <a:pt x="90943" y="292890"/>
                </a:cubicBezTo>
                <a:cubicBezTo>
                  <a:pt x="115002" y="268830"/>
                  <a:pt x="115002" y="268830"/>
                  <a:pt x="115002" y="268830"/>
                </a:cubicBezTo>
                <a:cubicBezTo>
                  <a:pt x="126384" y="257449"/>
                  <a:pt x="126384" y="239008"/>
                  <a:pt x="115002" y="227771"/>
                </a:cubicBezTo>
                <a:cubicBezTo>
                  <a:pt x="103621" y="216390"/>
                  <a:pt x="85180" y="216390"/>
                  <a:pt x="73799" y="227771"/>
                </a:cubicBezTo>
                <a:lnTo>
                  <a:pt x="49740" y="251830"/>
                </a:lnTo>
                <a:lnTo>
                  <a:pt x="49740" y="251830"/>
                </a:lnTo>
                <a:lnTo>
                  <a:pt x="49740" y="251830"/>
                </a:lnTo>
                <a:close/>
                <a:moveTo>
                  <a:pt x="90943" y="292890"/>
                </a:moveTo>
                <a:cubicBezTo>
                  <a:pt x="79562" y="304271"/>
                  <a:pt x="79562" y="322712"/>
                  <a:pt x="90943" y="333949"/>
                </a:cubicBezTo>
                <a:cubicBezTo>
                  <a:pt x="102324" y="345330"/>
                  <a:pt x="120765" y="345330"/>
                  <a:pt x="132146" y="333949"/>
                </a:cubicBezTo>
                <a:cubicBezTo>
                  <a:pt x="156206" y="309890"/>
                  <a:pt x="156206" y="309890"/>
                  <a:pt x="156206" y="309890"/>
                </a:cubicBezTo>
                <a:cubicBezTo>
                  <a:pt x="167587" y="298508"/>
                  <a:pt x="167587" y="280068"/>
                  <a:pt x="156206" y="268830"/>
                </a:cubicBezTo>
                <a:cubicBezTo>
                  <a:pt x="144824" y="257449"/>
                  <a:pt x="126384" y="257449"/>
                  <a:pt x="115002" y="268830"/>
                </a:cubicBezTo>
                <a:lnTo>
                  <a:pt x="90943" y="292890"/>
                </a:lnTo>
                <a:lnTo>
                  <a:pt x="90943" y="292890"/>
                </a:lnTo>
                <a:lnTo>
                  <a:pt x="90943" y="292890"/>
                </a:lnTo>
                <a:close/>
                <a:moveTo>
                  <a:pt x="132146" y="333949"/>
                </a:moveTo>
                <a:cubicBezTo>
                  <a:pt x="120765" y="345330"/>
                  <a:pt x="120765" y="363771"/>
                  <a:pt x="132146" y="375008"/>
                </a:cubicBezTo>
                <a:cubicBezTo>
                  <a:pt x="143528" y="386390"/>
                  <a:pt x="161969" y="386390"/>
                  <a:pt x="173350" y="375008"/>
                </a:cubicBezTo>
                <a:cubicBezTo>
                  <a:pt x="197409" y="350949"/>
                  <a:pt x="197409" y="350949"/>
                  <a:pt x="197409" y="350949"/>
                </a:cubicBezTo>
                <a:cubicBezTo>
                  <a:pt x="208791" y="339568"/>
                  <a:pt x="208791" y="321127"/>
                  <a:pt x="197409" y="309890"/>
                </a:cubicBezTo>
                <a:cubicBezTo>
                  <a:pt x="186028" y="298508"/>
                  <a:pt x="167587" y="298508"/>
                  <a:pt x="156206" y="309890"/>
                </a:cubicBezTo>
                <a:lnTo>
                  <a:pt x="132146" y="333949"/>
                </a:lnTo>
                <a:lnTo>
                  <a:pt x="132146" y="333949"/>
                </a:lnTo>
                <a:lnTo>
                  <a:pt x="132146" y="333949"/>
                </a:lnTo>
                <a:close/>
                <a:moveTo>
                  <a:pt x="350121" y="198669"/>
                </a:moveTo>
                <a:lnTo>
                  <a:pt x="408613" y="140178"/>
                </a:lnTo>
                <a:cubicBezTo>
                  <a:pt x="410342" y="138449"/>
                  <a:pt x="410342" y="135424"/>
                  <a:pt x="408613" y="133551"/>
                </a:cubicBezTo>
                <a:cubicBezTo>
                  <a:pt x="274630" y="0"/>
                  <a:pt x="274630" y="0"/>
                  <a:pt x="274630" y="0"/>
                </a:cubicBezTo>
                <a:lnTo>
                  <a:pt x="274630" y="0"/>
                </a:lnTo>
                <a:cubicBezTo>
                  <a:pt x="154909" y="39763"/>
                  <a:pt x="154909" y="39763"/>
                  <a:pt x="154909" y="39763"/>
                </a:cubicBezTo>
                <a:cubicBezTo>
                  <a:pt x="153757" y="40195"/>
                  <a:pt x="152892" y="41059"/>
                  <a:pt x="152316" y="42212"/>
                </a:cubicBezTo>
                <a:cubicBezTo>
                  <a:pt x="113274" y="119864"/>
                  <a:pt x="113274" y="119864"/>
                  <a:pt x="113274" y="119864"/>
                </a:cubicBezTo>
                <a:cubicBezTo>
                  <a:pt x="111113" y="125195"/>
                  <a:pt x="109816" y="130958"/>
                  <a:pt x="109816" y="137008"/>
                </a:cubicBezTo>
                <a:cubicBezTo>
                  <a:pt x="109816" y="144500"/>
                  <a:pt x="112841" y="151415"/>
                  <a:pt x="117884" y="156457"/>
                </a:cubicBezTo>
                <a:cubicBezTo>
                  <a:pt x="122782" y="161356"/>
                  <a:pt x="129697" y="164525"/>
                  <a:pt x="137333" y="164525"/>
                </a:cubicBezTo>
                <a:cubicBezTo>
                  <a:pt x="160096" y="164525"/>
                  <a:pt x="178536" y="146085"/>
                  <a:pt x="178536" y="123466"/>
                </a:cubicBezTo>
                <a:cubicBezTo>
                  <a:pt x="178536" y="100847"/>
                  <a:pt x="196977" y="82407"/>
                  <a:pt x="219740" y="82407"/>
                </a:cubicBezTo>
                <a:cubicBezTo>
                  <a:pt x="227231" y="82407"/>
                  <a:pt x="235155" y="84136"/>
                  <a:pt x="240342" y="89322"/>
                </a:cubicBezTo>
                <a:cubicBezTo>
                  <a:pt x="350121" y="198669"/>
                  <a:pt x="350121" y="198669"/>
                  <a:pt x="350121" y="198669"/>
                </a:cubicBezTo>
                <a:close/>
              </a:path>
            </a:pathLst>
          </a:custGeom>
          <a:solidFill>
            <a:schemeClr val="bg1"/>
          </a:solidFill>
          <a:ln w="1437" cap="flat">
            <a:noFill/>
            <a:prstDash val="solid"/>
            <a:miter/>
          </a:ln>
        </p:spPr>
        <p:txBody>
          <a:bodyPr rtlCol="0" anchor="ctr"/>
          <a:lstStyle/>
          <a:p>
            <a:endParaRPr lang="en-US"/>
          </a:p>
        </p:txBody>
      </p:sp>
      <p:cxnSp>
        <p:nvCxnSpPr>
          <p:cNvPr id="73" name="Straight Connector 72">
            <a:extLst>
              <a:ext uri="{FF2B5EF4-FFF2-40B4-BE49-F238E27FC236}">
                <a16:creationId xmlns:a16="http://schemas.microsoft.com/office/drawing/2014/main" id="{E6A65D59-CA18-9D61-C8F4-9306F12293E6}"/>
              </a:ext>
              <a:ext uri="{C183D7F6-B498-43B3-948B-1728B52AA6E4}">
                <adec:decorative xmlns:adec="http://schemas.microsoft.com/office/drawing/2017/decorative" val="1"/>
              </a:ext>
            </a:extLst>
          </p:cNvPr>
          <p:cNvCxnSpPr>
            <a:cxnSpLocks/>
          </p:cNvCxnSpPr>
          <p:nvPr/>
        </p:nvCxnSpPr>
        <p:spPr>
          <a:xfrm>
            <a:off x="2691363" y="3238190"/>
            <a:ext cx="1591388" cy="411848"/>
          </a:xfrm>
          <a:prstGeom prst="line">
            <a:avLst/>
          </a:prstGeom>
          <a:ln w="22225"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AD85318-289B-3086-79FD-62632F5195EE}"/>
              </a:ext>
              <a:ext uri="{C183D7F6-B498-43B3-948B-1728B52AA6E4}">
                <adec:decorative xmlns:adec="http://schemas.microsoft.com/office/drawing/2017/decorative" val="1"/>
              </a:ext>
            </a:extLst>
          </p:cNvPr>
          <p:cNvCxnSpPr>
            <a:cxnSpLocks/>
          </p:cNvCxnSpPr>
          <p:nvPr/>
        </p:nvCxnSpPr>
        <p:spPr>
          <a:xfrm flipV="1">
            <a:off x="2949530" y="3948323"/>
            <a:ext cx="1501320" cy="254164"/>
          </a:xfrm>
          <a:prstGeom prst="line">
            <a:avLst/>
          </a:prstGeom>
          <a:ln w="22225"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97BAA8F-5AC5-F872-F246-A6735F564FF4}"/>
              </a:ext>
              <a:ext uri="{C183D7F6-B498-43B3-948B-1728B52AA6E4}">
                <adec:decorative xmlns:adec="http://schemas.microsoft.com/office/drawing/2017/decorative" val="1"/>
              </a:ext>
            </a:extLst>
          </p:cNvPr>
          <p:cNvCxnSpPr>
            <a:cxnSpLocks/>
          </p:cNvCxnSpPr>
          <p:nvPr/>
        </p:nvCxnSpPr>
        <p:spPr>
          <a:xfrm flipV="1">
            <a:off x="4178483" y="4173192"/>
            <a:ext cx="475140" cy="510631"/>
          </a:xfrm>
          <a:prstGeom prst="line">
            <a:avLst/>
          </a:prstGeom>
          <a:ln w="22225"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440A32D-BA30-3C1C-AEC3-80B8004724D2}"/>
              </a:ext>
              <a:ext uri="{C183D7F6-B498-43B3-948B-1728B52AA6E4}">
                <adec:decorative xmlns:adec="http://schemas.microsoft.com/office/drawing/2017/decorative" val="1"/>
              </a:ext>
            </a:extLst>
          </p:cNvPr>
          <p:cNvCxnSpPr>
            <a:cxnSpLocks/>
          </p:cNvCxnSpPr>
          <p:nvPr/>
        </p:nvCxnSpPr>
        <p:spPr>
          <a:xfrm flipH="1">
            <a:off x="7363911" y="2870448"/>
            <a:ext cx="686511" cy="390523"/>
          </a:xfrm>
          <a:prstGeom prst="line">
            <a:avLst/>
          </a:prstGeom>
          <a:ln w="22225"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ECDAC37-9CD1-BA0D-E9D2-EA0E9E19A44D}"/>
              </a:ext>
              <a:ext uri="{C183D7F6-B498-43B3-948B-1728B52AA6E4}">
                <adec:decorative xmlns:adec="http://schemas.microsoft.com/office/drawing/2017/decorative" val="1"/>
              </a:ext>
            </a:extLst>
          </p:cNvPr>
          <p:cNvCxnSpPr>
            <a:cxnSpLocks/>
          </p:cNvCxnSpPr>
          <p:nvPr/>
        </p:nvCxnSpPr>
        <p:spPr>
          <a:xfrm flipH="1" flipV="1">
            <a:off x="7777065" y="3920533"/>
            <a:ext cx="1127151" cy="12555"/>
          </a:xfrm>
          <a:prstGeom prst="line">
            <a:avLst/>
          </a:prstGeom>
          <a:ln w="22225"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0433CE9-EF7C-97F8-A090-FA351ACADFD4}"/>
              </a:ext>
              <a:ext uri="{C183D7F6-B498-43B3-948B-1728B52AA6E4}">
                <adec:decorative xmlns:adec="http://schemas.microsoft.com/office/drawing/2017/decorative" val="1"/>
              </a:ext>
            </a:extLst>
          </p:cNvPr>
          <p:cNvCxnSpPr>
            <a:cxnSpLocks/>
          </p:cNvCxnSpPr>
          <p:nvPr/>
        </p:nvCxnSpPr>
        <p:spPr>
          <a:xfrm flipH="1" flipV="1">
            <a:off x="7244469" y="4263199"/>
            <a:ext cx="630624" cy="512263"/>
          </a:xfrm>
          <a:prstGeom prst="line">
            <a:avLst/>
          </a:prstGeom>
          <a:ln w="22225"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7" name="Group 236">
            <a:extLst>
              <a:ext uri="{FF2B5EF4-FFF2-40B4-BE49-F238E27FC236}">
                <a16:creationId xmlns:a16="http://schemas.microsoft.com/office/drawing/2014/main" id="{63A3E7CE-7C3E-E595-F520-3940F52E0308}"/>
              </a:ext>
              <a:ext uri="{C183D7F6-B498-43B3-948B-1728B52AA6E4}">
                <adec:decorative xmlns:adec="http://schemas.microsoft.com/office/drawing/2017/decorative" val="1"/>
              </a:ext>
            </a:extLst>
          </p:cNvPr>
          <p:cNvGrpSpPr/>
          <p:nvPr/>
        </p:nvGrpSpPr>
        <p:grpSpPr>
          <a:xfrm>
            <a:off x="9275109" y="3145997"/>
            <a:ext cx="1308666" cy="1308656"/>
            <a:chOff x="9351307" y="3325023"/>
            <a:chExt cx="1308666" cy="1308656"/>
          </a:xfrm>
        </p:grpSpPr>
        <p:sp>
          <p:nvSpPr>
            <p:cNvPr id="81" name="Oval 80">
              <a:extLst>
                <a:ext uri="{FF2B5EF4-FFF2-40B4-BE49-F238E27FC236}">
                  <a16:creationId xmlns:a16="http://schemas.microsoft.com/office/drawing/2014/main" id="{01878237-0C01-53C9-EF7A-421CEDFDA5C2}"/>
                </a:ext>
              </a:extLst>
            </p:cNvPr>
            <p:cNvSpPr/>
            <p:nvPr/>
          </p:nvSpPr>
          <p:spPr bwMode="auto">
            <a:xfrm>
              <a:off x="9351307" y="3325023"/>
              <a:ext cx="1308666" cy="1308656"/>
            </a:xfrm>
            <a:prstGeom prst="ellipse">
              <a:avLst/>
            </a:prstGeom>
            <a:solidFill>
              <a:srgbClr val="D7D2CB"/>
            </a:solidFill>
            <a:ln w="12700" cap="flat" cmpd="sng" algn="ctr">
              <a:noFill/>
              <a:prstDash val="solid"/>
              <a:headEnd type="none" w="med" len="med"/>
              <a:tailEnd type="none" w="med" len="med"/>
            </a:ln>
            <a:effectLst/>
            <a:scene3d>
              <a:camera prst="orthographicFront"/>
              <a:lightRig rig="threePt" dir="t"/>
            </a:scene3d>
            <a:sp3d>
              <a:bevelT w="38100" h="50800"/>
            </a:sp3d>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grpSp>
          <p:nvGrpSpPr>
            <p:cNvPr id="82" name="Group 81">
              <a:extLst>
                <a:ext uri="{FF2B5EF4-FFF2-40B4-BE49-F238E27FC236}">
                  <a16:creationId xmlns:a16="http://schemas.microsoft.com/office/drawing/2014/main" id="{1195CE42-26B8-9CEB-3E30-347EB549FD56}"/>
                </a:ext>
              </a:extLst>
            </p:cNvPr>
            <p:cNvGrpSpPr/>
            <p:nvPr/>
          </p:nvGrpSpPr>
          <p:grpSpPr>
            <a:xfrm>
              <a:off x="9570385" y="3616429"/>
              <a:ext cx="942128" cy="724477"/>
              <a:chOff x="9964624" y="3556665"/>
              <a:chExt cx="685279" cy="526966"/>
            </a:xfrm>
          </p:grpSpPr>
          <p:pic>
            <p:nvPicPr>
              <p:cNvPr id="83" name="Graphic 82" descr="Azure">
                <a:extLst>
                  <a:ext uri="{FF2B5EF4-FFF2-40B4-BE49-F238E27FC236}">
                    <a16:creationId xmlns:a16="http://schemas.microsoft.com/office/drawing/2014/main" id="{72EDC94C-3868-0BB9-FA6C-105A105258D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flipV="1">
                <a:off x="9964624" y="3793980"/>
                <a:ext cx="285092" cy="285092"/>
              </a:xfrm>
              <a:prstGeom prst="rect">
                <a:avLst/>
              </a:prstGeom>
            </p:spPr>
          </p:pic>
          <p:pic>
            <p:nvPicPr>
              <p:cNvPr id="84" name="Picture 2" descr="See the source image">
                <a:extLst>
                  <a:ext uri="{FF2B5EF4-FFF2-40B4-BE49-F238E27FC236}">
                    <a16:creationId xmlns:a16="http://schemas.microsoft.com/office/drawing/2014/main" id="{40E1C584-FD3C-BB0C-BA8A-B44E2E7ACA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09169" y="3556665"/>
                <a:ext cx="328080" cy="19685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See the source image">
                <a:extLst>
                  <a:ext uri="{FF2B5EF4-FFF2-40B4-BE49-F238E27FC236}">
                    <a16:creationId xmlns:a16="http://schemas.microsoft.com/office/drawing/2014/main" id="{4BDAA24A-20BA-637C-6831-7E1F169CEC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25637" y="3759366"/>
                <a:ext cx="324266" cy="32426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87" name="TextBox 86">
            <a:extLst>
              <a:ext uri="{FF2B5EF4-FFF2-40B4-BE49-F238E27FC236}">
                <a16:creationId xmlns:a16="http://schemas.microsoft.com/office/drawing/2014/main" id="{8A48B6CC-A6E4-B328-75D7-8FB24877028A}"/>
              </a:ext>
            </a:extLst>
          </p:cNvPr>
          <p:cNvSpPr txBox="1"/>
          <p:nvPr/>
        </p:nvSpPr>
        <p:spPr>
          <a:xfrm>
            <a:off x="8345040" y="3125975"/>
            <a:ext cx="823944" cy="193899"/>
          </a:xfrm>
          <a:prstGeom prst="rect">
            <a:avLst/>
          </a:prstGeom>
          <a:noFill/>
        </p:spPr>
        <p:txBody>
          <a:bodyPr wrap="none" lIns="0" tIns="0" rIns="0" bIns="0" anchor="t" anchorCtr="0">
            <a:spAutoFit/>
          </a:bodyPr>
          <a:lstStyle/>
          <a:p>
            <a:pPr lvl="0" algn="ctr" defTabSz="914225">
              <a:lnSpc>
                <a:spcPct val="90000"/>
              </a:lnSpc>
              <a:spcAft>
                <a:spcPts val="300"/>
              </a:spcAft>
              <a:buSzTx/>
              <a:defRPr/>
            </a:pPr>
            <a:r>
              <a:rPr lang="en-US" sz="1400">
                <a:ln w="3175">
                  <a:noFill/>
                </a:ln>
                <a:solidFill>
                  <a:schemeClr val="accent1"/>
                </a:solidFill>
                <a:latin typeface="+mj-lt"/>
                <a:cs typeface="Segoe Sans Text Semibold" pitchFamily="2" charset="0"/>
              </a:rPr>
              <a:t>SaaS apps</a:t>
            </a:r>
          </a:p>
        </p:txBody>
      </p:sp>
      <p:sp>
        <p:nvSpPr>
          <p:cNvPr id="80" name="TextBox 79">
            <a:extLst>
              <a:ext uri="{FF2B5EF4-FFF2-40B4-BE49-F238E27FC236}">
                <a16:creationId xmlns:a16="http://schemas.microsoft.com/office/drawing/2014/main" id="{FC26D932-2F3B-144F-465E-8943852549AA}"/>
              </a:ext>
            </a:extLst>
          </p:cNvPr>
          <p:cNvSpPr txBox="1"/>
          <p:nvPr/>
        </p:nvSpPr>
        <p:spPr>
          <a:xfrm>
            <a:off x="9423777" y="4535454"/>
            <a:ext cx="1133468" cy="387798"/>
          </a:xfrm>
          <a:prstGeom prst="rect">
            <a:avLst/>
          </a:prstGeom>
          <a:noFill/>
        </p:spPr>
        <p:txBody>
          <a:bodyPr wrap="square" lIns="0" tIns="0" rIns="0" bIns="0" anchor="t" anchorCtr="0">
            <a:spAutoFit/>
          </a:bodyPr>
          <a:lstStyle/>
          <a:p>
            <a:pPr lvl="0" algn="ctr" defTabSz="914225">
              <a:lnSpc>
                <a:spcPct val="90000"/>
              </a:lnSpc>
              <a:spcAft>
                <a:spcPts val="300"/>
              </a:spcAft>
              <a:buSzTx/>
              <a:defRPr/>
            </a:pPr>
            <a:r>
              <a:rPr lang="en-US" sz="1400">
                <a:ln w="3175">
                  <a:noFill/>
                </a:ln>
                <a:solidFill>
                  <a:schemeClr val="accent1"/>
                </a:solidFill>
                <a:latin typeface="+mj-lt"/>
                <a:cs typeface="Segoe Sans Text Semibold" pitchFamily="2" charset="0"/>
              </a:rPr>
              <a:t>Cloud-hosted apps</a:t>
            </a:r>
          </a:p>
        </p:txBody>
      </p:sp>
      <p:grpSp>
        <p:nvGrpSpPr>
          <p:cNvPr id="234" name="Group 233">
            <a:extLst>
              <a:ext uri="{FF2B5EF4-FFF2-40B4-BE49-F238E27FC236}">
                <a16:creationId xmlns:a16="http://schemas.microsoft.com/office/drawing/2014/main" id="{0DC6EF68-1C49-33BD-0FE6-85221A83EF17}"/>
              </a:ext>
              <a:ext uri="{C183D7F6-B498-43B3-948B-1728B52AA6E4}">
                <adec:decorative xmlns:adec="http://schemas.microsoft.com/office/drawing/2017/decorative" val="1"/>
              </a:ext>
            </a:extLst>
          </p:cNvPr>
          <p:cNvGrpSpPr/>
          <p:nvPr/>
        </p:nvGrpSpPr>
        <p:grpSpPr>
          <a:xfrm>
            <a:off x="8021986" y="1634376"/>
            <a:ext cx="1401791" cy="1401780"/>
            <a:chOff x="8329563" y="1643802"/>
            <a:chExt cx="1401791" cy="1401780"/>
          </a:xfrm>
        </p:grpSpPr>
        <p:sp>
          <p:nvSpPr>
            <p:cNvPr id="88" name="Oval 87">
              <a:extLst>
                <a:ext uri="{FF2B5EF4-FFF2-40B4-BE49-F238E27FC236}">
                  <a16:creationId xmlns:a16="http://schemas.microsoft.com/office/drawing/2014/main" id="{9F25D9C6-C9C4-117B-318A-13146AC94200}"/>
                </a:ext>
              </a:extLst>
            </p:cNvPr>
            <p:cNvSpPr/>
            <p:nvPr/>
          </p:nvSpPr>
          <p:spPr bwMode="auto">
            <a:xfrm>
              <a:off x="8329563" y="1643802"/>
              <a:ext cx="1401791" cy="1401780"/>
            </a:xfrm>
            <a:prstGeom prst="ellipse">
              <a:avLst/>
            </a:prstGeom>
            <a:solidFill>
              <a:srgbClr val="D7D2CB"/>
            </a:solidFill>
            <a:ln w="12700" cap="flat" cmpd="sng" algn="ctr">
              <a:noFill/>
              <a:prstDash val="solid"/>
              <a:headEnd type="none" w="med" len="med"/>
              <a:tailEnd type="none" w="med" len="med"/>
            </a:ln>
            <a:effectLst/>
            <a:scene3d>
              <a:camera prst="orthographicFront"/>
              <a:lightRig rig="threePt" dir="t"/>
            </a:scene3d>
            <a:sp3d>
              <a:bevelT w="38100" h="50800"/>
            </a:sp3d>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grpSp>
          <p:nvGrpSpPr>
            <p:cNvPr id="89" name="Group 88">
              <a:extLst>
                <a:ext uri="{FF2B5EF4-FFF2-40B4-BE49-F238E27FC236}">
                  <a16:creationId xmlns:a16="http://schemas.microsoft.com/office/drawing/2014/main" id="{D91EC4FB-F6AB-2C0C-E544-211AD7B889B5}"/>
                </a:ext>
              </a:extLst>
            </p:cNvPr>
            <p:cNvGrpSpPr/>
            <p:nvPr/>
          </p:nvGrpSpPr>
          <p:grpSpPr>
            <a:xfrm>
              <a:off x="8485401" y="1900335"/>
              <a:ext cx="1094505" cy="935579"/>
              <a:chOff x="9174525" y="1330673"/>
              <a:chExt cx="1146297" cy="979853"/>
            </a:xfrm>
          </p:grpSpPr>
          <p:pic>
            <p:nvPicPr>
              <p:cNvPr id="90" name="Graphic 89">
                <a:extLst>
                  <a:ext uri="{FF2B5EF4-FFF2-40B4-BE49-F238E27FC236}">
                    <a16:creationId xmlns:a16="http://schemas.microsoft.com/office/drawing/2014/main" id="{ABDAC279-6518-E4A7-4778-229B0B21DD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74525" y="1778668"/>
                <a:ext cx="302039" cy="302040"/>
              </a:xfrm>
              <a:prstGeom prst="rect">
                <a:avLst/>
              </a:prstGeom>
            </p:spPr>
          </p:pic>
          <p:pic>
            <p:nvPicPr>
              <p:cNvPr id="91" name="Picture 90">
                <a:extLst>
                  <a:ext uri="{FF2B5EF4-FFF2-40B4-BE49-F238E27FC236}">
                    <a16:creationId xmlns:a16="http://schemas.microsoft.com/office/drawing/2014/main" id="{687DE6E0-652B-DA73-FB1A-D96D9C1A5B0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552208" y="1707789"/>
                <a:ext cx="424532" cy="297320"/>
              </a:xfrm>
              <a:prstGeom prst="rect">
                <a:avLst/>
              </a:prstGeom>
            </p:spPr>
          </p:pic>
          <p:pic>
            <p:nvPicPr>
              <p:cNvPr id="92" name="Picture 2" descr="Tips: Working with Date and Time in servicenow REST API using PowerShell –  Chen V PowerShell Blog">
                <a:extLst>
                  <a:ext uri="{FF2B5EF4-FFF2-40B4-BE49-F238E27FC236}">
                    <a16:creationId xmlns:a16="http://schemas.microsoft.com/office/drawing/2014/main" id="{BFB3BEDE-0363-89C7-9C2E-CA132467EE0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032861" y="1762091"/>
                <a:ext cx="287961" cy="28796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Zoom Video Conferencing - Shining Waters">
                <a:extLst>
                  <a:ext uri="{FF2B5EF4-FFF2-40B4-BE49-F238E27FC236}">
                    <a16:creationId xmlns:a16="http://schemas.microsoft.com/office/drawing/2014/main" id="{1D105134-21C0-77E1-DD91-38C6CE9C80D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815510" y="1330673"/>
                <a:ext cx="355817" cy="3558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con request: facebook-workplace · Issue #10185 · FortAwesome/Font-Awesome  · GitHub">
                <a:extLst>
                  <a:ext uri="{FF2B5EF4-FFF2-40B4-BE49-F238E27FC236}">
                    <a16:creationId xmlns:a16="http://schemas.microsoft.com/office/drawing/2014/main" id="{321F05F9-A7C1-AA6E-C41C-0BAE35A04BFF}"/>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9127" y="1330998"/>
                <a:ext cx="280539" cy="298493"/>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a:extLst>
                  <a:ext uri="{FF2B5EF4-FFF2-40B4-BE49-F238E27FC236}">
                    <a16:creationId xmlns:a16="http://schemas.microsoft.com/office/drawing/2014/main" id="{0F812D79-98E5-A1DB-C2FE-6EF98E599E8B}"/>
                  </a:ext>
                  <a:ext uri="{C183D7F6-B498-43B3-948B-1728B52AA6E4}">
                    <adec:decorative xmlns:adec="http://schemas.microsoft.com/office/drawing/2017/decorative" val="1"/>
                  </a:ext>
                </a:extLst>
              </p:cNvPr>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511584" y="2136513"/>
                <a:ext cx="489718" cy="174013"/>
              </a:xfrm>
              <a:prstGeom prst="rect">
                <a:avLst/>
              </a:prstGeom>
            </p:spPr>
          </p:pic>
        </p:grpSp>
      </p:grpSp>
      <p:sp>
        <p:nvSpPr>
          <p:cNvPr id="96" name="TextBox 95">
            <a:extLst>
              <a:ext uri="{FF2B5EF4-FFF2-40B4-BE49-F238E27FC236}">
                <a16:creationId xmlns:a16="http://schemas.microsoft.com/office/drawing/2014/main" id="{120F1DB0-F98D-818A-12FF-70D792F13E2F}"/>
              </a:ext>
              <a:ext uri="{C183D7F6-B498-43B3-948B-1728B52AA6E4}">
                <adec:decorative xmlns:adec="http://schemas.microsoft.com/office/drawing/2017/decorative" val="0"/>
              </a:ext>
            </a:extLst>
          </p:cNvPr>
          <p:cNvSpPr txBox="1"/>
          <p:nvPr/>
        </p:nvSpPr>
        <p:spPr>
          <a:xfrm>
            <a:off x="8060110" y="5701094"/>
            <a:ext cx="1270461" cy="387798"/>
          </a:xfrm>
          <a:prstGeom prst="rect">
            <a:avLst/>
          </a:prstGeom>
          <a:noFill/>
        </p:spPr>
        <p:txBody>
          <a:bodyPr wrap="square" lIns="0" tIns="0" rIns="0" bIns="0" anchor="t" anchorCtr="0">
            <a:spAutoFit/>
          </a:bodyPr>
          <a:lstStyle/>
          <a:p>
            <a:pPr lvl="0" algn="ctr" defTabSz="914225">
              <a:lnSpc>
                <a:spcPct val="90000"/>
              </a:lnSpc>
              <a:spcAft>
                <a:spcPts val="300"/>
              </a:spcAft>
              <a:buSzTx/>
              <a:defRPr/>
            </a:pPr>
            <a:r>
              <a:rPr lang="en-US" sz="1400">
                <a:ln w="3175">
                  <a:noFill/>
                </a:ln>
                <a:solidFill>
                  <a:schemeClr val="accent1"/>
                </a:solidFill>
                <a:latin typeface="+mj-lt"/>
                <a:cs typeface="Segoe Sans Text Semibold" pitchFamily="2" charset="0"/>
              </a:rPr>
              <a:t>On-premises </a:t>
            </a:r>
            <a:br>
              <a:rPr lang="en-US" sz="1400">
                <a:ln w="3175">
                  <a:noFill/>
                </a:ln>
                <a:solidFill>
                  <a:schemeClr val="accent1"/>
                </a:solidFill>
                <a:latin typeface="+mj-lt"/>
                <a:cs typeface="Segoe Sans Text Semibold" pitchFamily="2" charset="0"/>
              </a:rPr>
            </a:br>
            <a:r>
              <a:rPr lang="en-US" sz="1400">
                <a:ln w="3175">
                  <a:noFill/>
                </a:ln>
                <a:solidFill>
                  <a:schemeClr val="accent1"/>
                </a:solidFill>
                <a:cs typeface="Segoe Sans Text Semibold" pitchFamily="2" charset="0"/>
              </a:rPr>
              <a:t>and </a:t>
            </a:r>
            <a:r>
              <a:rPr lang="en-US" sz="1400">
                <a:ln w="3175">
                  <a:noFill/>
                </a:ln>
                <a:solidFill>
                  <a:schemeClr val="accent1"/>
                </a:solidFill>
                <a:latin typeface="+mj-lt"/>
                <a:cs typeface="Segoe Sans Text Semibold" pitchFamily="2" charset="0"/>
              </a:rPr>
              <a:t>web apps</a:t>
            </a:r>
          </a:p>
        </p:txBody>
      </p:sp>
      <p:cxnSp>
        <p:nvCxnSpPr>
          <p:cNvPr id="147" name="Straight Connector 146">
            <a:extLst>
              <a:ext uri="{FF2B5EF4-FFF2-40B4-BE49-F238E27FC236}">
                <a16:creationId xmlns:a16="http://schemas.microsoft.com/office/drawing/2014/main" id="{30ADB9A2-D2A8-4CE0-C2AB-AC782A626800}"/>
              </a:ext>
              <a:ext uri="{C183D7F6-B498-43B3-948B-1728B52AA6E4}">
                <adec:decorative xmlns:adec="http://schemas.microsoft.com/office/drawing/2017/decorative" val="1"/>
              </a:ext>
            </a:extLst>
          </p:cNvPr>
          <p:cNvCxnSpPr>
            <a:cxnSpLocks/>
          </p:cNvCxnSpPr>
          <p:nvPr/>
        </p:nvCxnSpPr>
        <p:spPr>
          <a:xfrm>
            <a:off x="5890837" y="4111517"/>
            <a:ext cx="0" cy="761968"/>
          </a:xfrm>
          <a:prstGeom prst="line">
            <a:avLst/>
          </a:prstGeom>
          <a:ln w="15875"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C9CD74EF-3934-1662-576C-88D0EBA89319}"/>
              </a:ext>
              <a:ext uri="{C183D7F6-B498-43B3-948B-1728B52AA6E4}">
                <adec:decorative xmlns:adec="http://schemas.microsoft.com/office/drawing/2017/decorative" val="1"/>
              </a:ext>
            </a:extLst>
          </p:cNvPr>
          <p:cNvGrpSpPr/>
          <p:nvPr/>
        </p:nvGrpSpPr>
        <p:grpSpPr>
          <a:xfrm>
            <a:off x="5675716" y="4213658"/>
            <a:ext cx="430241" cy="430236"/>
            <a:chOff x="5799383" y="4804093"/>
            <a:chExt cx="349958" cy="349954"/>
          </a:xfrm>
        </p:grpSpPr>
        <p:sp>
          <p:nvSpPr>
            <p:cNvPr id="149" name="Oval 148">
              <a:extLst>
                <a:ext uri="{FF2B5EF4-FFF2-40B4-BE49-F238E27FC236}">
                  <a16:creationId xmlns:a16="http://schemas.microsoft.com/office/drawing/2014/main" id="{F1438298-4F00-6B9B-511E-28B53B8687E9}"/>
                </a:ext>
              </a:extLst>
            </p:cNvPr>
            <p:cNvSpPr/>
            <p:nvPr/>
          </p:nvSpPr>
          <p:spPr bwMode="auto">
            <a:xfrm>
              <a:off x="5799383" y="4804093"/>
              <a:ext cx="349958" cy="349954"/>
            </a:xfrm>
            <a:prstGeom prst="ellipse">
              <a:avLst/>
            </a:prstGeom>
            <a:solidFill>
              <a:schemeClr val="tx2"/>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50" name="gears 2" descr="gears, process, precision, productivity, mechanical">
              <a:extLst>
                <a:ext uri="{FF2B5EF4-FFF2-40B4-BE49-F238E27FC236}">
                  <a16:creationId xmlns:a16="http://schemas.microsoft.com/office/drawing/2014/main" id="{43DE8445-86D4-28D6-977B-2C2BFB238803}"/>
                </a:ext>
              </a:extLst>
            </p:cNvPr>
            <p:cNvGrpSpPr/>
            <p:nvPr/>
          </p:nvGrpSpPr>
          <p:grpSpPr>
            <a:xfrm>
              <a:off x="5879667" y="4876800"/>
              <a:ext cx="189390" cy="204540"/>
              <a:chOff x="696496" y="5670715"/>
              <a:chExt cx="377924" cy="408154"/>
            </a:xfrm>
          </p:grpSpPr>
          <p:sp>
            <p:nvSpPr>
              <p:cNvPr id="151" name="Freeform 92">
                <a:extLst>
                  <a:ext uri="{FF2B5EF4-FFF2-40B4-BE49-F238E27FC236}">
                    <a16:creationId xmlns:a16="http://schemas.microsoft.com/office/drawing/2014/main" id="{21F4CC64-8156-FB6D-9B36-2E68C63F6D63}"/>
                  </a:ext>
                </a:extLst>
              </p:cNvPr>
              <p:cNvSpPr>
                <a:spLocks/>
              </p:cNvSpPr>
              <p:nvPr/>
            </p:nvSpPr>
            <p:spPr bwMode="auto">
              <a:xfrm>
                <a:off x="830659" y="5869123"/>
                <a:ext cx="243761" cy="209746"/>
              </a:xfrm>
              <a:custGeom>
                <a:avLst/>
                <a:gdLst>
                  <a:gd name="T0" fmla="*/ 112 w 122"/>
                  <a:gd name="T1" fmla="*/ 43 h 105"/>
                  <a:gd name="T2" fmla="*/ 111 w 122"/>
                  <a:gd name="T3" fmla="*/ 32 h 105"/>
                  <a:gd name="T4" fmla="*/ 108 w 122"/>
                  <a:gd name="T5" fmla="*/ 22 h 105"/>
                  <a:gd name="T6" fmla="*/ 117 w 122"/>
                  <a:gd name="T7" fmla="*/ 15 h 105"/>
                  <a:gd name="T8" fmla="*/ 107 w 122"/>
                  <a:gd name="T9" fmla="*/ 0 h 105"/>
                  <a:gd name="T10" fmla="*/ 100 w 122"/>
                  <a:gd name="T11" fmla="*/ 3 h 105"/>
                  <a:gd name="T12" fmla="*/ 100 w 122"/>
                  <a:gd name="T13" fmla="*/ 4 h 105"/>
                  <a:gd name="T14" fmla="*/ 92 w 122"/>
                  <a:gd name="T15" fmla="*/ 24 h 105"/>
                  <a:gd name="T16" fmla="*/ 87 w 122"/>
                  <a:gd name="T17" fmla="*/ 35 h 105"/>
                  <a:gd name="T18" fmla="*/ 76 w 122"/>
                  <a:gd name="T19" fmla="*/ 32 h 105"/>
                  <a:gd name="T20" fmla="*/ 62 w 122"/>
                  <a:gd name="T21" fmla="*/ 28 h 105"/>
                  <a:gd name="T22" fmla="*/ 60 w 122"/>
                  <a:gd name="T23" fmla="*/ 30 h 105"/>
                  <a:gd name="T24" fmla="*/ 64 w 122"/>
                  <a:gd name="T25" fmla="*/ 44 h 105"/>
                  <a:gd name="T26" fmla="*/ 66 w 122"/>
                  <a:gd name="T27" fmla="*/ 55 h 105"/>
                  <a:gd name="T28" fmla="*/ 56 w 122"/>
                  <a:gd name="T29" fmla="*/ 60 h 105"/>
                  <a:gd name="T30" fmla="*/ 36 w 122"/>
                  <a:gd name="T31" fmla="*/ 68 h 105"/>
                  <a:gd name="T32" fmla="*/ 25 w 122"/>
                  <a:gd name="T33" fmla="*/ 73 h 105"/>
                  <a:gd name="T34" fmla="*/ 19 w 122"/>
                  <a:gd name="T35" fmla="*/ 63 h 105"/>
                  <a:gd name="T36" fmla="*/ 12 w 122"/>
                  <a:gd name="T37" fmla="*/ 50 h 105"/>
                  <a:gd name="T38" fmla="*/ 10 w 122"/>
                  <a:gd name="T39" fmla="*/ 50 h 105"/>
                  <a:gd name="T40" fmla="*/ 9 w 122"/>
                  <a:gd name="T41" fmla="*/ 50 h 105"/>
                  <a:gd name="T42" fmla="*/ 7 w 122"/>
                  <a:gd name="T43" fmla="*/ 55 h 105"/>
                  <a:gd name="T44" fmla="*/ 8 w 122"/>
                  <a:gd name="T45" fmla="*/ 61 h 105"/>
                  <a:gd name="T46" fmla="*/ 0 w 122"/>
                  <a:gd name="T47" fmla="*/ 68 h 105"/>
                  <a:gd name="T48" fmla="*/ 9 w 122"/>
                  <a:gd name="T49" fmla="*/ 83 h 105"/>
                  <a:gd name="T50" fmla="*/ 20 w 122"/>
                  <a:gd name="T51" fmla="*/ 78 h 105"/>
                  <a:gd name="T52" fmla="*/ 37 w 122"/>
                  <a:gd name="T53" fmla="*/ 90 h 105"/>
                  <a:gd name="T54" fmla="*/ 36 w 122"/>
                  <a:gd name="T55" fmla="*/ 101 h 105"/>
                  <a:gd name="T56" fmla="*/ 53 w 122"/>
                  <a:gd name="T57" fmla="*/ 105 h 105"/>
                  <a:gd name="T58" fmla="*/ 57 w 122"/>
                  <a:gd name="T59" fmla="*/ 95 h 105"/>
                  <a:gd name="T60" fmla="*/ 68 w 122"/>
                  <a:gd name="T61" fmla="*/ 94 h 105"/>
                  <a:gd name="T62" fmla="*/ 78 w 122"/>
                  <a:gd name="T63" fmla="*/ 92 h 105"/>
                  <a:gd name="T64" fmla="*/ 85 w 122"/>
                  <a:gd name="T65" fmla="*/ 100 h 105"/>
                  <a:gd name="T66" fmla="*/ 100 w 122"/>
                  <a:gd name="T67" fmla="*/ 91 h 105"/>
                  <a:gd name="T68" fmla="*/ 95 w 122"/>
                  <a:gd name="T69" fmla="*/ 80 h 105"/>
                  <a:gd name="T70" fmla="*/ 107 w 122"/>
                  <a:gd name="T71" fmla="*/ 63 h 105"/>
                  <a:gd name="T72" fmla="*/ 118 w 122"/>
                  <a:gd name="T73" fmla="*/ 64 h 105"/>
                  <a:gd name="T74" fmla="*/ 122 w 122"/>
                  <a:gd name="T75" fmla="*/ 47 h 105"/>
                  <a:gd name="T76" fmla="*/ 112 w 122"/>
                  <a:gd name="T77" fmla="*/ 4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05">
                    <a:moveTo>
                      <a:pt x="112" y="43"/>
                    </a:moveTo>
                    <a:cubicBezTo>
                      <a:pt x="112" y="40"/>
                      <a:pt x="112" y="36"/>
                      <a:pt x="111" y="32"/>
                    </a:cubicBezTo>
                    <a:cubicBezTo>
                      <a:pt x="111" y="29"/>
                      <a:pt x="110" y="26"/>
                      <a:pt x="108" y="22"/>
                    </a:cubicBezTo>
                    <a:cubicBezTo>
                      <a:pt x="117" y="15"/>
                      <a:pt x="117" y="15"/>
                      <a:pt x="117" y="15"/>
                    </a:cubicBezTo>
                    <a:cubicBezTo>
                      <a:pt x="107" y="0"/>
                      <a:pt x="107" y="0"/>
                      <a:pt x="107" y="0"/>
                    </a:cubicBezTo>
                    <a:cubicBezTo>
                      <a:pt x="100" y="3"/>
                      <a:pt x="100" y="3"/>
                      <a:pt x="100" y="3"/>
                    </a:cubicBezTo>
                    <a:cubicBezTo>
                      <a:pt x="100" y="4"/>
                      <a:pt x="100" y="4"/>
                      <a:pt x="100" y="4"/>
                    </a:cubicBezTo>
                    <a:cubicBezTo>
                      <a:pt x="92" y="24"/>
                      <a:pt x="92" y="24"/>
                      <a:pt x="92" y="24"/>
                    </a:cubicBezTo>
                    <a:cubicBezTo>
                      <a:pt x="87" y="35"/>
                      <a:pt x="87" y="35"/>
                      <a:pt x="87" y="35"/>
                    </a:cubicBezTo>
                    <a:cubicBezTo>
                      <a:pt x="76" y="32"/>
                      <a:pt x="76" y="32"/>
                      <a:pt x="76" y="32"/>
                    </a:cubicBezTo>
                    <a:cubicBezTo>
                      <a:pt x="62" y="28"/>
                      <a:pt x="62" y="28"/>
                      <a:pt x="62" y="28"/>
                    </a:cubicBezTo>
                    <a:cubicBezTo>
                      <a:pt x="61" y="29"/>
                      <a:pt x="61" y="29"/>
                      <a:pt x="60" y="30"/>
                    </a:cubicBezTo>
                    <a:cubicBezTo>
                      <a:pt x="64" y="44"/>
                      <a:pt x="64" y="44"/>
                      <a:pt x="64" y="44"/>
                    </a:cubicBezTo>
                    <a:cubicBezTo>
                      <a:pt x="66" y="55"/>
                      <a:pt x="66" y="55"/>
                      <a:pt x="66" y="55"/>
                    </a:cubicBezTo>
                    <a:cubicBezTo>
                      <a:pt x="56" y="60"/>
                      <a:pt x="56" y="60"/>
                      <a:pt x="56" y="60"/>
                    </a:cubicBezTo>
                    <a:cubicBezTo>
                      <a:pt x="36" y="68"/>
                      <a:pt x="36" y="68"/>
                      <a:pt x="36" y="68"/>
                    </a:cubicBezTo>
                    <a:cubicBezTo>
                      <a:pt x="25" y="73"/>
                      <a:pt x="25" y="73"/>
                      <a:pt x="25" y="73"/>
                    </a:cubicBezTo>
                    <a:cubicBezTo>
                      <a:pt x="19" y="63"/>
                      <a:pt x="19" y="63"/>
                      <a:pt x="19" y="63"/>
                    </a:cubicBezTo>
                    <a:cubicBezTo>
                      <a:pt x="12" y="50"/>
                      <a:pt x="12" y="50"/>
                      <a:pt x="12" y="50"/>
                    </a:cubicBezTo>
                    <a:cubicBezTo>
                      <a:pt x="11" y="50"/>
                      <a:pt x="11" y="50"/>
                      <a:pt x="10" y="50"/>
                    </a:cubicBezTo>
                    <a:cubicBezTo>
                      <a:pt x="10" y="50"/>
                      <a:pt x="9" y="50"/>
                      <a:pt x="9" y="50"/>
                    </a:cubicBezTo>
                    <a:cubicBezTo>
                      <a:pt x="7" y="55"/>
                      <a:pt x="7" y="55"/>
                      <a:pt x="7" y="55"/>
                    </a:cubicBezTo>
                    <a:cubicBezTo>
                      <a:pt x="7" y="57"/>
                      <a:pt x="8" y="59"/>
                      <a:pt x="8" y="61"/>
                    </a:cubicBezTo>
                    <a:cubicBezTo>
                      <a:pt x="0" y="68"/>
                      <a:pt x="0" y="68"/>
                      <a:pt x="0" y="68"/>
                    </a:cubicBezTo>
                    <a:cubicBezTo>
                      <a:pt x="9" y="83"/>
                      <a:pt x="9" y="83"/>
                      <a:pt x="9" y="83"/>
                    </a:cubicBezTo>
                    <a:cubicBezTo>
                      <a:pt x="20" y="78"/>
                      <a:pt x="20" y="78"/>
                      <a:pt x="20" y="78"/>
                    </a:cubicBezTo>
                    <a:cubicBezTo>
                      <a:pt x="24" y="83"/>
                      <a:pt x="30" y="88"/>
                      <a:pt x="37" y="90"/>
                    </a:cubicBezTo>
                    <a:cubicBezTo>
                      <a:pt x="36" y="101"/>
                      <a:pt x="36" y="101"/>
                      <a:pt x="36" y="101"/>
                    </a:cubicBezTo>
                    <a:cubicBezTo>
                      <a:pt x="53" y="105"/>
                      <a:pt x="53" y="105"/>
                      <a:pt x="53" y="105"/>
                    </a:cubicBezTo>
                    <a:cubicBezTo>
                      <a:pt x="57" y="95"/>
                      <a:pt x="57" y="95"/>
                      <a:pt x="57" y="95"/>
                    </a:cubicBezTo>
                    <a:cubicBezTo>
                      <a:pt x="60" y="95"/>
                      <a:pt x="64" y="95"/>
                      <a:pt x="68" y="94"/>
                    </a:cubicBezTo>
                    <a:cubicBezTo>
                      <a:pt x="71" y="94"/>
                      <a:pt x="74" y="93"/>
                      <a:pt x="78" y="92"/>
                    </a:cubicBezTo>
                    <a:cubicBezTo>
                      <a:pt x="85" y="100"/>
                      <a:pt x="85" y="100"/>
                      <a:pt x="85" y="100"/>
                    </a:cubicBezTo>
                    <a:cubicBezTo>
                      <a:pt x="100" y="91"/>
                      <a:pt x="100" y="91"/>
                      <a:pt x="100" y="91"/>
                    </a:cubicBezTo>
                    <a:cubicBezTo>
                      <a:pt x="95" y="80"/>
                      <a:pt x="95" y="80"/>
                      <a:pt x="95" y="80"/>
                    </a:cubicBezTo>
                    <a:cubicBezTo>
                      <a:pt x="100" y="76"/>
                      <a:pt x="104" y="70"/>
                      <a:pt x="107" y="63"/>
                    </a:cubicBezTo>
                    <a:cubicBezTo>
                      <a:pt x="118" y="64"/>
                      <a:pt x="118" y="64"/>
                      <a:pt x="118" y="64"/>
                    </a:cubicBezTo>
                    <a:cubicBezTo>
                      <a:pt x="122" y="47"/>
                      <a:pt x="122" y="47"/>
                      <a:pt x="122" y="47"/>
                    </a:cubicBezTo>
                    <a:lnTo>
                      <a:pt x="112" y="4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2" name="Freeform 93">
                <a:extLst>
                  <a:ext uri="{FF2B5EF4-FFF2-40B4-BE49-F238E27FC236}">
                    <a16:creationId xmlns:a16="http://schemas.microsoft.com/office/drawing/2014/main" id="{21BDF7B1-94F3-ED7E-737F-901A161FF240}"/>
                  </a:ext>
                </a:extLst>
              </p:cNvPr>
              <p:cNvSpPr>
                <a:spLocks/>
              </p:cNvSpPr>
              <p:nvPr/>
            </p:nvSpPr>
            <p:spPr bwMode="auto">
              <a:xfrm>
                <a:off x="696496" y="5670715"/>
                <a:ext cx="309897" cy="309894"/>
              </a:xfrm>
              <a:custGeom>
                <a:avLst/>
                <a:gdLst>
                  <a:gd name="T0" fmla="*/ 57 w 155"/>
                  <a:gd name="T1" fmla="*/ 0 h 155"/>
                  <a:gd name="T2" fmla="*/ 70 w 155"/>
                  <a:gd name="T3" fmla="*/ 20 h 155"/>
                  <a:gd name="T4" fmla="*/ 77 w 155"/>
                  <a:gd name="T5" fmla="*/ 20 h 155"/>
                  <a:gd name="T6" fmla="*/ 85 w 155"/>
                  <a:gd name="T7" fmla="*/ 20 h 155"/>
                  <a:gd name="T8" fmla="*/ 98 w 155"/>
                  <a:gd name="T9" fmla="*/ 0 h 155"/>
                  <a:gd name="T10" fmla="*/ 118 w 155"/>
                  <a:gd name="T11" fmla="*/ 8 h 155"/>
                  <a:gd name="T12" fmla="*/ 112 w 155"/>
                  <a:gd name="T13" fmla="*/ 32 h 155"/>
                  <a:gd name="T14" fmla="*/ 123 w 155"/>
                  <a:gd name="T15" fmla="*/ 43 h 155"/>
                  <a:gd name="T16" fmla="*/ 147 w 155"/>
                  <a:gd name="T17" fmla="*/ 37 h 155"/>
                  <a:gd name="T18" fmla="*/ 155 w 155"/>
                  <a:gd name="T19" fmla="*/ 57 h 155"/>
                  <a:gd name="T20" fmla="*/ 135 w 155"/>
                  <a:gd name="T21" fmla="*/ 69 h 155"/>
                  <a:gd name="T22" fmla="*/ 135 w 155"/>
                  <a:gd name="T23" fmla="*/ 85 h 155"/>
                  <a:gd name="T24" fmla="*/ 155 w 155"/>
                  <a:gd name="T25" fmla="*/ 98 h 155"/>
                  <a:gd name="T26" fmla="*/ 146 w 155"/>
                  <a:gd name="T27" fmla="*/ 118 h 155"/>
                  <a:gd name="T28" fmla="*/ 124 w 155"/>
                  <a:gd name="T29" fmla="*/ 112 h 155"/>
                  <a:gd name="T30" fmla="*/ 112 w 155"/>
                  <a:gd name="T31" fmla="*/ 124 h 155"/>
                  <a:gd name="T32" fmla="*/ 118 w 155"/>
                  <a:gd name="T33" fmla="*/ 146 h 155"/>
                  <a:gd name="T34" fmla="*/ 98 w 155"/>
                  <a:gd name="T35" fmla="*/ 155 h 155"/>
                  <a:gd name="T36" fmla="*/ 86 w 155"/>
                  <a:gd name="T37" fmla="*/ 135 h 155"/>
                  <a:gd name="T38" fmla="*/ 77 w 155"/>
                  <a:gd name="T39" fmla="*/ 136 h 155"/>
                  <a:gd name="T40" fmla="*/ 69 w 155"/>
                  <a:gd name="T41" fmla="*/ 135 h 155"/>
                  <a:gd name="T42" fmla="*/ 57 w 155"/>
                  <a:gd name="T43" fmla="*/ 155 h 155"/>
                  <a:gd name="T44" fmla="*/ 37 w 155"/>
                  <a:gd name="T45" fmla="*/ 146 h 155"/>
                  <a:gd name="T46" fmla="*/ 42 w 155"/>
                  <a:gd name="T47" fmla="*/ 124 h 155"/>
                  <a:gd name="T48" fmla="*/ 30 w 155"/>
                  <a:gd name="T49" fmla="*/ 112 h 155"/>
                  <a:gd name="T50" fmla="*/ 8 w 155"/>
                  <a:gd name="T51" fmla="*/ 117 h 155"/>
                  <a:gd name="T52" fmla="*/ 0 w 155"/>
                  <a:gd name="T53" fmla="*/ 97 h 155"/>
                  <a:gd name="T54" fmla="*/ 20 w 155"/>
                  <a:gd name="T55" fmla="*/ 86 h 155"/>
                  <a:gd name="T56" fmla="*/ 20 w 155"/>
                  <a:gd name="T57" fmla="*/ 69 h 155"/>
                  <a:gd name="T58" fmla="*/ 0 w 155"/>
                  <a:gd name="T59" fmla="*/ 57 h 155"/>
                  <a:gd name="T60" fmla="*/ 9 w 155"/>
                  <a:gd name="T61" fmla="*/ 37 h 155"/>
                  <a:gd name="T62" fmla="*/ 31 w 155"/>
                  <a:gd name="T63" fmla="*/ 42 h 155"/>
                  <a:gd name="T64" fmla="*/ 43 w 155"/>
                  <a:gd name="T65" fmla="*/ 31 h 155"/>
                  <a:gd name="T66" fmla="*/ 37 w 155"/>
                  <a:gd name="T67" fmla="*/ 8 h 155"/>
                  <a:gd name="T68" fmla="*/ 57 w 155"/>
                  <a:gd name="T6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55">
                    <a:moveTo>
                      <a:pt x="57" y="0"/>
                    </a:moveTo>
                    <a:cubicBezTo>
                      <a:pt x="70" y="20"/>
                      <a:pt x="70" y="20"/>
                      <a:pt x="70" y="20"/>
                    </a:cubicBezTo>
                    <a:cubicBezTo>
                      <a:pt x="72" y="20"/>
                      <a:pt x="75" y="20"/>
                      <a:pt x="77" y="20"/>
                    </a:cubicBezTo>
                    <a:cubicBezTo>
                      <a:pt x="80" y="20"/>
                      <a:pt x="83" y="20"/>
                      <a:pt x="85" y="20"/>
                    </a:cubicBezTo>
                    <a:cubicBezTo>
                      <a:pt x="98" y="0"/>
                      <a:pt x="98" y="0"/>
                      <a:pt x="98" y="0"/>
                    </a:cubicBezTo>
                    <a:cubicBezTo>
                      <a:pt x="118" y="8"/>
                      <a:pt x="118" y="8"/>
                      <a:pt x="118" y="8"/>
                    </a:cubicBezTo>
                    <a:cubicBezTo>
                      <a:pt x="112" y="32"/>
                      <a:pt x="112" y="32"/>
                      <a:pt x="112" y="32"/>
                    </a:cubicBezTo>
                    <a:cubicBezTo>
                      <a:pt x="117" y="35"/>
                      <a:pt x="120" y="39"/>
                      <a:pt x="123" y="43"/>
                    </a:cubicBezTo>
                    <a:cubicBezTo>
                      <a:pt x="147" y="37"/>
                      <a:pt x="147" y="37"/>
                      <a:pt x="147" y="37"/>
                    </a:cubicBezTo>
                    <a:cubicBezTo>
                      <a:pt x="155" y="57"/>
                      <a:pt x="155" y="57"/>
                      <a:pt x="155" y="57"/>
                    </a:cubicBezTo>
                    <a:cubicBezTo>
                      <a:pt x="135" y="69"/>
                      <a:pt x="135" y="69"/>
                      <a:pt x="135" y="69"/>
                    </a:cubicBezTo>
                    <a:cubicBezTo>
                      <a:pt x="135" y="75"/>
                      <a:pt x="135" y="80"/>
                      <a:pt x="135" y="85"/>
                    </a:cubicBezTo>
                    <a:cubicBezTo>
                      <a:pt x="155" y="98"/>
                      <a:pt x="155" y="98"/>
                      <a:pt x="155" y="98"/>
                    </a:cubicBezTo>
                    <a:cubicBezTo>
                      <a:pt x="146" y="118"/>
                      <a:pt x="146" y="118"/>
                      <a:pt x="146" y="118"/>
                    </a:cubicBezTo>
                    <a:cubicBezTo>
                      <a:pt x="124" y="112"/>
                      <a:pt x="124" y="112"/>
                      <a:pt x="124" y="112"/>
                    </a:cubicBezTo>
                    <a:cubicBezTo>
                      <a:pt x="121" y="117"/>
                      <a:pt x="117" y="121"/>
                      <a:pt x="112" y="124"/>
                    </a:cubicBezTo>
                    <a:cubicBezTo>
                      <a:pt x="118" y="146"/>
                      <a:pt x="118" y="146"/>
                      <a:pt x="118" y="146"/>
                    </a:cubicBezTo>
                    <a:cubicBezTo>
                      <a:pt x="98" y="155"/>
                      <a:pt x="98" y="155"/>
                      <a:pt x="98" y="155"/>
                    </a:cubicBezTo>
                    <a:cubicBezTo>
                      <a:pt x="86" y="135"/>
                      <a:pt x="86" y="135"/>
                      <a:pt x="86" y="135"/>
                    </a:cubicBezTo>
                    <a:cubicBezTo>
                      <a:pt x="83" y="136"/>
                      <a:pt x="80" y="136"/>
                      <a:pt x="77" y="136"/>
                    </a:cubicBezTo>
                    <a:cubicBezTo>
                      <a:pt x="74" y="136"/>
                      <a:pt x="72" y="136"/>
                      <a:pt x="69" y="135"/>
                    </a:cubicBezTo>
                    <a:cubicBezTo>
                      <a:pt x="57" y="155"/>
                      <a:pt x="57" y="155"/>
                      <a:pt x="57" y="155"/>
                    </a:cubicBezTo>
                    <a:cubicBezTo>
                      <a:pt x="37" y="146"/>
                      <a:pt x="37" y="146"/>
                      <a:pt x="37" y="146"/>
                    </a:cubicBezTo>
                    <a:cubicBezTo>
                      <a:pt x="42" y="124"/>
                      <a:pt x="42" y="124"/>
                      <a:pt x="42" y="124"/>
                    </a:cubicBezTo>
                    <a:cubicBezTo>
                      <a:pt x="38" y="121"/>
                      <a:pt x="34" y="117"/>
                      <a:pt x="30" y="112"/>
                    </a:cubicBezTo>
                    <a:cubicBezTo>
                      <a:pt x="8" y="117"/>
                      <a:pt x="8" y="117"/>
                      <a:pt x="8" y="117"/>
                    </a:cubicBezTo>
                    <a:cubicBezTo>
                      <a:pt x="0" y="97"/>
                      <a:pt x="0" y="97"/>
                      <a:pt x="0" y="97"/>
                    </a:cubicBezTo>
                    <a:cubicBezTo>
                      <a:pt x="20" y="86"/>
                      <a:pt x="20" y="86"/>
                      <a:pt x="20" y="86"/>
                    </a:cubicBezTo>
                    <a:cubicBezTo>
                      <a:pt x="19" y="80"/>
                      <a:pt x="19" y="75"/>
                      <a:pt x="20" y="69"/>
                    </a:cubicBezTo>
                    <a:cubicBezTo>
                      <a:pt x="0" y="57"/>
                      <a:pt x="0" y="57"/>
                      <a:pt x="0" y="57"/>
                    </a:cubicBezTo>
                    <a:cubicBezTo>
                      <a:pt x="9" y="37"/>
                      <a:pt x="9" y="37"/>
                      <a:pt x="9" y="37"/>
                    </a:cubicBezTo>
                    <a:cubicBezTo>
                      <a:pt x="31" y="42"/>
                      <a:pt x="31" y="42"/>
                      <a:pt x="31" y="42"/>
                    </a:cubicBezTo>
                    <a:cubicBezTo>
                      <a:pt x="35" y="38"/>
                      <a:pt x="38" y="34"/>
                      <a:pt x="43" y="31"/>
                    </a:cubicBezTo>
                    <a:cubicBezTo>
                      <a:pt x="37" y="8"/>
                      <a:pt x="37" y="8"/>
                      <a:pt x="37" y="8"/>
                    </a:cubicBezTo>
                    <a:cubicBezTo>
                      <a:pt x="57" y="0"/>
                      <a:pt x="57" y="0"/>
                      <a:pt x="57"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sp>
        <p:nvSpPr>
          <p:cNvPr id="160" name="TextBox 159">
            <a:extLst>
              <a:ext uri="{FF2B5EF4-FFF2-40B4-BE49-F238E27FC236}">
                <a16:creationId xmlns:a16="http://schemas.microsoft.com/office/drawing/2014/main" id="{DD2E0B8F-4AF0-FDDC-BF64-100D9EB6DDD2}"/>
              </a:ext>
              <a:ext uri="{C183D7F6-B498-43B3-948B-1728B52AA6E4}">
                <adec:decorative xmlns:adec="http://schemas.microsoft.com/office/drawing/2017/decorative" val="0"/>
              </a:ext>
            </a:extLst>
          </p:cNvPr>
          <p:cNvSpPr txBox="1"/>
          <p:nvPr/>
        </p:nvSpPr>
        <p:spPr>
          <a:xfrm>
            <a:off x="5890970" y="5632746"/>
            <a:ext cx="754758" cy="387798"/>
          </a:xfrm>
          <a:prstGeom prst="rect">
            <a:avLst/>
          </a:prstGeom>
          <a:noFill/>
        </p:spPr>
        <p:txBody>
          <a:bodyPr wrap="none" lIns="0" tIns="0" rIns="0" bIns="0" anchor="t" anchorCtr="0">
            <a:spAutoFit/>
          </a:bodyPr>
          <a:lstStyle/>
          <a:p>
            <a:pPr lvl="0" algn="ctr" defTabSz="914225">
              <a:lnSpc>
                <a:spcPct val="90000"/>
              </a:lnSpc>
              <a:spcAft>
                <a:spcPts val="300"/>
              </a:spcAft>
              <a:buSzTx/>
              <a:defRPr/>
            </a:pPr>
            <a:r>
              <a:rPr lang="en-US" sz="1400">
                <a:ln w="3175">
                  <a:noFill/>
                </a:ln>
                <a:solidFill>
                  <a:schemeClr val="accent1"/>
                </a:solidFill>
                <a:latin typeface="+mj-lt"/>
                <a:cs typeface="Segoe UI"/>
              </a:rPr>
              <a:t>Active</a:t>
            </a:r>
            <a:br>
              <a:rPr lang="en-US" sz="1400">
                <a:ln w="3175">
                  <a:noFill/>
                </a:ln>
                <a:solidFill>
                  <a:schemeClr val="accent1"/>
                </a:solidFill>
                <a:latin typeface="+mj-lt"/>
                <a:cs typeface="Segoe UI" panose="020B0502040204020203" pitchFamily="34" charset="0"/>
              </a:rPr>
            </a:br>
            <a:r>
              <a:rPr lang="en-US" sz="1400">
                <a:ln w="3175">
                  <a:noFill/>
                </a:ln>
                <a:solidFill>
                  <a:schemeClr val="accent1"/>
                </a:solidFill>
                <a:latin typeface="+mj-lt"/>
                <a:cs typeface="Segoe UI"/>
              </a:rPr>
              <a:t>Directory</a:t>
            </a:r>
            <a:endParaRPr lang="en-US" sz="1400">
              <a:ln w="3175">
                <a:noFill/>
              </a:ln>
              <a:solidFill>
                <a:schemeClr val="accent1"/>
              </a:solidFill>
              <a:latin typeface="+mj-lt"/>
              <a:cs typeface="Segoe UI" panose="020B0502040204020203" pitchFamily="34" charset="0"/>
            </a:endParaRPr>
          </a:p>
        </p:txBody>
      </p:sp>
      <p:sp>
        <p:nvSpPr>
          <p:cNvPr id="154" name="TextBox 153">
            <a:extLst>
              <a:ext uri="{FF2B5EF4-FFF2-40B4-BE49-F238E27FC236}">
                <a16:creationId xmlns:a16="http://schemas.microsoft.com/office/drawing/2014/main" id="{51FAD64F-96F2-122C-2F04-128C5ECA8762}"/>
              </a:ext>
            </a:extLst>
          </p:cNvPr>
          <p:cNvSpPr txBox="1"/>
          <p:nvPr/>
        </p:nvSpPr>
        <p:spPr>
          <a:xfrm>
            <a:off x="5146366" y="5632746"/>
            <a:ext cx="636393" cy="387798"/>
          </a:xfrm>
          <a:prstGeom prst="rect">
            <a:avLst/>
          </a:prstGeom>
          <a:noFill/>
        </p:spPr>
        <p:txBody>
          <a:bodyPr wrap="none" lIns="0" tIns="0" rIns="0" bIns="0" anchor="t" anchorCtr="0">
            <a:spAutoFit/>
          </a:bodyPr>
          <a:lstStyle/>
          <a:p>
            <a:pPr lvl="0" algn="ctr" defTabSz="914225">
              <a:lnSpc>
                <a:spcPct val="90000"/>
              </a:lnSpc>
              <a:spcAft>
                <a:spcPts val="300"/>
              </a:spcAft>
              <a:buSzTx/>
              <a:defRPr/>
            </a:pPr>
            <a:r>
              <a:rPr lang="en-US" sz="1400">
                <a:ln w="3175">
                  <a:noFill/>
                </a:ln>
                <a:solidFill>
                  <a:schemeClr val="accent1"/>
                </a:solidFill>
                <a:latin typeface="+mj-lt"/>
                <a:cs typeface="Segoe UI" panose="020B0502040204020203" pitchFamily="34" charset="0"/>
              </a:rPr>
              <a:t>HR user</a:t>
            </a:r>
            <a:br>
              <a:rPr lang="en-US" sz="1400">
                <a:ln w="3175">
                  <a:noFill/>
                </a:ln>
                <a:solidFill>
                  <a:schemeClr val="accent1"/>
                </a:solidFill>
                <a:latin typeface="+mj-lt"/>
                <a:cs typeface="Segoe UI" panose="020B0502040204020203" pitchFamily="34" charset="0"/>
              </a:rPr>
            </a:br>
            <a:r>
              <a:rPr lang="en-US" sz="1400">
                <a:ln w="3175">
                  <a:noFill/>
                </a:ln>
                <a:solidFill>
                  <a:schemeClr val="accent1"/>
                </a:solidFill>
                <a:latin typeface="+mj-lt"/>
                <a:cs typeface="Segoe UI" panose="020B0502040204020203" pitchFamily="34" charset="0"/>
              </a:rPr>
              <a:t>data</a:t>
            </a:r>
          </a:p>
        </p:txBody>
      </p:sp>
      <p:cxnSp>
        <p:nvCxnSpPr>
          <p:cNvPr id="162" name="Connector: Elbow 161">
            <a:extLst>
              <a:ext uri="{FF2B5EF4-FFF2-40B4-BE49-F238E27FC236}">
                <a16:creationId xmlns:a16="http://schemas.microsoft.com/office/drawing/2014/main" id="{9ACC543A-7BDD-8119-1C41-70F98DEE846B}"/>
              </a:ext>
              <a:ext uri="{C183D7F6-B498-43B3-948B-1728B52AA6E4}">
                <adec:decorative xmlns:adec="http://schemas.microsoft.com/office/drawing/2017/decorative" val="1"/>
              </a:ext>
            </a:extLst>
          </p:cNvPr>
          <p:cNvCxnSpPr>
            <a:cxnSpLocks/>
            <a:stCxn id="156" idx="0"/>
            <a:endCxn id="161" idx="0"/>
          </p:cNvCxnSpPr>
          <p:nvPr/>
        </p:nvCxnSpPr>
        <p:spPr>
          <a:xfrm rot="5400000" flipH="1" flipV="1">
            <a:off x="5866455" y="4595169"/>
            <a:ext cx="12700" cy="803786"/>
          </a:xfrm>
          <a:prstGeom prst="bentConnector3">
            <a:avLst>
              <a:gd name="adj1" fmla="val 1025000"/>
            </a:avLst>
          </a:prstGeom>
          <a:ln w="15875"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3" name="Group 242">
            <a:extLst>
              <a:ext uri="{FF2B5EF4-FFF2-40B4-BE49-F238E27FC236}">
                <a16:creationId xmlns:a16="http://schemas.microsoft.com/office/drawing/2014/main" id="{14EA2A7F-6934-8252-3DCA-07BEE732AC55}"/>
              </a:ext>
              <a:ext uri="{C183D7F6-B498-43B3-948B-1728B52AA6E4}">
                <adec:decorative xmlns:adec="http://schemas.microsoft.com/office/drawing/2017/decorative" val="1"/>
              </a:ext>
            </a:extLst>
          </p:cNvPr>
          <p:cNvGrpSpPr/>
          <p:nvPr/>
        </p:nvGrpSpPr>
        <p:grpSpPr>
          <a:xfrm>
            <a:off x="5982785" y="4997062"/>
            <a:ext cx="571126" cy="571121"/>
            <a:chOff x="5898115" y="4997062"/>
            <a:chExt cx="571126" cy="571121"/>
          </a:xfrm>
        </p:grpSpPr>
        <p:sp>
          <p:nvSpPr>
            <p:cNvPr id="161" name="Oval 160">
              <a:extLst>
                <a:ext uri="{FF2B5EF4-FFF2-40B4-BE49-F238E27FC236}">
                  <a16:creationId xmlns:a16="http://schemas.microsoft.com/office/drawing/2014/main" id="{9F67CF21-74D8-70F1-DB2D-CC05C1462E6D}"/>
                </a:ext>
                <a:ext uri="{C183D7F6-B498-43B3-948B-1728B52AA6E4}">
                  <adec:decorative xmlns:adec="http://schemas.microsoft.com/office/drawing/2017/decorative" val="1"/>
                </a:ext>
              </a:extLst>
            </p:cNvPr>
            <p:cNvSpPr/>
            <p:nvPr/>
          </p:nvSpPr>
          <p:spPr bwMode="auto">
            <a:xfrm>
              <a:off x="5898115" y="4997062"/>
              <a:ext cx="571126" cy="571121"/>
            </a:xfrm>
            <a:prstGeom prst="ellipse">
              <a:avLst/>
            </a:prstGeom>
            <a:solidFill>
              <a:srgbClr val="D7D2CB"/>
            </a:solidFill>
            <a:ln w="12700" cap="flat" cmpd="sng" algn="ctr">
              <a:noFill/>
              <a:prstDash val="solid"/>
              <a:headEnd type="none" w="med" len="med"/>
              <a:tailEnd type="none" w="med" len="med"/>
            </a:ln>
            <a:effectLst/>
            <a:scene3d>
              <a:camera prst="orthographicFront"/>
              <a:lightRig rig="threePt" dir="t"/>
            </a:scene3d>
            <a:sp3d>
              <a:bevelT w="38100" h="50800"/>
            </a:sp3d>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pic>
          <p:nvPicPr>
            <p:cNvPr id="166" name="Graphic 7">
              <a:extLst>
                <a:ext uri="{FF2B5EF4-FFF2-40B4-BE49-F238E27FC236}">
                  <a16:creationId xmlns:a16="http://schemas.microsoft.com/office/drawing/2014/main" id="{F10F7333-4455-AA0C-3BDC-38497FD6AD48}"/>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45559" y="5120639"/>
              <a:ext cx="288938" cy="267206"/>
            </a:xfrm>
            <a:prstGeom prst="rect">
              <a:avLst/>
            </a:prstGeom>
            <a:effectLst>
              <a:outerShdw blurRad="50800" dist="38100" dir="2700000" algn="tl" rotWithShape="0">
                <a:prstClr val="black">
                  <a:alpha val="40000"/>
                </a:prstClr>
              </a:outerShdw>
            </a:effectLst>
          </p:spPr>
        </p:pic>
      </p:grpSp>
      <p:sp>
        <p:nvSpPr>
          <p:cNvPr id="164" name="Freeform 13">
            <a:extLst>
              <a:ext uri="{FF2B5EF4-FFF2-40B4-BE49-F238E27FC236}">
                <a16:creationId xmlns:a16="http://schemas.microsoft.com/office/drawing/2014/main" id="{38ED0A80-10D6-6D47-6A2C-93571506E645}"/>
              </a:ext>
              <a:ext uri="{C183D7F6-B498-43B3-948B-1728B52AA6E4}">
                <adec:decorative xmlns:adec="http://schemas.microsoft.com/office/drawing/2017/decorative" val="1"/>
              </a:ext>
            </a:extLst>
          </p:cNvPr>
          <p:cNvSpPr>
            <a:spLocks noChangeAspect="1"/>
          </p:cNvSpPr>
          <p:nvPr/>
        </p:nvSpPr>
        <p:spPr bwMode="auto">
          <a:xfrm flipH="1">
            <a:off x="4437882" y="2383649"/>
            <a:ext cx="3218576" cy="170492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adFill>
            <a:gsLst>
              <a:gs pos="77618">
                <a:srgbClr val="B8B1A9">
                  <a:alpha val="50000"/>
                </a:srgbClr>
              </a:gs>
              <a:gs pos="0">
                <a:srgbClr val="D7D2CB"/>
              </a:gs>
              <a:gs pos="49000">
                <a:srgbClr val="D7D2CB">
                  <a:alpha val="50000"/>
                </a:srgbClr>
              </a:gs>
              <a:gs pos="100000">
                <a:srgbClr val="8C8279">
                  <a:alpha val="50000"/>
                </a:srgbClr>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a:scene3d>
            <a:camera prst="orthographicFront"/>
            <a:lightRig rig="threePt" dir="t"/>
          </a:scene3d>
          <a:sp3d>
            <a:bevelT/>
          </a:sp3d>
        </p:spPr>
        <p:txBody>
          <a:bodyPr rot="0" spcFirstLastPara="0" vertOverflow="overflow" horzOverflow="overflow" vert="horz" wrap="square" lIns="164592" tIns="131674" rIns="164592" bIns="131674" numCol="1" spcCol="0" rtlCol="0" fromWordArt="0" anchor="ctr" anchorCtr="0" forceAA="0" compatLnSpc="1">
            <a:prstTxWarp prst="textNoShape">
              <a:avLst/>
            </a:prstTxWarp>
            <a:noAutofit/>
          </a:bodyPr>
          <a:lstStyle/>
          <a:p>
            <a:pPr algn="ctr" defTabSz="822930"/>
            <a:br>
              <a:rPr lang="en-US" sz="2000" kern="0">
                <a:latin typeface="Segoe Sans Text Semibold" pitchFamily="2" charset="0"/>
                <a:cs typeface="Segoe Sans Text Semibold" pitchFamily="2" charset="0"/>
              </a:rPr>
            </a:br>
            <a:endParaRPr lang="en-US" sz="2000" kern="0">
              <a:latin typeface="Segoe Sans Text Semibold" pitchFamily="2" charset="0"/>
              <a:cs typeface="Segoe Sans Text Semibold" pitchFamily="2" charset="0"/>
            </a:endParaRPr>
          </a:p>
        </p:txBody>
      </p:sp>
      <p:pic>
        <p:nvPicPr>
          <p:cNvPr id="170" name="Graphic 169">
            <a:extLst>
              <a:ext uri="{FF2B5EF4-FFF2-40B4-BE49-F238E27FC236}">
                <a16:creationId xmlns:a16="http://schemas.microsoft.com/office/drawing/2014/main" id="{22A3DEC7-1B6C-6164-43C5-07A19518C46F}"/>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81589" y="2643562"/>
            <a:ext cx="785266" cy="785266"/>
          </a:xfrm>
          <a:prstGeom prst="rect">
            <a:avLst/>
          </a:prstGeom>
        </p:spPr>
      </p:pic>
      <p:grpSp>
        <p:nvGrpSpPr>
          <p:cNvPr id="239" name="Group 238">
            <a:extLst>
              <a:ext uri="{FF2B5EF4-FFF2-40B4-BE49-F238E27FC236}">
                <a16:creationId xmlns:a16="http://schemas.microsoft.com/office/drawing/2014/main" id="{928AE009-5FDB-1E0E-C666-DDE4664A0F98}"/>
              </a:ext>
              <a:ext uri="{C183D7F6-B498-43B3-948B-1728B52AA6E4}">
                <adec:decorative xmlns:adec="http://schemas.microsoft.com/office/drawing/2017/decorative" val="1"/>
              </a:ext>
            </a:extLst>
          </p:cNvPr>
          <p:cNvGrpSpPr/>
          <p:nvPr/>
        </p:nvGrpSpPr>
        <p:grpSpPr>
          <a:xfrm>
            <a:off x="1544092" y="2479996"/>
            <a:ext cx="1147271" cy="988966"/>
            <a:chOff x="1459422" y="2479996"/>
            <a:chExt cx="1147271" cy="988966"/>
          </a:xfrm>
        </p:grpSpPr>
        <p:sp>
          <p:nvSpPr>
            <p:cNvPr id="60" name="Oval 59">
              <a:extLst>
                <a:ext uri="{FF2B5EF4-FFF2-40B4-BE49-F238E27FC236}">
                  <a16:creationId xmlns:a16="http://schemas.microsoft.com/office/drawing/2014/main" id="{203ABFF6-63E6-1AB6-3526-AF0F5D46A14D}"/>
                </a:ext>
              </a:extLst>
            </p:cNvPr>
            <p:cNvSpPr/>
            <p:nvPr/>
          </p:nvSpPr>
          <p:spPr bwMode="auto">
            <a:xfrm>
              <a:off x="1459422" y="2630192"/>
              <a:ext cx="838777" cy="838770"/>
            </a:xfrm>
            <a:prstGeom prst="ellipse">
              <a:avLst/>
            </a:prstGeom>
            <a:solidFill>
              <a:srgbClr val="D7D2CB"/>
            </a:solidFill>
            <a:ln w="12700" cap="flat" cmpd="sng" algn="ctr">
              <a:noFill/>
              <a:prstDash val="solid"/>
              <a:headEnd type="none" w="med" len="med"/>
              <a:tailEnd type="none" w="med" len="med"/>
            </a:ln>
            <a:effectLst/>
            <a:scene3d>
              <a:camera prst="orthographicFront"/>
              <a:lightRig rig="threePt" dir="t"/>
            </a:scene3d>
            <a:sp3d>
              <a:bevelT w="38100" h="50800"/>
            </a:sp3d>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grpSp>
          <p:nvGrpSpPr>
            <p:cNvPr id="201" name="Group 200">
              <a:extLst>
                <a:ext uri="{FF2B5EF4-FFF2-40B4-BE49-F238E27FC236}">
                  <a16:creationId xmlns:a16="http://schemas.microsoft.com/office/drawing/2014/main" id="{5AE0B359-B9CA-17A9-622D-D8438575EEF4}"/>
                </a:ext>
              </a:extLst>
            </p:cNvPr>
            <p:cNvGrpSpPr/>
            <p:nvPr/>
          </p:nvGrpSpPr>
          <p:grpSpPr>
            <a:xfrm>
              <a:off x="1740292" y="2856329"/>
              <a:ext cx="277036" cy="386496"/>
              <a:chOff x="1740292" y="2856329"/>
              <a:chExt cx="277036" cy="386496"/>
            </a:xfrm>
            <a:solidFill>
              <a:srgbClr val="E8E6DF"/>
            </a:solidFill>
          </p:grpSpPr>
          <p:sp>
            <p:nvSpPr>
              <p:cNvPr id="62" name="Freeform 115">
                <a:extLst>
                  <a:ext uri="{FF2B5EF4-FFF2-40B4-BE49-F238E27FC236}">
                    <a16:creationId xmlns:a16="http://schemas.microsoft.com/office/drawing/2014/main" id="{6ACA576F-FD95-8389-EEAD-994A9E7C2056}"/>
                  </a:ext>
                </a:extLst>
              </p:cNvPr>
              <p:cNvSpPr>
                <a:spLocks/>
              </p:cNvSpPr>
              <p:nvPr/>
            </p:nvSpPr>
            <p:spPr bwMode="auto">
              <a:xfrm>
                <a:off x="1740292" y="2856329"/>
                <a:ext cx="277036" cy="386496"/>
              </a:xfrm>
              <a:custGeom>
                <a:avLst/>
                <a:gdLst>
                  <a:gd name="T0" fmla="*/ 147 w 277"/>
                  <a:gd name="T1" fmla="*/ 5 h 387"/>
                  <a:gd name="T2" fmla="*/ 5 w 277"/>
                  <a:gd name="T3" fmla="*/ 131 h 387"/>
                  <a:gd name="T4" fmla="*/ 138 w 277"/>
                  <a:gd name="T5" fmla="*/ 387 h 387"/>
                  <a:gd name="T6" fmla="*/ 272 w 277"/>
                  <a:gd name="T7" fmla="*/ 147 h 387"/>
                  <a:gd name="T8" fmla="*/ 147 w 277"/>
                  <a:gd name="T9" fmla="*/ 5 h 387"/>
                </a:gdLst>
                <a:ahLst/>
                <a:cxnLst>
                  <a:cxn ang="0">
                    <a:pos x="T0" y="T1"/>
                  </a:cxn>
                  <a:cxn ang="0">
                    <a:pos x="T2" y="T3"/>
                  </a:cxn>
                  <a:cxn ang="0">
                    <a:pos x="T4" y="T5"/>
                  </a:cxn>
                  <a:cxn ang="0">
                    <a:pos x="T6" y="T7"/>
                  </a:cxn>
                  <a:cxn ang="0">
                    <a:pos x="T8" y="T9"/>
                  </a:cxn>
                </a:cxnLst>
                <a:rect l="0" t="0" r="r" b="b"/>
                <a:pathLst>
                  <a:path w="277" h="387">
                    <a:moveTo>
                      <a:pt x="147" y="5"/>
                    </a:moveTo>
                    <a:cubicBezTo>
                      <a:pt x="73" y="0"/>
                      <a:pt x="9" y="57"/>
                      <a:pt x="5" y="131"/>
                    </a:cubicBezTo>
                    <a:cubicBezTo>
                      <a:pt x="0" y="204"/>
                      <a:pt x="138" y="387"/>
                      <a:pt x="138" y="387"/>
                    </a:cubicBezTo>
                    <a:cubicBezTo>
                      <a:pt x="138" y="387"/>
                      <a:pt x="268" y="221"/>
                      <a:pt x="272" y="147"/>
                    </a:cubicBezTo>
                    <a:cubicBezTo>
                      <a:pt x="277" y="73"/>
                      <a:pt x="221" y="9"/>
                      <a:pt x="147" y="5"/>
                    </a:cubicBezTo>
                    <a:close/>
                  </a:path>
                </a:pathLst>
              </a:custGeom>
              <a:grpFill/>
              <a:ln w="3633" cap="flat">
                <a:solidFill>
                  <a:srgbClr val="8C8279">
                    <a:alpha val="75000"/>
                  </a:srgbClr>
                </a:solidFill>
                <a:prstDash val="solid"/>
                <a:miter/>
              </a:ln>
              <a:scene3d>
                <a:camera prst="orthographicFront"/>
                <a:lightRig rig="threePt" dir="t"/>
              </a:scene3d>
              <a:sp3d>
                <a:bevelT w="25400" h="25400"/>
              </a:sp3d>
            </p:spPr>
            <p:txBody>
              <a:bodyPr rtlCol="0" anchor="ctr"/>
              <a:lstStyle/>
              <a:p>
                <a:endParaRPr lang="en-US"/>
              </a:p>
            </p:txBody>
          </p:sp>
          <p:sp>
            <p:nvSpPr>
              <p:cNvPr id="63" name="Freeform 116">
                <a:extLst>
                  <a:ext uri="{FF2B5EF4-FFF2-40B4-BE49-F238E27FC236}">
                    <a16:creationId xmlns:a16="http://schemas.microsoft.com/office/drawing/2014/main" id="{55C5B456-3733-906D-5C15-FA5728E5C7B8}"/>
                  </a:ext>
                </a:extLst>
              </p:cNvPr>
              <p:cNvSpPr>
                <a:spLocks/>
              </p:cNvSpPr>
              <p:nvPr/>
            </p:nvSpPr>
            <p:spPr bwMode="auto">
              <a:xfrm>
                <a:off x="1787678" y="2911735"/>
                <a:ext cx="167573" cy="166221"/>
              </a:xfrm>
              <a:custGeom>
                <a:avLst/>
                <a:gdLst>
                  <a:gd name="T0" fmla="*/ 164 w 167"/>
                  <a:gd name="T1" fmla="*/ 88 h 167"/>
                  <a:gd name="T2" fmla="*/ 79 w 167"/>
                  <a:gd name="T3" fmla="*/ 164 h 167"/>
                  <a:gd name="T4" fmla="*/ 3 w 167"/>
                  <a:gd name="T5" fmla="*/ 78 h 167"/>
                  <a:gd name="T6" fmla="*/ 89 w 167"/>
                  <a:gd name="T7" fmla="*/ 3 h 167"/>
                  <a:gd name="T8" fmla="*/ 164 w 167"/>
                  <a:gd name="T9" fmla="*/ 88 h 167"/>
                </a:gdLst>
                <a:ahLst/>
                <a:cxnLst>
                  <a:cxn ang="0">
                    <a:pos x="T0" y="T1"/>
                  </a:cxn>
                  <a:cxn ang="0">
                    <a:pos x="T2" y="T3"/>
                  </a:cxn>
                  <a:cxn ang="0">
                    <a:pos x="T4" y="T5"/>
                  </a:cxn>
                  <a:cxn ang="0">
                    <a:pos x="T6" y="T7"/>
                  </a:cxn>
                  <a:cxn ang="0">
                    <a:pos x="T8" y="T9"/>
                  </a:cxn>
                </a:cxnLst>
                <a:rect l="0" t="0" r="r" b="b"/>
                <a:pathLst>
                  <a:path w="167" h="167">
                    <a:moveTo>
                      <a:pt x="164" y="88"/>
                    </a:moveTo>
                    <a:cubicBezTo>
                      <a:pt x="162" y="133"/>
                      <a:pt x="123" y="167"/>
                      <a:pt x="79" y="164"/>
                    </a:cubicBezTo>
                    <a:cubicBezTo>
                      <a:pt x="34" y="161"/>
                      <a:pt x="0" y="123"/>
                      <a:pt x="3" y="78"/>
                    </a:cubicBezTo>
                    <a:cubicBezTo>
                      <a:pt x="6" y="34"/>
                      <a:pt x="44" y="0"/>
                      <a:pt x="89" y="3"/>
                    </a:cubicBezTo>
                    <a:cubicBezTo>
                      <a:pt x="133" y="5"/>
                      <a:pt x="167" y="44"/>
                      <a:pt x="164" y="88"/>
                    </a:cubicBezTo>
                    <a:close/>
                  </a:path>
                </a:pathLst>
              </a:custGeom>
              <a:gradFill>
                <a:gsLst>
                  <a:gs pos="0">
                    <a:srgbClr val="8661C5"/>
                  </a:gs>
                  <a:gs pos="100000">
                    <a:srgbClr val="C5B4E3"/>
                  </a:gs>
                </a:gsLst>
                <a:lin ang="2700000" scaled="0"/>
              </a:gradFill>
              <a:ln w="3633" cap="flat">
                <a:solidFill>
                  <a:srgbClr val="8C8279">
                    <a:alpha val="75000"/>
                  </a:srgbClr>
                </a:solidFill>
                <a:prstDash val="solid"/>
                <a:miter/>
              </a:ln>
              <a:scene3d>
                <a:camera prst="orthographicFront"/>
                <a:lightRig rig="threePt" dir="t"/>
              </a:scene3d>
              <a:sp3d>
                <a:bevelT w="25400" h="25400"/>
              </a:sp3d>
            </p:spPr>
            <p:txBody>
              <a:bodyPr rtlCol="0" anchor="ctr"/>
              <a:lstStyle/>
              <a:p>
                <a:endParaRPr lang="en-US"/>
              </a:p>
            </p:txBody>
          </p:sp>
        </p:grpSp>
        <p:sp>
          <p:nvSpPr>
            <p:cNvPr id="56" name="Oval 55">
              <a:extLst>
                <a:ext uri="{FF2B5EF4-FFF2-40B4-BE49-F238E27FC236}">
                  <a16:creationId xmlns:a16="http://schemas.microsoft.com/office/drawing/2014/main" id="{FACB9CB2-364C-2493-4EFD-F3C07D5CA026}"/>
                </a:ext>
              </a:extLst>
            </p:cNvPr>
            <p:cNvSpPr/>
            <p:nvPr/>
          </p:nvSpPr>
          <p:spPr bwMode="auto">
            <a:xfrm>
              <a:off x="2069396" y="2479996"/>
              <a:ext cx="537297" cy="537293"/>
            </a:xfrm>
            <a:prstGeom prst="ellipse">
              <a:avLst/>
            </a:prstGeom>
            <a:solidFill>
              <a:schemeClr val="bg1">
                <a:lumMod val="95000"/>
              </a:scheme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pic>
          <p:nvPicPr>
            <p:cNvPr id="198" name="Picture 197">
              <a:extLst>
                <a:ext uri="{FF2B5EF4-FFF2-40B4-BE49-F238E27FC236}">
                  <a16:creationId xmlns:a16="http://schemas.microsoft.com/office/drawing/2014/main" id="{3418982A-36AC-F7A6-4EFC-673DFE5CD5CA}"/>
                </a:ext>
              </a:extLst>
            </p:cNvPr>
            <p:cNvPicPr>
              <a:picLocks noChangeAspect="1"/>
            </p:cNvPicPr>
            <p:nvPr/>
          </p:nvPicPr>
          <p:blipFill rotWithShape="1">
            <a:blip r:embed="rId3"/>
            <a:srcRect l="27167" r="23517" b="54105"/>
            <a:stretch/>
          </p:blipFill>
          <p:spPr>
            <a:xfrm>
              <a:off x="2185904" y="2566249"/>
              <a:ext cx="327715" cy="307777"/>
            </a:xfrm>
            <a:prstGeom prst="rect">
              <a:avLst/>
            </a:prstGeom>
          </p:spPr>
        </p:pic>
      </p:grpSp>
      <p:grpSp>
        <p:nvGrpSpPr>
          <p:cNvPr id="240" name="Group 239">
            <a:extLst>
              <a:ext uri="{FF2B5EF4-FFF2-40B4-BE49-F238E27FC236}">
                <a16:creationId xmlns:a16="http://schemas.microsoft.com/office/drawing/2014/main" id="{818238CB-E756-5AFE-ACF1-C28E3BC4D311}"/>
              </a:ext>
              <a:ext uri="{C183D7F6-B498-43B3-948B-1728B52AA6E4}">
                <adec:decorative xmlns:adec="http://schemas.microsoft.com/office/drawing/2017/decorative" val="1"/>
              </a:ext>
            </a:extLst>
          </p:cNvPr>
          <p:cNvGrpSpPr/>
          <p:nvPr/>
        </p:nvGrpSpPr>
        <p:grpSpPr>
          <a:xfrm>
            <a:off x="1535557" y="3926601"/>
            <a:ext cx="1147271" cy="988966"/>
            <a:chOff x="1450887" y="3926601"/>
            <a:chExt cx="1147271" cy="988966"/>
          </a:xfrm>
        </p:grpSpPr>
        <p:sp>
          <p:nvSpPr>
            <p:cNvPr id="66" name="Oval 65">
              <a:extLst>
                <a:ext uri="{FF2B5EF4-FFF2-40B4-BE49-F238E27FC236}">
                  <a16:creationId xmlns:a16="http://schemas.microsoft.com/office/drawing/2014/main" id="{C3185E28-E9CA-F35B-FA25-5DB2DACC4BA8}"/>
                </a:ext>
              </a:extLst>
            </p:cNvPr>
            <p:cNvSpPr/>
            <p:nvPr/>
          </p:nvSpPr>
          <p:spPr bwMode="auto">
            <a:xfrm>
              <a:off x="1450887" y="4076797"/>
              <a:ext cx="838777" cy="838770"/>
            </a:xfrm>
            <a:prstGeom prst="ellipse">
              <a:avLst/>
            </a:prstGeom>
            <a:solidFill>
              <a:srgbClr val="D7D2CB"/>
            </a:solidFill>
            <a:ln w="12700" cap="flat" cmpd="sng" algn="ctr">
              <a:noFill/>
              <a:prstDash val="solid"/>
              <a:headEnd type="none" w="med" len="med"/>
              <a:tailEnd type="none" w="med" len="med"/>
            </a:ln>
            <a:effectLst/>
            <a:scene3d>
              <a:camera prst="orthographicFront"/>
              <a:lightRig rig="threePt" dir="t"/>
            </a:scene3d>
            <a:sp3d>
              <a:bevelT w="38100" h="50800"/>
            </a:sp3d>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sp>
          <p:nvSpPr>
            <p:cNvPr id="67" name="Oval 66">
              <a:extLst>
                <a:ext uri="{FF2B5EF4-FFF2-40B4-BE49-F238E27FC236}">
                  <a16:creationId xmlns:a16="http://schemas.microsoft.com/office/drawing/2014/main" id="{F8F5BD62-0D67-AB78-5DF6-5EB4F3E47CED}"/>
                </a:ext>
              </a:extLst>
            </p:cNvPr>
            <p:cNvSpPr/>
            <p:nvPr/>
          </p:nvSpPr>
          <p:spPr bwMode="auto">
            <a:xfrm>
              <a:off x="2060861" y="3926601"/>
              <a:ext cx="537297" cy="537293"/>
            </a:xfrm>
            <a:prstGeom prst="ellipse">
              <a:avLst/>
            </a:prstGeom>
            <a:solidFill>
              <a:schemeClr val="bg1">
                <a:lumMod val="95000"/>
              </a:scheme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sp>
          <p:nvSpPr>
            <p:cNvPr id="69" name="Freeform 85">
              <a:extLst>
                <a:ext uri="{FF2B5EF4-FFF2-40B4-BE49-F238E27FC236}">
                  <a16:creationId xmlns:a16="http://schemas.microsoft.com/office/drawing/2014/main" id="{B2944594-3339-3439-B9B8-38CE3E74428F}"/>
                </a:ext>
              </a:extLst>
            </p:cNvPr>
            <p:cNvSpPr>
              <a:spLocks noEditPoints="1"/>
            </p:cNvSpPr>
            <p:nvPr/>
          </p:nvSpPr>
          <p:spPr bwMode="auto">
            <a:xfrm>
              <a:off x="1687438" y="4333663"/>
              <a:ext cx="365674" cy="325038"/>
            </a:xfrm>
            <a:custGeom>
              <a:avLst/>
              <a:gdLst>
                <a:gd name="T0" fmla="*/ 175 w 196"/>
                <a:gd name="T1" fmla="*/ 91 h 174"/>
                <a:gd name="T2" fmla="*/ 196 w 196"/>
                <a:gd name="T3" fmla="*/ 25 h 174"/>
                <a:gd name="T4" fmla="*/ 35 w 196"/>
                <a:gd name="T5" fmla="*/ 25 h 174"/>
                <a:gd name="T6" fmla="*/ 31 w 196"/>
                <a:gd name="T7" fmla="*/ 14 h 174"/>
                <a:gd name="T8" fmla="*/ 11 w 196"/>
                <a:gd name="T9" fmla="*/ 0 h 174"/>
                <a:gd name="T10" fmla="*/ 0 w 196"/>
                <a:gd name="T11" fmla="*/ 0 h 174"/>
                <a:gd name="T12" fmla="*/ 0 w 196"/>
                <a:gd name="T13" fmla="*/ 12 h 174"/>
                <a:gd name="T14" fmla="*/ 11 w 196"/>
                <a:gd name="T15" fmla="*/ 12 h 174"/>
                <a:gd name="T16" fmla="*/ 20 w 196"/>
                <a:gd name="T17" fmla="*/ 18 h 174"/>
                <a:gd name="T18" fmla="*/ 54 w 196"/>
                <a:gd name="T19" fmla="*/ 122 h 174"/>
                <a:gd name="T20" fmla="*/ 62 w 196"/>
                <a:gd name="T21" fmla="*/ 136 h 174"/>
                <a:gd name="T22" fmla="*/ 47 w 196"/>
                <a:gd name="T23" fmla="*/ 155 h 174"/>
                <a:gd name="T24" fmla="*/ 66 w 196"/>
                <a:gd name="T25" fmla="*/ 174 h 174"/>
                <a:gd name="T26" fmla="*/ 86 w 196"/>
                <a:gd name="T27" fmla="*/ 155 h 174"/>
                <a:gd name="T28" fmla="*/ 84 w 196"/>
                <a:gd name="T29" fmla="*/ 147 h 174"/>
                <a:gd name="T30" fmla="*/ 89 w 196"/>
                <a:gd name="T31" fmla="*/ 148 h 174"/>
                <a:gd name="T32" fmla="*/ 135 w 196"/>
                <a:gd name="T33" fmla="*/ 148 h 174"/>
                <a:gd name="T34" fmla="*/ 134 w 196"/>
                <a:gd name="T35" fmla="*/ 155 h 174"/>
                <a:gd name="T36" fmla="*/ 153 w 196"/>
                <a:gd name="T37" fmla="*/ 174 h 174"/>
                <a:gd name="T38" fmla="*/ 173 w 196"/>
                <a:gd name="T39" fmla="*/ 155 h 174"/>
                <a:gd name="T40" fmla="*/ 153 w 196"/>
                <a:gd name="T41" fmla="*/ 135 h 174"/>
                <a:gd name="T42" fmla="*/ 153 w 196"/>
                <a:gd name="T43" fmla="*/ 135 h 174"/>
                <a:gd name="T44" fmla="*/ 153 w 196"/>
                <a:gd name="T45" fmla="*/ 135 h 174"/>
                <a:gd name="T46" fmla="*/ 89 w 196"/>
                <a:gd name="T47" fmla="*/ 135 h 174"/>
                <a:gd name="T48" fmla="*/ 66 w 196"/>
                <a:gd name="T49" fmla="*/ 119 h 174"/>
                <a:gd name="T50" fmla="*/ 63 w 196"/>
                <a:gd name="T51" fmla="*/ 108 h 174"/>
                <a:gd name="T52" fmla="*/ 151 w 196"/>
                <a:gd name="T53" fmla="*/ 108 h 174"/>
                <a:gd name="T54" fmla="*/ 175 w 196"/>
                <a:gd name="T55" fmla="*/ 91 h 174"/>
                <a:gd name="T56" fmla="*/ 160 w 196"/>
                <a:gd name="T57" fmla="*/ 155 h 174"/>
                <a:gd name="T58" fmla="*/ 153 w 196"/>
                <a:gd name="T59" fmla="*/ 162 h 174"/>
                <a:gd name="T60" fmla="*/ 146 w 196"/>
                <a:gd name="T61" fmla="*/ 155 h 174"/>
                <a:gd name="T62" fmla="*/ 153 w 196"/>
                <a:gd name="T63" fmla="*/ 148 h 174"/>
                <a:gd name="T64" fmla="*/ 160 w 196"/>
                <a:gd name="T65" fmla="*/ 155 h 174"/>
                <a:gd name="T66" fmla="*/ 66 w 196"/>
                <a:gd name="T67" fmla="*/ 162 h 174"/>
                <a:gd name="T68" fmla="*/ 60 w 196"/>
                <a:gd name="T69" fmla="*/ 155 h 174"/>
                <a:gd name="T70" fmla="*/ 66 w 196"/>
                <a:gd name="T71" fmla="*/ 148 h 174"/>
                <a:gd name="T72" fmla="*/ 73 w 196"/>
                <a:gd name="T73" fmla="*/ 155 h 174"/>
                <a:gd name="T74" fmla="*/ 66 w 196"/>
                <a:gd name="T75"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6" h="174">
                  <a:moveTo>
                    <a:pt x="175" y="91"/>
                  </a:moveTo>
                  <a:cubicBezTo>
                    <a:pt x="196" y="25"/>
                    <a:pt x="196" y="25"/>
                    <a:pt x="196" y="25"/>
                  </a:cubicBezTo>
                  <a:cubicBezTo>
                    <a:pt x="35" y="25"/>
                    <a:pt x="35" y="25"/>
                    <a:pt x="35" y="25"/>
                  </a:cubicBezTo>
                  <a:cubicBezTo>
                    <a:pt x="31" y="14"/>
                    <a:pt x="31" y="14"/>
                    <a:pt x="31" y="14"/>
                  </a:cubicBezTo>
                  <a:cubicBezTo>
                    <a:pt x="29" y="6"/>
                    <a:pt x="21" y="0"/>
                    <a:pt x="11" y="0"/>
                  </a:cubicBezTo>
                  <a:cubicBezTo>
                    <a:pt x="0" y="0"/>
                    <a:pt x="0" y="0"/>
                    <a:pt x="0" y="0"/>
                  </a:cubicBezTo>
                  <a:cubicBezTo>
                    <a:pt x="0" y="12"/>
                    <a:pt x="0" y="12"/>
                    <a:pt x="0" y="12"/>
                  </a:cubicBezTo>
                  <a:cubicBezTo>
                    <a:pt x="11" y="12"/>
                    <a:pt x="11" y="12"/>
                    <a:pt x="11" y="12"/>
                  </a:cubicBezTo>
                  <a:cubicBezTo>
                    <a:pt x="15" y="12"/>
                    <a:pt x="19" y="15"/>
                    <a:pt x="20" y="18"/>
                  </a:cubicBezTo>
                  <a:cubicBezTo>
                    <a:pt x="54" y="122"/>
                    <a:pt x="54" y="122"/>
                    <a:pt x="54" y="122"/>
                  </a:cubicBezTo>
                  <a:cubicBezTo>
                    <a:pt x="56" y="128"/>
                    <a:pt x="59" y="132"/>
                    <a:pt x="62" y="136"/>
                  </a:cubicBezTo>
                  <a:cubicBezTo>
                    <a:pt x="54" y="138"/>
                    <a:pt x="47" y="145"/>
                    <a:pt x="47" y="155"/>
                  </a:cubicBezTo>
                  <a:cubicBezTo>
                    <a:pt x="47" y="165"/>
                    <a:pt x="56" y="174"/>
                    <a:pt x="66" y="174"/>
                  </a:cubicBezTo>
                  <a:cubicBezTo>
                    <a:pt x="77" y="174"/>
                    <a:pt x="86" y="165"/>
                    <a:pt x="86" y="155"/>
                  </a:cubicBezTo>
                  <a:cubicBezTo>
                    <a:pt x="86" y="152"/>
                    <a:pt x="85" y="150"/>
                    <a:pt x="84" y="147"/>
                  </a:cubicBezTo>
                  <a:cubicBezTo>
                    <a:pt x="86" y="148"/>
                    <a:pt x="88" y="148"/>
                    <a:pt x="89" y="148"/>
                  </a:cubicBezTo>
                  <a:cubicBezTo>
                    <a:pt x="135" y="148"/>
                    <a:pt x="135" y="148"/>
                    <a:pt x="135" y="148"/>
                  </a:cubicBezTo>
                  <a:cubicBezTo>
                    <a:pt x="135" y="150"/>
                    <a:pt x="134" y="152"/>
                    <a:pt x="134" y="155"/>
                  </a:cubicBezTo>
                  <a:cubicBezTo>
                    <a:pt x="134" y="165"/>
                    <a:pt x="143" y="174"/>
                    <a:pt x="153" y="174"/>
                  </a:cubicBezTo>
                  <a:cubicBezTo>
                    <a:pt x="164" y="174"/>
                    <a:pt x="173" y="165"/>
                    <a:pt x="173" y="155"/>
                  </a:cubicBezTo>
                  <a:cubicBezTo>
                    <a:pt x="173" y="144"/>
                    <a:pt x="164" y="135"/>
                    <a:pt x="153" y="135"/>
                  </a:cubicBezTo>
                  <a:cubicBezTo>
                    <a:pt x="153" y="135"/>
                    <a:pt x="153" y="135"/>
                    <a:pt x="153" y="135"/>
                  </a:cubicBezTo>
                  <a:cubicBezTo>
                    <a:pt x="153" y="135"/>
                    <a:pt x="153" y="135"/>
                    <a:pt x="153" y="135"/>
                  </a:cubicBezTo>
                  <a:cubicBezTo>
                    <a:pt x="89" y="135"/>
                    <a:pt x="89" y="135"/>
                    <a:pt x="89" y="135"/>
                  </a:cubicBezTo>
                  <a:cubicBezTo>
                    <a:pt x="79" y="135"/>
                    <a:pt x="69" y="129"/>
                    <a:pt x="66" y="119"/>
                  </a:cubicBezTo>
                  <a:cubicBezTo>
                    <a:pt x="63" y="108"/>
                    <a:pt x="63" y="108"/>
                    <a:pt x="63" y="108"/>
                  </a:cubicBezTo>
                  <a:cubicBezTo>
                    <a:pt x="151" y="108"/>
                    <a:pt x="151" y="108"/>
                    <a:pt x="151" y="108"/>
                  </a:cubicBezTo>
                  <a:cubicBezTo>
                    <a:pt x="162" y="108"/>
                    <a:pt x="171" y="101"/>
                    <a:pt x="175" y="91"/>
                  </a:cubicBezTo>
                  <a:close/>
                  <a:moveTo>
                    <a:pt x="160" y="155"/>
                  </a:moveTo>
                  <a:cubicBezTo>
                    <a:pt x="160" y="159"/>
                    <a:pt x="157" y="162"/>
                    <a:pt x="153" y="162"/>
                  </a:cubicBezTo>
                  <a:cubicBezTo>
                    <a:pt x="150" y="162"/>
                    <a:pt x="146" y="159"/>
                    <a:pt x="146" y="155"/>
                  </a:cubicBezTo>
                  <a:cubicBezTo>
                    <a:pt x="146" y="151"/>
                    <a:pt x="150" y="148"/>
                    <a:pt x="153" y="148"/>
                  </a:cubicBezTo>
                  <a:cubicBezTo>
                    <a:pt x="157" y="148"/>
                    <a:pt x="160" y="151"/>
                    <a:pt x="160" y="155"/>
                  </a:cubicBezTo>
                  <a:close/>
                  <a:moveTo>
                    <a:pt x="66" y="162"/>
                  </a:moveTo>
                  <a:cubicBezTo>
                    <a:pt x="63" y="162"/>
                    <a:pt x="60" y="159"/>
                    <a:pt x="60" y="155"/>
                  </a:cubicBezTo>
                  <a:cubicBezTo>
                    <a:pt x="60" y="151"/>
                    <a:pt x="63" y="148"/>
                    <a:pt x="66" y="148"/>
                  </a:cubicBezTo>
                  <a:cubicBezTo>
                    <a:pt x="70" y="148"/>
                    <a:pt x="73" y="151"/>
                    <a:pt x="73" y="155"/>
                  </a:cubicBezTo>
                  <a:cubicBezTo>
                    <a:pt x="73" y="159"/>
                    <a:pt x="70" y="162"/>
                    <a:pt x="66" y="162"/>
                  </a:cubicBezTo>
                  <a:close/>
                </a:path>
              </a:pathLst>
            </a:custGeom>
            <a:solidFill>
              <a:srgbClr val="E8E6DF"/>
            </a:solidFill>
            <a:ln>
              <a:solidFill>
                <a:srgbClr val="8C8279"/>
              </a:solidFill>
            </a:ln>
            <a:scene3d>
              <a:camera prst="orthographicFront"/>
              <a:lightRig rig="threePt" dir="t"/>
            </a:scene3d>
            <a:sp3d>
              <a:bevelT w="25400" h="25400"/>
            </a:sp3d>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pic>
          <p:nvPicPr>
            <p:cNvPr id="199" name="Picture 198">
              <a:extLst>
                <a:ext uri="{FF2B5EF4-FFF2-40B4-BE49-F238E27FC236}">
                  <a16:creationId xmlns:a16="http://schemas.microsoft.com/office/drawing/2014/main" id="{91FDDFA0-7A83-A35B-0731-37AE791DA876}"/>
                </a:ext>
              </a:extLst>
            </p:cNvPr>
            <p:cNvPicPr>
              <a:picLocks noChangeAspect="1"/>
            </p:cNvPicPr>
            <p:nvPr/>
          </p:nvPicPr>
          <p:blipFill rotWithShape="1">
            <a:blip r:embed="rId3"/>
            <a:srcRect l="27167" r="23517" b="54105"/>
            <a:stretch/>
          </p:blipFill>
          <p:spPr>
            <a:xfrm>
              <a:off x="2177996" y="4019304"/>
              <a:ext cx="327715" cy="307777"/>
            </a:xfrm>
            <a:prstGeom prst="rect">
              <a:avLst/>
            </a:prstGeom>
          </p:spPr>
        </p:pic>
      </p:grpSp>
      <p:grpSp>
        <p:nvGrpSpPr>
          <p:cNvPr id="225" name="Group 224">
            <a:extLst>
              <a:ext uri="{FF2B5EF4-FFF2-40B4-BE49-F238E27FC236}">
                <a16:creationId xmlns:a16="http://schemas.microsoft.com/office/drawing/2014/main" id="{F3AA92C4-03BA-26D7-4A41-B85A6F01AF35}"/>
              </a:ext>
              <a:ext uri="{C183D7F6-B498-43B3-948B-1728B52AA6E4}">
                <adec:decorative xmlns:adec="http://schemas.microsoft.com/office/drawing/2017/decorative" val="1"/>
              </a:ext>
            </a:extLst>
          </p:cNvPr>
          <p:cNvGrpSpPr/>
          <p:nvPr/>
        </p:nvGrpSpPr>
        <p:grpSpPr>
          <a:xfrm>
            <a:off x="8399842" y="4711377"/>
            <a:ext cx="925307" cy="925299"/>
            <a:chOff x="8539489" y="4895784"/>
            <a:chExt cx="944439" cy="944431"/>
          </a:xfrm>
        </p:grpSpPr>
        <p:sp>
          <p:nvSpPr>
            <p:cNvPr id="127" name="Oval 126">
              <a:extLst>
                <a:ext uri="{FF2B5EF4-FFF2-40B4-BE49-F238E27FC236}">
                  <a16:creationId xmlns:a16="http://schemas.microsoft.com/office/drawing/2014/main" id="{8C4E4CEF-C445-3698-5262-EFC4D82C65CB}"/>
                </a:ext>
              </a:extLst>
            </p:cNvPr>
            <p:cNvSpPr/>
            <p:nvPr/>
          </p:nvSpPr>
          <p:spPr bwMode="auto">
            <a:xfrm>
              <a:off x="8539489" y="4895784"/>
              <a:ext cx="944439" cy="944431"/>
            </a:xfrm>
            <a:prstGeom prst="ellipse">
              <a:avLst/>
            </a:prstGeom>
            <a:solidFill>
              <a:srgbClr val="D7D2CB"/>
            </a:solidFill>
            <a:ln w="12700" cap="flat" cmpd="sng" algn="ctr">
              <a:noFill/>
              <a:prstDash val="solid"/>
              <a:headEnd type="none" w="med" len="med"/>
              <a:tailEnd type="none" w="med" len="med"/>
            </a:ln>
            <a:effectLst/>
            <a:scene3d>
              <a:camera prst="orthographicFront"/>
              <a:lightRig rig="threePt" dir="t"/>
            </a:scene3d>
            <a:sp3d>
              <a:bevelT w="38100" h="50800"/>
            </a:sp3d>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pic>
          <p:nvPicPr>
            <p:cNvPr id="203" name="Picture 202" descr="A white square with a blue and purple square and a blue square&#10;&#10;Description automatically generated">
              <a:extLst>
                <a:ext uri="{FF2B5EF4-FFF2-40B4-BE49-F238E27FC236}">
                  <a16:creationId xmlns:a16="http://schemas.microsoft.com/office/drawing/2014/main" id="{6A10F27F-B772-E082-E449-A011E64033AF}"/>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5000"/>
                      </a14:imgEffect>
                    </a14:imgLayer>
                  </a14:imgProps>
                </a:ext>
                <a:ext uri="{28A0092B-C50C-407E-A947-70E740481C1C}">
                  <a14:useLocalDpi xmlns:a14="http://schemas.microsoft.com/office/drawing/2010/main" val="0"/>
                </a:ext>
              </a:extLst>
            </a:blip>
            <a:stretch>
              <a:fillRect/>
            </a:stretch>
          </p:blipFill>
          <p:spPr>
            <a:xfrm>
              <a:off x="8766637" y="5134485"/>
              <a:ext cx="508837" cy="508837"/>
            </a:xfrm>
            <a:prstGeom prst="rect">
              <a:avLst/>
            </a:prstGeom>
          </p:spPr>
        </p:pic>
      </p:grpSp>
      <p:grpSp>
        <p:nvGrpSpPr>
          <p:cNvPr id="226" name="Group 225">
            <a:extLst>
              <a:ext uri="{FF2B5EF4-FFF2-40B4-BE49-F238E27FC236}">
                <a16:creationId xmlns:a16="http://schemas.microsoft.com/office/drawing/2014/main" id="{ED6D88DE-4913-F1FA-6339-F3E15925F41B}"/>
              </a:ext>
              <a:ext uri="{C183D7F6-B498-43B3-948B-1728B52AA6E4}">
                <adec:decorative xmlns:adec="http://schemas.microsoft.com/office/drawing/2017/decorative" val="1"/>
              </a:ext>
            </a:extLst>
          </p:cNvPr>
          <p:cNvGrpSpPr/>
          <p:nvPr/>
        </p:nvGrpSpPr>
        <p:grpSpPr>
          <a:xfrm>
            <a:off x="7400508" y="4877589"/>
            <a:ext cx="879876" cy="879869"/>
            <a:chOff x="7540963" y="4895784"/>
            <a:chExt cx="944439" cy="944431"/>
          </a:xfrm>
        </p:grpSpPr>
        <p:sp>
          <p:nvSpPr>
            <p:cNvPr id="98" name="Oval 97">
              <a:extLst>
                <a:ext uri="{FF2B5EF4-FFF2-40B4-BE49-F238E27FC236}">
                  <a16:creationId xmlns:a16="http://schemas.microsoft.com/office/drawing/2014/main" id="{0651F108-301E-4247-FC4C-B26F6C4F71B9}"/>
                </a:ext>
              </a:extLst>
            </p:cNvPr>
            <p:cNvSpPr/>
            <p:nvPr/>
          </p:nvSpPr>
          <p:spPr bwMode="auto">
            <a:xfrm>
              <a:off x="7540963" y="4895784"/>
              <a:ext cx="944439" cy="944431"/>
            </a:xfrm>
            <a:prstGeom prst="ellipse">
              <a:avLst/>
            </a:prstGeom>
            <a:solidFill>
              <a:srgbClr val="D7D2CB"/>
            </a:solidFill>
            <a:ln w="12700" cap="flat" cmpd="sng" algn="ctr">
              <a:noFill/>
              <a:prstDash val="solid"/>
              <a:headEnd type="none" w="med" len="med"/>
              <a:tailEnd type="none" w="med" len="med"/>
            </a:ln>
            <a:effectLst/>
            <a:scene3d>
              <a:camera prst="orthographicFront"/>
              <a:lightRig rig="threePt" dir="t"/>
            </a:scene3d>
            <a:sp3d>
              <a:bevelT w="38100" h="50800"/>
            </a:sp3d>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pic>
          <p:nvPicPr>
            <p:cNvPr id="207" name="Picture 206" descr="A white building with blue dots&#10;&#10;Description automatically generated">
              <a:extLst>
                <a:ext uri="{FF2B5EF4-FFF2-40B4-BE49-F238E27FC236}">
                  <a16:creationId xmlns:a16="http://schemas.microsoft.com/office/drawing/2014/main" id="{2A536BDB-56A6-3BCD-E29A-526BDD91863C}"/>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5000"/>
                      </a14:imgEffect>
                    </a14:imgLayer>
                  </a14:imgProps>
                </a:ext>
                <a:ext uri="{28A0092B-C50C-407E-A947-70E740481C1C}">
                  <a14:useLocalDpi xmlns:a14="http://schemas.microsoft.com/office/drawing/2010/main" val="0"/>
                </a:ext>
              </a:extLst>
            </a:blip>
            <a:stretch>
              <a:fillRect/>
            </a:stretch>
          </p:blipFill>
          <p:spPr>
            <a:xfrm>
              <a:off x="7725053" y="5108831"/>
              <a:ext cx="523912" cy="525958"/>
            </a:xfrm>
            <a:prstGeom prst="rect">
              <a:avLst/>
            </a:prstGeom>
          </p:spPr>
        </p:pic>
      </p:grpSp>
      <p:grpSp>
        <p:nvGrpSpPr>
          <p:cNvPr id="238" name="Group 237">
            <a:extLst>
              <a:ext uri="{FF2B5EF4-FFF2-40B4-BE49-F238E27FC236}">
                <a16:creationId xmlns:a16="http://schemas.microsoft.com/office/drawing/2014/main" id="{6E408907-7DAF-EBF9-25FD-1EB058DA6ADA}"/>
              </a:ext>
              <a:ext uri="{C183D7F6-B498-43B3-948B-1728B52AA6E4}">
                <adec:decorative xmlns:adec="http://schemas.microsoft.com/office/drawing/2017/decorative" val="1"/>
              </a:ext>
            </a:extLst>
          </p:cNvPr>
          <p:cNvGrpSpPr/>
          <p:nvPr/>
        </p:nvGrpSpPr>
        <p:grpSpPr>
          <a:xfrm>
            <a:off x="2966287" y="1638103"/>
            <a:ext cx="1147271" cy="988966"/>
            <a:chOff x="2881617" y="1638103"/>
            <a:chExt cx="1147271" cy="988966"/>
          </a:xfrm>
        </p:grpSpPr>
        <p:sp>
          <p:nvSpPr>
            <p:cNvPr id="28" name="Oval 27">
              <a:extLst>
                <a:ext uri="{FF2B5EF4-FFF2-40B4-BE49-F238E27FC236}">
                  <a16:creationId xmlns:a16="http://schemas.microsoft.com/office/drawing/2014/main" id="{DD290F6B-EF57-2DF4-C6AF-6B4C664BB03C}"/>
                </a:ext>
              </a:extLst>
            </p:cNvPr>
            <p:cNvSpPr/>
            <p:nvPr/>
          </p:nvSpPr>
          <p:spPr bwMode="auto">
            <a:xfrm>
              <a:off x="2881617" y="1788299"/>
              <a:ext cx="838777" cy="838770"/>
            </a:xfrm>
            <a:prstGeom prst="ellipse">
              <a:avLst/>
            </a:prstGeom>
            <a:solidFill>
              <a:srgbClr val="D7D2CB"/>
            </a:solidFill>
            <a:ln w="12700" cap="flat" cmpd="sng" algn="ctr">
              <a:noFill/>
              <a:prstDash val="solid"/>
              <a:headEnd type="none" w="med" len="med"/>
              <a:tailEnd type="none" w="med" len="med"/>
            </a:ln>
            <a:effectLst/>
            <a:scene3d>
              <a:camera prst="orthographicFront"/>
              <a:lightRig rig="threePt" dir="t"/>
            </a:scene3d>
            <a:sp3d>
              <a:bevelT w="38100" h="50800"/>
            </a:sp3d>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sp>
          <p:nvSpPr>
            <p:cNvPr id="22" name="Oval 21">
              <a:extLst>
                <a:ext uri="{FF2B5EF4-FFF2-40B4-BE49-F238E27FC236}">
                  <a16:creationId xmlns:a16="http://schemas.microsoft.com/office/drawing/2014/main" id="{C3C7719E-6D68-CDA3-3661-0D6AB11FA43C}"/>
                </a:ext>
              </a:extLst>
            </p:cNvPr>
            <p:cNvSpPr/>
            <p:nvPr/>
          </p:nvSpPr>
          <p:spPr bwMode="auto">
            <a:xfrm>
              <a:off x="3491591" y="1638103"/>
              <a:ext cx="537297" cy="537293"/>
            </a:xfrm>
            <a:prstGeom prst="ellipse">
              <a:avLst/>
            </a:prstGeom>
            <a:solidFill>
              <a:schemeClr val="bg1">
                <a:lumMod val="95000"/>
              </a:scheme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79" name="Picture 178">
              <a:extLst>
                <a:ext uri="{FF2B5EF4-FFF2-40B4-BE49-F238E27FC236}">
                  <a16:creationId xmlns:a16="http://schemas.microsoft.com/office/drawing/2014/main" id="{0131809C-9A4E-EB41-A9B9-FBAD25D424C0}"/>
                </a:ext>
              </a:extLst>
            </p:cNvPr>
            <p:cNvPicPr>
              <a:picLocks noChangeAspect="1"/>
            </p:cNvPicPr>
            <p:nvPr/>
          </p:nvPicPr>
          <p:blipFill rotWithShape="1">
            <a:blip r:embed="rId3"/>
            <a:srcRect l="27167" r="23517" b="54105"/>
            <a:stretch/>
          </p:blipFill>
          <p:spPr>
            <a:xfrm>
              <a:off x="3604084" y="1736077"/>
              <a:ext cx="327715" cy="307777"/>
            </a:xfrm>
            <a:prstGeom prst="rect">
              <a:avLst/>
            </a:prstGeom>
          </p:spPr>
        </p:pic>
        <p:pic>
          <p:nvPicPr>
            <p:cNvPr id="208" name="Picture 207" descr="A white building with blue dots&#10;&#10;Description automatically generated">
              <a:extLst>
                <a:ext uri="{FF2B5EF4-FFF2-40B4-BE49-F238E27FC236}">
                  <a16:creationId xmlns:a16="http://schemas.microsoft.com/office/drawing/2014/main" id="{C1F8E50E-28A2-B1A3-5E7B-AC9F62CDD1C9}"/>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5000"/>
                      </a14:imgEffect>
                    </a14:imgLayer>
                  </a14:imgProps>
                </a:ext>
                <a:ext uri="{28A0092B-C50C-407E-A947-70E740481C1C}">
                  <a14:useLocalDpi xmlns:a14="http://schemas.microsoft.com/office/drawing/2010/main" val="0"/>
                </a:ext>
              </a:extLst>
            </a:blip>
            <a:stretch>
              <a:fillRect/>
            </a:stretch>
          </p:blipFill>
          <p:spPr>
            <a:xfrm>
              <a:off x="3040229" y="1937709"/>
              <a:ext cx="523912" cy="525958"/>
            </a:xfrm>
            <a:prstGeom prst="rect">
              <a:avLst/>
            </a:prstGeom>
          </p:spPr>
        </p:pic>
      </p:grpSp>
      <p:grpSp>
        <p:nvGrpSpPr>
          <p:cNvPr id="242" name="Group 241">
            <a:extLst>
              <a:ext uri="{FF2B5EF4-FFF2-40B4-BE49-F238E27FC236}">
                <a16:creationId xmlns:a16="http://schemas.microsoft.com/office/drawing/2014/main" id="{48920DFA-7D48-D1EE-B8C6-A78918ABE5D5}"/>
              </a:ext>
              <a:ext uri="{C183D7F6-B498-43B3-948B-1728B52AA6E4}">
                <adec:decorative xmlns:adec="http://schemas.microsoft.com/office/drawing/2017/decorative" val="1"/>
              </a:ext>
            </a:extLst>
          </p:cNvPr>
          <p:cNvGrpSpPr/>
          <p:nvPr/>
        </p:nvGrpSpPr>
        <p:grpSpPr>
          <a:xfrm>
            <a:off x="5178999" y="4997062"/>
            <a:ext cx="571126" cy="571121"/>
            <a:chOff x="5094329" y="4997062"/>
            <a:chExt cx="571126" cy="571121"/>
          </a:xfrm>
        </p:grpSpPr>
        <p:sp>
          <p:nvSpPr>
            <p:cNvPr id="156" name="Oval 155">
              <a:extLst>
                <a:ext uri="{FF2B5EF4-FFF2-40B4-BE49-F238E27FC236}">
                  <a16:creationId xmlns:a16="http://schemas.microsoft.com/office/drawing/2014/main" id="{1475CAD5-36B9-FC2A-7020-0E60AF91F536}"/>
                </a:ext>
              </a:extLst>
            </p:cNvPr>
            <p:cNvSpPr/>
            <p:nvPr/>
          </p:nvSpPr>
          <p:spPr bwMode="auto">
            <a:xfrm>
              <a:off x="5094329" y="4997062"/>
              <a:ext cx="571126" cy="571121"/>
            </a:xfrm>
            <a:prstGeom prst="ellipse">
              <a:avLst/>
            </a:prstGeom>
            <a:solidFill>
              <a:srgbClr val="D7D2CB"/>
            </a:solidFill>
            <a:ln w="12700" cap="flat" cmpd="sng" algn="ctr">
              <a:noFill/>
              <a:prstDash val="solid"/>
              <a:headEnd type="none" w="med" len="med"/>
              <a:tailEnd type="none" w="med" len="med"/>
            </a:ln>
            <a:effectLst/>
            <a:scene3d>
              <a:camera prst="orthographicFront"/>
              <a:lightRig rig="threePt" dir="t"/>
            </a:scene3d>
            <a:sp3d>
              <a:bevelT w="38100" h="50800"/>
            </a:sp3d>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cs typeface="Segoe UI" pitchFamily="34" charset="0"/>
              </a:endParaRPr>
            </a:p>
          </p:txBody>
        </p:sp>
        <p:pic>
          <p:nvPicPr>
            <p:cNvPr id="222" name="Picture 221" descr="A white circle with a colorful lock&#10;&#10;Description automatically generated">
              <a:extLst>
                <a:ext uri="{FF2B5EF4-FFF2-40B4-BE49-F238E27FC236}">
                  <a16:creationId xmlns:a16="http://schemas.microsoft.com/office/drawing/2014/main" id="{F64BB330-A39F-F770-5A20-7501AD2FA85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178128" y="5087664"/>
              <a:ext cx="389120" cy="389120"/>
            </a:xfrm>
            <a:prstGeom prst="rect">
              <a:avLst/>
            </a:prstGeom>
          </p:spPr>
        </p:pic>
      </p:grpSp>
    </p:spTree>
    <p:extLst>
      <p:ext uri="{BB962C8B-B14F-4D97-AF65-F5344CB8AC3E}">
        <p14:creationId xmlns:p14="http://schemas.microsoft.com/office/powerpoint/2010/main" val="2193110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right)">
                                      <p:cBhvr>
                                        <p:cTn id="7" dur="500"/>
                                        <p:tgtEl>
                                          <p:spTgt spid="72"/>
                                        </p:tgtEl>
                                      </p:cBhvr>
                                    </p:animEffect>
                                  </p:childTnLst>
                                </p:cTn>
                              </p:par>
                              <p:par>
                                <p:cTn id="8" presetID="22" presetClass="entr" presetSubtype="2"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animEffect transition="in" filter="wipe(right)">
                                      <p:cBhvr>
                                        <p:cTn id="10" dur="500"/>
                                        <p:tgtEl>
                                          <p:spTgt spid="238"/>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right)">
                                      <p:cBhvr>
                                        <p:cTn id="13" dur="500"/>
                                        <p:tgtEl>
                                          <p:spTgt spid="26"/>
                                        </p:tgtEl>
                                      </p:cBhvr>
                                    </p:animEffect>
                                  </p:childTnLst>
                                </p:cTn>
                              </p:par>
                              <p:par>
                                <p:cTn id="14" presetID="22" presetClass="entr" presetSubtype="2" fill="hold" nodeType="withEffect">
                                  <p:stCondLst>
                                    <p:cond delay="0"/>
                                  </p:stCondLst>
                                  <p:childTnLst>
                                    <p:set>
                                      <p:cBhvr>
                                        <p:cTn id="15" dur="1" fill="hold">
                                          <p:stCondLst>
                                            <p:cond delay="0"/>
                                          </p:stCondLst>
                                        </p:cTn>
                                        <p:tgtEl>
                                          <p:spTgt spid="239"/>
                                        </p:tgtEl>
                                        <p:attrNameLst>
                                          <p:attrName>style.visibility</p:attrName>
                                        </p:attrNameLst>
                                      </p:cBhvr>
                                      <p:to>
                                        <p:strVal val="visible"/>
                                      </p:to>
                                    </p:set>
                                    <p:animEffect transition="in" filter="wipe(right)">
                                      <p:cBhvr>
                                        <p:cTn id="16" dur="500"/>
                                        <p:tgtEl>
                                          <p:spTgt spid="239"/>
                                        </p:tgtEl>
                                      </p:cBhvr>
                                    </p:animEffect>
                                  </p:childTnLst>
                                </p:cTn>
                              </p:par>
                              <p:par>
                                <p:cTn id="17" presetID="22" presetClass="entr" presetSubtype="2"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right)">
                                      <p:cBhvr>
                                        <p:cTn id="19" dur="500"/>
                                        <p:tgtEl>
                                          <p:spTgt spid="73"/>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right)">
                                      <p:cBhvr>
                                        <p:cTn id="22" dur="500"/>
                                        <p:tgtEl>
                                          <p:spTgt spid="52"/>
                                        </p:tgtEl>
                                      </p:cBhvr>
                                    </p:animEffect>
                                  </p:childTnLst>
                                </p:cTn>
                              </p:par>
                              <p:par>
                                <p:cTn id="23" presetID="22" presetClass="entr" presetSubtype="2" fill="hold" nodeType="withEffect">
                                  <p:stCondLst>
                                    <p:cond delay="0"/>
                                  </p:stCondLst>
                                  <p:childTnLst>
                                    <p:set>
                                      <p:cBhvr>
                                        <p:cTn id="24" dur="1" fill="hold">
                                          <p:stCondLst>
                                            <p:cond delay="0"/>
                                          </p:stCondLst>
                                        </p:cTn>
                                        <p:tgtEl>
                                          <p:spTgt spid="240"/>
                                        </p:tgtEl>
                                        <p:attrNameLst>
                                          <p:attrName>style.visibility</p:attrName>
                                        </p:attrNameLst>
                                      </p:cBhvr>
                                      <p:to>
                                        <p:strVal val="visible"/>
                                      </p:to>
                                    </p:set>
                                    <p:animEffect transition="in" filter="wipe(right)">
                                      <p:cBhvr>
                                        <p:cTn id="25" dur="500"/>
                                        <p:tgtEl>
                                          <p:spTgt spid="240"/>
                                        </p:tgtEl>
                                      </p:cBhvr>
                                    </p:animEffect>
                                  </p:childTnLst>
                                </p:cTn>
                              </p:par>
                              <p:par>
                                <p:cTn id="26" presetID="22" presetClass="entr" presetSubtype="2"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right)">
                                      <p:cBhvr>
                                        <p:cTn id="28" dur="500"/>
                                        <p:tgtEl>
                                          <p:spTgt spid="7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right)">
                                      <p:cBhvr>
                                        <p:cTn id="31" dur="500"/>
                                        <p:tgtEl>
                                          <p:spTgt spid="64"/>
                                        </p:tgtEl>
                                      </p:cBhvr>
                                    </p:animEffect>
                                  </p:childTnLst>
                                </p:cTn>
                              </p:par>
                              <p:par>
                                <p:cTn id="32" presetID="22" presetClass="entr" presetSubtype="2" fill="hold"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right)">
                                      <p:cBhvr>
                                        <p:cTn id="34" dur="500"/>
                                        <p:tgtEl>
                                          <p:spTgt spid="75"/>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righ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41"/>
                                        </p:tgtEl>
                                        <p:attrNameLst>
                                          <p:attrName>style.visibility</p:attrName>
                                        </p:attrNameLst>
                                      </p:cBhvr>
                                      <p:to>
                                        <p:strVal val="visible"/>
                                      </p:to>
                                    </p:set>
                                    <p:animEffect transition="in" filter="wipe(right)">
                                      <p:cBhvr>
                                        <p:cTn id="40" dur="500"/>
                                        <p:tgtEl>
                                          <p:spTgt spid="241"/>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right)">
                                      <p:cBhvr>
                                        <p:cTn id="43" dur="500"/>
                                        <p:tgtEl>
                                          <p:spTgt spid="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ipe(left)">
                                      <p:cBhvr>
                                        <p:cTn id="47" dur="500"/>
                                        <p:tgtEl>
                                          <p:spTgt spid="76"/>
                                        </p:tgtEl>
                                      </p:cBhvr>
                                    </p:animEffect>
                                  </p:childTnLst>
                                </p:cTn>
                              </p:par>
                              <p:par>
                                <p:cTn id="48" presetID="22" presetClass="entr" presetSubtype="8" fill="hold" nodeType="withEffect">
                                  <p:stCondLst>
                                    <p:cond delay="0"/>
                                  </p:stCondLst>
                                  <p:childTnLst>
                                    <p:set>
                                      <p:cBhvr>
                                        <p:cTn id="49" dur="1" fill="hold">
                                          <p:stCondLst>
                                            <p:cond delay="0"/>
                                          </p:stCondLst>
                                        </p:cTn>
                                        <p:tgtEl>
                                          <p:spTgt spid="234"/>
                                        </p:tgtEl>
                                        <p:attrNameLst>
                                          <p:attrName>style.visibility</p:attrName>
                                        </p:attrNameLst>
                                      </p:cBhvr>
                                      <p:to>
                                        <p:strVal val="visible"/>
                                      </p:to>
                                    </p:set>
                                    <p:animEffect transition="in" filter="wipe(left)">
                                      <p:cBhvr>
                                        <p:cTn id="50" dur="500"/>
                                        <p:tgtEl>
                                          <p:spTgt spid="23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left)">
                                      <p:cBhvr>
                                        <p:cTn id="53" dur="500"/>
                                        <p:tgtEl>
                                          <p:spTgt spid="87"/>
                                        </p:tgtEl>
                                      </p:cBhvr>
                                    </p:animEffect>
                                  </p:childTnLst>
                                </p:cTn>
                              </p:par>
                              <p:par>
                                <p:cTn id="54" presetID="22" presetClass="entr" presetSubtype="8" fill="hold"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left)">
                                      <p:cBhvr>
                                        <p:cTn id="56" dur="500"/>
                                        <p:tgtEl>
                                          <p:spTgt spid="77"/>
                                        </p:tgtEl>
                                      </p:cBhvr>
                                    </p:animEffect>
                                  </p:childTnLst>
                                </p:cTn>
                              </p:par>
                              <p:par>
                                <p:cTn id="57" presetID="22" presetClass="entr" presetSubtype="8" fill="hold" nodeType="withEffect">
                                  <p:stCondLst>
                                    <p:cond delay="0"/>
                                  </p:stCondLst>
                                  <p:childTnLst>
                                    <p:set>
                                      <p:cBhvr>
                                        <p:cTn id="58" dur="1" fill="hold">
                                          <p:stCondLst>
                                            <p:cond delay="0"/>
                                          </p:stCondLst>
                                        </p:cTn>
                                        <p:tgtEl>
                                          <p:spTgt spid="237"/>
                                        </p:tgtEl>
                                        <p:attrNameLst>
                                          <p:attrName>style.visibility</p:attrName>
                                        </p:attrNameLst>
                                      </p:cBhvr>
                                      <p:to>
                                        <p:strVal val="visible"/>
                                      </p:to>
                                    </p:set>
                                    <p:animEffect transition="in" filter="wipe(left)">
                                      <p:cBhvr>
                                        <p:cTn id="59" dur="500"/>
                                        <p:tgtEl>
                                          <p:spTgt spid="23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left)">
                                      <p:cBhvr>
                                        <p:cTn id="62" dur="500"/>
                                        <p:tgtEl>
                                          <p:spTgt spid="80"/>
                                        </p:tgtEl>
                                      </p:cBhvr>
                                    </p:animEffect>
                                  </p:childTnLst>
                                </p:cTn>
                              </p:par>
                              <p:par>
                                <p:cTn id="63" presetID="22" presetClass="entr" presetSubtype="8" fill="hold" nodeType="withEffect">
                                  <p:stCondLst>
                                    <p:cond delay="0"/>
                                  </p:stCondLst>
                                  <p:childTnLst>
                                    <p:set>
                                      <p:cBhvr>
                                        <p:cTn id="64" dur="1" fill="hold">
                                          <p:stCondLst>
                                            <p:cond delay="0"/>
                                          </p:stCondLst>
                                        </p:cTn>
                                        <p:tgtEl>
                                          <p:spTgt spid="225"/>
                                        </p:tgtEl>
                                        <p:attrNameLst>
                                          <p:attrName>style.visibility</p:attrName>
                                        </p:attrNameLst>
                                      </p:cBhvr>
                                      <p:to>
                                        <p:strVal val="visible"/>
                                      </p:to>
                                    </p:set>
                                    <p:animEffect transition="in" filter="wipe(left)">
                                      <p:cBhvr>
                                        <p:cTn id="65" dur="500"/>
                                        <p:tgtEl>
                                          <p:spTgt spid="225"/>
                                        </p:tgtEl>
                                      </p:cBhvr>
                                    </p:animEffect>
                                  </p:childTnLst>
                                </p:cTn>
                              </p:par>
                              <p:par>
                                <p:cTn id="66" presetID="22" presetClass="entr" presetSubtype="8" fill="hold" nodeType="withEffect">
                                  <p:stCondLst>
                                    <p:cond delay="0"/>
                                  </p:stCondLst>
                                  <p:childTnLst>
                                    <p:set>
                                      <p:cBhvr>
                                        <p:cTn id="67" dur="1" fill="hold">
                                          <p:stCondLst>
                                            <p:cond delay="0"/>
                                          </p:stCondLst>
                                        </p:cTn>
                                        <p:tgtEl>
                                          <p:spTgt spid="226"/>
                                        </p:tgtEl>
                                        <p:attrNameLst>
                                          <p:attrName>style.visibility</p:attrName>
                                        </p:attrNameLst>
                                      </p:cBhvr>
                                      <p:to>
                                        <p:strVal val="visible"/>
                                      </p:to>
                                    </p:set>
                                    <p:animEffect transition="in" filter="wipe(left)">
                                      <p:cBhvr>
                                        <p:cTn id="68" dur="500"/>
                                        <p:tgtEl>
                                          <p:spTgt spid="226"/>
                                        </p:tgtEl>
                                      </p:cBhvr>
                                    </p:animEffect>
                                  </p:childTnLst>
                                </p:cTn>
                              </p:par>
                              <p:par>
                                <p:cTn id="69" presetID="22" presetClass="entr" presetSubtype="8"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500"/>
                                        <p:tgtEl>
                                          <p:spTgt spid="78"/>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wipe(left)">
                                      <p:cBhvr>
                                        <p:cTn id="74" dur="500"/>
                                        <p:tgtEl>
                                          <p:spTgt spid="96"/>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wipe(up)">
                                      <p:cBhvr>
                                        <p:cTn id="78" dur="500"/>
                                        <p:tgtEl>
                                          <p:spTgt spid="148"/>
                                        </p:tgtEl>
                                      </p:cBhvr>
                                    </p:animEffect>
                                  </p:childTnLst>
                                </p:cTn>
                              </p:par>
                              <p:par>
                                <p:cTn id="79" presetID="22" presetClass="entr" presetSubtype="1" fill="hold" nodeType="withEffect">
                                  <p:stCondLst>
                                    <p:cond delay="0"/>
                                  </p:stCondLst>
                                  <p:childTnLst>
                                    <p:set>
                                      <p:cBhvr>
                                        <p:cTn id="80" dur="1" fill="hold">
                                          <p:stCondLst>
                                            <p:cond delay="0"/>
                                          </p:stCondLst>
                                        </p:cTn>
                                        <p:tgtEl>
                                          <p:spTgt spid="162"/>
                                        </p:tgtEl>
                                        <p:attrNameLst>
                                          <p:attrName>style.visibility</p:attrName>
                                        </p:attrNameLst>
                                      </p:cBhvr>
                                      <p:to>
                                        <p:strVal val="visible"/>
                                      </p:to>
                                    </p:set>
                                    <p:animEffect transition="in" filter="wipe(up)">
                                      <p:cBhvr>
                                        <p:cTn id="81" dur="500"/>
                                        <p:tgtEl>
                                          <p:spTgt spid="162"/>
                                        </p:tgtEl>
                                      </p:cBhvr>
                                    </p:animEffect>
                                  </p:childTnLst>
                                </p:cTn>
                              </p:par>
                              <p:par>
                                <p:cTn id="82" presetID="22" presetClass="entr" presetSubtype="1" fill="hold" nodeType="withEffect">
                                  <p:stCondLst>
                                    <p:cond delay="0"/>
                                  </p:stCondLst>
                                  <p:childTnLst>
                                    <p:set>
                                      <p:cBhvr>
                                        <p:cTn id="83" dur="1" fill="hold">
                                          <p:stCondLst>
                                            <p:cond delay="0"/>
                                          </p:stCondLst>
                                        </p:cTn>
                                        <p:tgtEl>
                                          <p:spTgt spid="242"/>
                                        </p:tgtEl>
                                        <p:attrNameLst>
                                          <p:attrName>style.visibility</p:attrName>
                                        </p:attrNameLst>
                                      </p:cBhvr>
                                      <p:to>
                                        <p:strVal val="visible"/>
                                      </p:to>
                                    </p:set>
                                    <p:animEffect transition="in" filter="wipe(up)">
                                      <p:cBhvr>
                                        <p:cTn id="84" dur="500"/>
                                        <p:tgtEl>
                                          <p:spTgt spid="242"/>
                                        </p:tgtEl>
                                      </p:cBhvr>
                                    </p:animEffect>
                                  </p:childTnLst>
                                </p:cTn>
                              </p:par>
                              <p:par>
                                <p:cTn id="85" presetID="22" presetClass="entr" presetSubtype="1" fill="hold" nodeType="withEffect">
                                  <p:stCondLst>
                                    <p:cond delay="0"/>
                                  </p:stCondLst>
                                  <p:childTnLst>
                                    <p:set>
                                      <p:cBhvr>
                                        <p:cTn id="86" dur="1" fill="hold">
                                          <p:stCondLst>
                                            <p:cond delay="0"/>
                                          </p:stCondLst>
                                        </p:cTn>
                                        <p:tgtEl>
                                          <p:spTgt spid="243"/>
                                        </p:tgtEl>
                                        <p:attrNameLst>
                                          <p:attrName>style.visibility</p:attrName>
                                        </p:attrNameLst>
                                      </p:cBhvr>
                                      <p:to>
                                        <p:strVal val="visible"/>
                                      </p:to>
                                    </p:set>
                                    <p:animEffect transition="in" filter="wipe(up)">
                                      <p:cBhvr>
                                        <p:cTn id="87" dur="500"/>
                                        <p:tgtEl>
                                          <p:spTgt spid="243"/>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160"/>
                                        </p:tgtEl>
                                        <p:attrNameLst>
                                          <p:attrName>style.visibility</p:attrName>
                                        </p:attrNameLst>
                                      </p:cBhvr>
                                      <p:to>
                                        <p:strVal val="visible"/>
                                      </p:to>
                                    </p:set>
                                    <p:animEffect transition="in" filter="wipe(up)">
                                      <p:cBhvr>
                                        <p:cTn id="90" dur="500"/>
                                        <p:tgtEl>
                                          <p:spTgt spid="160"/>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54"/>
                                        </p:tgtEl>
                                        <p:attrNameLst>
                                          <p:attrName>style.visibility</p:attrName>
                                        </p:attrNameLst>
                                      </p:cBhvr>
                                      <p:to>
                                        <p:strVal val="visible"/>
                                      </p:to>
                                    </p:set>
                                    <p:animEffect transition="in" filter="wipe(up)">
                                      <p:cBhvr>
                                        <p:cTn id="93"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2" grpId="0"/>
      <p:bldP spid="64" grpId="0"/>
      <p:bldP spid="9" grpId="0"/>
      <p:bldP spid="19" grpId="0" animBg="1"/>
      <p:bldP spid="87" grpId="0"/>
      <p:bldP spid="80" grpId="0"/>
      <p:bldP spid="96" grpId="0"/>
      <p:bldP spid="160" grpId="0"/>
      <p:bldP spid="1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001995C-ACBC-9966-37A4-A1E341434F42}"/>
              </a:ext>
              <a:ext uri="{C183D7F6-B498-43B3-948B-1728B52AA6E4}">
                <adec:decorative xmlns:adec="http://schemas.microsoft.com/office/drawing/2017/decorative" val="1"/>
              </a:ext>
            </a:extLst>
          </p:cNvPr>
          <p:cNvSpPr txBox="1">
            <a:spLocks/>
          </p:cNvSpPr>
          <p:nvPr/>
        </p:nvSpPr>
        <p:spPr>
          <a:xfrm>
            <a:off x="1187383" y="1763858"/>
            <a:ext cx="6363967" cy="2389594"/>
          </a:xfrm>
          <a:prstGeom prst="round2SameRect">
            <a:avLst>
              <a:gd name="adj1" fmla="val 10594"/>
              <a:gd name="adj2" fmla="val 0"/>
            </a:avLst>
          </a:prstGeom>
          <a:noFill/>
          <a:ln w="12700" cap="flat" cmpd="sng" algn="ctr">
            <a:gradFill flip="none" rotWithShape="1">
              <a:gsLst>
                <a:gs pos="56000">
                  <a:srgbClr val="8366C8">
                    <a:alpha val="0"/>
                  </a:srgbClr>
                </a:gs>
                <a:gs pos="100000">
                  <a:schemeClr val="accent2">
                    <a:lumMod val="20000"/>
                    <a:lumOff val="80000"/>
                  </a:schemeClr>
                </a:gs>
              </a:gsLst>
              <a:lin ang="16200000" scaled="1"/>
              <a:tileRect/>
            </a:gra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372">
                <a:solidFill>
                  <a:srgbClr val="FFFFFF"/>
                </a:solidFill>
                <a:latin typeface="Segoe UI Semibold"/>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A446F"/>
              </a:solidFill>
              <a:effectLst/>
              <a:uLnTx/>
              <a:uFillTx/>
              <a:latin typeface="Segoe UI" panose="020B0502040204020203" pitchFamily="34" charset="0"/>
              <a:ea typeface="+mn-ea"/>
              <a:cs typeface="Segoe UI" panose="020B0502040204020203" pitchFamily="34" charset="0"/>
            </a:endParaRPr>
          </a:p>
        </p:txBody>
      </p:sp>
      <p:sp>
        <p:nvSpPr>
          <p:cNvPr id="11" name="Text Placeholder 2">
            <a:extLst>
              <a:ext uri="{FF2B5EF4-FFF2-40B4-BE49-F238E27FC236}">
                <a16:creationId xmlns:a16="http://schemas.microsoft.com/office/drawing/2014/main" id="{EBCDA8A1-5271-6F99-8A6F-B55C2740BF50}"/>
              </a:ext>
              <a:ext uri="{C183D7F6-B498-43B3-948B-1728B52AA6E4}">
                <adec:decorative xmlns:adec="http://schemas.microsoft.com/office/drawing/2017/decorative" val="1"/>
              </a:ext>
            </a:extLst>
          </p:cNvPr>
          <p:cNvSpPr txBox="1">
            <a:spLocks/>
          </p:cNvSpPr>
          <p:nvPr/>
        </p:nvSpPr>
        <p:spPr>
          <a:xfrm>
            <a:off x="1250593" y="1832827"/>
            <a:ext cx="6275491" cy="1737608"/>
          </a:xfrm>
          <a:prstGeom prst="round2SameRect">
            <a:avLst>
              <a:gd name="adj1" fmla="val 9349"/>
              <a:gd name="adj2" fmla="val 0"/>
            </a:avLst>
          </a:prstGeom>
          <a:solidFill>
            <a:srgbClr val="E8E6DF">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372">
                <a:solidFill>
                  <a:srgbClr val="FFFFFF"/>
                </a:solidFill>
                <a:latin typeface="Segoe UI Semibold"/>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000">
              <a:solidFill>
                <a:schemeClr val="accent2"/>
              </a:solidFill>
              <a:latin typeface="Segoe UI" panose="020B0502040204020203" pitchFamily="34" charset="0"/>
              <a:cs typeface="Segoe UI" panose="020B0502040204020203" pitchFamily="34" charset="0"/>
            </a:endParaRPr>
          </a:p>
        </p:txBody>
      </p:sp>
      <p:sp>
        <p:nvSpPr>
          <p:cNvPr id="19" name="Text Placeholder 2">
            <a:extLst>
              <a:ext uri="{FF2B5EF4-FFF2-40B4-BE49-F238E27FC236}">
                <a16:creationId xmlns:a16="http://schemas.microsoft.com/office/drawing/2014/main" id="{9EE41C41-872F-62E2-CE25-BBBCA989B247}"/>
              </a:ext>
              <a:ext uri="{C183D7F6-B498-43B3-948B-1728B52AA6E4}">
                <adec:decorative xmlns:adec="http://schemas.microsoft.com/office/drawing/2017/decorative" val="1"/>
              </a:ext>
            </a:extLst>
          </p:cNvPr>
          <p:cNvSpPr txBox="1">
            <a:spLocks/>
          </p:cNvSpPr>
          <p:nvPr/>
        </p:nvSpPr>
        <p:spPr>
          <a:xfrm>
            <a:off x="1250593" y="4022946"/>
            <a:ext cx="6363967" cy="2106705"/>
          </a:xfrm>
          <a:prstGeom prst="round2SameRect">
            <a:avLst>
              <a:gd name="adj1" fmla="val 10594"/>
              <a:gd name="adj2" fmla="val 0"/>
            </a:avLst>
          </a:prstGeom>
          <a:noFill/>
          <a:ln w="12700" cap="flat" cmpd="sng" algn="ctr">
            <a:gradFill flip="none" rotWithShape="1">
              <a:gsLst>
                <a:gs pos="56000">
                  <a:srgbClr val="8366C8">
                    <a:alpha val="0"/>
                  </a:srgbClr>
                </a:gs>
                <a:gs pos="100000">
                  <a:schemeClr val="accent2">
                    <a:lumMod val="20000"/>
                    <a:lumOff val="80000"/>
                  </a:schemeClr>
                </a:gs>
              </a:gsLst>
              <a:lin ang="16200000" scaled="1"/>
              <a:tileRect/>
            </a:gra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3927" fontAlgn="base">
              <a:lnSpc>
                <a:spcPct val="90000"/>
              </a:lnSpc>
              <a:spcBef>
                <a:spcPct val="0"/>
              </a:spcBef>
              <a:spcAft>
                <a:spcPct val="0"/>
              </a:spcAft>
              <a:buClrTx/>
              <a:buSzTx/>
              <a:buFontTx/>
              <a:buNone/>
              <a:tabLst/>
              <a:defRPr kumimoji="0" sz="2000" b="0" i="0" u="none" strike="noStrike" kern="0" cap="none" spc="0" normalizeH="0" baseline="0">
                <a:ln>
                  <a:noFill/>
                </a:ln>
                <a:solidFill>
                  <a:srgbClr val="2A446F"/>
                </a:soli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9" name="Text Placeholder 2">
            <a:extLst>
              <a:ext uri="{FF2B5EF4-FFF2-40B4-BE49-F238E27FC236}">
                <a16:creationId xmlns:a16="http://schemas.microsoft.com/office/drawing/2014/main" id="{FB02D2E1-D767-3E1E-B391-A6DC318946D7}"/>
              </a:ext>
              <a:ext uri="{C183D7F6-B498-43B3-948B-1728B52AA6E4}">
                <adec:decorative xmlns:adec="http://schemas.microsoft.com/office/drawing/2017/decorative" val="1"/>
              </a:ext>
            </a:extLst>
          </p:cNvPr>
          <p:cNvSpPr txBox="1">
            <a:spLocks/>
          </p:cNvSpPr>
          <p:nvPr/>
        </p:nvSpPr>
        <p:spPr>
          <a:xfrm>
            <a:off x="1300969" y="4086283"/>
            <a:ext cx="6275491" cy="1737608"/>
          </a:xfrm>
          <a:prstGeom prst="round2SameRect">
            <a:avLst>
              <a:gd name="adj1" fmla="val 9349"/>
              <a:gd name="adj2" fmla="val 0"/>
            </a:avLst>
          </a:prstGeom>
          <a:solidFill>
            <a:srgbClr val="E8E6DF">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372">
                <a:solidFill>
                  <a:srgbClr val="FFFFFF"/>
                </a:solidFill>
                <a:latin typeface="Segoe UI Semibold"/>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000">
              <a:solidFill>
                <a:schemeClr val="accent2"/>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B619BBF6-9105-6A83-F2FE-AF968FC87012}"/>
              </a:ext>
            </a:extLst>
          </p:cNvPr>
          <p:cNvSpPr>
            <a:spLocks noGrp="1"/>
          </p:cNvSpPr>
          <p:nvPr>
            <p:ph type="title"/>
          </p:nvPr>
        </p:nvSpPr>
        <p:spPr>
          <a:xfrm>
            <a:off x="881886" y="457200"/>
            <a:ext cx="10436354" cy="553998"/>
          </a:xfrm>
        </p:spPr>
        <p:txBody>
          <a:bodyPr/>
          <a:lstStyle/>
          <a:p>
            <a:r>
              <a:rPr lang="en-US"/>
              <a:t>Risk reduction and posture management</a:t>
            </a:r>
          </a:p>
        </p:txBody>
      </p:sp>
      <p:sp>
        <p:nvSpPr>
          <p:cNvPr id="10" name="TextBox 9">
            <a:extLst>
              <a:ext uri="{FF2B5EF4-FFF2-40B4-BE49-F238E27FC236}">
                <a16:creationId xmlns:a16="http://schemas.microsoft.com/office/drawing/2014/main" id="{A4C5A533-C626-0A1D-DD5E-DDE7C0C6E763}"/>
              </a:ext>
            </a:extLst>
          </p:cNvPr>
          <p:cNvSpPr txBox="1"/>
          <p:nvPr/>
        </p:nvSpPr>
        <p:spPr>
          <a:xfrm>
            <a:off x="1187383" y="1324503"/>
            <a:ext cx="6093724" cy="369332"/>
          </a:xfrm>
          <a:prstGeom prst="rect">
            <a:avLst/>
          </a:prstGeom>
          <a:noFill/>
        </p:spPr>
        <p:txBody>
          <a:bodyPr wrap="square">
            <a:spAutoFit/>
          </a:bodyPr>
          <a:lstStyle/>
          <a:p>
            <a:pPr marL="0" indent="0">
              <a:buNone/>
            </a:pPr>
            <a:r>
              <a:rPr lang="en-US" sz="1800">
                <a:latin typeface="+mj-lt"/>
              </a:rPr>
              <a:t>Use Microsoft Defender</a:t>
            </a:r>
          </a:p>
        </p:txBody>
      </p:sp>
      <p:sp>
        <p:nvSpPr>
          <p:cNvPr id="3" name="Text Placeholder 2">
            <a:extLst>
              <a:ext uri="{FF2B5EF4-FFF2-40B4-BE49-F238E27FC236}">
                <a16:creationId xmlns:a16="http://schemas.microsoft.com/office/drawing/2014/main" id="{64E0050F-7FFC-32E8-8A66-CB5E4BD0435E}"/>
              </a:ext>
            </a:extLst>
          </p:cNvPr>
          <p:cNvSpPr txBox="1">
            <a:spLocks/>
          </p:cNvSpPr>
          <p:nvPr/>
        </p:nvSpPr>
        <p:spPr>
          <a:xfrm>
            <a:off x="1250593" y="1836605"/>
            <a:ext cx="6093724" cy="173760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defTabSz="914400">
              <a:spcBef>
                <a:spcPts val="1200"/>
              </a:spcBef>
              <a:buClr>
                <a:srgbClr val="8C8279"/>
              </a:buClr>
              <a:buSzPct val="125000"/>
              <a:buFont typeface="Courier New" panose="02070309020205020404" pitchFamily="49" charset="0"/>
              <a:buChar char="o"/>
            </a:pPr>
            <a:r>
              <a:rPr lang="en-US" sz="1300"/>
              <a:t>Review the current state using the </a:t>
            </a:r>
            <a:r>
              <a:rPr lang="en-US" sz="1300">
                <a:solidFill>
                  <a:schemeClr val="tx2"/>
                </a:solidFill>
                <a:hlinkClick r:id="rId3">
                  <a:extLst>
                    <a:ext uri="{A12FA001-AC4F-418D-AE19-62706E023703}">
                      <ahyp:hlinkClr xmlns:ahyp="http://schemas.microsoft.com/office/drawing/2018/hyperlinkcolor" val="tx"/>
                    </a:ext>
                  </a:extLst>
                </a:hlinkClick>
              </a:rPr>
              <a:t>Secure Score</a:t>
            </a:r>
            <a:r>
              <a:rPr lang="en-US" sz="1300"/>
              <a:t> feature and address the top </a:t>
            </a:r>
            <a:br>
              <a:rPr lang="en-US" sz="1300"/>
            </a:br>
            <a:r>
              <a:rPr lang="en-US" sz="1300"/>
              <a:t>issues in priority order.</a:t>
            </a:r>
          </a:p>
          <a:p>
            <a:pPr marL="228600" lvl="1" defTabSz="914400">
              <a:spcBef>
                <a:spcPts val="1200"/>
              </a:spcBef>
              <a:buClr>
                <a:srgbClr val="8C8279"/>
              </a:buClr>
              <a:buSzPct val="125000"/>
              <a:buFont typeface="Courier New" panose="02070309020205020404" pitchFamily="49" charset="0"/>
              <a:buChar char="o"/>
            </a:pPr>
            <a:r>
              <a:rPr lang="en-US" sz="1300"/>
              <a:t>Review the Azure Security Baseline guidance to reduce risk across deployed workloads.</a:t>
            </a:r>
          </a:p>
          <a:p>
            <a:pPr marL="228600" lvl="1" defTabSz="914400">
              <a:spcBef>
                <a:spcPts val="1200"/>
              </a:spcBef>
              <a:buClr>
                <a:srgbClr val="8C8279"/>
              </a:buClr>
              <a:buSzPct val="125000"/>
              <a:buFont typeface="Courier New" panose="02070309020205020404" pitchFamily="49" charset="0"/>
              <a:buChar char="o"/>
            </a:pPr>
            <a:r>
              <a:rPr lang="en-US" sz="1300"/>
              <a:t>Ensure all aspects of cloud management are in-scope for monitoring and vulnerability management, including identity, devices, applications, and data.</a:t>
            </a:r>
          </a:p>
          <a:p>
            <a:pPr marL="0" indent="0">
              <a:buNone/>
            </a:pPr>
            <a:endParaRPr lang="en-US" sz="1600"/>
          </a:p>
        </p:txBody>
      </p:sp>
      <p:sp>
        <p:nvSpPr>
          <p:cNvPr id="24" name="TextBox 23">
            <a:extLst>
              <a:ext uri="{FF2B5EF4-FFF2-40B4-BE49-F238E27FC236}">
                <a16:creationId xmlns:a16="http://schemas.microsoft.com/office/drawing/2014/main" id="{CF31D7E8-619F-0916-1D11-EF7918AC5417}"/>
              </a:ext>
            </a:extLst>
          </p:cNvPr>
          <p:cNvSpPr txBox="1"/>
          <p:nvPr/>
        </p:nvSpPr>
        <p:spPr>
          <a:xfrm>
            <a:off x="1250593" y="3615630"/>
            <a:ext cx="6093724" cy="369332"/>
          </a:xfrm>
          <a:prstGeom prst="rect">
            <a:avLst/>
          </a:prstGeom>
          <a:noFill/>
        </p:spPr>
        <p:txBody>
          <a:bodyPr wrap="square">
            <a:spAutoFit/>
          </a:bodyPr>
          <a:lstStyle/>
          <a:p>
            <a:pPr marL="0" indent="0">
              <a:buNone/>
            </a:pPr>
            <a:r>
              <a:rPr lang="en-US">
                <a:latin typeface="+mj-lt"/>
              </a:rPr>
              <a:t>and..</a:t>
            </a:r>
            <a:endParaRPr lang="en-US" sz="1800">
              <a:latin typeface="+mj-lt"/>
            </a:endParaRPr>
          </a:p>
        </p:txBody>
      </p:sp>
      <p:sp>
        <p:nvSpPr>
          <p:cNvPr id="21" name="Text Placeholder 2">
            <a:extLst>
              <a:ext uri="{FF2B5EF4-FFF2-40B4-BE49-F238E27FC236}">
                <a16:creationId xmlns:a16="http://schemas.microsoft.com/office/drawing/2014/main" id="{A87EDEF1-E6EF-74B3-528D-0C6E4002FF05}"/>
              </a:ext>
            </a:extLst>
          </p:cNvPr>
          <p:cNvSpPr txBox="1">
            <a:spLocks/>
          </p:cNvSpPr>
          <p:nvPr/>
        </p:nvSpPr>
        <p:spPr>
          <a:xfrm>
            <a:off x="1313803" y="4124267"/>
            <a:ext cx="6148357" cy="2012065"/>
          </a:xfrm>
          <a:prstGeom prst="rect">
            <a:avLst/>
          </a:prstGeom>
        </p:spPr>
        <p:txBody>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cs typeface="Segoe UI" panose="020B0502040204020203" pitchFamily="34" charset="0"/>
              </a:defRPr>
            </a:lvl1pPr>
            <a:lvl2pPr marL="228600" marR="0" lvl="1" indent="-228600" fontAlgn="auto">
              <a:lnSpc>
                <a:spcPct val="100000"/>
              </a:lnSpc>
              <a:spcBef>
                <a:spcPts val="1200"/>
              </a:spcBef>
              <a:spcAft>
                <a:spcPts val="0"/>
              </a:spcAft>
              <a:buClr>
                <a:srgbClr val="FFC000"/>
              </a:buClr>
              <a:buSzPct val="125000"/>
              <a:buFont typeface="Courier New" panose="02070309020205020404" pitchFamily="49" charset="0"/>
              <a:buChar char="o"/>
              <a:tabLst/>
              <a:defRPr sz="14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2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1">
              <a:buClr>
                <a:srgbClr val="8C8279"/>
              </a:buClr>
            </a:pPr>
            <a:r>
              <a:rPr lang="en-US" sz="1300"/>
              <a:t>Educate all teams about cloud security and the potential risks from mis-configuration, unpatched vulnerabilities, and potential social engineering</a:t>
            </a:r>
          </a:p>
          <a:p>
            <a:pPr lvl="1">
              <a:buClr>
                <a:srgbClr val="8C8279"/>
              </a:buClr>
            </a:pPr>
            <a:r>
              <a:rPr lang="en-US" sz="1300"/>
              <a:t>Ensure deployments are controlled through Azure policies, consider using Azure Arc for unified policy management for hybrid and multi-cloud scenarios</a:t>
            </a:r>
          </a:p>
          <a:p>
            <a:pPr lvl="1">
              <a:buClr>
                <a:srgbClr val="8C8279"/>
              </a:buClr>
            </a:pPr>
            <a:r>
              <a:rPr lang="en-US" sz="1300"/>
              <a:t>Validate all backups are immutable and test they can be used to recover the critical business applications and data when necessary</a:t>
            </a:r>
          </a:p>
        </p:txBody>
      </p:sp>
      <p:pic>
        <p:nvPicPr>
          <p:cNvPr id="26" name="Picture 25">
            <a:extLst>
              <a:ext uri="{FF2B5EF4-FFF2-40B4-BE49-F238E27FC236}">
                <a16:creationId xmlns:a16="http://schemas.microsoft.com/office/drawing/2014/main" id="{D546F9AD-BD98-01A1-5D16-27DA6FBB5C2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309" y="1011238"/>
            <a:ext cx="1820130" cy="1820130"/>
          </a:xfrm>
          <a:prstGeom prst="rect">
            <a:avLst/>
          </a:prstGeom>
          <a:effectLst>
            <a:outerShdw blurRad="63500" dist="127000" dir="2700000" algn="tl" rotWithShape="0">
              <a:prstClr val="black">
                <a:alpha val="20000"/>
              </a:prstClr>
            </a:outerShdw>
          </a:effectLst>
        </p:spPr>
      </p:pic>
      <p:sp>
        <p:nvSpPr>
          <p:cNvPr id="13" name="TextBox 12">
            <a:extLst>
              <a:ext uri="{FF2B5EF4-FFF2-40B4-BE49-F238E27FC236}">
                <a16:creationId xmlns:a16="http://schemas.microsoft.com/office/drawing/2014/main" id="{90571D04-944A-8499-C6A9-041D1A83B841}"/>
              </a:ext>
            </a:extLst>
          </p:cNvPr>
          <p:cNvSpPr txBox="1"/>
          <p:nvPr/>
        </p:nvSpPr>
        <p:spPr>
          <a:xfrm>
            <a:off x="8784772" y="2059278"/>
            <a:ext cx="2046514" cy="1138773"/>
          </a:xfrm>
          <a:prstGeom prst="rect">
            <a:avLst/>
          </a:prstGeom>
          <a:noFill/>
        </p:spPr>
        <p:txBody>
          <a:bodyPr wrap="square">
            <a:spAutoFit/>
          </a:bodyPr>
          <a:lstStyle/>
          <a:p>
            <a:pPr algn="ctr"/>
            <a:r>
              <a:rPr lang="en-US" sz="3600">
                <a:gradFill flip="none" rotWithShape="1">
                  <a:gsLst>
                    <a:gs pos="52000">
                      <a:srgbClr val="C03BC4"/>
                    </a:gs>
                    <a:gs pos="21000">
                      <a:srgbClr val="FFB900"/>
                    </a:gs>
                    <a:gs pos="100000">
                      <a:srgbClr val="0078D4"/>
                    </a:gs>
                  </a:gsLst>
                  <a:lin ang="13500000" scaled="1"/>
                  <a:tileRect/>
                </a:gradFill>
                <a:latin typeface="Segoe Sans Text Semibold"/>
                <a:cs typeface="Segoe UI" panose="020B0502040204020203" pitchFamily="34" charset="0"/>
              </a:rPr>
              <a:t>$4.3M</a:t>
            </a:r>
            <a:r>
              <a:rPr lang="en-US" sz="1800">
                <a:solidFill>
                  <a:srgbClr val="000000"/>
                </a:solidFill>
                <a:latin typeface="Segoe Sans Text" pitchFamily="2" charset="0"/>
                <a:cs typeface="Segoe Sans Text" pitchFamily="2" charset="0"/>
              </a:rPr>
              <a:t> </a:t>
            </a:r>
          </a:p>
          <a:p>
            <a:pPr algn="ctr"/>
            <a:r>
              <a:rPr lang="en-US" sz="1600">
                <a:latin typeface="Segoe Sans Text" pitchFamily="2" charset="0"/>
                <a:cs typeface="Segoe Sans Text" pitchFamily="2" charset="0"/>
              </a:rPr>
              <a:t>average security breach cost</a:t>
            </a:r>
          </a:p>
        </p:txBody>
      </p:sp>
      <p:sp>
        <p:nvSpPr>
          <p:cNvPr id="16" name="Rectangle 15">
            <a:extLst>
              <a:ext uri="{FF2B5EF4-FFF2-40B4-BE49-F238E27FC236}">
                <a16:creationId xmlns:a16="http://schemas.microsoft.com/office/drawing/2014/main" id="{CB22F8EC-47B4-1BF2-22C2-67A8FD6ACC21}"/>
              </a:ext>
            </a:extLst>
          </p:cNvPr>
          <p:cNvSpPr/>
          <p:nvPr/>
        </p:nvSpPr>
        <p:spPr bwMode="auto">
          <a:xfrm>
            <a:off x="8786947" y="3429000"/>
            <a:ext cx="2194560" cy="1849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r>
              <a:rPr lang="en-US" sz="3600">
                <a:gradFill flip="none" rotWithShape="1">
                  <a:gsLst>
                    <a:gs pos="52000">
                      <a:srgbClr val="C03BC4"/>
                    </a:gs>
                    <a:gs pos="21000">
                      <a:srgbClr val="FFB900"/>
                    </a:gs>
                    <a:gs pos="100000">
                      <a:srgbClr val="0078D4"/>
                    </a:gs>
                  </a:gsLst>
                  <a:lin ang="13500000" scaled="1"/>
                  <a:tileRect/>
                </a:gradFill>
                <a:latin typeface="Segoe Sans Text Semibold"/>
                <a:cs typeface="Segoe UI" panose="020B0502040204020203" pitchFamily="34" charset="0"/>
              </a:rPr>
              <a:t>88% </a:t>
            </a:r>
          </a:p>
          <a:p>
            <a:pPr algn="ctr"/>
            <a:r>
              <a:rPr lang="en-US" sz="1400">
                <a:solidFill>
                  <a:schemeClr val="tx1"/>
                </a:solidFill>
                <a:latin typeface="Segoe Sans Text" pitchFamily="2" charset="0"/>
                <a:cs typeface="Segoe Sans Text" pitchFamily="2" charset="0"/>
              </a:rPr>
              <a:t>of organizations that </a:t>
            </a:r>
            <a:br>
              <a:rPr lang="en-US" sz="1400">
                <a:solidFill>
                  <a:schemeClr val="tx1"/>
                </a:solidFill>
                <a:latin typeface="Segoe Sans Text" pitchFamily="2" charset="0"/>
                <a:cs typeface="Segoe Sans Text" pitchFamily="2" charset="0"/>
              </a:rPr>
            </a:br>
            <a:r>
              <a:rPr lang="en-US" sz="1400">
                <a:solidFill>
                  <a:schemeClr val="tx1"/>
                </a:solidFill>
                <a:latin typeface="Segoe Sans Text" pitchFamily="2" charset="0"/>
                <a:cs typeface="Segoe Sans Text" pitchFamily="2" charset="0"/>
              </a:rPr>
              <a:t>consolidate their security portfolio diminished their breach risk.</a:t>
            </a:r>
          </a:p>
        </p:txBody>
      </p:sp>
      <p:cxnSp>
        <p:nvCxnSpPr>
          <p:cNvPr id="27" name="Straight Connector 26">
            <a:extLst>
              <a:ext uri="{FF2B5EF4-FFF2-40B4-BE49-F238E27FC236}">
                <a16:creationId xmlns:a16="http://schemas.microsoft.com/office/drawing/2014/main" id="{9D5A211C-D2C4-B36A-4686-CAB9DFAF8914}"/>
              </a:ext>
              <a:ext uri="{C183D7F6-B498-43B3-948B-1728B52AA6E4}">
                <adec:decorative xmlns:adec="http://schemas.microsoft.com/office/drawing/2017/decorative" val="1"/>
              </a:ext>
            </a:extLst>
          </p:cNvPr>
          <p:cNvCxnSpPr>
            <a:cxnSpLocks/>
          </p:cNvCxnSpPr>
          <p:nvPr/>
        </p:nvCxnSpPr>
        <p:spPr>
          <a:xfrm flipH="1">
            <a:off x="8961120" y="3364005"/>
            <a:ext cx="1737360" cy="0"/>
          </a:xfrm>
          <a:prstGeom prst="line">
            <a:avLst/>
          </a:prstGeom>
          <a:ln w="3175" cap="rnd">
            <a:solidFill>
              <a:schemeClr val="bg1">
                <a:lumMod val="85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22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500"/>
                            </p:stCondLst>
                            <p:childTnLst>
                              <p:par>
                                <p:cTn id="21" presetID="10" presetClass="entr" presetSubtype="0" fill="hold" grpId="0" nodeType="afterEffect">
                                  <p:stCondLst>
                                    <p:cond delay="75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22" presetClass="entr" presetSubtype="1"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9" grpId="0" animBg="1"/>
      <p:bldP spid="9" grpId="0" animBg="1"/>
      <p:bldP spid="10" grpId="0"/>
      <p:bldP spid="3" grpId="0"/>
      <p:bldP spid="24"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04C7BAD9-F656-3BA5-6E28-ACC3581B4FEA}"/>
              </a:ext>
              <a:ext uri="{C183D7F6-B498-43B3-948B-1728B52AA6E4}">
                <adec:decorative xmlns:adec="http://schemas.microsoft.com/office/drawing/2017/decorative" val="1"/>
              </a:ext>
            </a:extLst>
          </p:cNvPr>
          <p:cNvSpPr txBox="1">
            <a:spLocks/>
          </p:cNvSpPr>
          <p:nvPr/>
        </p:nvSpPr>
        <p:spPr bwMode="ltGray">
          <a:xfrm>
            <a:off x="6432698" y="0"/>
            <a:ext cx="5759302" cy="6858000"/>
          </a:xfrm>
          <a:prstGeom prst="rect">
            <a:avLst/>
          </a:prstGeo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1"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sp>
        <p:nvSpPr>
          <p:cNvPr id="107" name="Rounded Rectangle 5">
            <a:extLst>
              <a:ext uri="{FF2B5EF4-FFF2-40B4-BE49-F238E27FC236}">
                <a16:creationId xmlns:a16="http://schemas.microsoft.com/office/drawing/2014/main" id="{A41ADA2F-E259-CC1B-F099-F0A8680200C0}"/>
              </a:ext>
              <a:ext uri="{C183D7F6-B498-43B3-948B-1728B52AA6E4}">
                <adec:decorative xmlns:adec="http://schemas.microsoft.com/office/drawing/2017/decorative" val="1"/>
              </a:ext>
            </a:extLst>
          </p:cNvPr>
          <p:cNvSpPr/>
          <p:nvPr/>
        </p:nvSpPr>
        <p:spPr bwMode="auto">
          <a:xfrm>
            <a:off x="7284027" y="683315"/>
            <a:ext cx="3927763" cy="4137155"/>
          </a:xfrm>
          <a:prstGeom prst="roundRect">
            <a:avLst>
              <a:gd name="adj" fmla="val 9783"/>
            </a:avLst>
          </a:prstGeom>
          <a:solidFill>
            <a:schemeClr val="bg1">
              <a:alpha val="98000"/>
            </a:schemeClr>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algn="ctr">
              <a:defRPr/>
            </a:pPr>
            <a:r>
              <a:rPr lang="en-US" sz="2000">
                <a:gradFill>
                  <a:gsLst>
                    <a:gs pos="14943">
                      <a:schemeClr val="tx1"/>
                    </a:gs>
                    <a:gs pos="26437">
                      <a:schemeClr val="tx1"/>
                    </a:gs>
                  </a:gsLst>
                  <a:lin ang="2700000" scaled="0"/>
                </a:gradFill>
                <a:latin typeface="Segoe UI Semibold"/>
                <a:ea typeface="Open Sans" panose="020B0606030504020204" pitchFamily="34" charset="0"/>
                <a:cs typeface="Open Sans" panose="020B0606030504020204" pitchFamily="34" charset="0"/>
              </a:rPr>
              <a:t>Microsoft Defender</a:t>
            </a:r>
            <a:br>
              <a:rPr lang="en-US" sz="2000">
                <a:gradFill>
                  <a:gsLst>
                    <a:gs pos="14943">
                      <a:schemeClr val="tx1"/>
                    </a:gs>
                    <a:gs pos="26437">
                      <a:schemeClr val="tx1"/>
                    </a:gs>
                  </a:gsLst>
                  <a:lin ang="2700000" scaled="0"/>
                </a:gradFill>
                <a:latin typeface="Segoe UI Semibold"/>
                <a:ea typeface="Open Sans" panose="020B0606030504020204" pitchFamily="34" charset="0"/>
                <a:cs typeface="Open Sans" panose="020B0606030504020204" pitchFamily="34" charset="0"/>
              </a:rPr>
            </a:br>
            <a:r>
              <a:rPr lang="en-US" sz="2000">
                <a:gradFill>
                  <a:gsLst>
                    <a:gs pos="14943">
                      <a:schemeClr val="tx1"/>
                    </a:gs>
                    <a:gs pos="26437">
                      <a:schemeClr val="tx1"/>
                    </a:gs>
                  </a:gsLst>
                  <a:lin ang="2700000" scaled="0"/>
                </a:gradFill>
                <a:latin typeface="Segoe UI Semibold"/>
                <a:ea typeface="Open Sans" panose="020B0606030504020204" pitchFamily="34" charset="0"/>
                <a:cs typeface="Open Sans" panose="020B0606030504020204" pitchFamily="34" charset="0"/>
              </a:rPr>
              <a:t>for cloud</a:t>
            </a:r>
          </a:p>
        </p:txBody>
      </p:sp>
      <p:sp>
        <p:nvSpPr>
          <p:cNvPr id="6" name="Graphic 70">
            <a:extLst>
              <a:ext uri="{FF2B5EF4-FFF2-40B4-BE49-F238E27FC236}">
                <a16:creationId xmlns:a16="http://schemas.microsoft.com/office/drawing/2014/main" id="{BE7976AC-1EE9-CA12-B702-7394BC84409A}"/>
              </a:ext>
              <a:ext uri="{C183D7F6-B498-43B3-948B-1728B52AA6E4}">
                <adec:decorative xmlns:adec="http://schemas.microsoft.com/office/drawing/2017/decorative" val="1"/>
              </a:ext>
            </a:extLst>
          </p:cNvPr>
          <p:cNvSpPr/>
          <p:nvPr/>
        </p:nvSpPr>
        <p:spPr>
          <a:xfrm>
            <a:off x="8172608" y="4433783"/>
            <a:ext cx="2464856" cy="1406942"/>
          </a:xfrm>
          <a:custGeom>
            <a:avLst/>
            <a:gdLst>
              <a:gd name="connsiteX0" fmla="*/ 319613 w 581056"/>
              <a:gd name="connsiteY0" fmla="*/ 87412 h 435887"/>
              <a:gd name="connsiteX1" fmla="*/ 471476 w 581056"/>
              <a:gd name="connsiteY1" fmla="*/ 221923 h 435887"/>
              <a:gd name="connsiteX2" fmla="*/ 473800 w 581056"/>
              <a:gd name="connsiteY2" fmla="*/ 221923 h 435887"/>
              <a:gd name="connsiteX3" fmla="*/ 581057 w 581056"/>
              <a:gd name="connsiteY3" fmla="*/ 328907 h 435887"/>
              <a:gd name="connsiteX4" fmla="*/ 473800 w 581056"/>
              <a:gd name="connsiteY4" fmla="*/ 435888 h 435887"/>
              <a:gd name="connsiteX5" fmla="*/ 165427 w 581056"/>
              <a:gd name="connsiteY5" fmla="*/ 435888 h 435887"/>
              <a:gd name="connsiteX6" fmla="*/ 58168 w 581056"/>
              <a:gd name="connsiteY6" fmla="*/ 328907 h 435887"/>
              <a:gd name="connsiteX7" fmla="*/ 165428 w 581056"/>
              <a:gd name="connsiteY7" fmla="*/ 221923 h 435887"/>
              <a:gd name="connsiteX8" fmla="*/ 167750 w 581056"/>
              <a:gd name="connsiteY8" fmla="*/ 221923 h 435887"/>
              <a:gd name="connsiteX9" fmla="*/ 319613 w 581056"/>
              <a:gd name="connsiteY9" fmla="*/ 87412 h 435887"/>
              <a:gd name="connsiteX10" fmla="*/ 232410 w 581056"/>
              <a:gd name="connsiteY10" fmla="*/ 0 h 435887"/>
              <a:gd name="connsiteX11" fmla="*/ 345713 w 581056"/>
              <a:gd name="connsiteY11" fmla="*/ 59900 h 435887"/>
              <a:gd name="connsiteX12" fmla="*/ 319613 w 581056"/>
              <a:gd name="connsiteY12" fmla="*/ 58361 h 435887"/>
              <a:gd name="connsiteX13" fmla="*/ 147135 w 581056"/>
              <a:gd name="connsiteY13" fmla="*/ 180757 h 435887"/>
              <a:gd name="connsiteX14" fmla="*/ 145168 w 581056"/>
              <a:gd name="connsiteY14" fmla="*/ 187735 h 435887"/>
              <a:gd name="connsiteX15" fmla="*/ 143492 w 581056"/>
              <a:gd name="connsiteY15" fmla="*/ 194646 h 435887"/>
              <a:gd name="connsiteX16" fmla="*/ 137505 w 581056"/>
              <a:gd name="connsiteY16" fmla="*/ 195762 h 435887"/>
              <a:gd name="connsiteX17" fmla="*/ 37302 w 581056"/>
              <a:gd name="connsiteY17" fmla="*/ 284232 h 435887"/>
              <a:gd name="connsiteX18" fmla="*/ 0 w 581056"/>
              <a:gd name="connsiteY18" fmla="*/ 208573 h 435887"/>
              <a:gd name="connsiteX19" fmla="*/ 89938 w 581056"/>
              <a:gd name="connsiteY19" fmla="*/ 113376 h 435887"/>
              <a:gd name="connsiteX20" fmla="*/ 97413 w 581056"/>
              <a:gd name="connsiteY20" fmla="*/ 113226 h 435887"/>
              <a:gd name="connsiteX21" fmla="*/ 232410 w 581056"/>
              <a:gd name="connsiteY21" fmla="*/ 0 h 43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1056" h="435887">
                <a:moveTo>
                  <a:pt x="319613" y="87412"/>
                </a:moveTo>
                <a:cubicBezTo>
                  <a:pt x="411662" y="87412"/>
                  <a:pt x="463882" y="148342"/>
                  <a:pt x="471476" y="221923"/>
                </a:cubicBezTo>
                <a:lnTo>
                  <a:pt x="473800" y="221923"/>
                </a:lnTo>
                <a:cubicBezTo>
                  <a:pt x="533035" y="221923"/>
                  <a:pt x="581057" y="269822"/>
                  <a:pt x="581057" y="328907"/>
                </a:cubicBezTo>
                <a:cubicBezTo>
                  <a:pt x="581057" y="387991"/>
                  <a:pt x="533035" y="435888"/>
                  <a:pt x="473800" y="435888"/>
                </a:cubicBezTo>
                <a:lnTo>
                  <a:pt x="165427" y="435888"/>
                </a:lnTo>
                <a:cubicBezTo>
                  <a:pt x="106189" y="435888"/>
                  <a:pt x="58168" y="387991"/>
                  <a:pt x="58168" y="328907"/>
                </a:cubicBezTo>
                <a:cubicBezTo>
                  <a:pt x="58168" y="269822"/>
                  <a:pt x="106189" y="221923"/>
                  <a:pt x="165428" y="221923"/>
                </a:cubicBezTo>
                <a:lnTo>
                  <a:pt x="167750" y="221923"/>
                </a:lnTo>
                <a:cubicBezTo>
                  <a:pt x="175389" y="147858"/>
                  <a:pt x="227563" y="87412"/>
                  <a:pt x="319613" y="87412"/>
                </a:cubicBezTo>
                <a:close/>
                <a:moveTo>
                  <a:pt x="232410" y="0"/>
                </a:moveTo>
                <a:cubicBezTo>
                  <a:pt x="279377" y="0"/>
                  <a:pt x="320990" y="23681"/>
                  <a:pt x="345713" y="59900"/>
                </a:cubicBezTo>
                <a:cubicBezTo>
                  <a:pt x="337282" y="58882"/>
                  <a:pt x="328573" y="58361"/>
                  <a:pt x="319613" y="58361"/>
                </a:cubicBezTo>
                <a:cubicBezTo>
                  <a:pt x="232640" y="58361"/>
                  <a:pt x="169399" y="107088"/>
                  <a:pt x="147135" y="180757"/>
                </a:cubicBezTo>
                <a:lnTo>
                  <a:pt x="145168" y="187735"/>
                </a:lnTo>
                <a:lnTo>
                  <a:pt x="143492" y="194646"/>
                </a:lnTo>
                <a:lnTo>
                  <a:pt x="137505" y="195762"/>
                </a:lnTo>
                <a:cubicBezTo>
                  <a:pt x="90755" y="205587"/>
                  <a:pt x="52763" y="239580"/>
                  <a:pt x="37302" y="284232"/>
                </a:cubicBezTo>
                <a:cubicBezTo>
                  <a:pt x="14631" y="266813"/>
                  <a:pt x="0" y="239403"/>
                  <a:pt x="0" y="208573"/>
                </a:cubicBezTo>
                <a:cubicBezTo>
                  <a:pt x="0" y="157730"/>
                  <a:pt x="39795" y="116181"/>
                  <a:pt x="89938" y="113376"/>
                </a:cubicBezTo>
                <a:lnTo>
                  <a:pt x="97413" y="113226"/>
                </a:lnTo>
                <a:cubicBezTo>
                  <a:pt x="108719" y="48693"/>
                  <a:pt x="165061" y="0"/>
                  <a:pt x="232410" y="0"/>
                </a:cubicBezTo>
                <a:close/>
              </a:path>
            </a:pathLst>
          </a:custGeom>
          <a:solidFill>
            <a:schemeClr val="bg2"/>
          </a:solidFill>
          <a:ln w="12700">
            <a:noFill/>
            <a:headEnd type="none" w="med" len="med"/>
            <a:tailEnd type="none" w="med" len="med"/>
          </a:ln>
          <a:effectLst>
            <a:outerShdw blurRad="63500" dist="127000" dir="2700000" algn="tl" rotWithShape="0">
              <a:srgbClr val="000000">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9000">
                    <a:srgbClr val="E1D3C7"/>
                  </a:gs>
                  <a:gs pos="10000">
                    <a:srgbClr val="FFE399"/>
                  </a:gs>
                </a:gsLst>
                <a:path path="circle">
                  <a:fillToRect l="100000" t="100000"/>
                </a:path>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1567EF87-E7F7-8AE8-F15F-985ACFC94884}"/>
              </a:ext>
            </a:extLst>
          </p:cNvPr>
          <p:cNvSpPr>
            <a:spLocks noGrp="1"/>
          </p:cNvSpPr>
          <p:nvPr>
            <p:ph type="title"/>
          </p:nvPr>
        </p:nvSpPr>
        <p:spPr>
          <a:xfrm>
            <a:off x="881886" y="633847"/>
            <a:ext cx="4877417" cy="997196"/>
          </a:xfrm>
        </p:spPr>
        <p:txBody>
          <a:bodyPr/>
          <a:lstStyle/>
          <a:p>
            <a:pPr>
              <a:lnSpc>
                <a:spcPct val="90000"/>
              </a:lnSpc>
            </a:pPr>
            <a:r>
              <a:rPr lang="en-US" spc="0"/>
              <a:t>Strengthen your cloud security posture</a:t>
            </a:r>
          </a:p>
        </p:txBody>
      </p:sp>
      <p:sp>
        <p:nvSpPr>
          <p:cNvPr id="5" name="Title 2">
            <a:extLst>
              <a:ext uri="{FF2B5EF4-FFF2-40B4-BE49-F238E27FC236}">
                <a16:creationId xmlns:a16="http://schemas.microsoft.com/office/drawing/2014/main" id="{AD43C897-C892-0F2E-AFD5-59C0837F6A1C}"/>
              </a:ext>
            </a:extLst>
          </p:cNvPr>
          <p:cNvSpPr txBox="1">
            <a:spLocks/>
          </p:cNvSpPr>
          <p:nvPr/>
        </p:nvSpPr>
        <p:spPr>
          <a:xfrm>
            <a:off x="881886" y="1701588"/>
            <a:ext cx="4732105" cy="553998"/>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a:lnSpc>
                <a:spcPct val="100000"/>
              </a:lnSpc>
            </a:pPr>
            <a:r>
              <a:rPr lang="en-US" sz="1800" spc="0">
                <a:solidFill>
                  <a:srgbClr val="454142"/>
                </a:solidFill>
              </a:rPr>
              <a:t>Reduce time spent on security policy and compliance management up to 30 percent*</a:t>
            </a:r>
          </a:p>
        </p:txBody>
      </p:sp>
      <p:sp>
        <p:nvSpPr>
          <p:cNvPr id="8" name="TextBox 7">
            <a:extLst>
              <a:ext uri="{FF2B5EF4-FFF2-40B4-BE49-F238E27FC236}">
                <a16:creationId xmlns:a16="http://schemas.microsoft.com/office/drawing/2014/main" id="{A380A07C-FDAE-7629-4135-DBB27DEA87F6}"/>
              </a:ext>
            </a:extLst>
          </p:cNvPr>
          <p:cNvSpPr txBox="1"/>
          <p:nvPr/>
        </p:nvSpPr>
        <p:spPr>
          <a:xfrm>
            <a:off x="907332" y="2739942"/>
            <a:ext cx="4597598" cy="2539157"/>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000" b="0" strike="noStrike" cap="none" spc="-50" baseline="0">
                <a:ln w="3175">
                  <a:noFill/>
                </a:ln>
                <a:solidFill>
                  <a:srgbClr val="454142"/>
                </a:solidFill>
                <a:effectLst/>
                <a:cs typeface="Segoe UI" pitchFamily="34" charset="0"/>
              </a:defRPr>
            </a:lvl1pPr>
          </a:lstStyle>
          <a:p>
            <a:pPr marL="342900" indent="-342900">
              <a:spcBef>
                <a:spcPts val="1800"/>
              </a:spcBef>
              <a:buClr>
                <a:srgbClr val="8661C5"/>
              </a:buClr>
              <a:buSzPct val="135000"/>
              <a:buFont typeface="Wingdings" panose="05000000000000000000" pitchFamily="2" charset="2"/>
              <a:buChar char="§"/>
            </a:pPr>
            <a:r>
              <a:rPr lang="en-US" sz="1500" spc="0">
                <a:solidFill>
                  <a:schemeClr val="tx1"/>
                </a:solidFill>
              </a:rPr>
              <a:t>Get a bird’s-eye view of your security posture with Secure Score</a:t>
            </a:r>
          </a:p>
          <a:p>
            <a:pPr marL="342900" indent="-342900">
              <a:spcBef>
                <a:spcPts val="1800"/>
              </a:spcBef>
              <a:buClr>
                <a:srgbClr val="8661C5"/>
              </a:buClr>
              <a:buSzPct val="135000"/>
              <a:buFont typeface="Wingdings" panose="05000000000000000000" pitchFamily="2" charset="2"/>
              <a:buChar char="§"/>
            </a:pPr>
            <a:r>
              <a:rPr lang="en-US" sz="1500" spc="0">
                <a:solidFill>
                  <a:schemeClr val="tx1"/>
                </a:solidFill>
              </a:rPr>
              <a:t>Continuously monitor and protect your multicloud and hybrid resources</a:t>
            </a:r>
          </a:p>
          <a:p>
            <a:pPr marL="342900" indent="-342900">
              <a:spcBef>
                <a:spcPts val="1800"/>
              </a:spcBef>
              <a:buClr>
                <a:srgbClr val="8661C5"/>
              </a:buClr>
              <a:buSzPct val="135000"/>
              <a:buFont typeface="Wingdings" panose="05000000000000000000" pitchFamily="2" charset="2"/>
              <a:buChar char="§"/>
            </a:pPr>
            <a:r>
              <a:rPr lang="en-US" sz="1500" spc="0">
                <a:solidFill>
                  <a:schemeClr val="tx1"/>
                </a:solidFill>
              </a:rPr>
              <a:t>Follow best practices recommendations with Azure Security Benchmark</a:t>
            </a:r>
          </a:p>
          <a:p>
            <a:pPr marL="342900" indent="-342900">
              <a:spcBef>
                <a:spcPts val="1800"/>
              </a:spcBef>
              <a:buClr>
                <a:srgbClr val="8661C5"/>
              </a:buClr>
              <a:buSzPct val="135000"/>
              <a:buFont typeface="Wingdings" panose="05000000000000000000" pitchFamily="2" charset="2"/>
              <a:buChar char="§"/>
            </a:pPr>
            <a:r>
              <a:rPr lang="en-US" sz="1500" spc="0">
                <a:solidFill>
                  <a:schemeClr val="tx1"/>
                </a:solidFill>
              </a:rPr>
              <a:t>Get visibility into the state of compliance </a:t>
            </a:r>
            <a:br>
              <a:rPr lang="en-US" sz="1500" spc="0">
                <a:solidFill>
                  <a:schemeClr val="tx1"/>
                </a:solidFill>
              </a:rPr>
            </a:br>
            <a:r>
              <a:rPr lang="en-US" sz="1500" spc="0">
                <a:solidFill>
                  <a:schemeClr val="tx1"/>
                </a:solidFill>
              </a:rPr>
              <a:t>across Azure, AWS, and Google Cloud</a:t>
            </a:r>
          </a:p>
        </p:txBody>
      </p:sp>
      <p:sp>
        <p:nvSpPr>
          <p:cNvPr id="4" name="TextBox 3">
            <a:extLst>
              <a:ext uri="{FF2B5EF4-FFF2-40B4-BE49-F238E27FC236}">
                <a16:creationId xmlns:a16="http://schemas.microsoft.com/office/drawing/2014/main" id="{F662442C-B7D2-6C12-43AB-70068AAC5AD0}"/>
              </a:ext>
              <a:ext uri="{C183D7F6-B498-43B3-948B-1728B52AA6E4}">
                <adec:decorative xmlns:adec="http://schemas.microsoft.com/office/drawing/2017/decorative" val="0"/>
              </a:ext>
            </a:extLst>
          </p:cNvPr>
          <p:cNvSpPr txBox="1"/>
          <p:nvPr/>
        </p:nvSpPr>
        <p:spPr>
          <a:xfrm>
            <a:off x="937631" y="6293078"/>
            <a:ext cx="4732105" cy="215444"/>
          </a:xfrm>
          <a:prstGeom prst="rect">
            <a:avLst/>
          </a:prstGeom>
          <a:noFill/>
        </p:spPr>
        <p:txBody>
          <a:bodyPr wrap="square" lIns="0" tIns="0" rIns="0" bIns="0" rtlCol="0">
            <a:spAutoFit/>
          </a:bodyPr>
          <a:lstStyle/>
          <a:p>
            <a:pPr marR="0" lvl="0" indent="0" defTabSz="932290" eaLnBrk="0" fontAlgn="auto" hangingPunct="0">
              <a:lnSpc>
                <a:spcPct val="100000"/>
              </a:lnSpc>
              <a:spcBef>
                <a:spcPts val="0"/>
              </a:spcBef>
              <a:spcAft>
                <a:spcPts val="0"/>
              </a:spcAft>
              <a:buClrTx/>
              <a:buSzTx/>
              <a:buFontTx/>
              <a:buNone/>
              <a:tabLst/>
              <a:defRPr/>
            </a:pPr>
            <a:r>
              <a:rPr lang="en-US" sz="700">
                <a:solidFill>
                  <a:srgbClr val="454142"/>
                </a:solidFill>
                <a:cs typeface="Segoe UI" pitchFamily="34" charset="0"/>
              </a:rPr>
              <a:t>*Source: Forrester Consulting, “The Total Economic Impact™ of Securing Apps with Microsoft Azure Active Directory,” August 2020, commissioned by Microsoft.</a:t>
            </a:r>
          </a:p>
        </p:txBody>
      </p:sp>
      <p:grpSp>
        <p:nvGrpSpPr>
          <p:cNvPr id="11" name="Group 10">
            <a:extLst>
              <a:ext uri="{FF2B5EF4-FFF2-40B4-BE49-F238E27FC236}">
                <a16:creationId xmlns:a16="http://schemas.microsoft.com/office/drawing/2014/main" id="{3BEE3866-7B6A-455A-73E6-693DDEBAD45C}"/>
              </a:ext>
              <a:ext uri="{C183D7F6-B498-43B3-948B-1728B52AA6E4}">
                <adec:decorative xmlns:adec="http://schemas.microsoft.com/office/drawing/2017/decorative" val="1"/>
              </a:ext>
            </a:extLst>
          </p:cNvPr>
          <p:cNvGrpSpPr/>
          <p:nvPr/>
        </p:nvGrpSpPr>
        <p:grpSpPr>
          <a:xfrm>
            <a:off x="7882088" y="1931981"/>
            <a:ext cx="370318" cy="497389"/>
            <a:chOff x="5855097" y="2119084"/>
            <a:chExt cx="144833" cy="194531"/>
          </a:xfrm>
          <a:effectLst>
            <a:outerShdw blurRad="63500" dist="127000" dir="2700000" algn="tl" rotWithShape="0">
              <a:prstClr val="black">
                <a:alpha val="20000"/>
              </a:prstClr>
            </a:outerShdw>
          </a:effectLst>
        </p:grpSpPr>
        <p:sp>
          <p:nvSpPr>
            <p:cNvPr id="13" name="Freeform 5">
              <a:extLst>
                <a:ext uri="{FF2B5EF4-FFF2-40B4-BE49-F238E27FC236}">
                  <a16:creationId xmlns:a16="http://schemas.microsoft.com/office/drawing/2014/main" id="{93376328-39C7-E875-3564-9BC29EA2A8D8}"/>
                </a:ext>
              </a:extLst>
            </p:cNvPr>
            <p:cNvSpPr>
              <a:spLocks/>
            </p:cNvSpPr>
            <p:nvPr/>
          </p:nvSpPr>
          <p:spPr bwMode="auto">
            <a:xfrm>
              <a:off x="5855097" y="2231259"/>
              <a:ext cx="144833" cy="8235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5"/>
                    <a:pt x="23" y="57"/>
                    <a:pt x="50" y="57"/>
                  </a:cubicBezTo>
                  <a:cubicBezTo>
                    <a:pt x="78" y="57"/>
                    <a:pt x="101" y="45"/>
                    <a:pt x="101" y="32"/>
                  </a:cubicBezTo>
                  <a:cubicBezTo>
                    <a:pt x="101" y="31"/>
                    <a:pt x="101" y="0"/>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454142"/>
                </a:solidFill>
              </a:endParaRPr>
            </a:p>
          </p:txBody>
        </p:sp>
        <p:sp>
          <p:nvSpPr>
            <p:cNvPr id="14" name="Freeform 6">
              <a:extLst>
                <a:ext uri="{FF2B5EF4-FFF2-40B4-BE49-F238E27FC236}">
                  <a16:creationId xmlns:a16="http://schemas.microsoft.com/office/drawing/2014/main" id="{DA4E087E-4EEB-73FF-AD91-7DFFAA95712E}"/>
                </a:ext>
              </a:extLst>
            </p:cNvPr>
            <p:cNvSpPr>
              <a:spLocks/>
            </p:cNvSpPr>
            <p:nvPr/>
          </p:nvSpPr>
          <p:spPr bwMode="auto">
            <a:xfrm>
              <a:off x="5855097" y="2222739"/>
              <a:ext cx="144833" cy="76677"/>
            </a:xfrm>
            <a:custGeom>
              <a:avLst/>
              <a:gdLst>
                <a:gd name="T0" fmla="*/ 101 w 101"/>
                <a:gd name="T1" fmla="*/ 0 h 53"/>
                <a:gd name="T2" fmla="*/ 101 w 101"/>
                <a:gd name="T3" fmla="*/ 28 h 53"/>
                <a:gd name="T4" fmla="*/ 50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0" y="53"/>
                  </a:cubicBezTo>
                  <a:cubicBezTo>
                    <a:pt x="23" y="53"/>
                    <a:pt x="0" y="42"/>
                    <a:pt x="0" y="28"/>
                  </a:cubicBezTo>
                  <a:cubicBezTo>
                    <a:pt x="0" y="0"/>
                    <a:pt x="0" y="0"/>
                    <a:pt x="0" y="0"/>
                  </a:cubicBezTo>
                  <a:lnTo>
                    <a:pt x="10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454142"/>
                </a:solidFill>
              </a:endParaRPr>
            </a:p>
          </p:txBody>
        </p:sp>
        <p:sp>
          <p:nvSpPr>
            <p:cNvPr id="25" name="Freeform 7">
              <a:extLst>
                <a:ext uri="{FF2B5EF4-FFF2-40B4-BE49-F238E27FC236}">
                  <a16:creationId xmlns:a16="http://schemas.microsoft.com/office/drawing/2014/main" id="{568A091A-604F-ACB1-0224-A0CF8F2B5BA1}"/>
                </a:ext>
              </a:extLst>
            </p:cNvPr>
            <p:cNvSpPr>
              <a:spLocks/>
            </p:cNvSpPr>
            <p:nvPr/>
          </p:nvSpPr>
          <p:spPr bwMode="auto">
            <a:xfrm>
              <a:off x="5855097" y="2181561"/>
              <a:ext cx="144833" cy="8093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6"/>
                    <a:pt x="23" y="57"/>
                    <a:pt x="50" y="57"/>
                  </a:cubicBezTo>
                  <a:cubicBezTo>
                    <a:pt x="78" y="57"/>
                    <a:pt x="101" y="46"/>
                    <a:pt x="101" y="32"/>
                  </a:cubicBezTo>
                  <a:cubicBezTo>
                    <a:pt x="101" y="32"/>
                    <a:pt x="101" y="1"/>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454142"/>
                </a:solidFill>
              </a:endParaRPr>
            </a:p>
          </p:txBody>
        </p:sp>
        <p:sp>
          <p:nvSpPr>
            <p:cNvPr id="26" name="Freeform 8">
              <a:extLst>
                <a:ext uri="{FF2B5EF4-FFF2-40B4-BE49-F238E27FC236}">
                  <a16:creationId xmlns:a16="http://schemas.microsoft.com/office/drawing/2014/main" id="{030390CC-63CF-DDDC-3769-B7BB42398336}"/>
                </a:ext>
              </a:extLst>
            </p:cNvPr>
            <p:cNvSpPr>
              <a:spLocks/>
            </p:cNvSpPr>
            <p:nvPr/>
          </p:nvSpPr>
          <p:spPr bwMode="auto">
            <a:xfrm>
              <a:off x="5855097" y="2153163"/>
              <a:ext cx="144833" cy="73837"/>
            </a:xfrm>
            <a:custGeom>
              <a:avLst/>
              <a:gdLst>
                <a:gd name="T0" fmla="*/ 101 w 101"/>
                <a:gd name="T1" fmla="*/ 0 h 51"/>
                <a:gd name="T2" fmla="*/ 0 w 101"/>
                <a:gd name="T3" fmla="*/ 0 h 51"/>
                <a:gd name="T4" fmla="*/ 0 w 101"/>
                <a:gd name="T5" fmla="*/ 26 h 51"/>
                <a:gd name="T6" fmla="*/ 50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0" y="51"/>
                  </a:cubicBezTo>
                  <a:cubicBezTo>
                    <a:pt x="78" y="51"/>
                    <a:pt x="101" y="40"/>
                    <a:pt x="101" y="26"/>
                  </a:cubicBezTo>
                  <a:cubicBezTo>
                    <a:pt x="101" y="26"/>
                    <a:pt x="101" y="0"/>
                    <a:pt x="101" y="0"/>
                  </a:cubicBezTo>
                  <a:close/>
                </a:path>
              </a:pathLst>
            </a:custGeom>
            <a:solidFill>
              <a:srgbClr val="C5B4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454142"/>
                </a:solidFill>
              </a:endParaRPr>
            </a:p>
          </p:txBody>
        </p:sp>
        <p:sp>
          <p:nvSpPr>
            <p:cNvPr id="27" name="Oval 9">
              <a:extLst>
                <a:ext uri="{FF2B5EF4-FFF2-40B4-BE49-F238E27FC236}">
                  <a16:creationId xmlns:a16="http://schemas.microsoft.com/office/drawing/2014/main" id="{78A84926-6654-9B3A-98B8-B67A12224BF2}"/>
                </a:ext>
              </a:extLst>
            </p:cNvPr>
            <p:cNvSpPr>
              <a:spLocks noChangeArrowheads="1"/>
            </p:cNvSpPr>
            <p:nvPr/>
          </p:nvSpPr>
          <p:spPr bwMode="auto">
            <a:xfrm>
              <a:off x="5855097" y="2119084"/>
              <a:ext cx="144833" cy="724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454142"/>
                </a:solidFill>
              </a:endParaRPr>
            </a:p>
          </p:txBody>
        </p:sp>
      </p:grpSp>
      <p:sp>
        <p:nvSpPr>
          <p:cNvPr id="28" name="TextBox 27">
            <a:extLst>
              <a:ext uri="{FF2B5EF4-FFF2-40B4-BE49-F238E27FC236}">
                <a16:creationId xmlns:a16="http://schemas.microsoft.com/office/drawing/2014/main" id="{B52F528F-1090-E0D1-4E4B-42F58AC7AC69}"/>
              </a:ext>
              <a:ext uri="{C183D7F6-B498-43B3-948B-1728B52AA6E4}">
                <adec:decorative xmlns:adec="http://schemas.microsoft.com/office/drawing/2017/decorative" val="0"/>
              </a:ext>
            </a:extLst>
          </p:cNvPr>
          <p:cNvSpPr txBox="1"/>
          <p:nvPr/>
        </p:nvSpPr>
        <p:spPr>
          <a:xfrm>
            <a:off x="7902354" y="2691431"/>
            <a:ext cx="424796" cy="2215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51028" fontAlgn="base">
              <a:lnSpc>
                <a:spcPct val="90000"/>
              </a:lnSpc>
              <a:spcBef>
                <a:spcPct val="0"/>
              </a:spcBef>
              <a:spcAft>
                <a:spcPct val="0"/>
              </a:spcAft>
              <a:buClrTx/>
              <a:buSzTx/>
              <a:buFontTx/>
              <a:buNone/>
              <a:tabLst/>
              <a:defRPr kumimoji="0" sz="1400" b="0" i="0" u="none" strike="noStrike" kern="0" cap="none" spc="0" normalizeH="0" baseline="0">
                <a:ln>
                  <a:noFill/>
                </a:ln>
                <a:solidFill>
                  <a:srgbClr val="282828"/>
                </a:solidFill>
                <a:effectLst/>
                <a:uLnTx/>
                <a:uFillTx/>
                <a:latin typeface="Segoe UI Semibold"/>
                <a:cs typeface="Segoe UI" pitchFamily="34" charset="0"/>
              </a:defRPr>
            </a:lvl1pPr>
          </a:lstStyle>
          <a:p>
            <a:pPr defTabSz="932293">
              <a:defRPr/>
            </a:pPr>
            <a:r>
              <a:rPr lang="en-US" sz="1600">
                <a:solidFill>
                  <a:srgbClr val="454142"/>
                </a:solidFill>
                <a:latin typeface="+mj-lt"/>
              </a:rPr>
              <a:t>SQL </a:t>
            </a:r>
          </a:p>
        </p:txBody>
      </p:sp>
      <p:sp>
        <p:nvSpPr>
          <p:cNvPr id="51" name="TextBox 50">
            <a:extLst>
              <a:ext uri="{FF2B5EF4-FFF2-40B4-BE49-F238E27FC236}">
                <a16:creationId xmlns:a16="http://schemas.microsoft.com/office/drawing/2014/main" id="{E793C0B5-5A08-55F2-CD25-EDD7FB992526}"/>
              </a:ext>
              <a:ext uri="{C183D7F6-B498-43B3-948B-1728B52AA6E4}">
                <adec:decorative xmlns:adec="http://schemas.microsoft.com/office/drawing/2017/decorative" val="0"/>
              </a:ext>
            </a:extLst>
          </p:cNvPr>
          <p:cNvSpPr txBox="1"/>
          <p:nvPr/>
        </p:nvSpPr>
        <p:spPr>
          <a:xfrm>
            <a:off x="8955976" y="2691431"/>
            <a:ext cx="410370" cy="2215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51028" fontAlgn="base">
              <a:lnSpc>
                <a:spcPct val="90000"/>
              </a:lnSpc>
              <a:spcBef>
                <a:spcPct val="0"/>
              </a:spcBef>
              <a:spcAft>
                <a:spcPct val="0"/>
              </a:spcAft>
              <a:buClrTx/>
              <a:buSzTx/>
              <a:buFontTx/>
              <a:buNone/>
              <a:tabLst/>
              <a:defRPr kumimoji="0" sz="1400" b="0" i="0" u="none" strike="noStrike" kern="0" cap="none" spc="0" normalizeH="0" baseline="0">
                <a:ln>
                  <a:noFill/>
                </a:ln>
                <a:solidFill>
                  <a:srgbClr val="282828"/>
                </a:solidFill>
                <a:effectLst/>
                <a:uLnTx/>
                <a:uFillTx/>
                <a:latin typeface="Segoe UI Semibold"/>
                <a:cs typeface="Segoe UI" pitchFamily="34" charset="0"/>
              </a:defRPr>
            </a:lvl1pPr>
          </a:lstStyle>
          <a:p>
            <a:pPr defTabSz="932293">
              <a:defRPr/>
            </a:pPr>
            <a:r>
              <a:rPr lang="en-US" sz="1600">
                <a:solidFill>
                  <a:srgbClr val="454142"/>
                </a:solidFill>
                <a:latin typeface="+mj-lt"/>
              </a:rPr>
              <a:t>VMs</a:t>
            </a:r>
          </a:p>
        </p:txBody>
      </p:sp>
      <p:sp>
        <p:nvSpPr>
          <p:cNvPr id="75" name="TextBox 74">
            <a:extLst>
              <a:ext uri="{FF2B5EF4-FFF2-40B4-BE49-F238E27FC236}">
                <a16:creationId xmlns:a16="http://schemas.microsoft.com/office/drawing/2014/main" id="{DBC58B34-0953-A82C-333E-5E042F4ABD1D}"/>
              </a:ext>
              <a:ext uri="{C183D7F6-B498-43B3-948B-1728B52AA6E4}">
                <adec:decorative xmlns:adec="http://schemas.microsoft.com/office/drawing/2017/decorative" val="0"/>
              </a:ext>
            </a:extLst>
          </p:cNvPr>
          <p:cNvSpPr txBox="1"/>
          <p:nvPr/>
        </p:nvSpPr>
        <p:spPr>
          <a:xfrm>
            <a:off x="9778766" y="2691431"/>
            <a:ext cx="1003480" cy="2215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51028" fontAlgn="base">
              <a:lnSpc>
                <a:spcPct val="90000"/>
              </a:lnSpc>
              <a:spcBef>
                <a:spcPct val="0"/>
              </a:spcBef>
              <a:spcAft>
                <a:spcPct val="0"/>
              </a:spcAft>
              <a:buClrTx/>
              <a:buSzTx/>
              <a:buFontTx/>
              <a:buNone/>
              <a:tabLst/>
              <a:defRPr kumimoji="0" sz="1400" b="0" i="0" u="none" strike="noStrike" kern="0" cap="none" spc="0" normalizeH="0" baseline="0">
                <a:ln>
                  <a:noFill/>
                </a:ln>
                <a:solidFill>
                  <a:srgbClr val="282828"/>
                </a:solidFill>
                <a:effectLst/>
                <a:uLnTx/>
                <a:uFillTx/>
                <a:latin typeface="Segoe UI Semibold"/>
                <a:cs typeface="Segoe UI" pitchFamily="34" charset="0"/>
              </a:defRPr>
            </a:lvl1pPr>
          </a:lstStyle>
          <a:p>
            <a:pPr defTabSz="932293">
              <a:defRPr/>
            </a:pPr>
            <a:r>
              <a:rPr lang="en-US" sz="1600">
                <a:solidFill>
                  <a:srgbClr val="454142"/>
                </a:solidFill>
                <a:latin typeface="+mj-lt"/>
              </a:rPr>
              <a:t>Containers</a:t>
            </a:r>
          </a:p>
        </p:txBody>
      </p:sp>
      <p:sp>
        <p:nvSpPr>
          <p:cNvPr id="29" name="TextBox 28">
            <a:extLst>
              <a:ext uri="{FF2B5EF4-FFF2-40B4-BE49-F238E27FC236}">
                <a16:creationId xmlns:a16="http://schemas.microsoft.com/office/drawing/2014/main" id="{5FFE4D78-0502-E8E5-96E8-AC08F3DEE043}"/>
              </a:ext>
              <a:ext uri="{C183D7F6-B498-43B3-948B-1728B52AA6E4}">
                <adec:decorative xmlns:adec="http://schemas.microsoft.com/office/drawing/2017/decorative" val="0"/>
              </a:ext>
            </a:extLst>
          </p:cNvPr>
          <p:cNvSpPr txBox="1"/>
          <p:nvPr/>
        </p:nvSpPr>
        <p:spPr>
          <a:xfrm>
            <a:off x="7776912" y="3930819"/>
            <a:ext cx="806311" cy="2215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51028" fontAlgn="base">
              <a:lnSpc>
                <a:spcPct val="90000"/>
              </a:lnSpc>
              <a:spcBef>
                <a:spcPct val="0"/>
              </a:spcBef>
              <a:spcAft>
                <a:spcPct val="0"/>
              </a:spcAft>
              <a:buClrTx/>
              <a:buSzTx/>
              <a:buFontTx/>
              <a:buNone/>
              <a:tabLst/>
              <a:defRPr kumimoji="0" sz="1400" b="0" i="0" u="none" strike="noStrike" kern="0" cap="none" spc="0" normalizeH="0" baseline="0">
                <a:ln>
                  <a:noFill/>
                </a:ln>
                <a:solidFill>
                  <a:srgbClr val="282828"/>
                </a:solidFill>
                <a:effectLst/>
                <a:uLnTx/>
                <a:uFillTx/>
                <a:latin typeface="Segoe UI Semibold"/>
                <a:cs typeface="Segoe UI" pitchFamily="34" charset="0"/>
              </a:defRPr>
            </a:lvl1pPr>
          </a:lstStyle>
          <a:p>
            <a:pPr defTabSz="932293">
              <a:defRPr/>
            </a:pPr>
            <a:r>
              <a:rPr lang="en-US" sz="1600">
                <a:solidFill>
                  <a:srgbClr val="454142"/>
                </a:solidFill>
                <a:latin typeface="+mj-lt"/>
              </a:rPr>
              <a:t>Network</a:t>
            </a:r>
          </a:p>
        </p:txBody>
      </p:sp>
      <p:sp>
        <p:nvSpPr>
          <p:cNvPr id="59" name="TextBox 58">
            <a:extLst>
              <a:ext uri="{FF2B5EF4-FFF2-40B4-BE49-F238E27FC236}">
                <a16:creationId xmlns:a16="http://schemas.microsoft.com/office/drawing/2014/main" id="{3B15C4EA-4C27-BB6D-4428-B1F337C27973}"/>
              </a:ext>
              <a:ext uri="{C183D7F6-B498-43B3-948B-1728B52AA6E4}">
                <adec:decorative xmlns:adec="http://schemas.microsoft.com/office/drawing/2017/decorative" val="0"/>
              </a:ext>
            </a:extLst>
          </p:cNvPr>
          <p:cNvSpPr txBox="1"/>
          <p:nvPr/>
        </p:nvSpPr>
        <p:spPr>
          <a:xfrm>
            <a:off x="9078199" y="3930819"/>
            <a:ext cx="296556" cy="2215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51028" fontAlgn="base">
              <a:lnSpc>
                <a:spcPct val="90000"/>
              </a:lnSpc>
              <a:spcBef>
                <a:spcPct val="0"/>
              </a:spcBef>
              <a:spcAft>
                <a:spcPct val="0"/>
              </a:spcAft>
              <a:buClrTx/>
              <a:buSzTx/>
              <a:buFontTx/>
              <a:buNone/>
              <a:tabLst/>
              <a:defRPr kumimoji="0" sz="1400" b="0" i="0" u="none" strike="noStrike" kern="0" cap="none" spc="0" normalizeH="0" baseline="0">
                <a:ln>
                  <a:noFill/>
                </a:ln>
                <a:solidFill>
                  <a:srgbClr val="282828"/>
                </a:solidFill>
                <a:effectLst/>
                <a:uLnTx/>
                <a:uFillTx/>
                <a:latin typeface="Segoe UI Semibold"/>
                <a:cs typeface="Segoe UI" pitchFamily="34" charset="0"/>
              </a:defRPr>
            </a:lvl1pPr>
          </a:lstStyle>
          <a:p>
            <a:pPr defTabSz="932293">
              <a:defRPr/>
            </a:pPr>
            <a:r>
              <a:rPr lang="en-US" sz="1600">
                <a:solidFill>
                  <a:srgbClr val="454142"/>
                </a:solidFill>
                <a:latin typeface="+mj-lt"/>
              </a:rPr>
              <a:t>IoT</a:t>
            </a:r>
          </a:p>
        </p:txBody>
      </p:sp>
      <p:sp>
        <p:nvSpPr>
          <p:cNvPr id="89" name="TextBox 88">
            <a:extLst>
              <a:ext uri="{FF2B5EF4-FFF2-40B4-BE49-F238E27FC236}">
                <a16:creationId xmlns:a16="http://schemas.microsoft.com/office/drawing/2014/main" id="{F2D61C01-C44A-3FB7-A5E2-0E849010C186}"/>
              </a:ext>
              <a:ext uri="{C183D7F6-B498-43B3-948B-1728B52AA6E4}">
                <adec:decorative xmlns:adec="http://schemas.microsoft.com/office/drawing/2017/decorative" val="0"/>
              </a:ext>
            </a:extLst>
          </p:cNvPr>
          <p:cNvSpPr txBox="1"/>
          <p:nvPr/>
        </p:nvSpPr>
        <p:spPr>
          <a:xfrm>
            <a:off x="10109379" y="3930819"/>
            <a:ext cx="472886" cy="2215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51028" fontAlgn="base">
              <a:lnSpc>
                <a:spcPct val="90000"/>
              </a:lnSpc>
              <a:spcBef>
                <a:spcPct val="0"/>
              </a:spcBef>
              <a:spcAft>
                <a:spcPct val="0"/>
              </a:spcAft>
              <a:buClrTx/>
              <a:buSzTx/>
              <a:buFontTx/>
              <a:buNone/>
              <a:tabLst/>
              <a:defRPr kumimoji="0" sz="1400" b="0" i="0" u="none" strike="noStrike" kern="0" cap="none" spc="0" normalizeH="0" baseline="0">
                <a:ln>
                  <a:noFill/>
                </a:ln>
                <a:solidFill>
                  <a:srgbClr val="282828"/>
                </a:solidFill>
                <a:effectLst/>
                <a:uLnTx/>
                <a:uFillTx/>
                <a:latin typeface="Segoe UI Semibold"/>
                <a:cs typeface="Segoe UI" pitchFamily="34" charset="0"/>
              </a:defRPr>
            </a:lvl1pPr>
          </a:lstStyle>
          <a:p>
            <a:pPr defTabSz="932293">
              <a:defRPr/>
            </a:pPr>
            <a:r>
              <a:rPr lang="en-US" sz="1600">
                <a:solidFill>
                  <a:srgbClr val="454142"/>
                </a:solidFill>
                <a:latin typeface="+mj-lt"/>
              </a:rPr>
              <a:t>Apps</a:t>
            </a:r>
          </a:p>
        </p:txBody>
      </p:sp>
      <p:sp>
        <p:nvSpPr>
          <p:cNvPr id="10" name="Rectangle 9">
            <a:extLst>
              <a:ext uri="{FF2B5EF4-FFF2-40B4-BE49-F238E27FC236}">
                <a16:creationId xmlns:a16="http://schemas.microsoft.com/office/drawing/2014/main" id="{00F476D1-03C2-37BD-23FA-6CE2A55E6B57}"/>
              </a:ext>
              <a:ext uri="{C183D7F6-B498-43B3-948B-1728B52AA6E4}">
                <adec:decorative xmlns:adec="http://schemas.microsoft.com/office/drawing/2017/decorative" val="0"/>
              </a:ext>
            </a:extLst>
          </p:cNvPr>
          <p:cNvSpPr/>
          <p:nvPr/>
        </p:nvSpPr>
        <p:spPr>
          <a:xfrm>
            <a:off x="8817008" y="5914456"/>
            <a:ext cx="1349522" cy="333617"/>
          </a:xfrm>
          <a:prstGeom prst="rect">
            <a:avLst/>
          </a:prstGeom>
          <a:noFill/>
        </p:spPr>
        <p:txBody>
          <a:bodyPr wrap="none" lIns="179285" rIns="179285">
            <a:spAutoFit/>
          </a:bodyPr>
          <a:lstStyle/>
          <a:p>
            <a:pPr marL="0" marR="0" lvl="0" indent="0" algn="ctr" defTabSz="914367" eaLnBrk="1" fontAlgn="auto" latinLnBrk="0" hangingPunct="1">
              <a:lnSpc>
                <a:spcPct val="100000"/>
              </a:lnSpc>
              <a:spcBef>
                <a:spcPct val="0"/>
              </a:spcBef>
              <a:spcAft>
                <a:spcPts val="1176"/>
              </a:spcAft>
              <a:buClrTx/>
              <a:buSzTx/>
              <a:buFontTx/>
              <a:buNone/>
              <a:tabLst/>
              <a:defRPr/>
            </a:pPr>
            <a:r>
              <a:rPr kumimoji="0" lang="en-US" sz="1568" i="0" u="none" strike="noStrike" kern="0" cap="none" spc="0" normalizeH="0" baseline="0" noProof="0">
                <a:ln w="3175">
                  <a:noFill/>
                </a:ln>
                <a:solidFill>
                  <a:schemeClr val="bg1"/>
                </a:solidFill>
                <a:effectLst/>
                <a:uLnTx/>
                <a:uFillTx/>
                <a:latin typeface="+mj-lt"/>
                <a:cs typeface="Segoe UI Semilight" panose="020B0402040204020203" pitchFamily="34" charset="0"/>
              </a:rPr>
              <a:t>Multicloud</a:t>
            </a:r>
          </a:p>
        </p:txBody>
      </p:sp>
      <p:pic>
        <p:nvPicPr>
          <p:cNvPr id="109" name="Graphic 108">
            <a:extLst>
              <a:ext uri="{FF2B5EF4-FFF2-40B4-BE49-F238E27FC236}">
                <a16:creationId xmlns:a16="http://schemas.microsoft.com/office/drawing/2014/main" id="{5C56A28A-3673-568B-E908-FFE682BB81A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8914" y="3168569"/>
            <a:ext cx="628731" cy="628731"/>
          </a:xfrm>
          <a:prstGeom prst="rect">
            <a:avLst/>
          </a:prstGeom>
          <a:effectLst>
            <a:outerShdw blurRad="63500" dist="127000" dir="2700000" algn="tl" rotWithShape="0">
              <a:prstClr val="black">
                <a:alpha val="20000"/>
              </a:prstClr>
            </a:outerShdw>
          </a:effectLst>
        </p:spPr>
      </p:pic>
      <p:pic>
        <p:nvPicPr>
          <p:cNvPr id="111" name="Graphic 110">
            <a:extLst>
              <a:ext uri="{FF2B5EF4-FFF2-40B4-BE49-F238E27FC236}">
                <a16:creationId xmlns:a16="http://schemas.microsoft.com/office/drawing/2014/main" id="{D85A5A2C-A726-348C-1E6E-AE0CCC3CFEE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54483" y="1896838"/>
            <a:ext cx="638759" cy="638759"/>
          </a:xfrm>
          <a:prstGeom prst="rect">
            <a:avLst/>
          </a:prstGeom>
          <a:effectLst>
            <a:outerShdw blurRad="63500" dist="127000" dir="2700000" algn="tl" rotWithShape="0">
              <a:prstClr val="black">
                <a:alpha val="20000"/>
              </a:prstClr>
            </a:outerShdw>
          </a:effectLst>
        </p:spPr>
      </p:pic>
      <p:sp>
        <p:nvSpPr>
          <p:cNvPr id="142" name="Graphic 112">
            <a:extLst>
              <a:ext uri="{FF2B5EF4-FFF2-40B4-BE49-F238E27FC236}">
                <a16:creationId xmlns:a16="http://schemas.microsoft.com/office/drawing/2014/main" id="{7495F3DE-5B13-2FDB-93E6-869B1331500A}"/>
              </a:ext>
              <a:ext uri="{C183D7F6-B498-43B3-948B-1728B52AA6E4}">
                <adec:decorative xmlns:adec="http://schemas.microsoft.com/office/drawing/2017/decorative" val="1"/>
              </a:ext>
            </a:extLst>
          </p:cNvPr>
          <p:cNvSpPr/>
          <p:nvPr/>
        </p:nvSpPr>
        <p:spPr>
          <a:xfrm>
            <a:off x="8955977" y="3261518"/>
            <a:ext cx="537266" cy="477517"/>
          </a:xfrm>
          <a:custGeom>
            <a:avLst/>
            <a:gdLst>
              <a:gd name="connsiteX0" fmla="*/ 391626 w 460736"/>
              <a:gd name="connsiteY0" fmla="*/ 57592 h 460983"/>
              <a:gd name="connsiteX1" fmla="*/ 334034 w 460736"/>
              <a:gd name="connsiteY1" fmla="*/ 115184 h 460983"/>
              <a:gd name="connsiteX2" fmla="*/ 322246 w 460736"/>
              <a:gd name="connsiteY2" fmla="*/ 113977 h 460983"/>
              <a:gd name="connsiteX3" fmla="*/ 292764 w 460736"/>
              <a:gd name="connsiteY3" fmla="*/ 162756 h 460983"/>
              <a:gd name="connsiteX4" fmla="*/ 322516 w 460736"/>
              <a:gd name="connsiteY4" fmla="*/ 230564 h 460983"/>
              <a:gd name="connsiteX5" fmla="*/ 322509 w 460736"/>
              <a:gd name="connsiteY5" fmla="*/ 231656 h 460983"/>
              <a:gd name="connsiteX6" fmla="*/ 322506 w 460736"/>
              <a:gd name="connsiteY6" fmla="*/ 231907 h 460983"/>
              <a:gd name="connsiteX7" fmla="*/ 352369 w 460736"/>
              <a:gd name="connsiteY7" fmla="*/ 237915 h 460983"/>
              <a:gd name="connsiteX8" fmla="*/ 403145 w 460736"/>
              <a:gd name="connsiteY8" fmla="*/ 207528 h 460983"/>
              <a:gd name="connsiteX9" fmla="*/ 460737 w 460736"/>
              <a:gd name="connsiteY9" fmla="*/ 265120 h 460983"/>
              <a:gd name="connsiteX10" fmla="*/ 403145 w 460736"/>
              <a:gd name="connsiteY10" fmla="*/ 322712 h 460983"/>
              <a:gd name="connsiteX11" fmla="*/ 345944 w 460736"/>
              <a:gd name="connsiteY11" fmla="*/ 271869 h 460983"/>
              <a:gd name="connsiteX12" fmla="*/ 315556 w 460736"/>
              <a:gd name="connsiteY12" fmla="*/ 265758 h 460983"/>
              <a:gd name="connsiteX13" fmla="*/ 275398 w 460736"/>
              <a:gd name="connsiteY13" fmla="*/ 310979 h 460983"/>
              <a:gd name="connsiteX14" fmla="*/ 286804 w 460736"/>
              <a:gd name="connsiteY14" fmla="*/ 345811 h 460983"/>
              <a:gd name="connsiteX15" fmla="*/ 287308 w 460736"/>
              <a:gd name="connsiteY15" fmla="*/ 345804 h 460983"/>
              <a:gd name="connsiteX16" fmla="*/ 287960 w 460736"/>
              <a:gd name="connsiteY16" fmla="*/ 345799 h 460983"/>
              <a:gd name="connsiteX17" fmla="*/ 345553 w 460736"/>
              <a:gd name="connsiteY17" fmla="*/ 403391 h 460983"/>
              <a:gd name="connsiteX18" fmla="*/ 287960 w 460736"/>
              <a:gd name="connsiteY18" fmla="*/ 460983 h 460983"/>
              <a:gd name="connsiteX19" fmla="*/ 230368 w 460736"/>
              <a:gd name="connsiteY19" fmla="*/ 403391 h 460983"/>
              <a:gd name="connsiteX20" fmla="*/ 254053 w 460736"/>
              <a:gd name="connsiteY20" fmla="*/ 356834 h 460983"/>
              <a:gd name="connsiteX21" fmla="*/ 242615 w 460736"/>
              <a:gd name="connsiteY21" fmla="*/ 321905 h 460983"/>
              <a:gd name="connsiteX22" fmla="*/ 230368 w 460736"/>
              <a:gd name="connsiteY22" fmla="*/ 322712 h 460983"/>
              <a:gd name="connsiteX23" fmla="*/ 156171 w 460736"/>
              <a:gd name="connsiteY23" fmla="*/ 285219 h 460983"/>
              <a:gd name="connsiteX24" fmla="*/ 114828 w 460736"/>
              <a:gd name="connsiteY24" fmla="*/ 304752 h 460983"/>
              <a:gd name="connsiteX25" fmla="*/ 115184 w 460736"/>
              <a:gd name="connsiteY25" fmla="*/ 311193 h 460983"/>
              <a:gd name="connsiteX26" fmla="*/ 57592 w 460736"/>
              <a:gd name="connsiteY26" fmla="*/ 368785 h 460983"/>
              <a:gd name="connsiteX27" fmla="*/ 0 w 460736"/>
              <a:gd name="connsiteY27" fmla="*/ 311193 h 460983"/>
              <a:gd name="connsiteX28" fmla="*/ 57592 w 460736"/>
              <a:gd name="connsiteY28" fmla="*/ 253601 h 460983"/>
              <a:gd name="connsiteX29" fmla="*/ 100829 w 460736"/>
              <a:gd name="connsiteY29" fmla="*/ 273148 h 460983"/>
              <a:gd name="connsiteX30" fmla="*/ 141242 w 460736"/>
              <a:gd name="connsiteY30" fmla="*/ 254055 h 460983"/>
              <a:gd name="connsiteX31" fmla="*/ 138221 w 460736"/>
              <a:gd name="connsiteY31" fmla="*/ 230564 h 460983"/>
              <a:gd name="connsiteX32" fmla="*/ 159311 w 460736"/>
              <a:gd name="connsiteY32" fmla="*/ 171892 h 460983"/>
              <a:gd name="connsiteX33" fmla="*/ 136466 w 460736"/>
              <a:gd name="connsiteY33" fmla="*/ 145876 h 460983"/>
              <a:gd name="connsiteX34" fmla="*/ 115184 w 460736"/>
              <a:gd name="connsiteY34" fmla="*/ 149936 h 460983"/>
              <a:gd name="connsiteX35" fmla="*/ 57592 w 460736"/>
              <a:gd name="connsiteY35" fmla="*/ 92344 h 460983"/>
              <a:gd name="connsiteX36" fmla="*/ 115184 w 460736"/>
              <a:gd name="connsiteY36" fmla="*/ 34752 h 460983"/>
              <a:gd name="connsiteX37" fmla="*/ 172776 w 460736"/>
              <a:gd name="connsiteY37" fmla="*/ 92344 h 460983"/>
              <a:gd name="connsiteX38" fmla="*/ 163278 w 460736"/>
              <a:gd name="connsiteY38" fmla="*/ 124040 h 460983"/>
              <a:gd name="connsiteX39" fmla="*/ 185921 w 460736"/>
              <a:gd name="connsiteY39" fmla="*/ 149826 h 460983"/>
              <a:gd name="connsiteX40" fmla="*/ 230368 w 460736"/>
              <a:gd name="connsiteY40" fmla="*/ 138418 h 460983"/>
              <a:gd name="connsiteX41" fmla="*/ 263410 w 460736"/>
              <a:gd name="connsiteY41" fmla="*/ 144519 h 460983"/>
              <a:gd name="connsiteX42" fmla="*/ 292093 w 460736"/>
              <a:gd name="connsiteY42" fmla="*/ 97062 h 460983"/>
              <a:gd name="connsiteX43" fmla="*/ 276442 w 460736"/>
              <a:gd name="connsiteY43" fmla="*/ 57592 h 460983"/>
              <a:gd name="connsiteX44" fmla="*/ 334034 w 460736"/>
              <a:gd name="connsiteY44" fmla="*/ 0 h 460983"/>
              <a:gd name="connsiteX45" fmla="*/ 391626 w 460736"/>
              <a:gd name="connsiteY45" fmla="*/ 57592 h 46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60736" h="460983">
                <a:moveTo>
                  <a:pt x="391626" y="57592"/>
                </a:moveTo>
                <a:cubicBezTo>
                  <a:pt x="391626" y="89399"/>
                  <a:pt x="365841" y="115184"/>
                  <a:pt x="334034" y="115184"/>
                </a:cubicBezTo>
                <a:cubicBezTo>
                  <a:pt x="329993" y="115184"/>
                  <a:pt x="326052" y="114768"/>
                  <a:pt x="322246" y="113977"/>
                </a:cubicBezTo>
                <a:lnTo>
                  <a:pt x="292764" y="162756"/>
                </a:lnTo>
                <a:cubicBezTo>
                  <a:pt x="311055" y="179596"/>
                  <a:pt x="322516" y="203743"/>
                  <a:pt x="322516" y="230564"/>
                </a:cubicBezTo>
                <a:lnTo>
                  <a:pt x="322509" y="231656"/>
                </a:lnTo>
                <a:lnTo>
                  <a:pt x="322506" y="231907"/>
                </a:lnTo>
                <a:lnTo>
                  <a:pt x="352369" y="237915"/>
                </a:lnTo>
                <a:cubicBezTo>
                  <a:pt x="362081" y="219827"/>
                  <a:pt x="381177" y="207528"/>
                  <a:pt x="403145" y="207528"/>
                </a:cubicBezTo>
                <a:cubicBezTo>
                  <a:pt x="434952" y="207528"/>
                  <a:pt x="460737" y="233313"/>
                  <a:pt x="460737" y="265120"/>
                </a:cubicBezTo>
                <a:cubicBezTo>
                  <a:pt x="460737" y="296927"/>
                  <a:pt x="434952" y="322712"/>
                  <a:pt x="403145" y="322712"/>
                </a:cubicBezTo>
                <a:cubicBezTo>
                  <a:pt x="373621" y="322712"/>
                  <a:pt x="349287" y="300497"/>
                  <a:pt x="345944" y="271869"/>
                </a:cubicBezTo>
                <a:lnTo>
                  <a:pt x="315556" y="265758"/>
                </a:lnTo>
                <a:cubicBezTo>
                  <a:pt x="307615" y="284961"/>
                  <a:pt x="293367" y="300896"/>
                  <a:pt x="275398" y="310979"/>
                </a:cubicBezTo>
                <a:lnTo>
                  <a:pt x="286804" y="345811"/>
                </a:lnTo>
                <a:lnTo>
                  <a:pt x="287308" y="345804"/>
                </a:lnTo>
                <a:lnTo>
                  <a:pt x="287960" y="345799"/>
                </a:lnTo>
                <a:cubicBezTo>
                  <a:pt x="319767" y="345799"/>
                  <a:pt x="345553" y="371584"/>
                  <a:pt x="345553" y="403391"/>
                </a:cubicBezTo>
                <a:cubicBezTo>
                  <a:pt x="345553" y="435198"/>
                  <a:pt x="319767" y="460983"/>
                  <a:pt x="287960" y="460983"/>
                </a:cubicBezTo>
                <a:cubicBezTo>
                  <a:pt x="256153" y="460983"/>
                  <a:pt x="230368" y="435198"/>
                  <a:pt x="230368" y="403391"/>
                </a:cubicBezTo>
                <a:cubicBezTo>
                  <a:pt x="230368" y="384262"/>
                  <a:pt x="239696" y="367309"/>
                  <a:pt x="254053" y="356834"/>
                </a:cubicBezTo>
                <a:lnTo>
                  <a:pt x="242615" y="321905"/>
                </a:lnTo>
                <a:cubicBezTo>
                  <a:pt x="238609" y="322438"/>
                  <a:pt x="234520" y="322712"/>
                  <a:pt x="230368" y="322712"/>
                </a:cubicBezTo>
                <a:cubicBezTo>
                  <a:pt x="199937" y="322712"/>
                  <a:pt x="172951" y="307961"/>
                  <a:pt x="156171" y="285219"/>
                </a:cubicBezTo>
                <a:lnTo>
                  <a:pt x="114828" y="304752"/>
                </a:lnTo>
                <a:cubicBezTo>
                  <a:pt x="115063" y="306867"/>
                  <a:pt x="115184" y="309016"/>
                  <a:pt x="115184" y="311193"/>
                </a:cubicBezTo>
                <a:cubicBezTo>
                  <a:pt x="115184" y="343000"/>
                  <a:pt x="89399" y="368785"/>
                  <a:pt x="57592" y="368785"/>
                </a:cubicBezTo>
                <a:cubicBezTo>
                  <a:pt x="25785" y="368785"/>
                  <a:pt x="0" y="343000"/>
                  <a:pt x="0" y="311193"/>
                </a:cubicBezTo>
                <a:cubicBezTo>
                  <a:pt x="0" y="279386"/>
                  <a:pt x="25785" y="253601"/>
                  <a:pt x="57592" y="253601"/>
                </a:cubicBezTo>
                <a:cubicBezTo>
                  <a:pt x="74816" y="253601"/>
                  <a:pt x="90274" y="261164"/>
                  <a:pt x="100829" y="273148"/>
                </a:cubicBezTo>
                <a:lnTo>
                  <a:pt x="141242" y="254055"/>
                </a:lnTo>
                <a:cubicBezTo>
                  <a:pt x="139271" y="246554"/>
                  <a:pt x="138221" y="238683"/>
                  <a:pt x="138221" y="230564"/>
                </a:cubicBezTo>
                <a:cubicBezTo>
                  <a:pt x="138221" y="208274"/>
                  <a:pt x="146137" y="187829"/>
                  <a:pt x="159311" y="171892"/>
                </a:cubicBezTo>
                <a:lnTo>
                  <a:pt x="136466" y="145876"/>
                </a:lnTo>
                <a:cubicBezTo>
                  <a:pt x="129882" y="148496"/>
                  <a:pt x="122702" y="149936"/>
                  <a:pt x="115184" y="149936"/>
                </a:cubicBezTo>
                <a:cubicBezTo>
                  <a:pt x="83377" y="149936"/>
                  <a:pt x="57592" y="124151"/>
                  <a:pt x="57592" y="92344"/>
                </a:cubicBezTo>
                <a:cubicBezTo>
                  <a:pt x="57592" y="60537"/>
                  <a:pt x="83377" y="34752"/>
                  <a:pt x="115184" y="34752"/>
                </a:cubicBezTo>
                <a:cubicBezTo>
                  <a:pt x="146991" y="34752"/>
                  <a:pt x="172776" y="60537"/>
                  <a:pt x="172776" y="92344"/>
                </a:cubicBezTo>
                <a:cubicBezTo>
                  <a:pt x="172776" y="104054"/>
                  <a:pt x="169281" y="114948"/>
                  <a:pt x="163278" y="124040"/>
                </a:cubicBezTo>
                <a:lnTo>
                  <a:pt x="185921" y="149826"/>
                </a:lnTo>
                <a:cubicBezTo>
                  <a:pt x="199100" y="142555"/>
                  <a:pt x="214252" y="138418"/>
                  <a:pt x="230368" y="138418"/>
                </a:cubicBezTo>
                <a:cubicBezTo>
                  <a:pt x="242013" y="138418"/>
                  <a:pt x="253154" y="140578"/>
                  <a:pt x="263410" y="144519"/>
                </a:cubicBezTo>
                <a:lnTo>
                  <a:pt x="292093" y="97062"/>
                </a:lnTo>
                <a:cubicBezTo>
                  <a:pt x="282388" y="86753"/>
                  <a:pt x="276442" y="72867"/>
                  <a:pt x="276442" y="57592"/>
                </a:cubicBezTo>
                <a:cubicBezTo>
                  <a:pt x="276442" y="25785"/>
                  <a:pt x="302227" y="0"/>
                  <a:pt x="334034" y="0"/>
                </a:cubicBezTo>
                <a:cubicBezTo>
                  <a:pt x="365841" y="0"/>
                  <a:pt x="391626" y="25785"/>
                  <a:pt x="391626" y="57592"/>
                </a:cubicBezTo>
                <a:close/>
              </a:path>
            </a:pathLst>
          </a:custGeom>
          <a:gradFill flip="none" rotWithShape="1">
            <a:gsLst>
              <a:gs pos="67000">
                <a:srgbClr val="0078D4"/>
              </a:gs>
              <a:gs pos="25000">
                <a:srgbClr val="8661C5"/>
              </a:gs>
              <a:gs pos="6000">
                <a:srgbClr val="C5B4E3"/>
              </a:gs>
            </a:gsLst>
            <a:path path="circle">
              <a:fillToRect r="100000" b="100000"/>
            </a:path>
            <a:tileRect l="-100000" t="-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0" rIns="0" bIns="0" numCol="1" spcCol="0" rtlCol="0" fromWordArt="0" anchor="ctr" anchorCtr="0" forceAA="0" compatLnSpc="1">
            <a:prstTxWarp prst="textNoShape">
              <a:avLst/>
            </a:prstTxWarp>
            <a:noAutofit/>
          </a:bodyPr>
          <a:lstStyle/>
          <a:p>
            <a:pPr defTabSz="1023889">
              <a:lnSpc>
                <a:spcPct val="90000"/>
              </a:lnSpc>
            </a:pPr>
            <a:endParaRPr lang="en-US" sz="5400" spc="-54">
              <a:gradFill>
                <a:gsLst>
                  <a:gs pos="15761">
                    <a:srgbClr val="E8E6DF"/>
                  </a:gs>
                  <a:gs pos="50602">
                    <a:srgbClr val="E8E6DF"/>
                  </a:gs>
                </a:gsLst>
                <a:lin ang="2700000" scaled="0"/>
              </a:gradFill>
              <a:latin typeface="Segoe UI Variable Text Semibold" pitchFamily="2" charset="0"/>
            </a:endParaRPr>
          </a:p>
        </p:txBody>
      </p:sp>
      <p:sp>
        <p:nvSpPr>
          <p:cNvPr id="143" name="Graphic 114">
            <a:extLst>
              <a:ext uri="{FF2B5EF4-FFF2-40B4-BE49-F238E27FC236}">
                <a16:creationId xmlns:a16="http://schemas.microsoft.com/office/drawing/2014/main" id="{CCB6A910-108C-D9B3-A6D9-E76E7C3F8921}"/>
              </a:ext>
              <a:ext uri="{C183D7F6-B498-43B3-948B-1728B52AA6E4}">
                <adec:decorative xmlns:adec="http://schemas.microsoft.com/office/drawing/2017/decorative" val="1"/>
              </a:ext>
            </a:extLst>
          </p:cNvPr>
          <p:cNvSpPr/>
          <p:nvPr/>
        </p:nvSpPr>
        <p:spPr>
          <a:xfrm>
            <a:off x="10105067" y="3305444"/>
            <a:ext cx="477517" cy="477517"/>
          </a:xfrm>
          <a:custGeom>
            <a:avLst/>
            <a:gdLst>
              <a:gd name="connsiteX0" fmla="*/ 0 w 394071"/>
              <a:gd name="connsiteY0" fmla="*/ 64037 h 394071"/>
              <a:gd name="connsiteX1" fmla="*/ 64037 w 394071"/>
              <a:gd name="connsiteY1" fmla="*/ 0 h 394071"/>
              <a:gd name="connsiteX2" fmla="*/ 290628 w 394071"/>
              <a:gd name="connsiteY2" fmla="*/ 0 h 394071"/>
              <a:gd name="connsiteX3" fmla="*/ 354665 w 394071"/>
              <a:gd name="connsiteY3" fmla="*/ 64037 h 394071"/>
              <a:gd name="connsiteX4" fmla="*/ 354665 w 394071"/>
              <a:gd name="connsiteY4" fmla="*/ 118408 h 394071"/>
              <a:gd name="connsiteX5" fmla="*/ 349739 w 394071"/>
              <a:gd name="connsiteY5" fmla="*/ 118222 h 394071"/>
              <a:gd name="connsiteX6" fmla="*/ 325109 w 394071"/>
              <a:gd name="connsiteY6" fmla="*/ 118222 h 394071"/>
              <a:gd name="connsiteX7" fmla="*/ 325109 w 394071"/>
              <a:gd name="connsiteY7" fmla="*/ 108370 h 394071"/>
              <a:gd name="connsiteX8" fmla="*/ 29555 w 394071"/>
              <a:gd name="connsiteY8" fmla="*/ 108370 h 394071"/>
              <a:gd name="connsiteX9" fmla="*/ 29555 w 394071"/>
              <a:gd name="connsiteY9" fmla="*/ 290628 h 394071"/>
              <a:gd name="connsiteX10" fmla="*/ 64037 w 394071"/>
              <a:gd name="connsiteY10" fmla="*/ 325109 h 394071"/>
              <a:gd name="connsiteX11" fmla="*/ 118222 w 394071"/>
              <a:gd name="connsiteY11" fmla="*/ 325109 h 394071"/>
              <a:gd name="connsiteX12" fmla="*/ 118222 w 394071"/>
              <a:gd name="connsiteY12" fmla="*/ 349739 h 394071"/>
              <a:gd name="connsiteX13" fmla="*/ 118408 w 394071"/>
              <a:gd name="connsiteY13" fmla="*/ 354665 h 394071"/>
              <a:gd name="connsiteX14" fmla="*/ 64037 w 394071"/>
              <a:gd name="connsiteY14" fmla="*/ 354665 h 394071"/>
              <a:gd name="connsiteX15" fmla="*/ 0 w 394071"/>
              <a:gd name="connsiteY15" fmla="*/ 290628 h 394071"/>
              <a:gd name="connsiteX16" fmla="*/ 0 w 394071"/>
              <a:gd name="connsiteY16" fmla="*/ 64037 h 394071"/>
              <a:gd name="connsiteX17" fmla="*/ 182258 w 394071"/>
              <a:gd name="connsiteY17" fmla="*/ 246295 h 394071"/>
              <a:gd name="connsiteX18" fmla="*/ 246295 w 394071"/>
              <a:gd name="connsiteY18" fmla="*/ 246295 h 394071"/>
              <a:gd name="connsiteX19" fmla="*/ 246295 w 394071"/>
              <a:gd name="connsiteY19" fmla="*/ 182258 h 394071"/>
              <a:gd name="connsiteX20" fmla="*/ 290628 w 394071"/>
              <a:gd name="connsiteY20" fmla="*/ 137925 h 394071"/>
              <a:gd name="connsiteX21" fmla="*/ 349739 w 394071"/>
              <a:gd name="connsiteY21" fmla="*/ 137925 h 394071"/>
              <a:gd name="connsiteX22" fmla="*/ 394072 w 394071"/>
              <a:gd name="connsiteY22" fmla="*/ 182258 h 394071"/>
              <a:gd name="connsiteX23" fmla="*/ 394072 w 394071"/>
              <a:gd name="connsiteY23" fmla="*/ 330035 h 394071"/>
              <a:gd name="connsiteX24" fmla="*/ 330035 w 394071"/>
              <a:gd name="connsiteY24" fmla="*/ 394072 h 394071"/>
              <a:gd name="connsiteX25" fmla="*/ 182258 w 394071"/>
              <a:gd name="connsiteY25" fmla="*/ 394072 h 394071"/>
              <a:gd name="connsiteX26" fmla="*/ 137925 w 394071"/>
              <a:gd name="connsiteY26" fmla="*/ 349739 h 394071"/>
              <a:gd name="connsiteX27" fmla="*/ 137925 w 394071"/>
              <a:gd name="connsiteY27" fmla="*/ 290628 h 394071"/>
              <a:gd name="connsiteX28" fmla="*/ 182258 w 394071"/>
              <a:gd name="connsiteY28" fmla="*/ 246295 h 394071"/>
              <a:gd name="connsiteX29" fmla="*/ 275850 w 394071"/>
              <a:gd name="connsiteY29" fmla="*/ 182258 h 394071"/>
              <a:gd name="connsiteX30" fmla="*/ 275850 w 394071"/>
              <a:gd name="connsiteY30" fmla="*/ 246295 h 394071"/>
              <a:gd name="connsiteX31" fmla="*/ 364516 w 394071"/>
              <a:gd name="connsiteY31" fmla="*/ 246295 h 394071"/>
              <a:gd name="connsiteX32" fmla="*/ 364516 w 394071"/>
              <a:gd name="connsiteY32" fmla="*/ 182258 h 394071"/>
              <a:gd name="connsiteX33" fmla="*/ 349739 w 394071"/>
              <a:gd name="connsiteY33" fmla="*/ 167480 h 394071"/>
              <a:gd name="connsiteX34" fmla="*/ 290628 w 394071"/>
              <a:gd name="connsiteY34" fmla="*/ 167480 h 394071"/>
              <a:gd name="connsiteX35" fmla="*/ 275850 w 394071"/>
              <a:gd name="connsiteY35" fmla="*/ 182258 h 394071"/>
              <a:gd name="connsiteX36" fmla="*/ 246295 w 394071"/>
              <a:gd name="connsiteY36" fmla="*/ 364516 h 394071"/>
              <a:gd name="connsiteX37" fmla="*/ 246295 w 394071"/>
              <a:gd name="connsiteY37" fmla="*/ 275850 h 394071"/>
              <a:gd name="connsiteX38" fmla="*/ 182258 w 394071"/>
              <a:gd name="connsiteY38" fmla="*/ 275850 h 394071"/>
              <a:gd name="connsiteX39" fmla="*/ 167480 w 394071"/>
              <a:gd name="connsiteY39" fmla="*/ 290628 h 394071"/>
              <a:gd name="connsiteX40" fmla="*/ 167480 w 394071"/>
              <a:gd name="connsiteY40" fmla="*/ 349739 h 394071"/>
              <a:gd name="connsiteX41" fmla="*/ 182258 w 394071"/>
              <a:gd name="connsiteY41" fmla="*/ 364516 h 394071"/>
              <a:gd name="connsiteX42" fmla="*/ 246295 w 394071"/>
              <a:gd name="connsiteY42" fmla="*/ 364516 h 394071"/>
              <a:gd name="connsiteX43" fmla="*/ 275850 w 394071"/>
              <a:gd name="connsiteY43" fmla="*/ 275850 h 394071"/>
              <a:gd name="connsiteX44" fmla="*/ 275850 w 394071"/>
              <a:gd name="connsiteY44" fmla="*/ 364516 h 394071"/>
              <a:gd name="connsiteX45" fmla="*/ 330035 w 394071"/>
              <a:gd name="connsiteY45" fmla="*/ 364516 h 394071"/>
              <a:gd name="connsiteX46" fmla="*/ 364516 w 394071"/>
              <a:gd name="connsiteY46" fmla="*/ 330035 h 394071"/>
              <a:gd name="connsiteX47" fmla="*/ 364516 w 394071"/>
              <a:gd name="connsiteY47" fmla="*/ 275850 h 394071"/>
              <a:gd name="connsiteX48" fmla="*/ 275850 w 394071"/>
              <a:gd name="connsiteY48" fmla="*/ 275850 h 39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4071" h="394071">
                <a:moveTo>
                  <a:pt x="0" y="64037"/>
                </a:moveTo>
                <a:cubicBezTo>
                  <a:pt x="0" y="28670"/>
                  <a:pt x="28670" y="0"/>
                  <a:pt x="64037" y="0"/>
                </a:cubicBezTo>
                <a:lnTo>
                  <a:pt x="290628" y="0"/>
                </a:lnTo>
                <a:cubicBezTo>
                  <a:pt x="325994" y="0"/>
                  <a:pt x="354665" y="28670"/>
                  <a:pt x="354665" y="64037"/>
                </a:cubicBezTo>
                <a:lnTo>
                  <a:pt x="354665" y="118408"/>
                </a:lnTo>
                <a:cubicBezTo>
                  <a:pt x="353039" y="118285"/>
                  <a:pt x="351396" y="118222"/>
                  <a:pt x="349739" y="118222"/>
                </a:cubicBezTo>
                <a:lnTo>
                  <a:pt x="325109" y="118222"/>
                </a:lnTo>
                <a:lnTo>
                  <a:pt x="325109" y="108370"/>
                </a:lnTo>
                <a:lnTo>
                  <a:pt x="29555" y="108370"/>
                </a:lnTo>
                <a:lnTo>
                  <a:pt x="29555" y="290628"/>
                </a:lnTo>
                <a:cubicBezTo>
                  <a:pt x="29555" y="309671"/>
                  <a:pt x="44993" y="325109"/>
                  <a:pt x="64037" y="325109"/>
                </a:cubicBezTo>
                <a:lnTo>
                  <a:pt x="118222" y="325109"/>
                </a:lnTo>
                <a:lnTo>
                  <a:pt x="118222" y="349739"/>
                </a:lnTo>
                <a:cubicBezTo>
                  <a:pt x="118222" y="351396"/>
                  <a:pt x="118285" y="353039"/>
                  <a:pt x="118408" y="354665"/>
                </a:cubicBezTo>
                <a:lnTo>
                  <a:pt x="64037" y="354665"/>
                </a:lnTo>
                <a:cubicBezTo>
                  <a:pt x="28670" y="354665"/>
                  <a:pt x="0" y="325994"/>
                  <a:pt x="0" y="290628"/>
                </a:cubicBezTo>
                <a:lnTo>
                  <a:pt x="0" y="64037"/>
                </a:lnTo>
                <a:close/>
                <a:moveTo>
                  <a:pt x="182258" y="246295"/>
                </a:moveTo>
                <a:lnTo>
                  <a:pt x="246295" y="246295"/>
                </a:lnTo>
                <a:lnTo>
                  <a:pt x="246295" y="182258"/>
                </a:lnTo>
                <a:cubicBezTo>
                  <a:pt x="246295" y="157774"/>
                  <a:pt x="266144" y="137925"/>
                  <a:pt x="290628" y="137925"/>
                </a:cubicBezTo>
                <a:lnTo>
                  <a:pt x="349739" y="137925"/>
                </a:lnTo>
                <a:cubicBezTo>
                  <a:pt x="374222" y="137925"/>
                  <a:pt x="394072" y="157774"/>
                  <a:pt x="394072" y="182258"/>
                </a:cubicBezTo>
                <a:lnTo>
                  <a:pt x="394072" y="330035"/>
                </a:lnTo>
                <a:cubicBezTo>
                  <a:pt x="394072" y="365401"/>
                  <a:pt x="365401" y="394072"/>
                  <a:pt x="330035" y="394072"/>
                </a:cubicBezTo>
                <a:lnTo>
                  <a:pt x="182258" y="394072"/>
                </a:lnTo>
                <a:cubicBezTo>
                  <a:pt x="157774" y="394072"/>
                  <a:pt x="137925" y="374222"/>
                  <a:pt x="137925" y="349739"/>
                </a:cubicBezTo>
                <a:lnTo>
                  <a:pt x="137925" y="290628"/>
                </a:lnTo>
                <a:cubicBezTo>
                  <a:pt x="137925" y="266144"/>
                  <a:pt x="157774" y="246295"/>
                  <a:pt x="182258" y="246295"/>
                </a:cubicBezTo>
                <a:close/>
                <a:moveTo>
                  <a:pt x="275850" y="182258"/>
                </a:moveTo>
                <a:lnTo>
                  <a:pt x="275850" y="246295"/>
                </a:lnTo>
                <a:lnTo>
                  <a:pt x="364516" y="246295"/>
                </a:lnTo>
                <a:lnTo>
                  <a:pt x="364516" y="182258"/>
                </a:lnTo>
                <a:cubicBezTo>
                  <a:pt x="364516" y="174097"/>
                  <a:pt x="357900" y="167480"/>
                  <a:pt x="349739" y="167480"/>
                </a:cubicBezTo>
                <a:lnTo>
                  <a:pt x="290628" y="167480"/>
                </a:lnTo>
                <a:cubicBezTo>
                  <a:pt x="282467" y="167480"/>
                  <a:pt x="275850" y="174097"/>
                  <a:pt x="275850" y="182258"/>
                </a:cubicBezTo>
                <a:close/>
                <a:moveTo>
                  <a:pt x="246295" y="364516"/>
                </a:moveTo>
                <a:lnTo>
                  <a:pt x="246295" y="275850"/>
                </a:lnTo>
                <a:lnTo>
                  <a:pt x="182258" y="275850"/>
                </a:lnTo>
                <a:cubicBezTo>
                  <a:pt x="174097" y="275850"/>
                  <a:pt x="167480" y="282467"/>
                  <a:pt x="167480" y="290628"/>
                </a:cubicBezTo>
                <a:lnTo>
                  <a:pt x="167480" y="349739"/>
                </a:lnTo>
                <a:cubicBezTo>
                  <a:pt x="167480" y="357900"/>
                  <a:pt x="174097" y="364516"/>
                  <a:pt x="182258" y="364516"/>
                </a:cubicBezTo>
                <a:lnTo>
                  <a:pt x="246295" y="364516"/>
                </a:lnTo>
                <a:close/>
                <a:moveTo>
                  <a:pt x="275850" y="275850"/>
                </a:moveTo>
                <a:lnTo>
                  <a:pt x="275850" y="364516"/>
                </a:lnTo>
                <a:lnTo>
                  <a:pt x="330035" y="364516"/>
                </a:lnTo>
                <a:cubicBezTo>
                  <a:pt x="349079" y="364516"/>
                  <a:pt x="364516" y="349079"/>
                  <a:pt x="364516" y="330035"/>
                </a:cubicBezTo>
                <a:lnTo>
                  <a:pt x="364516" y="275850"/>
                </a:lnTo>
                <a:lnTo>
                  <a:pt x="275850" y="275850"/>
                </a:lnTo>
                <a:close/>
              </a:path>
            </a:pathLst>
          </a:custGeom>
          <a:gradFill flip="none" rotWithShape="1">
            <a:gsLst>
              <a:gs pos="67000">
                <a:srgbClr val="0078D4"/>
              </a:gs>
              <a:gs pos="0">
                <a:srgbClr val="8661C5"/>
              </a:gs>
            </a:gsLst>
            <a:path path="circle">
              <a:fillToRect r="100000" b="100000"/>
            </a:path>
            <a:tileRect l="-100000" t="-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0" rIns="0" bIns="0" numCol="1" spcCol="0" rtlCol="0" fromWordArt="0" anchor="ctr" anchorCtr="0" forceAA="0" compatLnSpc="1">
            <a:prstTxWarp prst="textNoShape">
              <a:avLst/>
            </a:prstTxWarp>
            <a:noAutofit/>
          </a:bodyPr>
          <a:lstStyle/>
          <a:p>
            <a:pPr defTabSz="1023889">
              <a:lnSpc>
                <a:spcPct val="90000"/>
              </a:lnSpc>
            </a:pPr>
            <a:endParaRPr lang="en-US" sz="5400" spc="-54">
              <a:gradFill>
                <a:gsLst>
                  <a:gs pos="15761">
                    <a:srgbClr val="E8E6DF"/>
                  </a:gs>
                  <a:gs pos="50602">
                    <a:srgbClr val="E8E6DF"/>
                  </a:gs>
                </a:gsLst>
                <a:lin ang="2700000" scaled="0"/>
              </a:gradFill>
              <a:latin typeface="Segoe UI Variable Text Semibold" pitchFamily="2" charset="0"/>
            </a:endParaRPr>
          </a:p>
        </p:txBody>
      </p:sp>
      <p:pic>
        <p:nvPicPr>
          <p:cNvPr id="141" name="Graphic 140">
            <a:extLst>
              <a:ext uri="{FF2B5EF4-FFF2-40B4-BE49-F238E27FC236}">
                <a16:creationId xmlns:a16="http://schemas.microsoft.com/office/drawing/2014/main" id="{CFBE7D34-88B1-4ECD-2F11-E22219E36A5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58558" y="1896838"/>
            <a:ext cx="638759" cy="638759"/>
          </a:xfrm>
          <a:prstGeom prst="rect">
            <a:avLst/>
          </a:prstGeom>
          <a:effectLst>
            <a:outerShdw blurRad="63500" dist="127000" dir="2700000" algn="tl" rotWithShape="0">
              <a:prstClr val="black">
                <a:alpha val="20000"/>
              </a:prstClr>
            </a:outerShdw>
          </a:effectLst>
        </p:spPr>
      </p:pic>
      <p:cxnSp>
        <p:nvCxnSpPr>
          <p:cNvPr id="146" name="Straight Connector 145">
            <a:extLst>
              <a:ext uri="{FF2B5EF4-FFF2-40B4-BE49-F238E27FC236}">
                <a16:creationId xmlns:a16="http://schemas.microsoft.com/office/drawing/2014/main" id="{2CC3D773-8EED-9280-708B-1242BCD70086}"/>
              </a:ext>
              <a:ext uri="{C183D7F6-B498-43B3-948B-1728B52AA6E4}">
                <adec:decorative xmlns:adec="http://schemas.microsoft.com/office/drawing/2017/decorative" val="1"/>
              </a:ext>
            </a:extLst>
          </p:cNvPr>
          <p:cNvCxnSpPr>
            <a:cxnSpLocks/>
          </p:cNvCxnSpPr>
          <p:nvPr/>
        </p:nvCxnSpPr>
        <p:spPr>
          <a:xfrm>
            <a:off x="881886" y="2496243"/>
            <a:ext cx="4754880" cy="0"/>
          </a:xfrm>
          <a:prstGeom prst="line">
            <a:avLst/>
          </a:prstGeom>
          <a:ln>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FD83FBE-F4ED-C45F-37C0-63C6CB902782}"/>
              </a:ext>
              <a:ext uri="{C183D7F6-B498-43B3-948B-1728B52AA6E4}">
                <adec:decorative xmlns:adec="http://schemas.microsoft.com/office/drawing/2017/decorative" val="1"/>
              </a:ext>
            </a:extLst>
          </p:cNvPr>
          <p:cNvGrpSpPr/>
          <p:nvPr/>
        </p:nvGrpSpPr>
        <p:grpSpPr>
          <a:xfrm>
            <a:off x="9056153" y="4864670"/>
            <a:ext cx="871232" cy="609891"/>
            <a:chOff x="7665475" y="3086591"/>
            <a:chExt cx="871232" cy="609891"/>
          </a:xfrm>
        </p:grpSpPr>
        <p:pic>
          <p:nvPicPr>
            <p:cNvPr id="15" name="Graphic 14">
              <a:extLst>
                <a:ext uri="{FF2B5EF4-FFF2-40B4-BE49-F238E27FC236}">
                  <a16:creationId xmlns:a16="http://schemas.microsoft.com/office/drawing/2014/main" id="{A5F627E5-216D-E704-8185-EE325DD913E5}"/>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37912" y="3086591"/>
              <a:ext cx="303600" cy="303600"/>
            </a:xfrm>
            <a:prstGeom prst="rect">
              <a:avLst/>
            </a:prstGeom>
          </p:spPr>
        </p:pic>
        <p:sp>
          <p:nvSpPr>
            <p:cNvPr id="16" name="Rectangle 15">
              <a:extLst>
                <a:ext uri="{FF2B5EF4-FFF2-40B4-BE49-F238E27FC236}">
                  <a16:creationId xmlns:a16="http://schemas.microsoft.com/office/drawing/2014/main" id="{F57F4589-34F0-F351-B713-ED17A67EC060}"/>
                </a:ext>
                <a:ext uri="{C183D7F6-B498-43B3-948B-1728B52AA6E4}">
                  <adec:decorative xmlns:adec="http://schemas.microsoft.com/office/drawing/2017/decorative" val="1"/>
                </a:ext>
              </a:extLst>
            </p:cNvPr>
            <p:cNvSpPr/>
            <p:nvPr/>
          </p:nvSpPr>
          <p:spPr>
            <a:xfrm>
              <a:off x="7665475" y="3388705"/>
              <a:ext cx="871232"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000000"/>
                  </a:solidFill>
                  <a:effectLst/>
                  <a:uLnTx/>
                  <a:uFillTx/>
                </a:rPr>
                <a:t>Microsoft </a:t>
              </a:r>
              <a:br>
                <a:rPr kumimoji="0" lang="en-US" sz="700" b="1" i="0" u="none" strike="noStrike" kern="0" cap="none" spc="0" normalizeH="0" baseline="0" noProof="0">
                  <a:ln>
                    <a:noFill/>
                  </a:ln>
                  <a:solidFill>
                    <a:srgbClr val="000000"/>
                  </a:solidFill>
                  <a:effectLst/>
                  <a:uLnTx/>
                  <a:uFillTx/>
                </a:rPr>
              </a:br>
              <a:r>
                <a:rPr kumimoji="0" lang="en-US" sz="700" b="1" i="0" u="none" strike="noStrike" kern="0" cap="none" spc="0" normalizeH="0" baseline="0" noProof="0">
                  <a:ln>
                    <a:noFill/>
                  </a:ln>
                  <a:solidFill>
                    <a:srgbClr val="000000"/>
                  </a:solidFill>
                  <a:effectLst/>
                  <a:uLnTx/>
                  <a:uFillTx/>
                </a:rPr>
                <a:t>Azure</a:t>
              </a:r>
            </a:p>
          </p:txBody>
        </p:sp>
      </p:grpSp>
      <p:grpSp>
        <p:nvGrpSpPr>
          <p:cNvPr id="17" name="Group 16">
            <a:extLst>
              <a:ext uri="{FF2B5EF4-FFF2-40B4-BE49-F238E27FC236}">
                <a16:creationId xmlns:a16="http://schemas.microsoft.com/office/drawing/2014/main" id="{E166A89C-9120-4643-76BA-4F2EA6C86D15}"/>
              </a:ext>
              <a:ext uri="{C183D7F6-B498-43B3-948B-1728B52AA6E4}">
                <adec:decorative xmlns:adec="http://schemas.microsoft.com/office/drawing/2017/decorative" val="1"/>
              </a:ext>
            </a:extLst>
          </p:cNvPr>
          <p:cNvGrpSpPr/>
          <p:nvPr/>
        </p:nvGrpSpPr>
        <p:grpSpPr>
          <a:xfrm>
            <a:off x="9749187" y="5274053"/>
            <a:ext cx="665853" cy="464706"/>
            <a:chOff x="3542384" y="6278655"/>
            <a:chExt cx="679205" cy="474023"/>
          </a:xfrm>
        </p:grpSpPr>
        <p:pic>
          <p:nvPicPr>
            <p:cNvPr id="21" name="Picture 4" descr="See the source image">
              <a:extLst>
                <a:ext uri="{FF2B5EF4-FFF2-40B4-BE49-F238E27FC236}">
                  <a16:creationId xmlns:a16="http://schemas.microsoft.com/office/drawing/2014/main" id="{9A94D665-691C-350F-E315-CE0AF5342EA2}"/>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l="27156" t="9388" r="27156" b="39903"/>
            <a:stretch/>
          </p:blipFill>
          <p:spPr bwMode="auto">
            <a:xfrm>
              <a:off x="3640571" y="6278655"/>
              <a:ext cx="442493" cy="276251"/>
            </a:xfrm>
            <a:prstGeom prst="rect">
              <a:avLst/>
            </a:prstGeom>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5E2E5FF-59CC-45F2-2944-6F23C39FECF9}"/>
                </a:ext>
              </a:extLst>
            </p:cNvPr>
            <p:cNvSpPr txBox="1"/>
            <p:nvPr/>
          </p:nvSpPr>
          <p:spPr>
            <a:xfrm>
              <a:off x="3542384" y="6569798"/>
              <a:ext cx="679205" cy="182880"/>
            </a:xfrm>
            <a:prstGeom prst="rect">
              <a:avLst/>
            </a:prstGeom>
            <a:no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defTabSz="914158">
                <a:lnSpc>
                  <a:spcPct val="90000"/>
                </a:lnSpc>
                <a:defRPr/>
              </a:pPr>
              <a:r>
                <a:rPr lang="en-US" sz="686" b="1" kern="1200" spc="-20">
                  <a:ln w="3175">
                    <a:noFill/>
                  </a:ln>
                  <a:gradFill>
                    <a:gsLst>
                      <a:gs pos="0">
                        <a:srgbClr val="282828"/>
                      </a:gs>
                      <a:gs pos="100000">
                        <a:srgbClr val="282828"/>
                      </a:gs>
                    </a:gsLst>
                    <a:lin ang="0" scaled="0"/>
                  </a:gradFill>
                  <a:latin typeface="+mn-lt"/>
                  <a:ea typeface="ＭＳ Ｐゴシック"/>
                  <a:cs typeface="Segoe UI"/>
                </a:rPr>
                <a:t>Google Cloud</a:t>
              </a:r>
            </a:p>
          </p:txBody>
        </p:sp>
      </p:grpSp>
      <p:grpSp>
        <p:nvGrpSpPr>
          <p:cNvPr id="18" name="Group 17">
            <a:extLst>
              <a:ext uri="{FF2B5EF4-FFF2-40B4-BE49-F238E27FC236}">
                <a16:creationId xmlns:a16="http://schemas.microsoft.com/office/drawing/2014/main" id="{399AF58C-8D23-26CB-88FF-FDCF12ACF3DE}"/>
              </a:ext>
              <a:ext uri="{C183D7F6-B498-43B3-948B-1728B52AA6E4}">
                <adec:decorative xmlns:adec="http://schemas.microsoft.com/office/drawing/2017/decorative" val="1"/>
              </a:ext>
            </a:extLst>
          </p:cNvPr>
          <p:cNvGrpSpPr/>
          <p:nvPr/>
        </p:nvGrpSpPr>
        <p:grpSpPr>
          <a:xfrm>
            <a:off x="8667899" y="5275134"/>
            <a:ext cx="533474" cy="426825"/>
            <a:chOff x="1977785" y="6356957"/>
            <a:chExt cx="544171" cy="435383"/>
          </a:xfrm>
        </p:grpSpPr>
        <p:sp>
          <p:nvSpPr>
            <p:cNvPr id="19" name="TextBox 18">
              <a:extLst>
                <a:ext uri="{FF2B5EF4-FFF2-40B4-BE49-F238E27FC236}">
                  <a16:creationId xmlns:a16="http://schemas.microsoft.com/office/drawing/2014/main" id="{EE4A7672-D711-9CF1-331D-F44DC82E4EEC}"/>
                </a:ext>
              </a:extLst>
            </p:cNvPr>
            <p:cNvSpPr txBox="1"/>
            <p:nvPr/>
          </p:nvSpPr>
          <p:spPr>
            <a:xfrm>
              <a:off x="1977785" y="6641236"/>
              <a:ext cx="544171" cy="151104"/>
            </a:xfrm>
            <a:prstGeom prst="rect">
              <a:avLst/>
            </a:prstGeom>
            <a:no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defTabSz="914158">
                <a:lnSpc>
                  <a:spcPct val="90000"/>
                </a:lnSpc>
                <a:defRPr/>
              </a:pPr>
              <a:r>
                <a:rPr lang="en-US" sz="686" b="1" kern="1200" spc="-20">
                  <a:ln w="3175">
                    <a:noFill/>
                  </a:ln>
                  <a:gradFill>
                    <a:gsLst>
                      <a:gs pos="0">
                        <a:srgbClr val="282828"/>
                      </a:gs>
                      <a:gs pos="100000">
                        <a:srgbClr val="282828"/>
                      </a:gs>
                    </a:gsLst>
                    <a:lin ang="0" scaled="0"/>
                  </a:gradFill>
                  <a:latin typeface="+mn-lt"/>
                  <a:ea typeface="ＭＳ Ｐゴシック"/>
                  <a:cs typeface="Segoe UI"/>
                </a:rPr>
                <a:t>Amazon Web Services</a:t>
              </a:r>
            </a:p>
          </p:txBody>
        </p:sp>
        <p:pic>
          <p:nvPicPr>
            <p:cNvPr id="20" name="Picture 2">
              <a:extLst>
                <a:ext uri="{FF2B5EF4-FFF2-40B4-BE49-F238E27FC236}">
                  <a16:creationId xmlns:a16="http://schemas.microsoft.com/office/drawing/2014/main" id="{0724F784-8D26-3A94-26DB-58F658EE5D1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p:blipFill>
          <p:spPr bwMode="auto">
            <a:xfrm>
              <a:off x="2079591" y="6356957"/>
              <a:ext cx="340559" cy="2043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5079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1000"/>
                                        <p:tgtEl>
                                          <p:spTgt spid="51"/>
                                        </p:tgtEl>
                                      </p:cBhvr>
                                    </p:animEffect>
                                    <p:anim calcmode="lin" valueType="num">
                                      <p:cBhvr>
                                        <p:cTn id="22" dur="1000" fill="hold"/>
                                        <p:tgtEl>
                                          <p:spTgt spid="51"/>
                                        </p:tgtEl>
                                        <p:attrNameLst>
                                          <p:attrName>ppt_x</p:attrName>
                                        </p:attrNameLst>
                                      </p:cBhvr>
                                      <p:tavLst>
                                        <p:tav tm="0">
                                          <p:val>
                                            <p:strVal val="#ppt_x"/>
                                          </p:val>
                                        </p:tav>
                                        <p:tav tm="100000">
                                          <p:val>
                                            <p:strVal val="#ppt_x"/>
                                          </p:val>
                                        </p:tav>
                                      </p:tavLst>
                                    </p:anim>
                                    <p:anim calcmode="lin" valueType="num">
                                      <p:cBhvr>
                                        <p:cTn id="23" dur="1000" fill="hold"/>
                                        <p:tgtEl>
                                          <p:spTgt spid="51"/>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anim calcmode="lin" valueType="num">
                                      <p:cBhvr>
                                        <p:cTn id="27" dur="1000" fill="hold"/>
                                        <p:tgtEl>
                                          <p:spTgt spid="75"/>
                                        </p:tgtEl>
                                        <p:attrNameLst>
                                          <p:attrName>ppt_x</p:attrName>
                                        </p:attrNameLst>
                                      </p:cBhvr>
                                      <p:tavLst>
                                        <p:tav tm="0">
                                          <p:val>
                                            <p:strVal val="#ppt_x"/>
                                          </p:val>
                                        </p:tav>
                                        <p:tav tm="100000">
                                          <p:val>
                                            <p:strVal val="#ppt_x"/>
                                          </p:val>
                                        </p:tav>
                                      </p:tavLst>
                                    </p:anim>
                                    <p:anim calcmode="lin" valueType="num">
                                      <p:cBhvr>
                                        <p:cTn id="28" dur="1000" fill="hold"/>
                                        <p:tgtEl>
                                          <p:spTgt spid="75"/>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1000"/>
                                        <p:tgtEl>
                                          <p:spTgt spid="111"/>
                                        </p:tgtEl>
                                      </p:cBhvr>
                                    </p:animEffect>
                                    <p:anim calcmode="lin" valueType="num">
                                      <p:cBhvr>
                                        <p:cTn id="32" dur="1000" fill="hold"/>
                                        <p:tgtEl>
                                          <p:spTgt spid="111"/>
                                        </p:tgtEl>
                                        <p:attrNameLst>
                                          <p:attrName>ppt_x</p:attrName>
                                        </p:attrNameLst>
                                      </p:cBhvr>
                                      <p:tavLst>
                                        <p:tav tm="0">
                                          <p:val>
                                            <p:strVal val="#ppt_x"/>
                                          </p:val>
                                        </p:tav>
                                        <p:tav tm="100000">
                                          <p:val>
                                            <p:strVal val="#ppt_x"/>
                                          </p:val>
                                        </p:tav>
                                      </p:tavLst>
                                    </p:anim>
                                    <p:anim calcmode="lin" valueType="num">
                                      <p:cBhvr>
                                        <p:cTn id="33" dur="1000" fill="hold"/>
                                        <p:tgtEl>
                                          <p:spTgt spid="111"/>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1000"/>
                                        <p:tgtEl>
                                          <p:spTgt spid="141"/>
                                        </p:tgtEl>
                                      </p:cBhvr>
                                    </p:animEffect>
                                    <p:anim calcmode="lin" valueType="num">
                                      <p:cBhvr>
                                        <p:cTn id="37" dur="1000" fill="hold"/>
                                        <p:tgtEl>
                                          <p:spTgt spid="141"/>
                                        </p:tgtEl>
                                        <p:attrNameLst>
                                          <p:attrName>ppt_x</p:attrName>
                                        </p:attrNameLst>
                                      </p:cBhvr>
                                      <p:tavLst>
                                        <p:tav tm="0">
                                          <p:val>
                                            <p:strVal val="#ppt_x"/>
                                          </p:val>
                                        </p:tav>
                                        <p:tav tm="100000">
                                          <p:val>
                                            <p:strVal val="#ppt_x"/>
                                          </p:val>
                                        </p:tav>
                                      </p:tavLst>
                                    </p:anim>
                                    <p:anim calcmode="lin" valueType="num">
                                      <p:cBhvr>
                                        <p:cTn id="38" dur="1000" fill="hold"/>
                                        <p:tgtEl>
                                          <p:spTgt spid="14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1000" fill="hold"/>
                                        <p:tgtEl>
                                          <p:spTgt spid="2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1000"/>
                                        <p:tgtEl>
                                          <p:spTgt spid="59"/>
                                        </p:tgtEl>
                                      </p:cBhvr>
                                    </p:animEffect>
                                    <p:anim calcmode="lin" valueType="num">
                                      <p:cBhvr>
                                        <p:cTn id="47" dur="1000" fill="hold"/>
                                        <p:tgtEl>
                                          <p:spTgt spid="59"/>
                                        </p:tgtEl>
                                        <p:attrNameLst>
                                          <p:attrName>ppt_x</p:attrName>
                                        </p:attrNameLst>
                                      </p:cBhvr>
                                      <p:tavLst>
                                        <p:tav tm="0">
                                          <p:val>
                                            <p:strVal val="#ppt_x"/>
                                          </p:val>
                                        </p:tav>
                                        <p:tav tm="100000">
                                          <p:val>
                                            <p:strVal val="#ppt_x"/>
                                          </p:val>
                                        </p:tav>
                                      </p:tavLst>
                                    </p:anim>
                                    <p:anim calcmode="lin" valueType="num">
                                      <p:cBhvr>
                                        <p:cTn id="48" dur="1000" fill="hold"/>
                                        <p:tgtEl>
                                          <p:spTgt spid="5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1000"/>
                                        <p:tgtEl>
                                          <p:spTgt spid="89"/>
                                        </p:tgtEl>
                                      </p:cBhvr>
                                    </p:animEffect>
                                    <p:anim calcmode="lin" valueType="num">
                                      <p:cBhvr>
                                        <p:cTn id="52" dur="1000" fill="hold"/>
                                        <p:tgtEl>
                                          <p:spTgt spid="89"/>
                                        </p:tgtEl>
                                        <p:attrNameLst>
                                          <p:attrName>ppt_x</p:attrName>
                                        </p:attrNameLst>
                                      </p:cBhvr>
                                      <p:tavLst>
                                        <p:tav tm="0">
                                          <p:val>
                                            <p:strVal val="#ppt_x"/>
                                          </p:val>
                                        </p:tav>
                                        <p:tav tm="100000">
                                          <p:val>
                                            <p:strVal val="#ppt_x"/>
                                          </p:val>
                                        </p:tav>
                                      </p:tavLst>
                                    </p:anim>
                                    <p:anim calcmode="lin" valueType="num">
                                      <p:cBhvr>
                                        <p:cTn id="53" dur="1000" fill="hold"/>
                                        <p:tgtEl>
                                          <p:spTgt spid="8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09"/>
                                        </p:tgtEl>
                                        <p:attrNameLst>
                                          <p:attrName>style.visibility</p:attrName>
                                        </p:attrNameLst>
                                      </p:cBhvr>
                                      <p:to>
                                        <p:strVal val="visible"/>
                                      </p:to>
                                    </p:set>
                                    <p:animEffect transition="in" filter="fade">
                                      <p:cBhvr>
                                        <p:cTn id="56" dur="1000"/>
                                        <p:tgtEl>
                                          <p:spTgt spid="109"/>
                                        </p:tgtEl>
                                      </p:cBhvr>
                                    </p:animEffect>
                                    <p:anim calcmode="lin" valueType="num">
                                      <p:cBhvr>
                                        <p:cTn id="57" dur="1000" fill="hold"/>
                                        <p:tgtEl>
                                          <p:spTgt spid="109"/>
                                        </p:tgtEl>
                                        <p:attrNameLst>
                                          <p:attrName>ppt_x</p:attrName>
                                        </p:attrNameLst>
                                      </p:cBhvr>
                                      <p:tavLst>
                                        <p:tav tm="0">
                                          <p:val>
                                            <p:strVal val="#ppt_x"/>
                                          </p:val>
                                        </p:tav>
                                        <p:tav tm="100000">
                                          <p:val>
                                            <p:strVal val="#ppt_x"/>
                                          </p:val>
                                        </p:tav>
                                      </p:tavLst>
                                    </p:anim>
                                    <p:anim calcmode="lin" valueType="num">
                                      <p:cBhvr>
                                        <p:cTn id="58" dur="1000" fill="hold"/>
                                        <p:tgtEl>
                                          <p:spTgt spid="10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fade">
                                      <p:cBhvr>
                                        <p:cTn id="61" dur="1000"/>
                                        <p:tgtEl>
                                          <p:spTgt spid="142"/>
                                        </p:tgtEl>
                                      </p:cBhvr>
                                    </p:animEffect>
                                    <p:anim calcmode="lin" valueType="num">
                                      <p:cBhvr>
                                        <p:cTn id="62" dur="1000" fill="hold"/>
                                        <p:tgtEl>
                                          <p:spTgt spid="142"/>
                                        </p:tgtEl>
                                        <p:attrNameLst>
                                          <p:attrName>ppt_x</p:attrName>
                                        </p:attrNameLst>
                                      </p:cBhvr>
                                      <p:tavLst>
                                        <p:tav tm="0">
                                          <p:val>
                                            <p:strVal val="#ppt_x"/>
                                          </p:val>
                                        </p:tav>
                                        <p:tav tm="100000">
                                          <p:val>
                                            <p:strVal val="#ppt_x"/>
                                          </p:val>
                                        </p:tav>
                                      </p:tavLst>
                                    </p:anim>
                                    <p:anim calcmode="lin" valueType="num">
                                      <p:cBhvr>
                                        <p:cTn id="63" dur="1000" fill="hold"/>
                                        <p:tgtEl>
                                          <p:spTgt spid="14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43"/>
                                        </p:tgtEl>
                                        <p:attrNameLst>
                                          <p:attrName>style.visibility</p:attrName>
                                        </p:attrNameLst>
                                      </p:cBhvr>
                                      <p:to>
                                        <p:strVal val="visible"/>
                                      </p:to>
                                    </p:set>
                                    <p:animEffect transition="in" filter="fade">
                                      <p:cBhvr>
                                        <p:cTn id="66" dur="1000"/>
                                        <p:tgtEl>
                                          <p:spTgt spid="143"/>
                                        </p:tgtEl>
                                      </p:cBhvr>
                                    </p:animEffect>
                                    <p:anim calcmode="lin" valueType="num">
                                      <p:cBhvr>
                                        <p:cTn id="67" dur="1000" fill="hold"/>
                                        <p:tgtEl>
                                          <p:spTgt spid="143"/>
                                        </p:tgtEl>
                                        <p:attrNameLst>
                                          <p:attrName>ppt_x</p:attrName>
                                        </p:attrNameLst>
                                      </p:cBhvr>
                                      <p:tavLst>
                                        <p:tav tm="0">
                                          <p:val>
                                            <p:strVal val="#ppt_x"/>
                                          </p:val>
                                        </p:tav>
                                        <p:tav tm="100000">
                                          <p:val>
                                            <p:strVal val="#ppt_x"/>
                                          </p:val>
                                        </p:tav>
                                      </p:tavLst>
                                    </p:anim>
                                    <p:anim calcmode="lin" valueType="num">
                                      <p:cBhvr>
                                        <p:cTn id="68" dur="1000" fill="hold"/>
                                        <p:tgtEl>
                                          <p:spTgt spid="143"/>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50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par>
                                <p:cTn id="72" presetID="10" presetClass="entr" presetSubtype="0" fill="hold" nodeType="withEffect">
                                  <p:stCondLst>
                                    <p:cond delay="50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nodeType="withEffect">
                                  <p:stCondLst>
                                    <p:cond delay="50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10" presetClass="entr" presetSubtype="0" fill="hold" nodeType="withEffect">
                                  <p:stCondLst>
                                    <p:cond delay="50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23" presetClass="entr" presetSubtype="272" fill="hold" grpId="0" nodeType="withEffect">
                                  <p:stCondLst>
                                    <p:cond delay="350"/>
                                  </p:stCondLst>
                                  <p:childTnLst>
                                    <p:set>
                                      <p:cBhvr>
                                        <p:cTn id="82" dur="1" fill="hold">
                                          <p:stCondLst>
                                            <p:cond delay="0"/>
                                          </p:stCondLst>
                                        </p:cTn>
                                        <p:tgtEl>
                                          <p:spTgt spid="6"/>
                                        </p:tgtEl>
                                        <p:attrNameLst>
                                          <p:attrName>style.visibility</p:attrName>
                                        </p:attrNameLst>
                                      </p:cBhvr>
                                      <p:to>
                                        <p:strVal val="visible"/>
                                      </p:to>
                                    </p:set>
                                    <p:anim calcmode="lin" valueType="num">
                                      <p:cBhvr>
                                        <p:cTn id="83" dur="250" fill="hold"/>
                                        <p:tgtEl>
                                          <p:spTgt spid="6"/>
                                        </p:tgtEl>
                                        <p:attrNameLst>
                                          <p:attrName>ppt_w</p:attrName>
                                        </p:attrNameLst>
                                      </p:cBhvr>
                                      <p:tavLst>
                                        <p:tav tm="0">
                                          <p:val>
                                            <p:strVal val="2/3*#ppt_w"/>
                                          </p:val>
                                        </p:tav>
                                        <p:tav tm="100000">
                                          <p:val>
                                            <p:strVal val="#ppt_w"/>
                                          </p:val>
                                        </p:tav>
                                      </p:tavLst>
                                    </p:anim>
                                    <p:anim calcmode="lin" valueType="num">
                                      <p:cBhvr>
                                        <p:cTn id="84" dur="250" fill="hold"/>
                                        <p:tgtEl>
                                          <p:spTgt spid="6"/>
                                        </p:tgtEl>
                                        <p:attrNameLst>
                                          <p:attrName>ppt_h</p:attrName>
                                        </p:attrNameLst>
                                      </p:cBhvr>
                                      <p:tavLst>
                                        <p:tav tm="0">
                                          <p:val>
                                            <p:strVal val="2/3*#ppt_h"/>
                                          </p:val>
                                        </p:tav>
                                        <p:tav tm="100000">
                                          <p:val>
                                            <p:strVal val="#ppt_h"/>
                                          </p:val>
                                        </p:tav>
                                      </p:tavLst>
                                    </p:anim>
                                  </p:childTnLst>
                                </p:cTn>
                              </p:par>
                              <p:par>
                                <p:cTn id="85" presetID="10" presetClass="entr" presetSubtype="0" fill="hold" grpId="1" nodeType="withEffect">
                                  <p:stCondLst>
                                    <p:cond delay="35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par>
                                <p:cTn id="88" presetID="6" presetClass="emph" presetSubtype="0" fill="hold" grpId="2" nodeType="withEffect">
                                  <p:stCondLst>
                                    <p:cond delay="350"/>
                                  </p:stCondLst>
                                  <p:childTnLst>
                                    <p:animScale>
                                      <p:cBhvr>
                                        <p:cTn id="89" dur="10" fill="hold"/>
                                        <p:tgtEl>
                                          <p:spTgt spid="6"/>
                                        </p:tgtEl>
                                      </p:cBhvr>
                                      <p:by x="80000" y="80000"/>
                                    </p:animScale>
                                  </p:childTnLst>
                                </p:cTn>
                              </p:par>
                              <p:par>
                                <p:cTn id="90" presetID="6" presetClass="emph" presetSubtype="0" decel="100000" fill="hold" grpId="3" nodeType="withEffect">
                                  <p:stCondLst>
                                    <p:cond delay="350"/>
                                  </p:stCondLst>
                                  <p:childTnLst>
                                    <p:animScale>
                                      <p:cBhvr>
                                        <p:cTn id="91" dur="1000" fill="hold"/>
                                        <p:tgtEl>
                                          <p:spTgt spid="6"/>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6" grpId="0" animBg="1"/>
      <p:bldP spid="6" grpId="1" animBg="1"/>
      <p:bldP spid="6" grpId="2" animBg="1"/>
      <p:bldP spid="6" grpId="3" animBg="1"/>
      <p:bldP spid="28" grpId="0"/>
      <p:bldP spid="51" grpId="0"/>
      <p:bldP spid="75" grpId="0"/>
      <p:bldP spid="29" grpId="0"/>
      <p:bldP spid="59" grpId="0"/>
      <p:bldP spid="89" grpId="0"/>
      <p:bldP spid="10" grpId="0"/>
      <p:bldP spid="142" grpId="0" animBg="1"/>
      <p:bldP spid="1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10EF851-99DE-E013-7D3C-06BDF9D5A0A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950"/>
          <a:stretch/>
        </p:blipFill>
        <p:spPr>
          <a:xfrm flipH="1">
            <a:off x="0" y="1735982"/>
            <a:ext cx="12192000" cy="2900310"/>
          </a:xfrm>
          <a:prstGeom prst="rect">
            <a:avLst/>
          </a:prstGeom>
        </p:spPr>
      </p:pic>
      <p:grpSp>
        <p:nvGrpSpPr>
          <p:cNvPr id="28" name="Group 27">
            <a:extLst>
              <a:ext uri="{FF2B5EF4-FFF2-40B4-BE49-F238E27FC236}">
                <a16:creationId xmlns:a16="http://schemas.microsoft.com/office/drawing/2014/main" id="{B6D39BB7-6814-4DA1-2236-A04367622442}"/>
              </a:ext>
              <a:ext uri="{C183D7F6-B498-43B3-948B-1728B52AA6E4}">
                <adec:decorative xmlns:adec="http://schemas.microsoft.com/office/drawing/2017/decorative" val="1"/>
              </a:ext>
            </a:extLst>
          </p:cNvPr>
          <p:cNvGrpSpPr/>
          <p:nvPr/>
        </p:nvGrpSpPr>
        <p:grpSpPr>
          <a:xfrm>
            <a:off x="2882224" y="2557765"/>
            <a:ext cx="8639175" cy="1238654"/>
            <a:chOff x="3009900" y="2809875"/>
            <a:chExt cx="8639175" cy="1238654"/>
          </a:xfrm>
        </p:grpSpPr>
        <p:sp>
          <p:nvSpPr>
            <p:cNvPr id="22" name="Rectangle: Rounded Corners 21">
              <a:extLst>
                <a:ext uri="{FF2B5EF4-FFF2-40B4-BE49-F238E27FC236}">
                  <a16:creationId xmlns:a16="http://schemas.microsoft.com/office/drawing/2014/main" id="{B1AF6B23-6E45-D043-1815-39FF2AFD9D09}"/>
                </a:ext>
              </a:extLst>
            </p:cNvPr>
            <p:cNvSpPr/>
            <p:nvPr/>
          </p:nvSpPr>
          <p:spPr bwMode="auto">
            <a:xfrm>
              <a:off x="3009900" y="2809875"/>
              <a:ext cx="8639175" cy="1238240"/>
            </a:xfrm>
            <a:prstGeom prst="roundRect">
              <a:avLst/>
            </a:prstGeom>
            <a:solidFill>
              <a:schemeClr val="bg1">
                <a:alpha val="25000"/>
              </a:schemeClr>
            </a:solidFill>
            <a:ln>
              <a:gradFill>
                <a:gsLst>
                  <a:gs pos="0">
                    <a:schemeClr val="accent5"/>
                  </a:gs>
                  <a:gs pos="10000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0B69AB80-105B-70CC-0EFF-5B62DFBC8B52}"/>
                </a:ext>
              </a:extLst>
            </p:cNvPr>
            <p:cNvCxnSpPr>
              <a:cxnSpLocks/>
            </p:cNvCxnSpPr>
            <p:nvPr/>
          </p:nvCxnSpPr>
          <p:spPr>
            <a:xfrm>
              <a:off x="4267471" y="2809875"/>
              <a:ext cx="91440" cy="0"/>
            </a:xfrm>
            <a:prstGeom prst="straightConnector1">
              <a:avLst/>
            </a:prstGeom>
            <a:noFill/>
            <a:ln>
              <a:gradFill>
                <a:gsLst>
                  <a:gs pos="0">
                    <a:schemeClr val="accent5"/>
                  </a:gs>
                  <a:gs pos="100000">
                    <a:schemeClr val="accent6"/>
                  </a:gs>
                </a:gsLst>
                <a:lin ang="5400000" scaled="1"/>
              </a:gra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25" name="Straight Arrow Connector 24">
              <a:extLst>
                <a:ext uri="{FF2B5EF4-FFF2-40B4-BE49-F238E27FC236}">
                  <a16:creationId xmlns:a16="http://schemas.microsoft.com/office/drawing/2014/main" id="{9503BA48-CE6C-6A10-AA60-87154B3398E6}"/>
                </a:ext>
              </a:extLst>
            </p:cNvPr>
            <p:cNvCxnSpPr>
              <a:cxnSpLocks/>
            </p:cNvCxnSpPr>
            <p:nvPr/>
          </p:nvCxnSpPr>
          <p:spPr>
            <a:xfrm>
              <a:off x="7381281" y="2810491"/>
              <a:ext cx="91440" cy="0"/>
            </a:xfrm>
            <a:prstGeom prst="straightConnector1">
              <a:avLst/>
            </a:prstGeom>
            <a:noFill/>
            <a:ln>
              <a:gradFill>
                <a:gsLst>
                  <a:gs pos="0">
                    <a:schemeClr val="accent5"/>
                  </a:gs>
                  <a:gs pos="100000">
                    <a:schemeClr val="accent6"/>
                  </a:gs>
                </a:gsLst>
                <a:lin ang="5400000" scaled="1"/>
              </a:gra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26" name="Straight Arrow Connector 25">
              <a:extLst>
                <a:ext uri="{FF2B5EF4-FFF2-40B4-BE49-F238E27FC236}">
                  <a16:creationId xmlns:a16="http://schemas.microsoft.com/office/drawing/2014/main" id="{C55A059E-95C1-D3C0-D346-3F2056A56FB6}"/>
                </a:ext>
              </a:extLst>
            </p:cNvPr>
            <p:cNvCxnSpPr>
              <a:cxnSpLocks/>
            </p:cNvCxnSpPr>
            <p:nvPr/>
          </p:nvCxnSpPr>
          <p:spPr>
            <a:xfrm flipH="1">
              <a:off x="6264890" y="4048529"/>
              <a:ext cx="91440" cy="0"/>
            </a:xfrm>
            <a:prstGeom prst="straightConnector1">
              <a:avLst/>
            </a:prstGeom>
            <a:noFill/>
            <a:ln>
              <a:gradFill>
                <a:gsLst>
                  <a:gs pos="0">
                    <a:schemeClr val="accent5"/>
                  </a:gs>
                  <a:gs pos="100000">
                    <a:schemeClr val="accent6"/>
                  </a:gs>
                </a:gsLst>
                <a:lin ang="5400000" scaled="1"/>
              </a:gra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27" name="Straight Arrow Connector 26">
              <a:extLst>
                <a:ext uri="{FF2B5EF4-FFF2-40B4-BE49-F238E27FC236}">
                  <a16:creationId xmlns:a16="http://schemas.microsoft.com/office/drawing/2014/main" id="{000513AC-462B-7715-C510-E0A2BAAA5776}"/>
                </a:ext>
              </a:extLst>
            </p:cNvPr>
            <p:cNvCxnSpPr>
              <a:cxnSpLocks/>
            </p:cNvCxnSpPr>
            <p:nvPr/>
          </p:nvCxnSpPr>
          <p:spPr>
            <a:xfrm flipH="1">
              <a:off x="10444553" y="4045284"/>
              <a:ext cx="91440" cy="0"/>
            </a:xfrm>
            <a:prstGeom prst="straightConnector1">
              <a:avLst/>
            </a:prstGeom>
            <a:noFill/>
            <a:ln>
              <a:gradFill>
                <a:gsLst>
                  <a:gs pos="0">
                    <a:schemeClr val="accent5"/>
                  </a:gs>
                  <a:gs pos="100000">
                    <a:schemeClr val="accent6"/>
                  </a:gs>
                </a:gsLst>
                <a:lin ang="5400000" scaled="1"/>
              </a:gra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sp>
        <p:nvSpPr>
          <p:cNvPr id="2" name="Title 1">
            <a:extLst>
              <a:ext uri="{FF2B5EF4-FFF2-40B4-BE49-F238E27FC236}">
                <a16:creationId xmlns:a16="http://schemas.microsoft.com/office/drawing/2014/main" id="{AB5547F9-D498-0689-2F0C-293E3FB805A0}"/>
              </a:ext>
            </a:extLst>
          </p:cNvPr>
          <p:cNvSpPr>
            <a:spLocks noGrp="1"/>
          </p:cNvSpPr>
          <p:nvPr>
            <p:ph type="title"/>
          </p:nvPr>
        </p:nvSpPr>
        <p:spPr/>
        <p:txBody>
          <a:bodyPr/>
          <a:lstStyle/>
          <a:p>
            <a:pPr algn="ctr"/>
            <a:r>
              <a:rPr lang="en-US"/>
              <a:t>Governance with Azure</a:t>
            </a:r>
          </a:p>
        </p:txBody>
      </p:sp>
      <p:sp>
        <p:nvSpPr>
          <p:cNvPr id="4" name="Rectangle: Rounded Corners 3">
            <a:extLst>
              <a:ext uri="{FF2B5EF4-FFF2-40B4-BE49-F238E27FC236}">
                <a16:creationId xmlns:a16="http://schemas.microsoft.com/office/drawing/2014/main" id="{5E03ED32-FDDF-75A0-2BFB-BA74A610D7E9}"/>
              </a:ext>
            </a:extLst>
          </p:cNvPr>
          <p:cNvSpPr/>
          <p:nvPr/>
        </p:nvSpPr>
        <p:spPr bwMode="auto">
          <a:xfrm>
            <a:off x="682220" y="2786365"/>
            <a:ext cx="1876425" cy="781050"/>
          </a:xfrm>
          <a:prstGeom prst="roundRect">
            <a:avLst/>
          </a:prstGeom>
          <a:gradFill flip="none" rotWithShape="1">
            <a:gsLst>
              <a:gs pos="55000">
                <a:srgbClr val="C03BC4"/>
              </a:gs>
              <a:gs pos="13000">
                <a:srgbClr val="F4364C"/>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solidFill>
                  <a:srgbClr val="FFFFFF"/>
                </a:solidFill>
                <a:latin typeface="+mj-lt"/>
                <a:ea typeface="Segoe UI" pitchFamily="34" charset="0"/>
                <a:cs typeface="Segoe UI" pitchFamily="34" charset="0"/>
              </a:rPr>
              <a:t>Build </a:t>
            </a:r>
            <a:r>
              <a:rPr lang="en-US" sz="1300">
                <a:solidFill>
                  <a:srgbClr val="FFFFFF"/>
                </a:solidFill>
                <a:ea typeface="Segoe UI" pitchFamily="34" charset="0"/>
                <a:cs typeface="Segoe UI" pitchFamily="34" charset="0"/>
              </a:rPr>
              <a:t>a cloud governance team</a:t>
            </a:r>
          </a:p>
        </p:txBody>
      </p:sp>
      <p:sp>
        <p:nvSpPr>
          <p:cNvPr id="5" name="Rectangle: Rounded Corners 4">
            <a:extLst>
              <a:ext uri="{FF2B5EF4-FFF2-40B4-BE49-F238E27FC236}">
                <a16:creationId xmlns:a16="http://schemas.microsoft.com/office/drawing/2014/main" id="{E6C55C50-2B2B-7220-3521-6065CCE0E5C3}"/>
              </a:ext>
            </a:extLst>
          </p:cNvPr>
          <p:cNvSpPr/>
          <p:nvPr/>
        </p:nvSpPr>
        <p:spPr bwMode="auto">
          <a:xfrm>
            <a:off x="3025371" y="2786365"/>
            <a:ext cx="1874520" cy="781050"/>
          </a:xfrm>
          <a:prstGeom prst="roundRect">
            <a:avLst/>
          </a:prstGeom>
          <a:solidFill>
            <a:srgbClr val="8C8279"/>
          </a:solidFill>
          <a:ln>
            <a:gradFill>
              <a:gsLst>
                <a:gs pos="0">
                  <a:schemeClr val="accent6"/>
                </a:gs>
                <a:gs pos="75000">
                  <a:schemeClr val="accent5"/>
                </a:gs>
              </a:gsLst>
              <a:lin ang="5400000" scaled="1"/>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solidFill>
                  <a:srgbClr val="FFFFFF"/>
                </a:solidFill>
                <a:latin typeface="+mj-lt"/>
                <a:ea typeface="Segoe UI" pitchFamily="34" charset="0"/>
                <a:cs typeface="Segoe UI" pitchFamily="34" charset="0"/>
              </a:rPr>
              <a:t>Assess </a:t>
            </a:r>
            <a:br>
              <a:rPr lang="en-US" sz="1300">
                <a:solidFill>
                  <a:srgbClr val="FFFFFF"/>
                </a:solidFill>
                <a:ea typeface="Segoe UI" pitchFamily="34" charset="0"/>
                <a:cs typeface="Segoe UI" pitchFamily="34" charset="0"/>
              </a:rPr>
            </a:br>
            <a:r>
              <a:rPr lang="en-US" sz="1300">
                <a:solidFill>
                  <a:srgbClr val="FFFFFF"/>
                </a:solidFill>
                <a:ea typeface="Segoe UI" pitchFamily="34" charset="0"/>
                <a:cs typeface="Segoe UI" pitchFamily="34" charset="0"/>
              </a:rPr>
              <a:t>cloud risks</a:t>
            </a:r>
          </a:p>
        </p:txBody>
      </p:sp>
      <p:sp>
        <p:nvSpPr>
          <p:cNvPr id="6" name="Rectangle: Rounded Corners 5">
            <a:extLst>
              <a:ext uri="{FF2B5EF4-FFF2-40B4-BE49-F238E27FC236}">
                <a16:creationId xmlns:a16="http://schemas.microsoft.com/office/drawing/2014/main" id="{AD6A03F4-CA79-7806-334A-19F53DA51ECD}"/>
              </a:ext>
            </a:extLst>
          </p:cNvPr>
          <p:cNvSpPr/>
          <p:nvPr/>
        </p:nvSpPr>
        <p:spPr bwMode="auto">
          <a:xfrm>
            <a:off x="5120871" y="2786365"/>
            <a:ext cx="1874520" cy="781050"/>
          </a:xfrm>
          <a:prstGeom prst="roundRect">
            <a:avLst/>
          </a:prstGeom>
          <a:solidFill>
            <a:srgbClr val="8C8279"/>
          </a:solidFill>
          <a:ln>
            <a:gradFill>
              <a:gsLst>
                <a:gs pos="0">
                  <a:schemeClr val="accent6"/>
                </a:gs>
                <a:gs pos="75000">
                  <a:schemeClr val="accent5"/>
                </a:gs>
              </a:gsLst>
              <a:lin ang="5400000" scaled="1"/>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solidFill>
                  <a:srgbClr val="FFFFFF"/>
                </a:solidFill>
                <a:latin typeface="+mj-lt"/>
                <a:ea typeface="Segoe UI" pitchFamily="34" charset="0"/>
                <a:cs typeface="Segoe UI" pitchFamily="34" charset="0"/>
              </a:rPr>
              <a:t>Document</a:t>
            </a:r>
            <a:r>
              <a:rPr lang="en-US" sz="1300">
                <a:solidFill>
                  <a:srgbClr val="FFFFFF"/>
                </a:solidFill>
                <a:ea typeface="Segoe UI" pitchFamily="34" charset="0"/>
                <a:cs typeface="Segoe UI" pitchFamily="34" charset="0"/>
              </a:rPr>
              <a:t> </a:t>
            </a:r>
            <a:br>
              <a:rPr lang="en-US" sz="1300">
                <a:solidFill>
                  <a:srgbClr val="FFFFFF"/>
                </a:solidFill>
                <a:ea typeface="Segoe UI" pitchFamily="34" charset="0"/>
                <a:cs typeface="Segoe UI" pitchFamily="34" charset="0"/>
              </a:rPr>
            </a:br>
            <a:r>
              <a:rPr lang="en-US" sz="1300">
                <a:solidFill>
                  <a:srgbClr val="FFFFFF"/>
                </a:solidFill>
                <a:ea typeface="Segoe UI" pitchFamily="34" charset="0"/>
                <a:cs typeface="Segoe UI" pitchFamily="34" charset="0"/>
              </a:rPr>
              <a:t>cloud governance policies</a:t>
            </a:r>
          </a:p>
        </p:txBody>
      </p:sp>
      <p:sp>
        <p:nvSpPr>
          <p:cNvPr id="7" name="Rectangle: Rounded Corners 6">
            <a:extLst>
              <a:ext uri="{FF2B5EF4-FFF2-40B4-BE49-F238E27FC236}">
                <a16:creationId xmlns:a16="http://schemas.microsoft.com/office/drawing/2014/main" id="{8FA5B706-336A-A50D-A953-464EFCC4A9DF}"/>
              </a:ext>
            </a:extLst>
          </p:cNvPr>
          <p:cNvSpPr/>
          <p:nvPr/>
        </p:nvSpPr>
        <p:spPr bwMode="auto">
          <a:xfrm>
            <a:off x="7273521" y="2786365"/>
            <a:ext cx="1874520" cy="781050"/>
          </a:xfrm>
          <a:prstGeom prst="roundRect">
            <a:avLst/>
          </a:prstGeom>
          <a:solidFill>
            <a:srgbClr val="8C8279"/>
          </a:solidFill>
          <a:ln>
            <a:gradFill>
              <a:gsLst>
                <a:gs pos="0">
                  <a:schemeClr val="accent6"/>
                </a:gs>
                <a:gs pos="75000">
                  <a:schemeClr val="accent5"/>
                </a:gs>
              </a:gsLst>
              <a:lin ang="5400000" scaled="1"/>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solidFill>
                  <a:srgbClr val="FFFFFF"/>
                </a:solidFill>
                <a:latin typeface="+mj-lt"/>
                <a:ea typeface="Segoe UI" pitchFamily="34" charset="0"/>
                <a:cs typeface="Segoe UI" pitchFamily="34" charset="0"/>
              </a:rPr>
              <a:t>Enforce</a:t>
            </a:r>
            <a:r>
              <a:rPr lang="en-US" sz="1300">
                <a:solidFill>
                  <a:srgbClr val="FFFFFF"/>
                </a:solidFill>
                <a:ea typeface="Segoe UI" pitchFamily="34" charset="0"/>
                <a:cs typeface="Segoe UI" pitchFamily="34" charset="0"/>
              </a:rPr>
              <a:t> </a:t>
            </a:r>
            <a:br>
              <a:rPr lang="en-US" sz="1300">
                <a:solidFill>
                  <a:srgbClr val="FFFFFF"/>
                </a:solidFill>
                <a:ea typeface="Segoe UI" pitchFamily="34" charset="0"/>
                <a:cs typeface="Segoe UI" pitchFamily="34" charset="0"/>
              </a:rPr>
            </a:br>
            <a:r>
              <a:rPr lang="en-US" sz="1300">
                <a:solidFill>
                  <a:srgbClr val="FFFFFF"/>
                </a:solidFill>
                <a:ea typeface="Segoe UI" pitchFamily="34" charset="0"/>
                <a:cs typeface="Segoe UI" pitchFamily="34" charset="0"/>
              </a:rPr>
              <a:t>cloud governance policies</a:t>
            </a:r>
          </a:p>
        </p:txBody>
      </p:sp>
      <p:sp>
        <p:nvSpPr>
          <p:cNvPr id="8" name="Rectangle: Rounded Corners 7">
            <a:extLst>
              <a:ext uri="{FF2B5EF4-FFF2-40B4-BE49-F238E27FC236}">
                <a16:creationId xmlns:a16="http://schemas.microsoft.com/office/drawing/2014/main" id="{5E9633BA-BCB3-7590-5ECF-DA456B77998E}"/>
              </a:ext>
            </a:extLst>
          </p:cNvPr>
          <p:cNvSpPr/>
          <p:nvPr/>
        </p:nvSpPr>
        <p:spPr bwMode="auto">
          <a:xfrm>
            <a:off x="9397596" y="2786365"/>
            <a:ext cx="1874520" cy="781050"/>
          </a:xfrm>
          <a:prstGeom prst="roundRect">
            <a:avLst/>
          </a:prstGeom>
          <a:solidFill>
            <a:srgbClr val="8C8279"/>
          </a:solidFill>
          <a:ln>
            <a:gradFill>
              <a:gsLst>
                <a:gs pos="0">
                  <a:schemeClr val="accent6"/>
                </a:gs>
                <a:gs pos="75000">
                  <a:schemeClr val="accent5"/>
                </a:gs>
              </a:gsLst>
              <a:lin ang="5400000" scaled="1"/>
            </a:grad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solidFill>
                  <a:srgbClr val="FFFFFF"/>
                </a:solidFill>
                <a:latin typeface="+mj-lt"/>
                <a:ea typeface="Segoe UI" pitchFamily="34" charset="0"/>
                <a:cs typeface="Segoe UI" pitchFamily="34" charset="0"/>
              </a:rPr>
              <a:t>Monitor </a:t>
            </a:r>
            <a:br>
              <a:rPr lang="en-US" sz="1300">
                <a:solidFill>
                  <a:srgbClr val="FFFFFF"/>
                </a:solidFill>
                <a:ea typeface="Segoe UI" pitchFamily="34" charset="0"/>
                <a:cs typeface="Segoe UI" pitchFamily="34" charset="0"/>
              </a:rPr>
            </a:br>
            <a:r>
              <a:rPr lang="en-US" sz="1300">
                <a:solidFill>
                  <a:srgbClr val="FFFFFF"/>
                </a:solidFill>
                <a:ea typeface="Segoe UI" pitchFamily="34" charset="0"/>
                <a:cs typeface="Segoe UI" pitchFamily="34" charset="0"/>
              </a:rPr>
              <a:t>cloud governance policies</a:t>
            </a:r>
          </a:p>
        </p:txBody>
      </p:sp>
      <p:cxnSp>
        <p:nvCxnSpPr>
          <p:cNvPr id="10" name="Straight Arrow Connector 9">
            <a:extLst>
              <a:ext uri="{FF2B5EF4-FFF2-40B4-BE49-F238E27FC236}">
                <a16:creationId xmlns:a16="http://schemas.microsoft.com/office/drawing/2014/main" id="{FE2E67A9-37B5-4AE2-1DF1-436CB0550636}"/>
              </a:ext>
              <a:ext uri="{C183D7F6-B498-43B3-948B-1728B52AA6E4}">
                <adec:decorative xmlns:adec="http://schemas.microsoft.com/office/drawing/2017/decorative" val="1"/>
              </a:ext>
            </a:extLst>
          </p:cNvPr>
          <p:cNvCxnSpPr>
            <a:cxnSpLocks/>
          </p:cNvCxnSpPr>
          <p:nvPr/>
        </p:nvCxnSpPr>
        <p:spPr>
          <a:xfrm>
            <a:off x="2558645" y="3176890"/>
            <a:ext cx="466726" cy="0"/>
          </a:xfrm>
          <a:prstGeom prst="straightConnector1">
            <a:avLst/>
          </a:prstGeom>
          <a:ln w="57150">
            <a:solidFill>
              <a:srgbClr val="454142"/>
            </a:solidFill>
            <a:headEnd type="none" w="lg" len="med"/>
            <a:tailEnd type="arrow"/>
          </a:ln>
          <a:effectLst>
            <a:outerShdw blurRad="63500" dist="1270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2F0557-6453-4033-E621-12B9CC5EFDBF}"/>
              </a:ext>
              <a:ext uri="{C183D7F6-B498-43B3-948B-1728B52AA6E4}">
                <adec:decorative xmlns:adec="http://schemas.microsoft.com/office/drawing/2017/decorative" val="1"/>
              </a:ext>
            </a:extLst>
          </p:cNvPr>
          <p:cNvCxnSpPr>
            <a:cxnSpLocks/>
            <a:endCxn id="6" idx="1"/>
          </p:cNvCxnSpPr>
          <p:nvPr/>
        </p:nvCxnSpPr>
        <p:spPr>
          <a:xfrm>
            <a:off x="4899891" y="3176890"/>
            <a:ext cx="220980" cy="0"/>
          </a:xfrm>
          <a:prstGeom prst="straightConnector1">
            <a:avLst/>
          </a:prstGeom>
          <a:ln w="28575">
            <a:solidFill>
              <a:srgbClr val="454142"/>
            </a:solidFill>
            <a:headEnd type="none" w="lg" len="med"/>
            <a:tailEnd type="arrow"/>
          </a:ln>
          <a:effectLst>
            <a:outerShdw blurRad="63500" dist="1270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80E4130-4369-1685-8444-6F44D1DECBB7}"/>
              </a:ext>
              <a:ext uri="{C183D7F6-B498-43B3-948B-1728B52AA6E4}">
                <adec:decorative xmlns:adec="http://schemas.microsoft.com/office/drawing/2017/decorative" val="1"/>
              </a:ext>
            </a:extLst>
          </p:cNvPr>
          <p:cNvCxnSpPr>
            <a:cxnSpLocks/>
            <a:stCxn id="6" idx="3"/>
          </p:cNvCxnSpPr>
          <p:nvPr/>
        </p:nvCxnSpPr>
        <p:spPr>
          <a:xfrm>
            <a:off x="6995391" y="3176890"/>
            <a:ext cx="278130" cy="0"/>
          </a:xfrm>
          <a:prstGeom prst="straightConnector1">
            <a:avLst/>
          </a:prstGeom>
          <a:ln w="28575">
            <a:solidFill>
              <a:srgbClr val="454142"/>
            </a:solidFill>
            <a:headEnd type="none" w="lg" len="med"/>
            <a:tailEnd type="arrow"/>
          </a:ln>
          <a:effectLst>
            <a:outerShdw blurRad="63500" dist="1270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7315DAC-C000-3C04-D889-BA498B207A62}"/>
              </a:ext>
              <a:ext uri="{C183D7F6-B498-43B3-948B-1728B52AA6E4}">
                <adec:decorative xmlns:adec="http://schemas.microsoft.com/office/drawing/2017/decorative" val="1"/>
              </a:ext>
            </a:extLst>
          </p:cNvPr>
          <p:cNvCxnSpPr>
            <a:cxnSpLocks/>
          </p:cNvCxnSpPr>
          <p:nvPr/>
        </p:nvCxnSpPr>
        <p:spPr>
          <a:xfrm>
            <a:off x="9148041" y="3176890"/>
            <a:ext cx="249555" cy="0"/>
          </a:xfrm>
          <a:prstGeom prst="straightConnector1">
            <a:avLst/>
          </a:prstGeom>
          <a:ln w="28575">
            <a:solidFill>
              <a:srgbClr val="454142"/>
            </a:solidFill>
            <a:headEnd type="none" w="lg" len="med"/>
            <a:tailEnd type="arrow"/>
          </a:ln>
          <a:effectLst>
            <a:outerShdw blurRad="63500" dist="1270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790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500"/>
                            </p:stCondLst>
                            <p:childTnLst>
                              <p:par>
                                <p:cTn id="16" presetID="10" presetClass="entr"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2500"/>
                            </p:stCondLst>
                            <p:childTnLst>
                              <p:par>
                                <p:cTn id="23" presetID="10" presetClass="entr" presetSubtype="0" fill="hold" nodeType="afterEffect">
                                  <p:stCondLst>
                                    <p:cond delay="5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3500"/>
                            </p:stCondLst>
                            <p:childTnLst>
                              <p:par>
                                <p:cTn id="30" presetID="10" presetClass="entr" presetSubtype="0" fill="hold" nodeType="afterEffect">
                                  <p:stCondLst>
                                    <p:cond delay="5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4500"/>
                            </p:stCondLst>
                            <p:childTnLst>
                              <p:par>
                                <p:cTn id="37" presetID="21" presetClass="entr" presetSubtype="8" repeatCount="indefinite" fill="remove" nodeType="afterEffect">
                                  <p:stCondLst>
                                    <p:cond delay="0"/>
                                  </p:stCondLst>
                                  <p:endCondLst>
                                    <p:cond evt="onNext" delay="0">
                                      <p:tgtEl>
                                        <p:sldTgt/>
                                      </p:tgtEl>
                                    </p:cond>
                                  </p:endCondLst>
                                  <p:childTnLst>
                                    <p:set>
                                      <p:cBhvr>
                                        <p:cTn id="38" dur="1" fill="hold">
                                          <p:stCondLst>
                                            <p:cond delay="0"/>
                                          </p:stCondLst>
                                        </p:cTn>
                                        <p:tgtEl>
                                          <p:spTgt spid="28"/>
                                        </p:tgtEl>
                                        <p:attrNameLst>
                                          <p:attrName>style.visibility</p:attrName>
                                        </p:attrNameLst>
                                      </p:cBhvr>
                                      <p:to>
                                        <p:strVal val="visible"/>
                                      </p:to>
                                    </p:set>
                                    <p:animEffect transition="in" filter="wheel(8)">
                                      <p:cBhvr>
                                        <p:cTn id="3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19">
            <a:extLst>
              <a:ext uri="{FF2B5EF4-FFF2-40B4-BE49-F238E27FC236}">
                <a16:creationId xmlns:a16="http://schemas.microsoft.com/office/drawing/2014/main" id="{E6F82422-EFBF-3042-C21F-E60E9704393F}"/>
              </a:ext>
              <a:ext uri="{C183D7F6-B498-43B3-948B-1728B52AA6E4}">
                <adec:decorative xmlns:adec="http://schemas.microsoft.com/office/drawing/2017/decorative" val="1"/>
              </a:ext>
            </a:extLst>
          </p:cNvPr>
          <p:cNvSpPr/>
          <p:nvPr/>
        </p:nvSpPr>
        <p:spPr bwMode="auto">
          <a:xfrm flipV="1">
            <a:off x="801205" y="2046489"/>
            <a:ext cx="7800122" cy="3584875"/>
          </a:xfrm>
          <a:prstGeom prst="roundRect">
            <a:avLst>
              <a:gd name="adj" fmla="val 6175"/>
            </a:avLst>
          </a:prstGeom>
          <a:gradFill flip="none" rotWithShape="1">
            <a:gsLst>
              <a:gs pos="53000">
                <a:schemeClr val="bg1"/>
              </a:gs>
              <a:gs pos="100000">
                <a:schemeClr val="bg1">
                  <a:lumMod val="95000"/>
                </a:scheme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C9D9FC92-97C1-6D47-E751-96EB90E0A4B4}"/>
              </a:ext>
            </a:extLst>
          </p:cNvPr>
          <p:cNvSpPr>
            <a:spLocks noGrp="1"/>
          </p:cNvSpPr>
          <p:nvPr>
            <p:ph type="title"/>
          </p:nvPr>
        </p:nvSpPr>
        <p:spPr>
          <a:xfrm>
            <a:off x="881886" y="672352"/>
            <a:ext cx="10436354" cy="553998"/>
          </a:xfrm>
        </p:spPr>
        <p:txBody>
          <a:bodyPr/>
          <a:lstStyle/>
          <a:p>
            <a:r>
              <a:rPr lang="en-US"/>
              <a:t>Azure Key Vault</a:t>
            </a:r>
          </a:p>
        </p:txBody>
      </p:sp>
      <p:sp>
        <p:nvSpPr>
          <p:cNvPr id="6" name="TextBox 5">
            <a:extLst>
              <a:ext uri="{FF2B5EF4-FFF2-40B4-BE49-F238E27FC236}">
                <a16:creationId xmlns:a16="http://schemas.microsoft.com/office/drawing/2014/main" id="{49739B4C-E363-B4E5-C095-D2744C6CB04B}"/>
              </a:ext>
            </a:extLst>
          </p:cNvPr>
          <p:cNvSpPr txBox="1"/>
          <p:nvPr/>
        </p:nvSpPr>
        <p:spPr>
          <a:xfrm>
            <a:off x="801205" y="1330716"/>
            <a:ext cx="5088608" cy="739241"/>
          </a:xfrm>
          <a:prstGeom prst="rect">
            <a:avLst/>
          </a:prstGeom>
          <a:noFill/>
        </p:spPr>
        <p:txBody>
          <a:bodyPr wrap="square">
            <a:spAutoFit/>
          </a:bodyPr>
          <a:lstStyle/>
          <a:p>
            <a:pPr>
              <a:lnSpc>
                <a:spcPct val="110000"/>
              </a:lnSpc>
            </a:pPr>
            <a:r>
              <a:rPr lang="en-US" sz="2000">
                <a:solidFill>
                  <a:schemeClr val="tx2"/>
                </a:solidFill>
                <a:cs typeface="Segoe UI"/>
              </a:rPr>
              <a:t>Safeguard cryptographic keys and other secrets used by cloud apps and services.</a:t>
            </a:r>
          </a:p>
        </p:txBody>
      </p:sp>
      <p:sp>
        <p:nvSpPr>
          <p:cNvPr id="23" name="Rectangle 22">
            <a:extLst>
              <a:ext uri="{FF2B5EF4-FFF2-40B4-BE49-F238E27FC236}">
                <a16:creationId xmlns:a16="http://schemas.microsoft.com/office/drawing/2014/main" id="{A71AE539-0CBF-2196-B2EC-15565F7B5518}"/>
              </a:ext>
              <a:ext uri="{C183D7F6-B498-43B3-948B-1728B52AA6E4}">
                <adec:decorative xmlns:adec="http://schemas.microsoft.com/office/drawing/2017/decorative" val="1"/>
              </a:ext>
            </a:extLst>
          </p:cNvPr>
          <p:cNvSpPr/>
          <p:nvPr/>
        </p:nvSpPr>
        <p:spPr bwMode="auto">
          <a:xfrm>
            <a:off x="7397312" y="0"/>
            <a:ext cx="4782673" cy="6858000"/>
          </a:xfrm>
          <a:prstGeom prst="rect">
            <a:avLst/>
          </a:prstGeom>
          <a:gradFill>
            <a:gsLst>
              <a:gs pos="100000">
                <a:srgbClr val="49C5B1"/>
              </a:gs>
              <a:gs pos="8000">
                <a:srgbClr val="0078D4"/>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F495E0DD-7737-848B-4B16-BCDA69B16F7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7938" y="2328519"/>
            <a:ext cx="1941420" cy="1941420"/>
          </a:xfrm>
          <a:prstGeom prst="rect">
            <a:avLst/>
          </a:prstGeom>
        </p:spPr>
      </p:pic>
      <p:cxnSp>
        <p:nvCxnSpPr>
          <p:cNvPr id="24" name="Straight Connector 23">
            <a:extLst>
              <a:ext uri="{FF2B5EF4-FFF2-40B4-BE49-F238E27FC236}">
                <a16:creationId xmlns:a16="http://schemas.microsoft.com/office/drawing/2014/main" id="{6C4C905A-A826-D16C-BA10-7EE3FF7954A7}"/>
              </a:ext>
              <a:ext uri="{C183D7F6-B498-43B3-948B-1728B52AA6E4}">
                <adec:decorative xmlns:adec="http://schemas.microsoft.com/office/drawing/2017/decorative" val="1"/>
              </a:ext>
            </a:extLst>
          </p:cNvPr>
          <p:cNvCxnSpPr>
            <a:cxnSpLocks/>
          </p:cNvCxnSpPr>
          <p:nvPr/>
        </p:nvCxnSpPr>
        <p:spPr>
          <a:xfrm>
            <a:off x="814652" y="2216393"/>
            <a:ext cx="5669280" cy="0"/>
          </a:xfrm>
          <a:prstGeom prst="line">
            <a:avLst/>
          </a:prstGeom>
          <a:ln>
            <a:solidFill>
              <a:srgbClr val="FFB900">
                <a:alpha val="8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0E1C859-ADAB-EF5C-C1E4-97A6ED8662DA}"/>
              </a:ext>
            </a:extLst>
          </p:cNvPr>
          <p:cNvSpPr txBox="1"/>
          <p:nvPr/>
        </p:nvSpPr>
        <p:spPr>
          <a:xfrm>
            <a:off x="997527" y="2477813"/>
            <a:ext cx="5873920" cy="2723823"/>
          </a:xfrm>
          <a:prstGeom prst="rect">
            <a:avLst/>
          </a:prstGeom>
          <a:noFill/>
        </p:spPr>
        <p:txBody>
          <a:bodyPr wrap="square" lIns="0" tIns="0" rIns="0" bIns="0" rtlCol="0">
            <a:spAutoFit/>
          </a:bodyPr>
          <a:lstStyle/>
          <a:p>
            <a:pPr marL="342900" marR="0" lvl="0" indent="-342900" algn="l" defTabSz="914400" rtl="0" eaLnBrk="1" fontAlgn="auto" latinLnBrk="0" hangingPunct="1">
              <a:spcAft>
                <a:spcPts val="1800"/>
              </a:spcAft>
              <a:buClr>
                <a:srgbClr val="0078D4"/>
              </a:buClr>
              <a:buSzPct val="135000"/>
              <a:buFont typeface="Wingdings" panose="05000000000000000000" pitchFamily="2" charset="2"/>
              <a:buChar char="§"/>
              <a:tabLst/>
              <a:defRPr/>
            </a:pPr>
            <a:r>
              <a:rPr kumimoji="0" lang="en-US" sz="1700" b="0" i="0" u="none" strike="noStrike" kern="1200" cap="none" spc="0" normalizeH="0" baseline="0" noProof="0">
                <a:ln>
                  <a:noFill/>
                </a:ln>
                <a:solidFill>
                  <a:srgbClr val="000000"/>
                </a:solidFill>
                <a:effectLst/>
                <a:uLnTx/>
                <a:uFillTx/>
                <a:latin typeface="Segoe Sans Text"/>
                <a:ea typeface="+mn-ea"/>
                <a:cs typeface="+mn-cs"/>
              </a:rPr>
              <a:t>Increase security and control over keys and passwords</a:t>
            </a:r>
          </a:p>
          <a:p>
            <a:pPr marL="342900" marR="0" lvl="0" indent="-342900" algn="l" defTabSz="914400" rtl="0" eaLnBrk="1" fontAlgn="auto" latinLnBrk="0" hangingPunct="1">
              <a:spcAft>
                <a:spcPts val="1800"/>
              </a:spcAft>
              <a:buClr>
                <a:srgbClr val="0078D4"/>
              </a:buClr>
              <a:buSzPct val="135000"/>
              <a:buFont typeface="Wingdings" panose="05000000000000000000" pitchFamily="2" charset="2"/>
              <a:buChar char="§"/>
              <a:tabLst/>
              <a:defRPr/>
            </a:pPr>
            <a:r>
              <a:rPr kumimoji="0" lang="en-US" sz="1700" b="0" i="0" u="none" strike="noStrike" kern="1200" cap="none" spc="0" normalizeH="0" baseline="0" noProof="0">
                <a:ln>
                  <a:noFill/>
                </a:ln>
                <a:solidFill>
                  <a:srgbClr val="000000"/>
                </a:solidFill>
                <a:effectLst/>
                <a:uLnTx/>
                <a:uFillTx/>
                <a:latin typeface="Segoe Sans Text"/>
                <a:ea typeface="+mn-ea"/>
                <a:cs typeface="+mn-cs"/>
              </a:rPr>
              <a:t>Use FIPS 140-2 Level 2 and Level 3 validated HSMs</a:t>
            </a:r>
          </a:p>
          <a:p>
            <a:pPr marL="342900" marR="0" lvl="0" indent="-342900" algn="l" defTabSz="914400" rtl="0" eaLnBrk="1" fontAlgn="auto" latinLnBrk="0" hangingPunct="1">
              <a:spcAft>
                <a:spcPts val="1800"/>
              </a:spcAft>
              <a:buClr>
                <a:srgbClr val="0078D4"/>
              </a:buClr>
              <a:buSzPct val="135000"/>
              <a:buFont typeface="Wingdings" panose="05000000000000000000" pitchFamily="2" charset="2"/>
              <a:buChar char="§"/>
              <a:tabLst/>
              <a:defRPr/>
            </a:pPr>
            <a:r>
              <a:rPr kumimoji="0" lang="en-US" sz="1700" b="0" i="0" u="none" strike="noStrike" kern="1200" cap="none" spc="0" normalizeH="0" baseline="0" noProof="0">
                <a:ln>
                  <a:noFill/>
                </a:ln>
                <a:solidFill>
                  <a:srgbClr val="000000"/>
                </a:solidFill>
                <a:effectLst/>
                <a:uLnTx/>
                <a:uFillTx/>
                <a:latin typeface="Segoe Sans Text"/>
                <a:ea typeface="+mn-ea"/>
                <a:cs typeface="+mn-cs"/>
              </a:rPr>
              <a:t>Create and import encryption keys in minutes</a:t>
            </a:r>
          </a:p>
          <a:p>
            <a:pPr marL="342900" marR="0" lvl="0" indent="-342900" algn="l" defTabSz="914400" rtl="0" eaLnBrk="1" fontAlgn="auto" latinLnBrk="0" hangingPunct="1">
              <a:spcAft>
                <a:spcPts val="1800"/>
              </a:spcAft>
              <a:buClr>
                <a:srgbClr val="0078D4"/>
              </a:buClr>
              <a:buSzPct val="135000"/>
              <a:buFont typeface="Wingdings" panose="05000000000000000000" pitchFamily="2" charset="2"/>
              <a:buChar char="§"/>
              <a:tabLst/>
              <a:defRPr/>
            </a:pPr>
            <a:r>
              <a:rPr kumimoji="0" lang="en-US" sz="1700" b="0" i="0" u="none" strike="noStrike" kern="1200" cap="none" spc="0" normalizeH="0" baseline="0" noProof="0">
                <a:ln>
                  <a:noFill/>
                </a:ln>
                <a:solidFill>
                  <a:srgbClr val="000000"/>
                </a:solidFill>
                <a:effectLst/>
                <a:uLnTx/>
                <a:uFillTx/>
                <a:latin typeface="Segoe Sans Text"/>
                <a:ea typeface="+mn-ea"/>
                <a:cs typeface="+mn-cs"/>
              </a:rPr>
              <a:t>Reduce latency with cloud scale and global redundancy</a:t>
            </a:r>
          </a:p>
          <a:p>
            <a:pPr marL="342900" marR="0" lvl="0" indent="-342900" algn="l" defTabSz="914400" rtl="0" eaLnBrk="1" fontAlgn="auto" latinLnBrk="0" hangingPunct="1">
              <a:spcAft>
                <a:spcPts val="1800"/>
              </a:spcAft>
              <a:buClr>
                <a:srgbClr val="0078D4"/>
              </a:buClr>
              <a:buSzPct val="135000"/>
              <a:buFont typeface="Wingdings" panose="05000000000000000000" pitchFamily="2" charset="2"/>
              <a:buChar char="§"/>
              <a:tabLst/>
              <a:defRPr/>
            </a:pPr>
            <a:r>
              <a:rPr kumimoji="0" lang="en-US" sz="1700" b="0" i="0" u="none" strike="noStrike" kern="1200" cap="none" spc="0" normalizeH="0" baseline="0" noProof="0">
                <a:ln>
                  <a:noFill/>
                </a:ln>
                <a:solidFill>
                  <a:srgbClr val="000000"/>
                </a:solidFill>
                <a:effectLst/>
                <a:uLnTx/>
                <a:uFillTx/>
                <a:latin typeface="Segoe Sans Text"/>
                <a:ea typeface="+mn-ea"/>
                <a:cs typeface="+mn-cs"/>
              </a:rPr>
              <a:t>Applications have no direct access to keys</a:t>
            </a:r>
          </a:p>
          <a:p>
            <a:pPr marL="342900" marR="0" lvl="0" indent="-342900" algn="l" defTabSz="914400" rtl="0" eaLnBrk="1" fontAlgn="auto" latinLnBrk="0" hangingPunct="1">
              <a:spcAft>
                <a:spcPts val="1800"/>
              </a:spcAft>
              <a:buClr>
                <a:srgbClr val="0078D4"/>
              </a:buClr>
              <a:buSzPct val="135000"/>
              <a:buFont typeface="Wingdings" panose="05000000000000000000" pitchFamily="2" charset="2"/>
              <a:buChar char="§"/>
              <a:tabLst/>
              <a:defRPr/>
            </a:pPr>
            <a:r>
              <a:rPr kumimoji="0" lang="en-US" sz="1700" b="0" i="0" u="none" strike="noStrike" kern="1200" cap="none" spc="0" normalizeH="0" baseline="0" noProof="0">
                <a:ln>
                  <a:noFill/>
                </a:ln>
                <a:solidFill>
                  <a:srgbClr val="000000"/>
                </a:solidFill>
                <a:effectLst/>
                <a:uLnTx/>
                <a:uFillTx/>
                <a:latin typeface="Segoe Sans Text"/>
                <a:ea typeface="+mn-ea"/>
                <a:cs typeface="+mn-cs"/>
              </a:rPr>
              <a:t>Simplify and automate tasks for SSL/TLS certificates</a:t>
            </a:r>
          </a:p>
        </p:txBody>
      </p:sp>
    </p:spTree>
    <p:extLst>
      <p:ext uri="{BB962C8B-B14F-4D97-AF65-F5344CB8AC3E}">
        <p14:creationId xmlns:p14="http://schemas.microsoft.com/office/powerpoint/2010/main" val="29150987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3C3C6-2785-1B90-4AE8-36EB00B5511D}"/>
              </a:ext>
            </a:extLst>
          </p:cNvPr>
          <p:cNvSpPr>
            <a:spLocks noGrp="1"/>
          </p:cNvSpPr>
          <p:nvPr>
            <p:ph type="title"/>
          </p:nvPr>
        </p:nvSpPr>
        <p:spPr>
          <a:xfrm>
            <a:off x="1263143" y="2439888"/>
            <a:ext cx="1604748" cy="553998"/>
          </a:xfrm>
        </p:spPr>
        <p:txBody>
          <a:bodyPr/>
          <a:lstStyle/>
          <a:p>
            <a:r>
              <a:rPr lang="en-US">
                <a:solidFill>
                  <a:schemeClr val="bg1"/>
                </a:solidFill>
                <a:cs typeface="Segoe UI"/>
              </a:rPr>
              <a:t>Agenda</a:t>
            </a:r>
            <a:endParaRPr lang="en-US">
              <a:solidFill>
                <a:schemeClr val="bg1"/>
              </a:solidFill>
            </a:endParaRPr>
          </a:p>
        </p:txBody>
      </p:sp>
      <p:sp>
        <p:nvSpPr>
          <p:cNvPr id="4" name="Picture Placeholder">
            <a:extLst>
              <a:ext uri="{FF2B5EF4-FFF2-40B4-BE49-F238E27FC236}">
                <a16:creationId xmlns:a16="http://schemas.microsoft.com/office/drawing/2014/main" id="{5C569D1B-A82D-F6E0-3E45-7F7D508924C1}"/>
              </a:ext>
              <a:ext uri="{C183D7F6-B498-43B3-948B-1728B52AA6E4}">
                <adec:decorative xmlns:adec="http://schemas.microsoft.com/office/drawing/2017/decorative" val="1"/>
              </a:ext>
            </a:extLst>
          </p:cNvPr>
          <p:cNvSpPr txBox="1">
            <a:spLocks/>
          </p:cNvSpPr>
          <p:nvPr/>
        </p:nvSpPr>
        <p:spPr bwMode="ltGray">
          <a:xfrm>
            <a:off x="0" y="0"/>
            <a:ext cx="4281055" cy="6858000"/>
          </a:xfrm>
          <a:prstGeom prst="rect">
            <a:avLst/>
          </a:prstGeo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1"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sp>
        <p:nvSpPr>
          <p:cNvPr id="5" name="TextBox 4">
            <a:extLst>
              <a:ext uri="{FF2B5EF4-FFF2-40B4-BE49-F238E27FC236}">
                <a16:creationId xmlns:a16="http://schemas.microsoft.com/office/drawing/2014/main" id="{C5275F19-AAE8-45B7-52E2-B49A3646E972}"/>
              </a:ext>
              <a:ext uri="{C183D7F6-B498-43B3-948B-1728B52AA6E4}">
                <adec:decorative xmlns:adec="http://schemas.microsoft.com/office/drawing/2017/decorative" val="1"/>
              </a:ext>
            </a:extLst>
          </p:cNvPr>
          <p:cNvSpPr txBox="1"/>
          <p:nvPr/>
        </p:nvSpPr>
        <p:spPr>
          <a:xfrm>
            <a:off x="5694218" y="1761839"/>
            <a:ext cx="6151418" cy="3754874"/>
          </a:xfrm>
          <a:prstGeom prst="rect">
            <a:avLst/>
          </a:prstGeom>
          <a:noFill/>
        </p:spPr>
        <p:txBody>
          <a:bodyPr wrap="square" lIns="0" tIns="0" rIns="0" bIns="0" rtlCol="0" anchor="t">
            <a:spAutoFit/>
          </a:bodyPr>
          <a:lstStyle/>
          <a:p>
            <a:pPr marL="342900" indent="-342900">
              <a:spcAft>
                <a:spcPts val="2400"/>
              </a:spcAft>
              <a:buFont typeface="Arial"/>
              <a:buChar char="•"/>
            </a:pPr>
            <a:r>
              <a:rPr lang="en-US" sz="2400">
                <a:solidFill>
                  <a:srgbClr val="454142"/>
                </a:solidFill>
                <a:latin typeface="+mj-lt"/>
              </a:rPr>
              <a:t>Microsoft Security on Azure </a:t>
            </a:r>
            <a:endParaRPr lang="en-US">
              <a:solidFill>
                <a:srgbClr val="000000"/>
              </a:solidFill>
              <a:latin typeface="+mj-lt"/>
              <a:cs typeface="Segoe Sans Text Semibold"/>
            </a:endParaRPr>
          </a:p>
          <a:p>
            <a:pPr marL="342900" indent="-342900">
              <a:spcAft>
                <a:spcPts val="2400"/>
              </a:spcAft>
              <a:buFont typeface="Arial"/>
              <a:buChar char="•"/>
            </a:pPr>
            <a:r>
              <a:rPr lang="en-US" sz="2400">
                <a:solidFill>
                  <a:srgbClr val="454142"/>
                </a:solidFill>
                <a:latin typeface="+mj-lt"/>
                <a:cs typeface="Segoe Sans Text Semibold"/>
              </a:rPr>
              <a:t>Azure Security </a:t>
            </a:r>
            <a:endParaRPr lang="en-US" sz="2400">
              <a:solidFill>
                <a:srgbClr val="454142"/>
              </a:solidFill>
              <a:latin typeface="+mj-lt"/>
              <a:cs typeface="Segoe Sans Text"/>
            </a:endParaRPr>
          </a:p>
          <a:p>
            <a:pPr marL="342900" indent="-342900">
              <a:spcAft>
                <a:spcPts val="2400"/>
              </a:spcAft>
              <a:buFont typeface="Arial"/>
              <a:buChar char="•"/>
            </a:pPr>
            <a:r>
              <a:rPr lang="en-US" sz="2400">
                <a:solidFill>
                  <a:srgbClr val="454142"/>
                </a:solidFill>
                <a:latin typeface="+mj-lt"/>
                <a:cs typeface="Segoe Sans Text Semibold"/>
              </a:rPr>
              <a:t>Built-in Azure </a:t>
            </a:r>
            <a:endParaRPr lang="en-US">
              <a:solidFill>
                <a:srgbClr val="000000"/>
              </a:solidFill>
              <a:latin typeface="Segoe Sans Text"/>
              <a:cs typeface="Segoe Sans Text"/>
            </a:endParaRPr>
          </a:p>
          <a:p>
            <a:pPr marL="342900" indent="-342900">
              <a:spcAft>
                <a:spcPts val="2400"/>
              </a:spcAft>
              <a:buFont typeface="Arial"/>
              <a:buChar char="•"/>
            </a:pPr>
            <a:r>
              <a:rPr lang="en-US" sz="2400">
                <a:solidFill>
                  <a:srgbClr val="454142"/>
                </a:solidFill>
                <a:latin typeface="+mj-lt"/>
                <a:cs typeface="Segoe Sans Text"/>
              </a:rPr>
              <a:t>Innovations </a:t>
            </a:r>
          </a:p>
          <a:p>
            <a:pPr marL="342900" indent="-342900">
              <a:spcAft>
                <a:spcPts val="2400"/>
              </a:spcAft>
              <a:buFont typeface="Arial"/>
              <a:buChar char="•"/>
            </a:pPr>
            <a:r>
              <a:rPr lang="en-US" sz="2400">
                <a:solidFill>
                  <a:srgbClr val="454142"/>
                </a:solidFill>
                <a:latin typeface="+mj-lt"/>
              </a:rPr>
              <a:t>Closing</a:t>
            </a:r>
            <a:endParaRPr lang="en-US" sz="2400">
              <a:solidFill>
                <a:srgbClr val="454142"/>
              </a:solidFill>
              <a:latin typeface="+mj-lt"/>
              <a:cs typeface="Segoe Sans Text"/>
            </a:endParaRPr>
          </a:p>
          <a:p>
            <a:pPr marL="342900" indent="-342900">
              <a:spcAft>
                <a:spcPts val="2400"/>
              </a:spcAft>
              <a:buFont typeface="Arial"/>
              <a:buChar char="•"/>
            </a:pPr>
            <a:r>
              <a:rPr lang="en-US" sz="2400">
                <a:solidFill>
                  <a:srgbClr val="454142"/>
                </a:solidFill>
                <a:latin typeface="+mj-lt"/>
                <a:cs typeface="Segoe Sans Text"/>
              </a:rPr>
              <a:t>Appendix</a:t>
            </a:r>
          </a:p>
        </p:txBody>
      </p:sp>
      <p:pic>
        <p:nvPicPr>
          <p:cNvPr id="6" name="Picture 5">
            <a:extLst>
              <a:ext uri="{FF2B5EF4-FFF2-40B4-BE49-F238E27FC236}">
                <a16:creationId xmlns:a16="http://schemas.microsoft.com/office/drawing/2014/main" id="{4AABC65D-EA0D-AC97-2632-E0078307FB6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218" y="1206358"/>
            <a:ext cx="1821673" cy="1821673"/>
          </a:xfrm>
          <a:prstGeom prst="rect">
            <a:avLst/>
          </a:prstGeom>
          <a:effectLst>
            <a:outerShdw blurRad="63500" dist="127000" dir="2700000" algn="tl" rotWithShape="0">
              <a:prstClr val="black">
                <a:alpha val="20000"/>
              </a:prstClr>
            </a:outerShdw>
          </a:effectLst>
        </p:spPr>
      </p:pic>
    </p:spTree>
    <p:extLst>
      <p:ext uri="{BB962C8B-B14F-4D97-AF65-F5344CB8AC3E}">
        <p14:creationId xmlns:p14="http://schemas.microsoft.com/office/powerpoint/2010/main" val="44515119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04C7BAD9-F656-3BA5-6E28-ACC3581B4FEA}"/>
              </a:ext>
              <a:ext uri="{C183D7F6-B498-43B3-948B-1728B52AA6E4}">
                <adec:decorative xmlns:adec="http://schemas.microsoft.com/office/drawing/2017/decorative" val="1"/>
              </a:ext>
            </a:extLst>
          </p:cNvPr>
          <p:cNvSpPr txBox="1">
            <a:spLocks/>
          </p:cNvSpPr>
          <p:nvPr/>
        </p:nvSpPr>
        <p:spPr bwMode="ltGray">
          <a:xfrm>
            <a:off x="6432698" y="0"/>
            <a:ext cx="5759302" cy="6858000"/>
          </a:xfrm>
          <a:prstGeom prst="rect">
            <a:avLst/>
          </a:prstGeo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1"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sp>
        <p:nvSpPr>
          <p:cNvPr id="53" name="Rounded Rectangle 5">
            <a:extLst>
              <a:ext uri="{FF2B5EF4-FFF2-40B4-BE49-F238E27FC236}">
                <a16:creationId xmlns:a16="http://schemas.microsoft.com/office/drawing/2014/main" id="{608B5485-9445-A002-7350-571A0DCC0C00}"/>
              </a:ext>
              <a:ext uri="{C183D7F6-B498-43B3-948B-1728B52AA6E4}">
                <adec:decorative xmlns:adec="http://schemas.microsoft.com/office/drawing/2017/decorative" val="1"/>
              </a:ext>
            </a:extLst>
          </p:cNvPr>
          <p:cNvSpPr/>
          <p:nvPr/>
        </p:nvSpPr>
        <p:spPr bwMode="auto">
          <a:xfrm>
            <a:off x="7239439" y="905056"/>
            <a:ext cx="3503376" cy="3823995"/>
          </a:xfrm>
          <a:prstGeom prst="roundRect">
            <a:avLst>
              <a:gd name="adj" fmla="val 6245"/>
            </a:avLst>
          </a:prstGeom>
          <a:solidFill>
            <a:schemeClr val="bg1"/>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lvl="0" algn="ctr">
              <a:defRPr/>
            </a:pPr>
            <a:endParaRPr lang="en-US" sz="2000">
              <a:gradFill>
                <a:gsLst>
                  <a:gs pos="14943">
                    <a:schemeClr val="tx1"/>
                  </a:gs>
                  <a:gs pos="26437">
                    <a:schemeClr val="tx1"/>
                  </a:gs>
                </a:gsLst>
                <a:lin ang="2700000" scaled="0"/>
              </a:gradFill>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1567EF87-E7F7-8AE8-F15F-985ACFC94884}"/>
              </a:ext>
            </a:extLst>
          </p:cNvPr>
          <p:cNvSpPr>
            <a:spLocks noGrp="1"/>
          </p:cNvSpPr>
          <p:nvPr>
            <p:ph type="title"/>
          </p:nvPr>
        </p:nvSpPr>
        <p:spPr>
          <a:xfrm>
            <a:off x="881886" y="633847"/>
            <a:ext cx="4877417" cy="997196"/>
          </a:xfrm>
        </p:spPr>
        <p:txBody>
          <a:bodyPr/>
          <a:lstStyle/>
          <a:p>
            <a:pPr>
              <a:lnSpc>
                <a:spcPct val="90000"/>
              </a:lnSpc>
            </a:pPr>
            <a:r>
              <a:rPr lang="en-US" spc="0"/>
              <a:t>Build secure apps </a:t>
            </a:r>
            <a:br>
              <a:rPr lang="en-US" spc="0"/>
            </a:br>
            <a:r>
              <a:rPr lang="en-US" spc="0"/>
              <a:t>from the start</a:t>
            </a:r>
          </a:p>
        </p:txBody>
      </p:sp>
      <p:sp>
        <p:nvSpPr>
          <p:cNvPr id="5" name="Title 2">
            <a:extLst>
              <a:ext uri="{FF2B5EF4-FFF2-40B4-BE49-F238E27FC236}">
                <a16:creationId xmlns:a16="http://schemas.microsoft.com/office/drawing/2014/main" id="{AD43C897-C892-0F2E-AFD5-59C0837F6A1C}"/>
              </a:ext>
            </a:extLst>
          </p:cNvPr>
          <p:cNvSpPr txBox="1">
            <a:spLocks/>
          </p:cNvSpPr>
          <p:nvPr/>
        </p:nvSpPr>
        <p:spPr>
          <a:xfrm>
            <a:off x="881886" y="1701588"/>
            <a:ext cx="4948735" cy="553998"/>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a:lnSpc>
                <a:spcPct val="100000"/>
              </a:lnSpc>
            </a:pPr>
            <a:r>
              <a:rPr lang="en-US" sz="1800" spc="0">
                <a:solidFill>
                  <a:srgbClr val="454142"/>
                </a:solidFill>
              </a:rPr>
              <a:t>Implement integrated DevSecOps for secure development and deployment of applications.</a:t>
            </a:r>
          </a:p>
        </p:txBody>
      </p:sp>
      <p:sp>
        <p:nvSpPr>
          <p:cNvPr id="8" name="TextBox 7">
            <a:extLst>
              <a:ext uri="{FF2B5EF4-FFF2-40B4-BE49-F238E27FC236}">
                <a16:creationId xmlns:a16="http://schemas.microsoft.com/office/drawing/2014/main" id="{A380A07C-FDAE-7629-4135-DBB27DEA87F6}"/>
              </a:ext>
            </a:extLst>
          </p:cNvPr>
          <p:cNvSpPr txBox="1"/>
          <p:nvPr/>
        </p:nvSpPr>
        <p:spPr>
          <a:xfrm>
            <a:off x="894505" y="2721859"/>
            <a:ext cx="4771171" cy="3231654"/>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000" b="0" strike="noStrike" cap="none" spc="-50" baseline="0">
                <a:ln w="3175">
                  <a:noFill/>
                </a:ln>
                <a:solidFill>
                  <a:srgbClr val="454142"/>
                </a:solidFill>
                <a:effectLst/>
                <a:cs typeface="Segoe UI" pitchFamily="34" charset="0"/>
              </a:defRPr>
            </a:lvl1pPr>
          </a:lstStyle>
          <a:p>
            <a:pPr marL="342900" indent="-342900">
              <a:spcBef>
                <a:spcPts val="1800"/>
              </a:spcBef>
              <a:buClr>
                <a:srgbClr val="8661C5"/>
              </a:buClr>
              <a:buSzPct val="135000"/>
              <a:buFont typeface="Wingdings" panose="05000000000000000000" pitchFamily="2" charset="2"/>
              <a:buChar char="§"/>
            </a:pPr>
            <a:r>
              <a:rPr lang="en-US" sz="1500" spc="0">
                <a:solidFill>
                  <a:schemeClr val="tx1"/>
                </a:solidFill>
              </a:rPr>
              <a:t>Deploy secure code across clouds–Azure, AWS, Google Cloud, and others</a:t>
            </a:r>
          </a:p>
          <a:p>
            <a:pPr marL="342900" indent="-342900">
              <a:spcBef>
                <a:spcPts val="1800"/>
              </a:spcBef>
              <a:buClr>
                <a:srgbClr val="8661C5"/>
              </a:buClr>
              <a:buSzPct val="135000"/>
              <a:buFont typeface="Wingdings" panose="05000000000000000000" pitchFamily="2" charset="2"/>
              <a:buChar char="§"/>
            </a:pPr>
            <a:r>
              <a:rPr lang="en-US" sz="1500" spc="0">
                <a:solidFill>
                  <a:schemeClr val="tx1"/>
                </a:solidFill>
              </a:rPr>
              <a:t>Helps reduce security effort, increase development speed, and improve application security</a:t>
            </a:r>
          </a:p>
          <a:p>
            <a:pPr marL="342900" indent="-342900">
              <a:spcBef>
                <a:spcPts val="1800"/>
              </a:spcBef>
              <a:buClr>
                <a:srgbClr val="8661C5"/>
              </a:buClr>
              <a:buSzPct val="135000"/>
              <a:buFont typeface="Wingdings" panose="05000000000000000000" pitchFamily="2" charset="2"/>
              <a:buChar char="§"/>
            </a:pPr>
            <a:r>
              <a:rPr lang="en-US" sz="1500" spc="0">
                <a:solidFill>
                  <a:schemeClr val="tx1"/>
                </a:solidFill>
              </a:rPr>
              <a:t>Focus on actionable and high priority security issues within the developer workflow</a:t>
            </a:r>
          </a:p>
          <a:p>
            <a:pPr marL="342900" indent="-342900">
              <a:spcBef>
                <a:spcPts val="1800"/>
              </a:spcBef>
              <a:buClr>
                <a:srgbClr val="8661C5"/>
              </a:buClr>
              <a:buSzPct val="135000"/>
              <a:buFont typeface="Wingdings" panose="05000000000000000000" pitchFamily="2" charset="2"/>
              <a:buChar char="§"/>
            </a:pPr>
            <a:r>
              <a:rPr lang="en-US" sz="1500" spc="0">
                <a:solidFill>
                  <a:schemeClr val="tx1"/>
                </a:solidFill>
              </a:rPr>
              <a:t>Have peace of mind with enforced security and compliance policies</a:t>
            </a:r>
          </a:p>
          <a:p>
            <a:pPr marL="342900" indent="-342900">
              <a:spcBef>
                <a:spcPts val="1800"/>
              </a:spcBef>
              <a:buClr>
                <a:srgbClr val="8661C5"/>
              </a:buClr>
              <a:buSzPct val="135000"/>
              <a:buFont typeface="Wingdings" panose="05000000000000000000" pitchFamily="2" charset="2"/>
              <a:buChar char="§"/>
            </a:pPr>
            <a:r>
              <a:rPr lang="en-US" sz="1500" spc="0">
                <a:solidFill>
                  <a:schemeClr val="tx1"/>
                </a:solidFill>
              </a:rPr>
              <a:t>Provide central visibility to security admins through Microsoft Defender for Cloud integration</a:t>
            </a:r>
          </a:p>
        </p:txBody>
      </p:sp>
      <p:cxnSp>
        <p:nvCxnSpPr>
          <p:cNvPr id="3" name="Straight Connector 2">
            <a:extLst>
              <a:ext uri="{FF2B5EF4-FFF2-40B4-BE49-F238E27FC236}">
                <a16:creationId xmlns:a16="http://schemas.microsoft.com/office/drawing/2014/main" id="{D52EEC9E-595F-33DF-D1A8-156F256DBC6C}"/>
              </a:ext>
              <a:ext uri="{C183D7F6-B498-43B3-948B-1728B52AA6E4}">
                <adec:decorative xmlns:adec="http://schemas.microsoft.com/office/drawing/2017/decorative" val="1"/>
              </a:ext>
            </a:extLst>
          </p:cNvPr>
          <p:cNvCxnSpPr>
            <a:cxnSpLocks/>
          </p:cNvCxnSpPr>
          <p:nvPr/>
        </p:nvCxnSpPr>
        <p:spPr>
          <a:xfrm>
            <a:off x="881886" y="2496243"/>
            <a:ext cx="4937760" cy="0"/>
          </a:xfrm>
          <a:prstGeom prst="line">
            <a:avLst/>
          </a:prstGeom>
          <a:ln>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2" descr="GitHub">
            <a:extLst>
              <a:ext uri="{FF2B5EF4-FFF2-40B4-BE49-F238E27FC236}">
                <a16:creationId xmlns:a16="http://schemas.microsoft.com/office/drawing/2014/main" id="{077FB91B-B9A9-12A5-52F7-89A488C21D4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11755" y="1004321"/>
            <a:ext cx="1389712" cy="781702"/>
          </a:xfrm>
          <a:prstGeom prst="rect">
            <a:avLst/>
          </a:prstGeom>
          <a:noFill/>
          <a:extLst>
            <a:ext uri="{909E8E84-426E-40DD-AFC4-6F175D3DCCD1}">
              <a14:hiddenFill xmlns:a14="http://schemas.microsoft.com/office/drawing/2010/main">
                <a:solidFill>
                  <a:srgbClr val="FFFFFF"/>
                </a:solidFill>
              </a14:hiddenFill>
            </a:ext>
          </a:extLst>
        </p:spPr>
      </p:pic>
      <p:sp>
        <p:nvSpPr>
          <p:cNvPr id="40" name="!! Infrastructure text">
            <a:extLst>
              <a:ext uri="{FF2B5EF4-FFF2-40B4-BE49-F238E27FC236}">
                <a16:creationId xmlns:a16="http://schemas.microsoft.com/office/drawing/2014/main" id="{9801F1F6-6D28-896A-7974-73402DB1F565}"/>
              </a:ext>
              <a:ext uri="{C183D7F6-B498-43B3-948B-1728B52AA6E4}">
                <adec:decorative xmlns:adec="http://schemas.microsoft.com/office/drawing/2017/decorative" val="0"/>
              </a:ext>
            </a:extLst>
          </p:cNvPr>
          <p:cNvSpPr/>
          <p:nvPr/>
        </p:nvSpPr>
        <p:spPr>
          <a:xfrm>
            <a:off x="8718659" y="2023876"/>
            <a:ext cx="1251946" cy="221599"/>
          </a:xfrm>
          <a:prstGeom prst="rect">
            <a:avLst/>
          </a:prstGeom>
          <a:noFill/>
        </p:spPr>
        <p:txBody>
          <a:bodyPr wrap="square" lIns="0" tIns="0" rIns="0" bIns="0" rtlCol="0">
            <a:spAutoFit/>
          </a:bodyPr>
          <a:lstStyle/>
          <a:p>
            <a:pPr defTabSz="896182">
              <a:lnSpc>
                <a:spcPct val="90000"/>
              </a:lnSpc>
              <a:defRPr/>
            </a:pPr>
            <a:r>
              <a:rPr lang="en-US" sz="1600" kern="0">
                <a:gradFill>
                  <a:gsLst>
                    <a:gs pos="0">
                      <a:srgbClr val="000000"/>
                    </a:gs>
                    <a:gs pos="100000">
                      <a:srgbClr val="000000"/>
                    </a:gs>
                  </a:gsLst>
                  <a:lin ang="5400000" scaled="1"/>
                </a:gradFill>
                <a:latin typeface="+mj-lt"/>
              </a:rPr>
              <a:t>Supply chain</a:t>
            </a:r>
          </a:p>
        </p:txBody>
      </p:sp>
      <p:sp>
        <p:nvSpPr>
          <p:cNvPr id="37" name="!! Infrastructure text">
            <a:extLst>
              <a:ext uri="{FF2B5EF4-FFF2-40B4-BE49-F238E27FC236}">
                <a16:creationId xmlns:a16="http://schemas.microsoft.com/office/drawing/2014/main" id="{72DE4E26-3E46-AA64-BC5F-B8295F95F0D5}"/>
              </a:ext>
              <a:ext uri="{C183D7F6-B498-43B3-948B-1728B52AA6E4}">
                <adec:decorative xmlns:adec="http://schemas.microsoft.com/office/drawing/2017/decorative" val="0"/>
              </a:ext>
            </a:extLst>
          </p:cNvPr>
          <p:cNvSpPr/>
          <p:nvPr/>
        </p:nvSpPr>
        <p:spPr>
          <a:xfrm>
            <a:off x="8746226" y="2921773"/>
            <a:ext cx="482504" cy="221599"/>
          </a:xfrm>
          <a:prstGeom prst="rect">
            <a:avLst/>
          </a:prstGeom>
          <a:noFill/>
        </p:spPr>
        <p:txBody>
          <a:bodyPr wrap="none" lIns="0" tIns="0" rIns="0" bIns="0" rtlCol="0">
            <a:spAutoFit/>
          </a:bodyPr>
          <a:lstStyle/>
          <a:p>
            <a:pPr defTabSz="896182">
              <a:lnSpc>
                <a:spcPct val="90000"/>
              </a:lnSpc>
              <a:defRPr/>
            </a:pPr>
            <a:r>
              <a:rPr lang="en-US" sz="1600" kern="0">
                <a:gradFill>
                  <a:gsLst>
                    <a:gs pos="0">
                      <a:srgbClr val="000000"/>
                    </a:gs>
                    <a:gs pos="100000">
                      <a:srgbClr val="000000"/>
                    </a:gs>
                  </a:gsLst>
                  <a:lin ang="5400000" scaled="1"/>
                </a:gradFill>
                <a:latin typeface="+mj-lt"/>
              </a:rPr>
              <a:t>Code</a:t>
            </a:r>
          </a:p>
        </p:txBody>
      </p:sp>
      <p:sp>
        <p:nvSpPr>
          <p:cNvPr id="32" name="!! Infrastructure text">
            <a:extLst>
              <a:ext uri="{FF2B5EF4-FFF2-40B4-BE49-F238E27FC236}">
                <a16:creationId xmlns:a16="http://schemas.microsoft.com/office/drawing/2014/main" id="{6688ED53-DBF3-5B8E-6283-EF29EA197950}"/>
              </a:ext>
              <a:ext uri="{C183D7F6-B498-43B3-948B-1728B52AA6E4}">
                <adec:decorative xmlns:adec="http://schemas.microsoft.com/office/drawing/2017/decorative" val="0"/>
              </a:ext>
            </a:extLst>
          </p:cNvPr>
          <p:cNvSpPr/>
          <p:nvPr/>
        </p:nvSpPr>
        <p:spPr>
          <a:xfrm>
            <a:off x="8746226" y="3656533"/>
            <a:ext cx="1251946" cy="443198"/>
          </a:xfrm>
          <a:prstGeom prst="rect">
            <a:avLst/>
          </a:prstGeom>
          <a:noFill/>
        </p:spPr>
        <p:txBody>
          <a:bodyPr wrap="none" lIns="0" tIns="0" rIns="0" bIns="0" rtlCol="0">
            <a:spAutoFit/>
          </a:bodyPr>
          <a:lstStyle/>
          <a:p>
            <a:pPr defTabSz="896182">
              <a:lnSpc>
                <a:spcPct val="90000"/>
              </a:lnSpc>
              <a:defRPr/>
            </a:pPr>
            <a:r>
              <a:rPr lang="en-US" sz="1600" kern="0">
                <a:gradFill>
                  <a:gsLst>
                    <a:gs pos="0">
                      <a:srgbClr val="000000"/>
                    </a:gs>
                    <a:gs pos="100000">
                      <a:srgbClr val="000000"/>
                    </a:gs>
                  </a:gsLst>
                  <a:lin ang="5400000" scaled="1"/>
                </a:gradFill>
                <a:latin typeface="+mj-lt"/>
              </a:rPr>
              <a:t>Development</a:t>
            </a:r>
            <a:br>
              <a:rPr lang="en-US" sz="1600" kern="0">
                <a:gradFill>
                  <a:gsLst>
                    <a:gs pos="0">
                      <a:srgbClr val="000000"/>
                    </a:gs>
                    <a:gs pos="100000">
                      <a:srgbClr val="000000"/>
                    </a:gs>
                  </a:gsLst>
                  <a:lin ang="5400000" scaled="1"/>
                </a:gradFill>
                <a:latin typeface="+mj-lt"/>
              </a:rPr>
            </a:br>
            <a:r>
              <a:rPr lang="en-US" sz="1600" kern="0">
                <a:gradFill>
                  <a:gsLst>
                    <a:gs pos="0">
                      <a:srgbClr val="000000"/>
                    </a:gs>
                    <a:gs pos="100000">
                      <a:srgbClr val="000000"/>
                    </a:gs>
                  </a:gsLst>
                  <a:lin ang="5400000" scaled="1"/>
                </a:gradFill>
                <a:latin typeface="+mj-lt"/>
              </a:rPr>
              <a:t>lifecycle</a:t>
            </a:r>
          </a:p>
        </p:txBody>
      </p:sp>
      <p:pic>
        <p:nvPicPr>
          <p:cNvPr id="44" name="Graphic 43">
            <a:extLst>
              <a:ext uri="{FF2B5EF4-FFF2-40B4-BE49-F238E27FC236}">
                <a16:creationId xmlns:a16="http://schemas.microsoft.com/office/drawing/2014/main" id="{CFD2F6B3-9595-294D-4D6B-D04EE307C54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3145" y="1826349"/>
            <a:ext cx="653171" cy="653171"/>
          </a:xfrm>
          <a:prstGeom prst="rect">
            <a:avLst/>
          </a:prstGeom>
          <a:effectLst>
            <a:outerShdw blurRad="63500" dist="127000" dir="2700000" algn="tl" rotWithShape="0">
              <a:prstClr val="black">
                <a:alpha val="20000"/>
              </a:prstClr>
            </a:outerShdw>
          </a:effectLst>
        </p:spPr>
      </p:pic>
      <p:pic>
        <p:nvPicPr>
          <p:cNvPr id="46" name="Graphic 45">
            <a:extLst>
              <a:ext uri="{FF2B5EF4-FFF2-40B4-BE49-F238E27FC236}">
                <a16:creationId xmlns:a16="http://schemas.microsoft.com/office/drawing/2014/main" id="{192E8B30-AEEA-7ACB-FA66-DB2E2639E13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63145" y="2720791"/>
            <a:ext cx="645819" cy="645819"/>
          </a:xfrm>
          <a:prstGeom prst="rect">
            <a:avLst/>
          </a:prstGeom>
          <a:effectLst>
            <a:outerShdw blurRad="63500" dist="127000" dir="2700000" algn="tl" rotWithShape="0">
              <a:prstClr val="black">
                <a:alpha val="20000"/>
              </a:prstClr>
            </a:outerShdw>
          </a:effectLst>
        </p:spPr>
      </p:pic>
      <p:pic>
        <p:nvPicPr>
          <p:cNvPr id="48" name="Graphic 47">
            <a:extLst>
              <a:ext uri="{FF2B5EF4-FFF2-40B4-BE49-F238E27FC236}">
                <a16:creationId xmlns:a16="http://schemas.microsoft.com/office/drawing/2014/main" id="{29D29687-8B12-4E31-7151-DDE0D1D5E73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67092" y="3568718"/>
            <a:ext cx="649224" cy="649224"/>
          </a:xfrm>
          <a:prstGeom prst="rect">
            <a:avLst/>
          </a:prstGeom>
          <a:effectLst>
            <a:outerShdw blurRad="63500" dist="63500" dir="2700000" algn="tl" rotWithShape="0">
              <a:prstClr val="black">
                <a:alpha val="20000"/>
              </a:prstClr>
            </a:outerShdw>
          </a:effectLst>
        </p:spPr>
      </p:pic>
      <p:sp>
        <p:nvSpPr>
          <p:cNvPr id="4" name="Graphic 67">
            <a:extLst>
              <a:ext uri="{FF2B5EF4-FFF2-40B4-BE49-F238E27FC236}">
                <a16:creationId xmlns:a16="http://schemas.microsoft.com/office/drawing/2014/main" id="{B3E1ED18-8A19-5000-659B-7462D4A48E48}"/>
              </a:ext>
              <a:ext uri="{C183D7F6-B498-43B3-948B-1728B52AA6E4}">
                <adec:decorative xmlns:adec="http://schemas.microsoft.com/office/drawing/2017/decorative" val="1"/>
              </a:ext>
            </a:extLst>
          </p:cNvPr>
          <p:cNvSpPr/>
          <p:nvPr/>
        </p:nvSpPr>
        <p:spPr>
          <a:xfrm>
            <a:off x="9230331" y="4335868"/>
            <a:ext cx="1607968" cy="949711"/>
          </a:xfrm>
          <a:custGeom>
            <a:avLst/>
            <a:gdLst>
              <a:gd name="connsiteX0" fmla="*/ 73517 w 360395"/>
              <a:gd name="connsiteY0" fmla="*/ 90448 h 252276"/>
              <a:gd name="connsiteX1" fmla="*/ 180198 w 360395"/>
              <a:gd name="connsiteY1" fmla="*/ 0 h 252276"/>
              <a:gd name="connsiteX2" fmla="*/ 286878 w 360395"/>
              <a:gd name="connsiteY2" fmla="*/ 90448 h 252276"/>
              <a:gd name="connsiteX3" fmla="*/ 360395 w 360395"/>
              <a:gd name="connsiteY3" fmla="*/ 171188 h 252276"/>
              <a:gd name="connsiteX4" fmla="*/ 279306 w 360395"/>
              <a:gd name="connsiteY4" fmla="*/ 252277 h 252276"/>
              <a:gd name="connsiteX5" fmla="*/ 81089 w 360395"/>
              <a:gd name="connsiteY5" fmla="*/ 252277 h 252276"/>
              <a:gd name="connsiteX6" fmla="*/ 0 w 360395"/>
              <a:gd name="connsiteY6" fmla="*/ 171188 h 252276"/>
              <a:gd name="connsiteX7" fmla="*/ 73517 w 360395"/>
              <a:gd name="connsiteY7" fmla="*/ 90448 h 25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395" h="252276">
                <a:moveTo>
                  <a:pt x="73517" y="90448"/>
                </a:moveTo>
                <a:cubicBezTo>
                  <a:pt x="81955" y="39137"/>
                  <a:pt x="126503" y="0"/>
                  <a:pt x="180198" y="0"/>
                </a:cubicBezTo>
                <a:cubicBezTo>
                  <a:pt x="233893" y="0"/>
                  <a:pt x="278439" y="39137"/>
                  <a:pt x="286878" y="90448"/>
                </a:cubicBezTo>
                <a:cubicBezTo>
                  <a:pt x="328113" y="94266"/>
                  <a:pt x="360395" y="128957"/>
                  <a:pt x="360395" y="171188"/>
                </a:cubicBezTo>
                <a:cubicBezTo>
                  <a:pt x="360395" y="215972"/>
                  <a:pt x="324091" y="252277"/>
                  <a:pt x="279306" y="252277"/>
                </a:cubicBezTo>
                <a:lnTo>
                  <a:pt x="81089" y="252277"/>
                </a:lnTo>
                <a:cubicBezTo>
                  <a:pt x="36305" y="252277"/>
                  <a:pt x="0" y="215972"/>
                  <a:pt x="0" y="171188"/>
                </a:cubicBezTo>
                <a:cubicBezTo>
                  <a:pt x="0" y="128957"/>
                  <a:pt x="32283" y="94266"/>
                  <a:pt x="73517" y="90448"/>
                </a:cubicBezTo>
                <a:close/>
              </a:path>
            </a:pathLst>
          </a:custGeom>
          <a:solidFill>
            <a:schemeClr val="bg2"/>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pic>
        <p:nvPicPr>
          <p:cNvPr id="52" name="Picture 51" descr="Azure logo">
            <a:extLst>
              <a:ext uri="{FF2B5EF4-FFF2-40B4-BE49-F238E27FC236}">
                <a16:creationId xmlns:a16="http://schemas.microsoft.com/office/drawing/2014/main" id="{75BE6D76-8D6E-B43D-0F3A-F4F2AA1765A0}"/>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9652231" y="4491925"/>
            <a:ext cx="741566" cy="741563"/>
          </a:xfrm>
          <a:prstGeom prst="rect">
            <a:avLst/>
          </a:prstGeom>
        </p:spPr>
      </p:pic>
      <p:sp>
        <p:nvSpPr>
          <p:cNvPr id="10" name="Rectangle 9">
            <a:extLst>
              <a:ext uri="{FF2B5EF4-FFF2-40B4-BE49-F238E27FC236}">
                <a16:creationId xmlns:a16="http://schemas.microsoft.com/office/drawing/2014/main" id="{00F476D1-03C2-37BD-23FA-6CE2A55E6B57}"/>
              </a:ext>
              <a:ext uri="{C183D7F6-B498-43B3-948B-1728B52AA6E4}">
                <adec:decorative xmlns:adec="http://schemas.microsoft.com/office/drawing/2017/decorative" val="0"/>
              </a:ext>
            </a:extLst>
          </p:cNvPr>
          <p:cNvSpPr/>
          <p:nvPr/>
        </p:nvSpPr>
        <p:spPr>
          <a:xfrm>
            <a:off x="7471140" y="5322569"/>
            <a:ext cx="3032676" cy="333617"/>
          </a:xfrm>
          <a:prstGeom prst="rect">
            <a:avLst/>
          </a:prstGeom>
          <a:noFill/>
        </p:spPr>
        <p:txBody>
          <a:bodyPr wrap="none" lIns="179285" rIns="179285">
            <a:spAutoFit/>
          </a:bodyPr>
          <a:lstStyle/>
          <a:p>
            <a:pPr lvl="0" algn="ctr" defTabSz="914367">
              <a:spcBef>
                <a:spcPct val="0"/>
              </a:spcBef>
              <a:spcAft>
                <a:spcPts val="1176"/>
              </a:spcAft>
              <a:defRPr/>
            </a:pPr>
            <a:r>
              <a:rPr lang="en-US" sz="1568" kern="0">
                <a:ln w="3175">
                  <a:noFill/>
                </a:ln>
                <a:solidFill>
                  <a:schemeClr val="bg1"/>
                </a:solidFill>
                <a:latin typeface="+mj-lt"/>
                <a:cs typeface="Segoe UI Semilight" panose="020B0402040204020203" pitchFamily="34" charset="0"/>
              </a:rPr>
              <a:t>Shift-left with secure DevOps</a:t>
            </a:r>
          </a:p>
        </p:txBody>
      </p:sp>
    </p:spTree>
    <p:extLst>
      <p:ext uri="{BB962C8B-B14F-4D97-AF65-F5344CB8AC3E}">
        <p14:creationId xmlns:p14="http://schemas.microsoft.com/office/powerpoint/2010/main" val="4031896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47"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ppt_y-.1"/>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left)">
                                      <p:cBhvr>
                                        <p:cTn id="18" dur="500"/>
                                        <p:tgtEl>
                                          <p:spTgt spid="3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par>
                                <p:cTn id="22" presetID="22" presetClass="entr" presetSubtype="8"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par>
                                <p:cTn id="25" presetID="22" presetClass="entr" presetSubtype="8"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par>
                                <p:cTn id="28" presetID="22" presetClass="entr" presetSubtype="8"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right)">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40" grpId="0"/>
      <p:bldP spid="37" grpId="0"/>
      <p:bldP spid="32" grpId="0"/>
      <p:bldP spid="4"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3F801E-0851-85D0-F1F5-031FD620CC21}"/>
              </a:ext>
              <a:ext uri="{C183D7F6-B498-43B3-948B-1728B52AA6E4}">
                <adec:decorative xmlns:adec="http://schemas.microsoft.com/office/drawing/2017/decorative" val="1"/>
              </a:ext>
            </a:extLst>
          </p:cNvPr>
          <p:cNvPicPr>
            <a:picLocks noChangeAspect="1"/>
          </p:cNvPicPr>
          <p:nvPr/>
        </p:nvPicPr>
        <p:blipFill rotWithShape="1">
          <a:blip r:embed="rId3"/>
          <a:srcRect l="19696" r="36606"/>
          <a:stretch/>
        </p:blipFill>
        <p:spPr>
          <a:xfrm>
            <a:off x="570382" y="1688373"/>
            <a:ext cx="2011680" cy="2642971"/>
          </a:xfrm>
          <a:prstGeom prst="roundRect">
            <a:avLst>
              <a:gd name="adj" fmla="val 5978"/>
            </a:avLst>
          </a:prstGeom>
          <a:effectLst/>
        </p:spPr>
      </p:pic>
      <p:sp>
        <p:nvSpPr>
          <p:cNvPr id="2" name="Title 1">
            <a:extLst>
              <a:ext uri="{FF2B5EF4-FFF2-40B4-BE49-F238E27FC236}">
                <a16:creationId xmlns:a16="http://schemas.microsoft.com/office/drawing/2014/main" id="{B38FC1C5-BDC0-6902-7D50-60DDBDC8303E}"/>
              </a:ext>
            </a:extLst>
          </p:cNvPr>
          <p:cNvSpPr>
            <a:spLocks noGrp="1"/>
          </p:cNvSpPr>
          <p:nvPr>
            <p:ph type="title"/>
          </p:nvPr>
        </p:nvSpPr>
        <p:spPr>
          <a:xfrm>
            <a:off x="-1" y="457200"/>
            <a:ext cx="12191999" cy="553998"/>
          </a:xfrm>
        </p:spPr>
        <p:txBody>
          <a:bodyPr/>
          <a:lstStyle/>
          <a:p>
            <a:pPr algn="ctr"/>
            <a:r>
              <a:rPr lang="en-US"/>
              <a:t>Microsoft global security operations</a:t>
            </a:r>
          </a:p>
        </p:txBody>
      </p:sp>
      <p:sp>
        <p:nvSpPr>
          <p:cNvPr id="6" name="TextBox 5">
            <a:extLst>
              <a:ext uri="{FF2B5EF4-FFF2-40B4-BE49-F238E27FC236}">
                <a16:creationId xmlns:a16="http://schemas.microsoft.com/office/drawing/2014/main" id="{6C3C2DAC-C4DB-1B99-14F7-CD9FDAC924A1}"/>
              </a:ext>
            </a:extLst>
          </p:cNvPr>
          <p:cNvSpPr txBox="1"/>
          <p:nvPr/>
        </p:nvSpPr>
        <p:spPr>
          <a:xfrm>
            <a:off x="0" y="1021713"/>
            <a:ext cx="12191999" cy="369332"/>
          </a:xfrm>
          <a:prstGeom prst="rect">
            <a:avLst/>
          </a:prstGeom>
          <a:noFill/>
        </p:spPr>
        <p:txBody>
          <a:bodyPr wrap="square">
            <a:spAutoFit/>
          </a:bodyPr>
          <a:lstStyle/>
          <a:p>
            <a:pPr algn="ctr"/>
            <a:r>
              <a:rPr lang="en-US" sz="1800">
                <a:latin typeface="+mj-lt"/>
              </a:rPr>
              <a:t>Safeguarding data, infrastructure and people. </a:t>
            </a:r>
            <a:endParaRPr lang="en-US">
              <a:latin typeface="+mj-lt"/>
            </a:endParaRPr>
          </a:p>
        </p:txBody>
      </p:sp>
      <p:sp>
        <p:nvSpPr>
          <p:cNvPr id="3" name="Rectangle: Rounded Corners 2">
            <a:extLst>
              <a:ext uri="{FF2B5EF4-FFF2-40B4-BE49-F238E27FC236}">
                <a16:creationId xmlns:a16="http://schemas.microsoft.com/office/drawing/2014/main" id="{D33C1944-6246-F717-4CD8-C25D37D7E689}"/>
              </a:ext>
              <a:ext uri="{C183D7F6-B498-43B3-948B-1728B52AA6E4}">
                <adec:decorative xmlns:adec="http://schemas.microsoft.com/office/drawing/2017/decorative" val="1"/>
              </a:ext>
            </a:extLst>
          </p:cNvPr>
          <p:cNvSpPr>
            <a:spLocks/>
          </p:cNvSpPr>
          <p:nvPr/>
        </p:nvSpPr>
        <p:spPr bwMode="auto">
          <a:xfrm>
            <a:off x="481264" y="1611530"/>
            <a:ext cx="2161949" cy="4224757"/>
          </a:xfrm>
          <a:prstGeom prst="roundRect">
            <a:avLst>
              <a:gd name="adj" fmla="val 4955"/>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9CFCD308-AD3E-507B-963B-19410F32BAC7}"/>
              </a:ext>
              <a:ext uri="{C183D7F6-B498-43B3-948B-1728B52AA6E4}">
                <adec:decorative xmlns:adec="http://schemas.microsoft.com/office/drawing/2017/decorative" val="1"/>
              </a:ext>
            </a:extLst>
          </p:cNvPr>
          <p:cNvSpPr>
            <a:spLocks/>
          </p:cNvSpPr>
          <p:nvPr/>
        </p:nvSpPr>
        <p:spPr bwMode="auto">
          <a:xfrm>
            <a:off x="2736441" y="1611530"/>
            <a:ext cx="2161949" cy="4224757"/>
          </a:xfrm>
          <a:prstGeom prst="roundRect">
            <a:avLst>
              <a:gd name="adj" fmla="val 4955"/>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5BD1D2AB-5F81-FF73-19CD-4920949D6BFA}"/>
              </a:ext>
              <a:ext uri="{C183D7F6-B498-43B3-948B-1728B52AA6E4}">
                <adec:decorative xmlns:adec="http://schemas.microsoft.com/office/drawing/2017/decorative" val="1"/>
              </a:ext>
            </a:extLst>
          </p:cNvPr>
          <p:cNvSpPr>
            <a:spLocks/>
          </p:cNvSpPr>
          <p:nvPr/>
        </p:nvSpPr>
        <p:spPr bwMode="auto">
          <a:xfrm>
            <a:off x="4991618" y="1611530"/>
            <a:ext cx="2161949" cy="4224757"/>
          </a:xfrm>
          <a:prstGeom prst="roundRect">
            <a:avLst>
              <a:gd name="adj" fmla="val 4955"/>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26A9B46F-FABF-51BD-14E5-7F37A5C1D191}"/>
              </a:ext>
              <a:ext uri="{C183D7F6-B498-43B3-948B-1728B52AA6E4}">
                <adec:decorative xmlns:adec="http://schemas.microsoft.com/office/drawing/2017/decorative" val="1"/>
              </a:ext>
            </a:extLst>
          </p:cNvPr>
          <p:cNvSpPr>
            <a:spLocks/>
          </p:cNvSpPr>
          <p:nvPr/>
        </p:nvSpPr>
        <p:spPr bwMode="auto">
          <a:xfrm>
            <a:off x="7246795" y="1611530"/>
            <a:ext cx="2161949" cy="4224757"/>
          </a:xfrm>
          <a:prstGeom prst="roundRect">
            <a:avLst>
              <a:gd name="adj" fmla="val 4955"/>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A31FB52D-3D4F-F41D-7EB7-318DDFA240B0}"/>
              </a:ext>
              <a:ext uri="{C183D7F6-B498-43B3-948B-1728B52AA6E4}">
                <adec:decorative xmlns:adec="http://schemas.microsoft.com/office/drawing/2017/decorative" val="1"/>
              </a:ext>
            </a:extLst>
          </p:cNvPr>
          <p:cNvSpPr>
            <a:spLocks/>
          </p:cNvSpPr>
          <p:nvPr/>
        </p:nvSpPr>
        <p:spPr bwMode="auto">
          <a:xfrm>
            <a:off x="9513549" y="1611530"/>
            <a:ext cx="2161949" cy="4224757"/>
          </a:xfrm>
          <a:prstGeom prst="roundRect">
            <a:avLst>
              <a:gd name="adj" fmla="val 4955"/>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TextBox 11">
            <a:extLst>
              <a:ext uri="{FF2B5EF4-FFF2-40B4-BE49-F238E27FC236}">
                <a16:creationId xmlns:a16="http://schemas.microsoft.com/office/drawing/2014/main" id="{F39F6D77-9965-3424-DD95-2CBBB6029A06}"/>
              </a:ext>
            </a:extLst>
          </p:cNvPr>
          <p:cNvSpPr txBox="1"/>
          <p:nvPr/>
        </p:nvSpPr>
        <p:spPr>
          <a:xfrm>
            <a:off x="499164" y="4689446"/>
            <a:ext cx="2161949" cy="584775"/>
          </a:xfrm>
          <a:prstGeom prst="rect">
            <a:avLst/>
          </a:prstGeom>
          <a:noFill/>
        </p:spPr>
        <p:txBody>
          <a:bodyPr wrap="square">
            <a:spAutoFit/>
          </a:bodyPr>
          <a:lstStyle/>
          <a:p>
            <a:pPr algn="ctr"/>
            <a:r>
              <a:rPr lang="en-US" sz="1600">
                <a:hlinkClick r:id="rId4"/>
              </a:rPr>
              <a:t>Global threat intelligence </a:t>
            </a:r>
            <a:endParaRPr lang="en-US" sz="1600"/>
          </a:p>
        </p:txBody>
      </p:sp>
      <p:pic>
        <p:nvPicPr>
          <p:cNvPr id="13" name="Picture 12">
            <a:extLst>
              <a:ext uri="{FF2B5EF4-FFF2-40B4-BE49-F238E27FC236}">
                <a16:creationId xmlns:a16="http://schemas.microsoft.com/office/drawing/2014/main" id="{48267625-516D-1E19-0398-68390CDD96CE}"/>
              </a:ext>
              <a:ext uri="{C183D7F6-B498-43B3-948B-1728B52AA6E4}">
                <adec:decorative xmlns:adec="http://schemas.microsoft.com/office/drawing/2017/decorative" val="1"/>
              </a:ext>
            </a:extLst>
          </p:cNvPr>
          <p:cNvPicPr>
            <a:picLocks noChangeAspect="1"/>
          </p:cNvPicPr>
          <p:nvPr/>
        </p:nvPicPr>
        <p:blipFill rotWithShape="1">
          <a:blip r:embed="rId5"/>
          <a:srcRect l="29643" r="28897"/>
          <a:stretch/>
        </p:blipFill>
        <p:spPr>
          <a:xfrm>
            <a:off x="2818907" y="1688373"/>
            <a:ext cx="2008682" cy="2653263"/>
          </a:xfrm>
          <a:prstGeom prst="roundRect">
            <a:avLst>
              <a:gd name="adj" fmla="val 5978"/>
            </a:avLst>
          </a:prstGeom>
          <a:effectLst/>
        </p:spPr>
      </p:pic>
      <p:sp>
        <p:nvSpPr>
          <p:cNvPr id="14" name="TextBox 13">
            <a:extLst>
              <a:ext uri="{FF2B5EF4-FFF2-40B4-BE49-F238E27FC236}">
                <a16:creationId xmlns:a16="http://schemas.microsoft.com/office/drawing/2014/main" id="{3FCAD9FD-FC82-6E19-9AD6-50D4E3BBC1BB}"/>
              </a:ext>
            </a:extLst>
          </p:cNvPr>
          <p:cNvSpPr txBox="1"/>
          <p:nvPr/>
        </p:nvSpPr>
        <p:spPr>
          <a:xfrm>
            <a:off x="2736439" y="4689446"/>
            <a:ext cx="2161949" cy="584775"/>
          </a:xfrm>
          <a:prstGeom prst="rect">
            <a:avLst/>
          </a:prstGeom>
          <a:noFill/>
        </p:spPr>
        <p:txBody>
          <a:bodyPr wrap="square">
            <a:spAutoFit/>
          </a:bodyPr>
          <a:lstStyle/>
          <a:p>
            <a:pPr algn="ctr"/>
            <a:r>
              <a:rPr lang="en-US" sz="1600">
                <a:hlinkClick r:id="rId6"/>
              </a:rPr>
              <a:t>Microsoft </a:t>
            </a:r>
            <a:br>
              <a:rPr lang="en-US" sz="1600">
                <a:hlinkClick r:id="rId6"/>
              </a:rPr>
            </a:br>
            <a:r>
              <a:rPr lang="en-US" sz="1600">
                <a:hlinkClick r:id="rId6"/>
              </a:rPr>
              <a:t>security experts</a:t>
            </a:r>
            <a:endParaRPr lang="en-US" sz="1600"/>
          </a:p>
        </p:txBody>
      </p:sp>
      <p:pic>
        <p:nvPicPr>
          <p:cNvPr id="15" name="Picture 14">
            <a:extLst>
              <a:ext uri="{FF2B5EF4-FFF2-40B4-BE49-F238E27FC236}">
                <a16:creationId xmlns:a16="http://schemas.microsoft.com/office/drawing/2014/main" id="{CD7551E7-6E5A-C5C8-F0A1-D4606C9DBAB8}"/>
              </a:ext>
              <a:ext uri="{C183D7F6-B498-43B3-948B-1728B52AA6E4}">
                <adec:decorative xmlns:adec="http://schemas.microsoft.com/office/drawing/2017/decorative" val="1"/>
              </a:ext>
            </a:extLst>
          </p:cNvPr>
          <p:cNvPicPr>
            <a:picLocks/>
          </p:cNvPicPr>
          <p:nvPr/>
        </p:nvPicPr>
        <p:blipFill rotWithShape="1">
          <a:blip r:embed="rId7"/>
          <a:srcRect l="14433" r="45048"/>
          <a:stretch/>
        </p:blipFill>
        <p:spPr>
          <a:xfrm>
            <a:off x="5082423" y="1688373"/>
            <a:ext cx="2011680" cy="2653263"/>
          </a:xfrm>
          <a:prstGeom prst="roundRect">
            <a:avLst>
              <a:gd name="adj" fmla="val 5978"/>
            </a:avLst>
          </a:prstGeom>
          <a:effectLst/>
        </p:spPr>
      </p:pic>
      <p:sp>
        <p:nvSpPr>
          <p:cNvPr id="16" name="TextBox 15">
            <a:extLst>
              <a:ext uri="{FF2B5EF4-FFF2-40B4-BE49-F238E27FC236}">
                <a16:creationId xmlns:a16="http://schemas.microsoft.com/office/drawing/2014/main" id="{2C31F5D4-D319-D6F3-40A5-835A30C77CB2}"/>
              </a:ext>
            </a:extLst>
          </p:cNvPr>
          <p:cNvSpPr txBox="1"/>
          <p:nvPr/>
        </p:nvSpPr>
        <p:spPr>
          <a:xfrm>
            <a:off x="4991615" y="4689446"/>
            <a:ext cx="2161950" cy="584775"/>
          </a:xfrm>
          <a:prstGeom prst="rect">
            <a:avLst/>
          </a:prstGeom>
          <a:noFill/>
        </p:spPr>
        <p:txBody>
          <a:bodyPr wrap="square">
            <a:spAutoFit/>
          </a:bodyPr>
          <a:lstStyle/>
          <a:p>
            <a:pPr algn="ctr"/>
            <a:r>
              <a:rPr lang="en-US" sz="1600">
                <a:hlinkClick r:id="rId8"/>
              </a:rPr>
              <a:t>Microsoft Intelligence </a:t>
            </a:r>
            <a:br>
              <a:rPr lang="en-US" sz="1600">
                <a:hlinkClick r:id="rId8"/>
              </a:rPr>
            </a:br>
            <a:r>
              <a:rPr lang="en-US" sz="1600">
                <a:hlinkClick r:id="rId8"/>
              </a:rPr>
              <a:t>Security Association</a:t>
            </a:r>
            <a:r>
              <a:rPr lang="en-US" sz="1600"/>
              <a:t> </a:t>
            </a:r>
          </a:p>
        </p:txBody>
      </p:sp>
      <p:sp>
        <p:nvSpPr>
          <p:cNvPr id="18" name="TextBox 17">
            <a:extLst>
              <a:ext uri="{FF2B5EF4-FFF2-40B4-BE49-F238E27FC236}">
                <a16:creationId xmlns:a16="http://schemas.microsoft.com/office/drawing/2014/main" id="{278566B9-A8A3-ABED-A61B-853550BC29D7}"/>
              </a:ext>
            </a:extLst>
          </p:cNvPr>
          <p:cNvSpPr txBox="1"/>
          <p:nvPr/>
        </p:nvSpPr>
        <p:spPr>
          <a:xfrm>
            <a:off x="7246791" y="4689446"/>
            <a:ext cx="2161950" cy="584775"/>
          </a:xfrm>
          <a:prstGeom prst="rect">
            <a:avLst/>
          </a:prstGeom>
          <a:noFill/>
        </p:spPr>
        <p:txBody>
          <a:bodyPr wrap="square">
            <a:spAutoFit/>
          </a:bodyPr>
          <a:lstStyle/>
          <a:p>
            <a:pPr algn="ctr"/>
            <a:r>
              <a:rPr lang="en-US" sz="1600">
                <a:hlinkClick r:id="rId9"/>
              </a:rPr>
              <a:t>Microsoft Digital Crimes Unit</a:t>
            </a:r>
            <a:endParaRPr lang="en-US" sz="1600"/>
          </a:p>
        </p:txBody>
      </p:sp>
      <p:pic>
        <p:nvPicPr>
          <p:cNvPr id="21" name="Picture 20">
            <a:extLst>
              <a:ext uri="{FF2B5EF4-FFF2-40B4-BE49-F238E27FC236}">
                <a16:creationId xmlns:a16="http://schemas.microsoft.com/office/drawing/2014/main" id="{E3D5761D-ACB9-385C-EC24-FC12D6C7F547}"/>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328666" y="1688373"/>
            <a:ext cx="2011680" cy="2642971"/>
          </a:xfrm>
          <a:prstGeom prst="roundRect">
            <a:avLst>
              <a:gd name="adj" fmla="val 5978"/>
            </a:avLst>
          </a:prstGeom>
          <a:effectLst/>
        </p:spPr>
      </p:pic>
      <p:pic>
        <p:nvPicPr>
          <p:cNvPr id="23" name="Picture 22">
            <a:extLst>
              <a:ext uri="{FF2B5EF4-FFF2-40B4-BE49-F238E27FC236}">
                <a16:creationId xmlns:a16="http://schemas.microsoft.com/office/drawing/2014/main" id="{607A68FF-47A1-0477-B754-13CA455A064A}"/>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Lst>
          </a:blip>
          <a:srcRect l="3036" t="6349" r="57876" b="5656"/>
          <a:stretch/>
        </p:blipFill>
        <p:spPr>
          <a:xfrm>
            <a:off x="9588077" y="1691019"/>
            <a:ext cx="2011680" cy="2640325"/>
          </a:xfrm>
          <a:prstGeom prst="roundRect">
            <a:avLst>
              <a:gd name="adj" fmla="val 5978"/>
            </a:avLst>
          </a:prstGeom>
          <a:effectLst/>
        </p:spPr>
      </p:pic>
      <p:sp>
        <p:nvSpPr>
          <p:cNvPr id="24" name="TextBox 23">
            <a:extLst>
              <a:ext uri="{FF2B5EF4-FFF2-40B4-BE49-F238E27FC236}">
                <a16:creationId xmlns:a16="http://schemas.microsoft.com/office/drawing/2014/main" id="{25F57038-0ECA-40EF-3DB4-483FDA8A91FF}"/>
              </a:ext>
            </a:extLst>
          </p:cNvPr>
          <p:cNvSpPr txBox="1"/>
          <p:nvPr/>
        </p:nvSpPr>
        <p:spPr>
          <a:xfrm>
            <a:off x="9513540" y="4689446"/>
            <a:ext cx="2161949" cy="584775"/>
          </a:xfrm>
          <a:prstGeom prst="rect">
            <a:avLst/>
          </a:prstGeom>
          <a:noFill/>
        </p:spPr>
        <p:txBody>
          <a:bodyPr wrap="square">
            <a:spAutoFit/>
          </a:bodyPr>
          <a:lstStyle/>
          <a:p>
            <a:pPr algn="ctr"/>
            <a:r>
              <a:rPr lang="en-US" sz="1600">
                <a:hlinkClick r:id="rId12"/>
              </a:rPr>
              <a:t>Cybersecurity </a:t>
            </a:r>
            <a:br>
              <a:rPr lang="en-US" sz="1600">
                <a:hlinkClick r:id="rId12"/>
              </a:rPr>
            </a:br>
            <a:r>
              <a:rPr lang="en-US" sz="1600">
                <a:hlinkClick r:id="rId12"/>
              </a:rPr>
              <a:t>Tech Accord</a:t>
            </a:r>
            <a:endParaRPr lang="en-US" sz="1600"/>
          </a:p>
        </p:txBody>
      </p:sp>
    </p:spTree>
    <p:extLst>
      <p:ext uri="{BB962C8B-B14F-4D97-AF65-F5344CB8AC3E}">
        <p14:creationId xmlns:p14="http://schemas.microsoft.com/office/powerpoint/2010/main" val="6252701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AA684F3-7248-2DA4-E854-BCB2FF774D4B}"/>
              </a:ext>
            </a:extLst>
          </p:cNvPr>
          <p:cNvSpPr txBox="1">
            <a:spLocks/>
          </p:cNvSpPr>
          <p:nvPr/>
        </p:nvSpPr>
        <p:spPr bwMode="ltGray">
          <a:xfrm>
            <a:off x="215614" y="205019"/>
            <a:ext cx="11775122" cy="6434229"/>
          </a:xfrm>
          <a:prstGeom prst="rect">
            <a:avLst/>
          </a:prstGeo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1"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grpSp>
        <p:nvGrpSpPr>
          <p:cNvPr id="4" name="Group 3">
            <a:extLst>
              <a:ext uri="{FF2B5EF4-FFF2-40B4-BE49-F238E27FC236}">
                <a16:creationId xmlns:a16="http://schemas.microsoft.com/office/drawing/2014/main" id="{D11E9775-01CD-E920-7FCB-67602BC5386D}"/>
              </a:ext>
              <a:ext uri="{C183D7F6-B498-43B3-948B-1728B52AA6E4}">
                <adec:decorative xmlns:adec="http://schemas.microsoft.com/office/drawing/2017/decorative" val="1"/>
              </a:ext>
            </a:extLst>
          </p:cNvPr>
          <p:cNvGrpSpPr/>
          <p:nvPr/>
        </p:nvGrpSpPr>
        <p:grpSpPr>
          <a:xfrm>
            <a:off x="453983" y="262295"/>
            <a:ext cx="11725320" cy="6797380"/>
            <a:chOff x="334237" y="262295"/>
            <a:chExt cx="11725320" cy="6797380"/>
          </a:xfrm>
        </p:grpSpPr>
        <p:sp>
          <p:nvSpPr>
            <p:cNvPr id="110" name="Oval 109">
              <a:extLst>
                <a:ext uri="{FF2B5EF4-FFF2-40B4-BE49-F238E27FC236}">
                  <a16:creationId xmlns:a16="http://schemas.microsoft.com/office/drawing/2014/main" id="{1D632040-A17A-43D6-937C-D0A96866ECD6}"/>
                </a:ext>
                <a:ext uri="{C183D7F6-B498-43B3-948B-1728B52AA6E4}">
                  <adec:decorative xmlns:adec="http://schemas.microsoft.com/office/drawing/2017/decorative" val="1"/>
                </a:ext>
              </a:extLst>
            </p:cNvPr>
            <p:cNvSpPr/>
            <p:nvPr/>
          </p:nvSpPr>
          <p:spPr bwMode="auto">
            <a:xfrm>
              <a:off x="5066970" y="866588"/>
              <a:ext cx="5364810" cy="5364810"/>
            </a:xfrm>
            <a:prstGeom prst="ellipse">
              <a:avLst/>
            </a:prstGeom>
            <a:solidFill>
              <a:schemeClr val="bg1">
                <a:lumMod val="50000"/>
              </a:schemeClr>
            </a:solidFill>
            <a:ln w="63500">
              <a:solidFill>
                <a:srgbClr val="FFFFFF">
                  <a:alpha val="50196"/>
                </a:srgbClr>
              </a:solidFill>
              <a:headEnd type="none" w="med" len="med"/>
              <a:tailEnd type="none" w="med" len="med"/>
            </a:ln>
            <a:effectLst>
              <a:glow rad="152400">
                <a:schemeClr val="accent5">
                  <a:alpha val="20000"/>
                </a:schemeClr>
              </a:glow>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5A6DBF91-BF00-4E96-A609-1897B7CC2C2C}"/>
                </a:ext>
              </a:extLst>
            </p:cNvPr>
            <p:cNvSpPr/>
            <p:nvPr/>
          </p:nvSpPr>
          <p:spPr>
            <a:xfrm>
              <a:off x="2574828" y="2457656"/>
              <a:ext cx="2355983" cy="983687"/>
            </a:xfrm>
            <a:custGeom>
              <a:avLst/>
              <a:gdLst>
                <a:gd name="connsiteX0" fmla="*/ 1771650 w 1771650"/>
                <a:gd name="connsiteY0" fmla="*/ 739713 h 739712"/>
                <a:gd name="connsiteX1" fmla="*/ 1511332 w 1771650"/>
                <a:gd name="connsiteY1" fmla="*/ 739713 h 739712"/>
                <a:gd name="connsiteX2" fmla="*/ 771525 w 1771650"/>
                <a:gd name="connsiteY2" fmla="*/ 0 h 739712"/>
                <a:gd name="connsiteX3" fmla="*/ 0 w 1771650"/>
                <a:gd name="connsiteY3" fmla="*/ 0 h 739712"/>
              </a:gdLst>
              <a:ahLst/>
              <a:cxnLst>
                <a:cxn ang="0">
                  <a:pos x="connsiteX0" y="connsiteY0"/>
                </a:cxn>
                <a:cxn ang="0">
                  <a:pos x="connsiteX1" y="connsiteY1"/>
                </a:cxn>
                <a:cxn ang="0">
                  <a:pos x="connsiteX2" y="connsiteY2"/>
                </a:cxn>
                <a:cxn ang="0">
                  <a:pos x="connsiteX3" y="connsiteY3"/>
                </a:cxn>
              </a:cxnLst>
              <a:rect l="l" t="t" r="r" b="b"/>
              <a:pathLst>
                <a:path w="1771650" h="739712">
                  <a:moveTo>
                    <a:pt x="1771650" y="739713"/>
                  </a:moveTo>
                  <a:lnTo>
                    <a:pt x="1511332" y="739713"/>
                  </a:lnTo>
                  <a:lnTo>
                    <a:pt x="771525" y="0"/>
                  </a:lnTo>
                  <a:lnTo>
                    <a:pt x="0" y="0"/>
                  </a:lnTo>
                </a:path>
              </a:pathLst>
            </a:custGeom>
            <a:noFill/>
            <a:ln w="12700" cap="flat">
              <a:solidFill>
                <a:srgbClr val="FFFFFF">
                  <a:alpha val="50196"/>
                </a:srgbClr>
              </a:solidFill>
              <a:prstDash val="solid"/>
              <a:miter/>
              <a:headEnd type="oval"/>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E6B0FFE-A4FA-4F66-B8EC-E548E6EB9639}"/>
                </a:ext>
              </a:extLst>
            </p:cNvPr>
            <p:cNvSpPr/>
            <p:nvPr/>
          </p:nvSpPr>
          <p:spPr>
            <a:xfrm>
              <a:off x="3955485" y="3756560"/>
              <a:ext cx="975326" cy="12667"/>
            </a:xfrm>
            <a:custGeom>
              <a:avLst/>
              <a:gdLst>
                <a:gd name="connsiteX0" fmla="*/ 0 w 733425"/>
                <a:gd name="connsiteY0" fmla="*/ 0 h 9525"/>
                <a:gd name="connsiteX1" fmla="*/ 733425 w 733425"/>
                <a:gd name="connsiteY1" fmla="*/ 0 h 9525"/>
              </a:gdLst>
              <a:ahLst/>
              <a:cxnLst>
                <a:cxn ang="0">
                  <a:pos x="connsiteX0" y="connsiteY0"/>
                </a:cxn>
                <a:cxn ang="0">
                  <a:pos x="connsiteX1" y="connsiteY1"/>
                </a:cxn>
              </a:cxnLst>
              <a:rect l="l" t="t" r="r" b="b"/>
              <a:pathLst>
                <a:path w="733425" h="9525">
                  <a:moveTo>
                    <a:pt x="0" y="0"/>
                  </a:moveTo>
                  <a:lnTo>
                    <a:pt x="733425" y="0"/>
                  </a:lnTo>
                </a:path>
              </a:pathLst>
            </a:custGeom>
            <a:ln w="12700" cap="flat">
              <a:solidFill>
                <a:srgbClr val="FFFFFF">
                  <a:alpha val="50196"/>
                </a:srgbClr>
              </a:solidFill>
              <a:prstDash val="solid"/>
              <a:miter/>
              <a:headEnd type="oval"/>
              <a:tailEnd type="none"/>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10091C63-3BB8-4E21-8BEE-39DB2B9AB91A}"/>
                </a:ext>
              </a:extLst>
            </p:cNvPr>
            <p:cNvSpPr/>
            <p:nvPr/>
          </p:nvSpPr>
          <p:spPr>
            <a:xfrm>
              <a:off x="4466660" y="838380"/>
              <a:ext cx="811193" cy="1400059"/>
            </a:xfrm>
            <a:custGeom>
              <a:avLst/>
              <a:gdLst>
                <a:gd name="connsiteX0" fmla="*/ 642938 w 642937"/>
                <a:gd name="connsiteY0" fmla="*/ 1109663 h 1109662"/>
                <a:gd name="connsiteX1" fmla="*/ 309563 w 642937"/>
                <a:gd name="connsiteY1" fmla="*/ 776287 h 1109662"/>
                <a:gd name="connsiteX2" fmla="*/ 309563 w 642937"/>
                <a:gd name="connsiteY2" fmla="*/ 309562 h 1109662"/>
                <a:gd name="connsiteX3" fmla="*/ 0 w 642937"/>
                <a:gd name="connsiteY3" fmla="*/ 0 h 1109662"/>
              </a:gdLst>
              <a:ahLst/>
              <a:cxnLst>
                <a:cxn ang="0">
                  <a:pos x="connsiteX0" y="connsiteY0"/>
                </a:cxn>
                <a:cxn ang="0">
                  <a:pos x="connsiteX1" y="connsiteY1"/>
                </a:cxn>
                <a:cxn ang="0">
                  <a:pos x="connsiteX2" y="connsiteY2"/>
                </a:cxn>
                <a:cxn ang="0">
                  <a:pos x="connsiteX3" y="connsiteY3"/>
                </a:cxn>
              </a:cxnLst>
              <a:rect l="l" t="t" r="r" b="b"/>
              <a:pathLst>
                <a:path w="642937" h="1109662">
                  <a:moveTo>
                    <a:pt x="642938" y="1109663"/>
                  </a:moveTo>
                  <a:lnTo>
                    <a:pt x="309563" y="776287"/>
                  </a:lnTo>
                  <a:lnTo>
                    <a:pt x="309563" y="309562"/>
                  </a:lnTo>
                  <a:lnTo>
                    <a:pt x="0" y="0"/>
                  </a:lnTo>
                </a:path>
              </a:pathLst>
            </a:custGeom>
            <a:noFill/>
            <a:ln w="12700" cap="flat">
              <a:solidFill>
                <a:srgbClr val="FFFFFF">
                  <a:alpha val="50196"/>
                </a:srgbClr>
              </a:solidFill>
              <a:prstDash val="solid"/>
              <a:miter/>
              <a:headEnd type="none"/>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A208DA3D-44F5-474A-BE99-3E8369A40F6D}"/>
                </a:ext>
              </a:extLst>
            </p:cNvPr>
            <p:cNvSpPr/>
            <p:nvPr/>
          </p:nvSpPr>
          <p:spPr>
            <a:xfrm>
              <a:off x="3909151" y="4510149"/>
              <a:ext cx="1165171" cy="1051923"/>
            </a:xfrm>
            <a:custGeom>
              <a:avLst/>
              <a:gdLst>
                <a:gd name="connsiteX0" fmla="*/ 1469993 w 1469993"/>
                <a:gd name="connsiteY0" fmla="*/ 0 h 1327118"/>
                <a:gd name="connsiteX1" fmla="*/ 1135571 w 1469993"/>
                <a:gd name="connsiteY1" fmla="*/ 334423 h 1327118"/>
                <a:gd name="connsiteX2" fmla="*/ 1135571 w 1469993"/>
                <a:gd name="connsiteY2" fmla="*/ 952500 h 1327118"/>
                <a:gd name="connsiteX3" fmla="*/ 760952 w 1469993"/>
                <a:gd name="connsiteY3" fmla="*/ 1327118 h 1327118"/>
                <a:gd name="connsiteX4" fmla="*/ 0 w 1469993"/>
                <a:gd name="connsiteY4" fmla="*/ 1327118 h 13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9993" h="1327118">
                  <a:moveTo>
                    <a:pt x="1469993" y="0"/>
                  </a:moveTo>
                  <a:lnTo>
                    <a:pt x="1135571" y="334423"/>
                  </a:lnTo>
                  <a:lnTo>
                    <a:pt x="1135571" y="952500"/>
                  </a:lnTo>
                  <a:lnTo>
                    <a:pt x="760952" y="1327118"/>
                  </a:lnTo>
                  <a:lnTo>
                    <a:pt x="0" y="1327118"/>
                  </a:lnTo>
                </a:path>
              </a:pathLst>
            </a:custGeom>
            <a:noFill/>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2E35BEE-FB71-4ABE-B3E7-5A289FC2C396}"/>
                </a:ext>
              </a:extLst>
            </p:cNvPr>
            <p:cNvSpPr/>
            <p:nvPr/>
          </p:nvSpPr>
          <p:spPr>
            <a:xfrm>
              <a:off x="2574828" y="4411712"/>
              <a:ext cx="2423494" cy="388676"/>
            </a:xfrm>
            <a:custGeom>
              <a:avLst/>
              <a:gdLst>
                <a:gd name="connsiteX0" fmla="*/ 2266950 w 2266949"/>
                <a:gd name="connsiteY0" fmla="*/ 0 h 363569"/>
                <a:gd name="connsiteX1" fmla="*/ 1797082 w 2266949"/>
                <a:gd name="connsiteY1" fmla="*/ 0 h 363569"/>
                <a:gd name="connsiteX2" fmla="*/ 1433512 w 2266949"/>
                <a:gd name="connsiteY2" fmla="*/ 363569 h 363569"/>
                <a:gd name="connsiteX3" fmla="*/ 768382 w 2266949"/>
                <a:gd name="connsiteY3" fmla="*/ 363569 h 363569"/>
                <a:gd name="connsiteX4" fmla="*/ 621506 w 2266949"/>
                <a:gd name="connsiteY4" fmla="*/ 216694 h 363569"/>
                <a:gd name="connsiteX5" fmla="*/ 0 w 2266949"/>
                <a:gd name="connsiteY5" fmla="*/ 216694 h 36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6949" h="363569">
                  <a:moveTo>
                    <a:pt x="2266950" y="0"/>
                  </a:moveTo>
                  <a:lnTo>
                    <a:pt x="1797082" y="0"/>
                  </a:lnTo>
                  <a:lnTo>
                    <a:pt x="1433512" y="363569"/>
                  </a:lnTo>
                  <a:lnTo>
                    <a:pt x="768382" y="363569"/>
                  </a:lnTo>
                  <a:lnTo>
                    <a:pt x="621506" y="216694"/>
                  </a:lnTo>
                  <a:lnTo>
                    <a:pt x="0" y="216694"/>
                  </a:lnTo>
                </a:path>
              </a:pathLst>
            </a:custGeom>
            <a:noFill/>
            <a:ln w="12700" cap="flat">
              <a:solidFill>
                <a:srgbClr val="FFFFFF">
                  <a:alpha val="50196"/>
                </a:srgbClr>
              </a:solidFill>
              <a:prstDash val="solid"/>
              <a:miter/>
              <a:headEnd type="none"/>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ACF8CCFC-81AB-498F-962C-86AEA4AA9000}"/>
                </a:ext>
              </a:extLst>
            </p:cNvPr>
            <p:cNvSpPr/>
            <p:nvPr/>
          </p:nvSpPr>
          <p:spPr>
            <a:xfrm>
              <a:off x="2806372" y="1601627"/>
              <a:ext cx="1545322" cy="12667"/>
            </a:xfrm>
            <a:custGeom>
              <a:avLst/>
              <a:gdLst>
                <a:gd name="connsiteX0" fmla="*/ 0 w 1162050"/>
                <a:gd name="connsiteY0" fmla="*/ 0 h 9525"/>
                <a:gd name="connsiteX1" fmla="*/ 1162050 w 1162050"/>
                <a:gd name="connsiteY1" fmla="*/ 0 h 9525"/>
              </a:gdLst>
              <a:ahLst/>
              <a:cxnLst>
                <a:cxn ang="0">
                  <a:pos x="connsiteX0" y="connsiteY0"/>
                </a:cxn>
                <a:cxn ang="0">
                  <a:pos x="connsiteX1" y="connsiteY1"/>
                </a:cxn>
              </a:cxnLst>
              <a:rect l="l" t="t" r="r" b="b"/>
              <a:pathLst>
                <a:path w="1162050" h="9525">
                  <a:moveTo>
                    <a:pt x="0" y="0"/>
                  </a:moveTo>
                  <a:lnTo>
                    <a:pt x="1162050" y="0"/>
                  </a:lnTo>
                </a:path>
              </a:pathLst>
            </a:custGeom>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34C0C69-8753-4006-A922-A3D813EFDBC2}"/>
                </a:ext>
              </a:extLst>
            </p:cNvPr>
            <p:cNvSpPr/>
            <p:nvPr/>
          </p:nvSpPr>
          <p:spPr>
            <a:xfrm>
              <a:off x="6189173" y="391610"/>
              <a:ext cx="271378" cy="760124"/>
            </a:xfrm>
            <a:custGeom>
              <a:avLst/>
              <a:gdLst>
                <a:gd name="connsiteX0" fmla="*/ 312039 w 312038"/>
                <a:gd name="connsiteY0" fmla="*/ 874014 h 874014"/>
                <a:gd name="connsiteX1" fmla="*/ 312039 w 312038"/>
                <a:gd name="connsiteY1" fmla="*/ 312039 h 874014"/>
                <a:gd name="connsiteX2" fmla="*/ 0 w 312038"/>
                <a:gd name="connsiteY2" fmla="*/ 0 h 874014"/>
              </a:gdLst>
              <a:ahLst/>
              <a:cxnLst>
                <a:cxn ang="0">
                  <a:pos x="connsiteX0" y="connsiteY0"/>
                </a:cxn>
                <a:cxn ang="0">
                  <a:pos x="connsiteX1" y="connsiteY1"/>
                </a:cxn>
                <a:cxn ang="0">
                  <a:pos x="connsiteX2" y="connsiteY2"/>
                </a:cxn>
              </a:cxnLst>
              <a:rect l="l" t="t" r="r" b="b"/>
              <a:pathLst>
                <a:path w="312038" h="874014">
                  <a:moveTo>
                    <a:pt x="312039" y="874014"/>
                  </a:moveTo>
                  <a:lnTo>
                    <a:pt x="312039" y="312039"/>
                  </a:lnTo>
                  <a:lnTo>
                    <a:pt x="0" y="0"/>
                  </a:lnTo>
                </a:path>
              </a:pathLst>
            </a:custGeom>
            <a:noFill/>
            <a:ln w="12700" cap="flat">
              <a:solidFill>
                <a:srgbClr val="FFFFFF">
                  <a:alpha val="50196"/>
                </a:srgbClr>
              </a:solidFill>
              <a:prstDash val="solid"/>
              <a:miter/>
              <a:headEnd type="none"/>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68E8F51-F888-43BB-877C-26D500A00195}"/>
                </a:ext>
              </a:extLst>
            </p:cNvPr>
            <p:cNvSpPr/>
            <p:nvPr/>
          </p:nvSpPr>
          <p:spPr>
            <a:xfrm>
              <a:off x="6915283" y="313609"/>
              <a:ext cx="281627" cy="723111"/>
            </a:xfrm>
            <a:custGeom>
              <a:avLst/>
              <a:gdLst>
                <a:gd name="connsiteX0" fmla="*/ 0 w 303561"/>
                <a:gd name="connsiteY0" fmla="*/ 779431 h 779430"/>
                <a:gd name="connsiteX1" fmla="*/ 0 w 303561"/>
                <a:gd name="connsiteY1" fmla="*/ 478631 h 779430"/>
                <a:gd name="connsiteX2" fmla="*/ 303562 w 303561"/>
                <a:gd name="connsiteY2" fmla="*/ 174974 h 779430"/>
                <a:gd name="connsiteX3" fmla="*/ 303562 w 303561"/>
                <a:gd name="connsiteY3" fmla="*/ 0 h 779430"/>
              </a:gdLst>
              <a:ahLst/>
              <a:cxnLst>
                <a:cxn ang="0">
                  <a:pos x="connsiteX0" y="connsiteY0"/>
                </a:cxn>
                <a:cxn ang="0">
                  <a:pos x="connsiteX1" y="connsiteY1"/>
                </a:cxn>
                <a:cxn ang="0">
                  <a:pos x="connsiteX2" y="connsiteY2"/>
                </a:cxn>
                <a:cxn ang="0">
                  <a:pos x="connsiteX3" y="connsiteY3"/>
                </a:cxn>
              </a:cxnLst>
              <a:rect l="l" t="t" r="r" b="b"/>
              <a:pathLst>
                <a:path w="303561" h="779430">
                  <a:moveTo>
                    <a:pt x="0" y="779431"/>
                  </a:moveTo>
                  <a:lnTo>
                    <a:pt x="0" y="478631"/>
                  </a:lnTo>
                  <a:lnTo>
                    <a:pt x="303562" y="174974"/>
                  </a:lnTo>
                  <a:lnTo>
                    <a:pt x="303562" y="0"/>
                  </a:lnTo>
                </a:path>
              </a:pathLst>
            </a:custGeom>
            <a:noFill/>
            <a:ln w="12700" cap="flat">
              <a:solidFill>
                <a:srgbClr val="FFFFFF">
                  <a:alpha val="50196"/>
                </a:srgbClr>
              </a:solidFill>
              <a:prstDash val="solid"/>
              <a:miter/>
              <a:headEnd type="none"/>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748578EC-8EDE-4E69-ABF5-B590F958048F}"/>
                </a:ext>
              </a:extLst>
            </p:cNvPr>
            <p:cNvSpPr/>
            <p:nvPr/>
          </p:nvSpPr>
          <p:spPr>
            <a:xfrm>
              <a:off x="5471952" y="262295"/>
              <a:ext cx="362365" cy="1323269"/>
            </a:xfrm>
            <a:custGeom>
              <a:avLst/>
              <a:gdLst>
                <a:gd name="connsiteX0" fmla="*/ 323850 w 323850"/>
                <a:gd name="connsiteY0" fmla="*/ 1182624 h 1182624"/>
                <a:gd name="connsiteX1" fmla="*/ 0 w 323850"/>
                <a:gd name="connsiteY1" fmla="*/ 858774 h 1182624"/>
                <a:gd name="connsiteX2" fmla="*/ 0 w 323850"/>
                <a:gd name="connsiteY2" fmla="*/ 0 h 1182624"/>
              </a:gdLst>
              <a:ahLst/>
              <a:cxnLst>
                <a:cxn ang="0">
                  <a:pos x="connsiteX0" y="connsiteY0"/>
                </a:cxn>
                <a:cxn ang="0">
                  <a:pos x="connsiteX1" y="connsiteY1"/>
                </a:cxn>
                <a:cxn ang="0">
                  <a:pos x="connsiteX2" y="connsiteY2"/>
                </a:cxn>
              </a:cxnLst>
              <a:rect l="l" t="t" r="r" b="b"/>
              <a:pathLst>
                <a:path w="323850" h="1182624">
                  <a:moveTo>
                    <a:pt x="323850" y="1182624"/>
                  </a:moveTo>
                  <a:lnTo>
                    <a:pt x="0" y="858774"/>
                  </a:lnTo>
                  <a:lnTo>
                    <a:pt x="0" y="0"/>
                  </a:lnTo>
                </a:path>
              </a:pathLst>
            </a:custGeom>
            <a:noFill/>
            <a:ln w="12700" cap="flat">
              <a:solidFill>
                <a:srgbClr val="FFFFFF">
                  <a:alpha val="50196"/>
                </a:srgbClr>
              </a:solidFill>
              <a:prstDash val="solid"/>
              <a:miter/>
              <a:headEnd type="none"/>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980D9A7-84BC-496E-A410-319BC6CD552B}"/>
                </a:ext>
              </a:extLst>
            </p:cNvPr>
            <p:cNvSpPr/>
            <p:nvPr/>
          </p:nvSpPr>
          <p:spPr>
            <a:xfrm>
              <a:off x="3601580" y="503896"/>
              <a:ext cx="1675661" cy="380504"/>
            </a:xfrm>
            <a:custGeom>
              <a:avLst/>
              <a:gdLst>
                <a:gd name="connsiteX0" fmla="*/ 0 w 1260062"/>
                <a:gd name="connsiteY0" fmla="*/ 0 h 286131"/>
                <a:gd name="connsiteX1" fmla="*/ 973931 w 1260062"/>
                <a:gd name="connsiteY1" fmla="*/ 0 h 286131"/>
                <a:gd name="connsiteX2" fmla="*/ 1260062 w 1260062"/>
                <a:gd name="connsiteY2" fmla="*/ 286131 h 286131"/>
              </a:gdLst>
              <a:ahLst/>
              <a:cxnLst>
                <a:cxn ang="0">
                  <a:pos x="connsiteX0" y="connsiteY0"/>
                </a:cxn>
                <a:cxn ang="0">
                  <a:pos x="connsiteX1" y="connsiteY1"/>
                </a:cxn>
                <a:cxn ang="0">
                  <a:pos x="connsiteX2" y="connsiteY2"/>
                </a:cxn>
              </a:cxnLst>
              <a:rect l="l" t="t" r="r" b="b"/>
              <a:pathLst>
                <a:path w="1260062" h="286131">
                  <a:moveTo>
                    <a:pt x="0" y="0"/>
                  </a:moveTo>
                  <a:lnTo>
                    <a:pt x="973931" y="0"/>
                  </a:lnTo>
                  <a:lnTo>
                    <a:pt x="1260062" y="286131"/>
                  </a:lnTo>
                </a:path>
              </a:pathLst>
            </a:custGeom>
            <a:noFill/>
            <a:ln w="12700" cap="flat">
              <a:solidFill>
                <a:srgbClr val="FFFFFF">
                  <a:alpha val="50196"/>
                </a:srgbClr>
              </a:solidFill>
              <a:prstDash val="solid"/>
              <a:miter/>
              <a:headEnd type="oval"/>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FACA2E6-A762-4ECD-A249-8F3B0F619D22}"/>
                </a:ext>
              </a:extLst>
            </p:cNvPr>
            <p:cNvSpPr/>
            <p:nvPr/>
          </p:nvSpPr>
          <p:spPr>
            <a:xfrm>
              <a:off x="764141" y="6026647"/>
              <a:ext cx="3149037" cy="12667"/>
            </a:xfrm>
            <a:custGeom>
              <a:avLst/>
              <a:gdLst>
                <a:gd name="connsiteX0" fmla="*/ 2368011 w 2368010"/>
                <a:gd name="connsiteY0" fmla="*/ 0 h 9525"/>
                <a:gd name="connsiteX1" fmla="*/ 0 w 2368010"/>
                <a:gd name="connsiteY1" fmla="*/ 0 h 9525"/>
              </a:gdLst>
              <a:ahLst/>
              <a:cxnLst>
                <a:cxn ang="0">
                  <a:pos x="connsiteX0" y="connsiteY0"/>
                </a:cxn>
                <a:cxn ang="0">
                  <a:pos x="connsiteX1" y="connsiteY1"/>
                </a:cxn>
              </a:cxnLst>
              <a:rect l="l" t="t" r="r" b="b"/>
              <a:pathLst>
                <a:path w="2368010" h="9525">
                  <a:moveTo>
                    <a:pt x="2368011" y="0"/>
                  </a:moveTo>
                  <a:lnTo>
                    <a:pt x="0" y="0"/>
                  </a:lnTo>
                </a:path>
              </a:pathLst>
            </a:custGeom>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B4CADA-BA4C-4745-BAA6-C9CA073B612D}"/>
                </a:ext>
              </a:extLst>
            </p:cNvPr>
            <p:cNvSpPr/>
            <p:nvPr/>
          </p:nvSpPr>
          <p:spPr>
            <a:xfrm>
              <a:off x="401306" y="5406933"/>
              <a:ext cx="3501674" cy="492603"/>
            </a:xfrm>
            <a:custGeom>
              <a:avLst/>
              <a:gdLst>
                <a:gd name="connsiteX0" fmla="*/ 0 w 2633186"/>
                <a:gd name="connsiteY0" fmla="*/ 370427 h 370427"/>
                <a:gd name="connsiteX1" fmla="*/ 370427 w 2633186"/>
                <a:gd name="connsiteY1" fmla="*/ 0 h 370427"/>
                <a:gd name="connsiteX2" fmla="*/ 1236155 w 2633186"/>
                <a:gd name="connsiteY2" fmla="*/ 0 h 370427"/>
                <a:gd name="connsiteX3" fmla="*/ 1529334 w 2633186"/>
                <a:gd name="connsiteY3" fmla="*/ 293180 h 370427"/>
                <a:gd name="connsiteX4" fmla="*/ 2633186 w 2633186"/>
                <a:gd name="connsiteY4" fmla="*/ 293180 h 37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3186" h="370427">
                  <a:moveTo>
                    <a:pt x="0" y="370427"/>
                  </a:moveTo>
                  <a:lnTo>
                    <a:pt x="370427" y="0"/>
                  </a:lnTo>
                  <a:lnTo>
                    <a:pt x="1236155" y="0"/>
                  </a:lnTo>
                  <a:lnTo>
                    <a:pt x="1529334" y="293180"/>
                  </a:lnTo>
                  <a:lnTo>
                    <a:pt x="2633186" y="293180"/>
                  </a:lnTo>
                </a:path>
              </a:pathLst>
            </a:custGeom>
            <a:noFill/>
            <a:ln w="12700" cap="flat">
              <a:solidFill>
                <a:srgbClr val="FFFFFF">
                  <a:alpha val="50196"/>
                </a:srgbClr>
              </a:solidFill>
              <a:prstDash val="solid"/>
              <a:miter/>
              <a:headEnd type="oval"/>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C86FE70-0E2B-4B6E-BE58-F5126FF7A679}"/>
                </a:ext>
              </a:extLst>
            </p:cNvPr>
            <p:cNvSpPr/>
            <p:nvPr/>
          </p:nvSpPr>
          <p:spPr>
            <a:xfrm>
              <a:off x="7793456" y="6230015"/>
              <a:ext cx="12667" cy="396843"/>
            </a:xfrm>
            <a:custGeom>
              <a:avLst/>
              <a:gdLst>
                <a:gd name="connsiteX0" fmla="*/ 0 w 9525"/>
                <a:gd name="connsiteY0" fmla="*/ 0 h 298418"/>
                <a:gd name="connsiteX1" fmla="*/ 0 w 9525"/>
                <a:gd name="connsiteY1" fmla="*/ 298418 h 298418"/>
              </a:gdLst>
              <a:ahLst/>
              <a:cxnLst>
                <a:cxn ang="0">
                  <a:pos x="connsiteX0" y="connsiteY0"/>
                </a:cxn>
                <a:cxn ang="0">
                  <a:pos x="connsiteX1" y="connsiteY1"/>
                </a:cxn>
              </a:cxnLst>
              <a:rect l="l" t="t" r="r" b="b"/>
              <a:pathLst>
                <a:path w="9525" h="298418">
                  <a:moveTo>
                    <a:pt x="0" y="0"/>
                  </a:moveTo>
                  <a:lnTo>
                    <a:pt x="0" y="298418"/>
                  </a:lnTo>
                </a:path>
              </a:pathLst>
            </a:custGeom>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6C730048-37AA-4DE8-9E39-58D1D9851725}"/>
                </a:ext>
              </a:extLst>
            </p:cNvPr>
            <p:cNvSpPr/>
            <p:nvPr/>
          </p:nvSpPr>
          <p:spPr>
            <a:xfrm>
              <a:off x="6038803" y="6078016"/>
              <a:ext cx="606174" cy="981659"/>
            </a:xfrm>
            <a:custGeom>
              <a:avLst/>
              <a:gdLst>
                <a:gd name="connsiteX0" fmla="*/ 412718 w 412718"/>
                <a:gd name="connsiteY0" fmla="*/ 0 h 668369"/>
                <a:gd name="connsiteX1" fmla="*/ 0 w 412718"/>
                <a:gd name="connsiteY1" fmla="*/ 412718 h 668369"/>
                <a:gd name="connsiteX2" fmla="*/ 0 w 412718"/>
                <a:gd name="connsiteY2" fmla="*/ 668369 h 668369"/>
              </a:gdLst>
              <a:ahLst/>
              <a:cxnLst>
                <a:cxn ang="0">
                  <a:pos x="connsiteX0" y="connsiteY0"/>
                </a:cxn>
                <a:cxn ang="0">
                  <a:pos x="connsiteX1" y="connsiteY1"/>
                </a:cxn>
                <a:cxn ang="0">
                  <a:pos x="connsiteX2" y="connsiteY2"/>
                </a:cxn>
              </a:cxnLst>
              <a:rect l="l" t="t" r="r" b="b"/>
              <a:pathLst>
                <a:path w="412718" h="668369">
                  <a:moveTo>
                    <a:pt x="412718" y="0"/>
                  </a:moveTo>
                  <a:lnTo>
                    <a:pt x="0" y="412718"/>
                  </a:lnTo>
                  <a:lnTo>
                    <a:pt x="0" y="668369"/>
                  </a:lnTo>
                </a:path>
              </a:pathLst>
            </a:custGeom>
            <a:noFill/>
            <a:ln w="12700" cap="flat">
              <a:solidFill>
                <a:srgbClr val="FFFFFF">
                  <a:alpha val="50196"/>
                </a:srgbClr>
              </a:solidFill>
              <a:prstDash val="solid"/>
              <a:miter/>
              <a:headEnd type="oval"/>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EBB1995-DC4C-4569-9BD1-970C6FC56F30}"/>
                </a:ext>
              </a:extLst>
            </p:cNvPr>
            <p:cNvSpPr/>
            <p:nvPr/>
          </p:nvSpPr>
          <p:spPr>
            <a:xfrm>
              <a:off x="5319307" y="5676993"/>
              <a:ext cx="582649" cy="1016990"/>
            </a:xfrm>
            <a:custGeom>
              <a:avLst/>
              <a:gdLst>
                <a:gd name="connsiteX0" fmla="*/ 555689 w 555688"/>
                <a:gd name="connsiteY0" fmla="*/ 0 h 969931"/>
                <a:gd name="connsiteX1" fmla="*/ 255651 w 555688"/>
                <a:gd name="connsiteY1" fmla="*/ 300038 h 969931"/>
                <a:gd name="connsiteX2" fmla="*/ 255651 w 555688"/>
                <a:gd name="connsiteY2" fmla="*/ 714375 h 969931"/>
                <a:gd name="connsiteX3" fmla="*/ 0 w 555688"/>
                <a:gd name="connsiteY3" fmla="*/ 969932 h 969931"/>
              </a:gdLst>
              <a:ahLst/>
              <a:cxnLst>
                <a:cxn ang="0">
                  <a:pos x="connsiteX0" y="connsiteY0"/>
                </a:cxn>
                <a:cxn ang="0">
                  <a:pos x="connsiteX1" y="connsiteY1"/>
                </a:cxn>
                <a:cxn ang="0">
                  <a:pos x="connsiteX2" y="connsiteY2"/>
                </a:cxn>
                <a:cxn ang="0">
                  <a:pos x="connsiteX3" y="connsiteY3"/>
                </a:cxn>
              </a:cxnLst>
              <a:rect l="l" t="t" r="r" b="b"/>
              <a:pathLst>
                <a:path w="555688" h="969931">
                  <a:moveTo>
                    <a:pt x="555689" y="0"/>
                  </a:moveTo>
                  <a:cubicBezTo>
                    <a:pt x="539782" y="3144"/>
                    <a:pt x="255651" y="300038"/>
                    <a:pt x="255651" y="300038"/>
                  </a:cubicBezTo>
                  <a:lnTo>
                    <a:pt x="255651" y="714375"/>
                  </a:lnTo>
                  <a:lnTo>
                    <a:pt x="0" y="969932"/>
                  </a:lnTo>
                </a:path>
              </a:pathLst>
            </a:custGeom>
            <a:noFill/>
            <a:ln w="12700" cap="flat">
              <a:solidFill>
                <a:srgbClr val="FFFFFF">
                  <a:alpha val="50196"/>
                </a:srgbClr>
              </a:solidFill>
              <a:prstDash val="solid"/>
              <a:miter/>
              <a:headEnd type="none"/>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3A4CC4E-F68F-42AB-9493-0F26F13CC9F1}"/>
                </a:ext>
              </a:extLst>
            </p:cNvPr>
            <p:cNvSpPr/>
            <p:nvPr/>
          </p:nvSpPr>
          <p:spPr>
            <a:xfrm>
              <a:off x="2921753" y="5178690"/>
              <a:ext cx="2507232" cy="990153"/>
            </a:xfrm>
            <a:custGeom>
              <a:avLst/>
              <a:gdLst>
                <a:gd name="connsiteX0" fmla="*/ 2785491 w 2785490"/>
                <a:gd name="connsiteY0" fmla="*/ 0 h 1100042"/>
                <a:gd name="connsiteX1" fmla="*/ 2558510 w 2785490"/>
                <a:gd name="connsiteY1" fmla="*/ 226981 h 1100042"/>
                <a:gd name="connsiteX2" fmla="*/ 2558510 w 2785490"/>
                <a:gd name="connsiteY2" fmla="*/ 946785 h 1100042"/>
                <a:gd name="connsiteX3" fmla="*/ 2405253 w 2785490"/>
                <a:gd name="connsiteY3" fmla="*/ 1100043 h 1100042"/>
                <a:gd name="connsiteX4" fmla="*/ 0 w 2785490"/>
                <a:gd name="connsiteY4" fmla="*/ 1100043 h 110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490" h="1100042">
                  <a:moveTo>
                    <a:pt x="2785491" y="0"/>
                  </a:moveTo>
                  <a:lnTo>
                    <a:pt x="2558510" y="226981"/>
                  </a:lnTo>
                  <a:lnTo>
                    <a:pt x="2558510" y="946785"/>
                  </a:lnTo>
                  <a:lnTo>
                    <a:pt x="2405253" y="1100043"/>
                  </a:lnTo>
                  <a:lnTo>
                    <a:pt x="0" y="1100043"/>
                  </a:lnTo>
                </a:path>
              </a:pathLst>
            </a:custGeom>
            <a:noFill/>
            <a:ln w="12700" cap="flat">
              <a:solidFill>
                <a:srgbClr val="FFFFFF">
                  <a:alpha val="50196"/>
                </a:srgbClr>
              </a:solidFill>
              <a:prstDash val="solid"/>
              <a:miter/>
              <a:headEnd type="oval"/>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8E21A26-5FE4-492F-91D7-1A8ACBDF450D}"/>
                </a:ext>
              </a:extLst>
            </p:cNvPr>
            <p:cNvSpPr/>
            <p:nvPr/>
          </p:nvSpPr>
          <p:spPr>
            <a:xfrm>
              <a:off x="9921439" y="753272"/>
              <a:ext cx="1494656" cy="12667"/>
            </a:xfrm>
            <a:custGeom>
              <a:avLst/>
              <a:gdLst>
                <a:gd name="connsiteX0" fmla="*/ 0 w 1123950"/>
                <a:gd name="connsiteY0" fmla="*/ 0 h 9525"/>
                <a:gd name="connsiteX1" fmla="*/ 1123950 w 1123950"/>
                <a:gd name="connsiteY1" fmla="*/ 0 h 9525"/>
              </a:gdLst>
              <a:ahLst/>
              <a:cxnLst>
                <a:cxn ang="0">
                  <a:pos x="connsiteX0" y="connsiteY0"/>
                </a:cxn>
                <a:cxn ang="0">
                  <a:pos x="connsiteX1" y="connsiteY1"/>
                </a:cxn>
              </a:cxnLst>
              <a:rect l="l" t="t" r="r" b="b"/>
              <a:pathLst>
                <a:path w="1123950" h="9525">
                  <a:moveTo>
                    <a:pt x="0" y="0"/>
                  </a:moveTo>
                  <a:lnTo>
                    <a:pt x="1123950" y="0"/>
                  </a:lnTo>
                </a:path>
              </a:pathLst>
            </a:custGeom>
            <a:noFill/>
            <a:ln w="12700" cap="flat">
              <a:solidFill>
                <a:srgbClr val="FFFFFF">
                  <a:alpha val="50196"/>
                </a:srgbClr>
              </a:solidFill>
              <a:prstDash val="solid"/>
              <a:miter/>
              <a:headEnd type="oval"/>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4DE4992-2A2A-4284-ADC9-F152A611C05B}"/>
                </a:ext>
              </a:extLst>
            </p:cNvPr>
            <p:cNvSpPr/>
            <p:nvPr/>
          </p:nvSpPr>
          <p:spPr>
            <a:xfrm>
              <a:off x="3754972" y="2297045"/>
              <a:ext cx="1176344" cy="838147"/>
            </a:xfrm>
            <a:custGeom>
              <a:avLst/>
              <a:gdLst>
                <a:gd name="connsiteX0" fmla="*/ 0 w 884586"/>
                <a:gd name="connsiteY0" fmla="*/ 0 h 630269"/>
                <a:gd name="connsiteX1" fmla="*/ 630174 w 884586"/>
                <a:gd name="connsiteY1" fmla="*/ 630269 h 630269"/>
                <a:gd name="connsiteX2" fmla="*/ 884587 w 884586"/>
                <a:gd name="connsiteY2" fmla="*/ 630269 h 630269"/>
              </a:gdLst>
              <a:ahLst/>
              <a:cxnLst>
                <a:cxn ang="0">
                  <a:pos x="connsiteX0" y="connsiteY0"/>
                </a:cxn>
                <a:cxn ang="0">
                  <a:pos x="connsiteX1" y="connsiteY1"/>
                </a:cxn>
                <a:cxn ang="0">
                  <a:pos x="connsiteX2" y="connsiteY2"/>
                </a:cxn>
              </a:cxnLst>
              <a:rect l="l" t="t" r="r" b="b"/>
              <a:pathLst>
                <a:path w="884586" h="630269">
                  <a:moveTo>
                    <a:pt x="0" y="0"/>
                  </a:moveTo>
                  <a:lnTo>
                    <a:pt x="630174" y="630269"/>
                  </a:lnTo>
                  <a:lnTo>
                    <a:pt x="884587" y="630269"/>
                  </a:lnTo>
                </a:path>
              </a:pathLst>
            </a:custGeom>
            <a:noFill/>
            <a:ln w="12700" cap="flat">
              <a:solidFill>
                <a:srgbClr val="FFFFFF">
                  <a:alpha val="50196"/>
                </a:srgbClr>
              </a:solidFill>
              <a:prstDash val="solid"/>
              <a:miter/>
              <a:headEnd type="oval"/>
              <a:tailEnd type="none"/>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7BBAA35D-0303-4BE8-82EC-6577AF5DE010}"/>
                </a:ext>
              </a:extLst>
            </p:cNvPr>
            <p:cNvSpPr/>
            <p:nvPr/>
          </p:nvSpPr>
          <p:spPr>
            <a:xfrm>
              <a:off x="1371503" y="1797333"/>
              <a:ext cx="3371791" cy="708708"/>
            </a:xfrm>
            <a:custGeom>
              <a:avLst/>
              <a:gdLst>
                <a:gd name="connsiteX0" fmla="*/ 3259170 w 3259169"/>
                <a:gd name="connsiteY0" fmla="*/ 685038 h 685037"/>
                <a:gd name="connsiteX1" fmla="*/ 2574131 w 3259169"/>
                <a:gd name="connsiteY1" fmla="*/ 0 h 685037"/>
                <a:gd name="connsiteX2" fmla="*/ 0 w 3259169"/>
                <a:gd name="connsiteY2" fmla="*/ 0 h 685037"/>
              </a:gdLst>
              <a:ahLst/>
              <a:cxnLst>
                <a:cxn ang="0">
                  <a:pos x="connsiteX0" y="connsiteY0"/>
                </a:cxn>
                <a:cxn ang="0">
                  <a:pos x="connsiteX1" y="connsiteY1"/>
                </a:cxn>
                <a:cxn ang="0">
                  <a:pos x="connsiteX2" y="connsiteY2"/>
                </a:cxn>
              </a:cxnLst>
              <a:rect l="l" t="t" r="r" b="b"/>
              <a:pathLst>
                <a:path w="3259169" h="685037">
                  <a:moveTo>
                    <a:pt x="3259170" y="685038"/>
                  </a:moveTo>
                  <a:lnTo>
                    <a:pt x="2574131" y="0"/>
                  </a:lnTo>
                  <a:lnTo>
                    <a:pt x="0" y="0"/>
                  </a:lnTo>
                </a:path>
              </a:pathLst>
            </a:custGeom>
            <a:noFill/>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FFC80AA1-D8EE-4FE9-8CAD-B4C2EED19A17}"/>
                </a:ext>
              </a:extLst>
            </p:cNvPr>
            <p:cNvSpPr/>
            <p:nvPr/>
          </p:nvSpPr>
          <p:spPr>
            <a:xfrm>
              <a:off x="7793456" y="498399"/>
              <a:ext cx="2022471" cy="544663"/>
            </a:xfrm>
            <a:custGeom>
              <a:avLst/>
              <a:gdLst>
                <a:gd name="connsiteX0" fmla="*/ 0 w 1520856"/>
                <a:gd name="connsiteY0" fmla="*/ 336613 h 409575"/>
                <a:gd name="connsiteX1" fmla="*/ 336518 w 1520856"/>
                <a:gd name="connsiteY1" fmla="*/ 0 h 409575"/>
                <a:gd name="connsiteX2" fmla="*/ 1111282 w 1520856"/>
                <a:gd name="connsiteY2" fmla="*/ 0 h 409575"/>
                <a:gd name="connsiteX3" fmla="*/ 1520857 w 1520856"/>
                <a:gd name="connsiteY3" fmla="*/ 409575 h 409575"/>
              </a:gdLst>
              <a:ahLst/>
              <a:cxnLst>
                <a:cxn ang="0">
                  <a:pos x="connsiteX0" y="connsiteY0"/>
                </a:cxn>
                <a:cxn ang="0">
                  <a:pos x="connsiteX1" y="connsiteY1"/>
                </a:cxn>
                <a:cxn ang="0">
                  <a:pos x="connsiteX2" y="connsiteY2"/>
                </a:cxn>
                <a:cxn ang="0">
                  <a:pos x="connsiteX3" y="connsiteY3"/>
                </a:cxn>
              </a:cxnLst>
              <a:rect l="l" t="t" r="r" b="b"/>
              <a:pathLst>
                <a:path w="1520856" h="409575">
                  <a:moveTo>
                    <a:pt x="0" y="336613"/>
                  </a:moveTo>
                  <a:lnTo>
                    <a:pt x="336518" y="0"/>
                  </a:lnTo>
                  <a:lnTo>
                    <a:pt x="1111282" y="0"/>
                  </a:lnTo>
                  <a:lnTo>
                    <a:pt x="1520857" y="409575"/>
                  </a:lnTo>
                </a:path>
              </a:pathLst>
            </a:custGeom>
            <a:noFill/>
            <a:ln w="12700" cap="flat">
              <a:solidFill>
                <a:srgbClr val="FFFFFF">
                  <a:alpha val="50196"/>
                </a:srgbClr>
              </a:solidFill>
              <a:prstDash val="solid"/>
              <a:miter/>
              <a:headEnd type="none"/>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E98B5111-88AE-4A31-B52B-83B0B14D6DCC}"/>
                </a:ext>
              </a:extLst>
            </p:cNvPr>
            <p:cNvSpPr/>
            <p:nvPr/>
          </p:nvSpPr>
          <p:spPr>
            <a:xfrm>
              <a:off x="10157925" y="3109859"/>
              <a:ext cx="1422836" cy="282844"/>
            </a:xfrm>
            <a:custGeom>
              <a:avLst/>
              <a:gdLst>
                <a:gd name="connsiteX0" fmla="*/ 0 w 1069943"/>
                <a:gd name="connsiteY0" fmla="*/ 212693 h 212693"/>
                <a:gd name="connsiteX1" fmla="*/ 857250 w 1069943"/>
                <a:gd name="connsiteY1" fmla="*/ 212693 h 212693"/>
                <a:gd name="connsiteX2" fmla="*/ 1069943 w 1069943"/>
                <a:gd name="connsiteY2" fmla="*/ 0 h 212693"/>
              </a:gdLst>
              <a:ahLst/>
              <a:cxnLst>
                <a:cxn ang="0">
                  <a:pos x="connsiteX0" y="connsiteY0"/>
                </a:cxn>
                <a:cxn ang="0">
                  <a:pos x="connsiteX1" y="connsiteY1"/>
                </a:cxn>
                <a:cxn ang="0">
                  <a:pos x="connsiteX2" y="connsiteY2"/>
                </a:cxn>
              </a:cxnLst>
              <a:rect l="l" t="t" r="r" b="b"/>
              <a:pathLst>
                <a:path w="1069943" h="212693">
                  <a:moveTo>
                    <a:pt x="0" y="212693"/>
                  </a:moveTo>
                  <a:lnTo>
                    <a:pt x="857250" y="212693"/>
                  </a:lnTo>
                  <a:lnTo>
                    <a:pt x="1069943" y="0"/>
                  </a:lnTo>
                </a:path>
              </a:pathLst>
            </a:custGeom>
            <a:noFill/>
            <a:ln w="12700" cap="flat">
              <a:solidFill>
                <a:srgbClr val="FFFFFF">
                  <a:alpha val="50196"/>
                </a:srgbClr>
              </a:solidFill>
              <a:prstDash val="solid"/>
              <a:miter/>
              <a:headEnd type="none"/>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2F569D1B-0373-42FC-A3A0-097289F0E3EB}"/>
                </a:ext>
              </a:extLst>
            </p:cNvPr>
            <p:cNvSpPr/>
            <p:nvPr/>
          </p:nvSpPr>
          <p:spPr>
            <a:xfrm>
              <a:off x="10157925" y="3806520"/>
              <a:ext cx="776841" cy="12667"/>
            </a:xfrm>
            <a:custGeom>
              <a:avLst/>
              <a:gdLst>
                <a:gd name="connsiteX0" fmla="*/ 0 w 584168"/>
                <a:gd name="connsiteY0" fmla="*/ 0 h 9525"/>
                <a:gd name="connsiteX1" fmla="*/ 584168 w 584168"/>
                <a:gd name="connsiteY1" fmla="*/ 0 h 9525"/>
              </a:gdLst>
              <a:ahLst/>
              <a:cxnLst>
                <a:cxn ang="0">
                  <a:pos x="connsiteX0" y="connsiteY0"/>
                </a:cxn>
                <a:cxn ang="0">
                  <a:pos x="connsiteX1" y="connsiteY1"/>
                </a:cxn>
              </a:cxnLst>
              <a:rect l="l" t="t" r="r" b="b"/>
              <a:pathLst>
                <a:path w="584168" h="9525">
                  <a:moveTo>
                    <a:pt x="0" y="0"/>
                  </a:moveTo>
                  <a:lnTo>
                    <a:pt x="584168" y="0"/>
                  </a:lnTo>
                </a:path>
              </a:pathLst>
            </a:custGeom>
            <a:ln w="12700" cap="flat">
              <a:solidFill>
                <a:srgbClr val="FFFFFF">
                  <a:alpha val="50196"/>
                </a:srgbClr>
              </a:solidFill>
              <a:prstDash val="solid"/>
              <a:miter/>
              <a:headEnd type="none"/>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F5DD7D7-8F50-4F15-B40B-0423B64E0A69}"/>
                </a:ext>
              </a:extLst>
            </p:cNvPr>
            <p:cNvSpPr/>
            <p:nvPr/>
          </p:nvSpPr>
          <p:spPr>
            <a:xfrm>
              <a:off x="10546283" y="4085185"/>
              <a:ext cx="916914" cy="757333"/>
            </a:xfrm>
            <a:custGeom>
              <a:avLst/>
              <a:gdLst>
                <a:gd name="connsiteX0" fmla="*/ 0 w 942975"/>
                <a:gd name="connsiteY0" fmla="*/ 0 h 778859"/>
                <a:gd name="connsiteX1" fmla="*/ 736663 w 942975"/>
                <a:gd name="connsiteY1" fmla="*/ 0 h 778859"/>
                <a:gd name="connsiteX2" fmla="*/ 942975 w 942975"/>
                <a:gd name="connsiteY2" fmla="*/ 206311 h 778859"/>
                <a:gd name="connsiteX3" fmla="*/ 942975 w 942975"/>
                <a:gd name="connsiteY3" fmla="*/ 778859 h 778859"/>
              </a:gdLst>
              <a:ahLst/>
              <a:cxnLst>
                <a:cxn ang="0">
                  <a:pos x="connsiteX0" y="connsiteY0"/>
                </a:cxn>
                <a:cxn ang="0">
                  <a:pos x="connsiteX1" y="connsiteY1"/>
                </a:cxn>
                <a:cxn ang="0">
                  <a:pos x="connsiteX2" y="connsiteY2"/>
                </a:cxn>
                <a:cxn ang="0">
                  <a:pos x="connsiteX3" y="connsiteY3"/>
                </a:cxn>
              </a:cxnLst>
              <a:rect l="l" t="t" r="r" b="b"/>
              <a:pathLst>
                <a:path w="942975" h="778859">
                  <a:moveTo>
                    <a:pt x="0" y="0"/>
                  </a:moveTo>
                  <a:lnTo>
                    <a:pt x="736663" y="0"/>
                  </a:lnTo>
                  <a:lnTo>
                    <a:pt x="942975" y="206311"/>
                  </a:lnTo>
                  <a:lnTo>
                    <a:pt x="942975" y="778859"/>
                  </a:lnTo>
                </a:path>
              </a:pathLst>
            </a:custGeom>
            <a:noFill/>
            <a:ln w="12700" cap="flat">
              <a:solidFill>
                <a:srgbClr val="FFFFFF">
                  <a:alpha val="50196"/>
                </a:srgbClr>
              </a:solidFill>
              <a:prstDash val="solid"/>
              <a:miter/>
              <a:headEnd type="oval"/>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8A52461A-EA0E-4C8B-8274-B3EA802BCFCD}"/>
                </a:ext>
              </a:extLst>
            </p:cNvPr>
            <p:cNvSpPr/>
            <p:nvPr/>
          </p:nvSpPr>
          <p:spPr>
            <a:xfrm>
              <a:off x="10546282" y="4406029"/>
              <a:ext cx="12667" cy="1207504"/>
            </a:xfrm>
            <a:custGeom>
              <a:avLst/>
              <a:gdLst>
                <a:gd name="connsiteX0" fmla="*/ 0 w 9525"/>
                <a:gd name="connsiteY0" fmla="*/ 0 h 908018"/>
                <a:gd name="connsiteX1" fmla="*/ 0 w 9525"/>
                <a:gd name="connsiteY1" fmla="*/ 908018 h 908018"/>
              </a:gdLst>
              <a:ahLst/>
              <a:cxnLst>
                <a:cxn ang="0">
                  <a:pos x="connsiteX0" y="connsiteY0"/>
                </a:cxn>
                <a:cxn ang="0">
                  <a:pos x="connsiteX1" y="connsiteY1"/>
                </a:cxn>
              </a:cxnLst>
              <a:rect l="l" t="t" r="r" b="b"/>
              <a:pathLst>
                <a:path w="9525" h="908018">
                  <a:moveTo>
                    <a:pt x="0" y="0"/>
                  </a:moveTo>
                  <a:lnTo>
                    <a:pt x="0" y="908018"/>
                  </a:lnTo>
                </a:path>
              </a:pathLst>
            </a:custGeom>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42099F4C-9940-43F9-9D2F-FB8711395B29}"/>
                </a:ext>
              </a:extLst>
            </p:cNvPr>
            <p:cNvSpPr/>
            <p:nvPr/>
          </p:nvSpPr>
          <p:spPr>
            <a:xfrm>
              <a:off x="10546282" y="5945651"/>
              <a:ext cx="368090" cy="1021178"/>
            </a:xfrm>
            <a:custGeom>
              <a:avLst/>
              <a:gdLst>
                <a:gd name="connsiteX0" fmla="*/ 0 w 276796"/>
                <a:gd name="connsiteY0" fmla="*/ 0 h 767905"/>
                <a:gd name="connsiteX1" fmla="*/ 276796 w 276796"/>
                <a:gd name="connsiteY1" fmla="*/ 276797 h 767905"/>
                <a:gd name="connsiteX2" fmla="*/ 276796 w 276796"/>
                <a:gd name="connsiteY2" fmla="*/ 767906 h 767905"/>
              </a:gdLst>
              <a:ahLst/>
              <a:cxnLst>
                <a:cxn ang="0">
                  <a:pos x="connsiteX0" y="connsiteY0"/>
                </a:cxn>
                <a:cxn ang="0">
                  <a:pos x="connsiteX1" y="connsiteY1"/>
                </a:cxn>
                <a:cxn ang="0">
                  <a:pos x="connsiteX2" y="connsiteY2"/>
                </a:cxn>
              </a:cxnLst>
              <a:rect l="l" t="t" r="r" b="b"/>
              <a:pathLst>
                <a:path w="276796" h="767905">
                  <a:moveTo>
                    <a:pt x="0" y="0"/>
                  </a:moveTo>
                  <a:lnTo>
                    <a:pt x="276796" y="276797"/>
                  </a:lnTo>
                  <a:lnTo>
                    <a:pt x="276796" y="767906"/>
                  </a:lnTo>
                </a:path>
              </a:pathLst>
            </a:custGeom>
            <a:noFill/>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B5A914F-5DD2-47BD-87AA-087277859768}"/>
                </a:ext>
              </a:extLst>
            </p:cNvPr>
            <p:cNvSpPr/>
            <p:nvPr/>
          </p:nvSpPr>
          <p:spPr>
            <a:xfrm>
              <a:off x="9710289" y="5120930"/>
              <a:ext cx="464771" cy="464771"/>
            </a:xfrm>
            <a:custGeom>
              <a:avLst/>
              <a:gdLst>
                <a:gd name="connsiteX0" fmla="*/ 0 w 375761"/>
                <a:gd name="connsiteY0" fmla="*/ 0 h 375761"/>
                <a:gd name="connsiteX1" fmla="*/ 375762 w 375761"/>
                <a:gd name="connsiteY1" fmla="*/ 375761 h 375761"/>
              </a:gdLst>
              <a:ahLst/>
              <a:cxnLst>
                <a:cxn ang="0">
                  <a:pos x="connsiteX0" y="connsiteY0"/>
                </a:cxn>
                <a:cxn ang="0">
                  <a:pos x="connsiteX1" y="connsiteY1"/>
                </a:cxn>
              </a:cxnLst>
              <a:rect l="l" t="t" r="r" b="b"/>
              <a:pathLst>
                <a:path w="375761" h="375761">
                  <a:moveTo>
                    <a:pt x="0" y="0"/>
                  </a:moveTo>
                  <a:lnTo>
                    <a:pt x="375762" y="375761"/>
                  </a:lnTo>
                </a:path>
              </a:pathLst>
            </a:custGeom>
            <a:ln w="12700" cap="flat">
              <a:solidFill>
                <a:srgbClr val="FFFFFF">
                  <a:alpha val="50196"/>
                </a:srgbClr>
              </a:solidFill>
              <a:prstDash val="solid"/>
              <a:miter/>
              <a:headEnd type="none"/>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1AD4B44-E903-474F-9CE1-8EAA029295E2}"/>
                </a:ext>
              </a:extLst>
            </p:cNvPr>
            <p:cNvSpPr/>
            <p:nvPr/>
          </p:nvSpPr>
          <p:spPr>
            <a:xfrm>
              <a:off x="9423263" y="5427841"/>
              <a:ext cx="996352" cy="1538988"/>
            </a:xfrm>
            <a:custGeom>
              <a:avLst/>
              <a:gdLst>
                <a:gd name="connsiteX0" fmla="*/ 0 w 749236"/>
                <a:gd name="connsiteY0" fmla="*/ 0 h 1157287"/>
                <a:gd name="connsiteX1" fmla="*/ 749237 w 749236"/>
                <a:gd name="connsiteY1" fmla="*/ 749236 h 1157287"/>
                <a:gd name="connsiteX2" fmla="*/ 749237 w 749236"/>
                <a:gd name="connsiteY2" fmla="*/ 1157288 h 1157287"/>
              </a:gdLst>
              <a:ahLst/>
              <a:cxnLst>
                <a:cxn ang="0">
                  <a:pos x="connsiteX0" y="connsiteY0"/>
                </a:cxn>
                <a:cxn ang="0">
                  <a:pos x="connsiteX1" y="connsiteY1"/>
                </a:cxn>
                <a:cxn ang="0">
                  <a:pos x="connsiteX2" y="connsiteY2"/>
                </a:cxn>
              </a:cxnLst>
              <a:rect l="l" t="t" r="r" b="b"/>
              <a:pathLst>
                <a:path w="749236" h="1157287">
                  <a:moveTo>
                    <a:pt x="0" y="0"/>
                  </a:moveTo>
                  <a:lnTo>
                    <a:pt x="749237" y="749236"/>
                  </a:lnTo>
                  <a:lnTo>
                    <a:pt x="749237" y="1157288"/>
                  </a:lnTo>
                </a:path>
              </a:pathLst>
            </a:custGeom>
            <a:noFill/>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17E37F3-152E-4B9B-8AAB-620298A9C66C}"/>
                </a:ext>
              </a:extLst>
            </p:cNvPr>
            <p:cNvSpPr/>
            <p:nvPr/>
          </p:nvSpPr>
          <p:spPr>
            <a:xfrm>
              <a:off x="9144599" y="5714865"/>
              <a:ext cx="417997" cy="981659"/>
            </a:xfrm>
            <a:custGeom>
              <a:avLst/>
              <a:gdLst>
                <a:gd name="connsiteX0" fmla="*/ 0 w 314325"/>
                <a:gd name="connsiteY0" fmla="*/ 0 h 738187"/>
                <a:gd name="connsiteX1" fmla="*/ 314325 w 314325"/>
                <a:gd name="connsiteY1" fmla="*/ 314325 h 738187"/>
                <a:gd name="connsiteX2" fmla="*/ 314325 w 314325"/>
                <a:gd name="connsiteY2" fmla="*/ 738188 h 738187"/>
              </a:gdLst>
              <a:ahLst/>
              <a:cxnLst>
                <a:cxn ang="0">
                  <a:pos x="connsiteX0" y="connsiteY0"/>
                </a:cxn>
                <a:cxn ang="0">
                  <a:pos x="connsiteX1" y="connsiteY1"/>
                </a:cxn>
                <a:cxn ang="0">
                  <a:pos x="connsiteX2" y="connsiteY2"/>
                </a:cxn>
              </a:cxnLst>
              <a:rect l="l" t="t" r="r" b="b"/>
              <a:pathLst>
                <a:path w="314325" h="738187">
                  <a:moveTo>
                    <a:pt x="0" y="0"/>
                  </a:moveTo>
                  <a:lnTo>
                    <a:pt x="314325" y="314325"/>
                  </a:lnTo>
                  <a:lnTo>
                    <a:pt x="314325" y="738188"/>
                  </a:lnTo>
                </a:path>
              </a:pathLst>
            </a:custGeom>
            <a:noFill/>
            <a:ln w="12700" cap="flat">
              <a:solidFill>
                <a:srgbClr val="FFFFFF">
                  <a:alpha val="50196"/>
                </a:srgbClr>
              </a:solidFill>
              <a:prstDash val="solid"/>
              <a:miter/>
              <a:headEnd type="none"/>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9EEF5534-FEDE-4B37-BBBE-9B9F01ACA09F}"/>
                </a:ext>
              </a:extLst>
            </p:cNvPr>
            <p:cNvSpPr/>
            <p:nvPr/>
          </p:nvSpPr>
          <p:spPr>
            <a:xfrm>
              <a:off x="10798437" y="4406029"/>
              <a:ext cx="651315" cy="1865785"/>
            </a:xfrm>
            <a:custGeom>
              <a:avLst/>
              <a:gdLst>
                <a:gd name="connsiteX0" fmla="*/ 0 w 489775"/>
                <a:gd name="connsiteY0" fmla="*/ 0 h 1403032"/>
                <a:gd name="connsiteX1" fmla="*/ 0 w 489775"/>
                <a:gd name="connsiteY1" fmla="*/ 913352 h 1403032"/>
                <a:gd name="connsiteX2" fmla="*/ 489775 w 489775"/>
                <a:gd name="connsiteY2" fmla="*/ 1403032 h 1403032"/>
              </a:gdLst>
              <a:ahLst/>
              <a:cxnLst>
                <a:cxn ang="0">
                  <a:pos x="connsiteX0" y="connsiteY0"/>
                </a:cxn>
                <a:cxn ang="0">
                  <a:pos x="connsiteX1" y="connsiteY1"/>
                </a:cxn>
                <a:cxn ang="0">
                  <a:pos x="connsiteX2" y="connsiteY2"/>
                </a:cxn>
              </a:cxnLst>
              <a:rect l="l" t="t" r="r" b="b"/>
              <a:pathLst>
                <a:path w="489775" h="1403032">
                  <a:moveTo>
                    <a:pt x="0" y="0"/>
                  </a:moveTo>
                  <a:lnTo>
                    <a:pt x="0" y="913352"/>
                  </a:lnTo>
                  <a:lnTo>
                    <a:pt x="489775" y="1403032"/>
                  </a:lnTo>
                </a:path>
              </a:pathLst>
            </a:custGeom>
            <a:noFill/>
            <a:ln w="12700" cap="flat">
              <a:solidFill>
                <a:srgbClr val="FFFFFF">
                  <a:alpha val="50196"/>
                </a:srgbClr>
              </a:solidFill>
              <a:prstDash val="solid"/>
              <a:miter/>
              <a:headEnd type="oval"/>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9EA6AF63-304D-4193-A8B7-B618E3BF632C}"/>
                </a:ext>
              </a:extLst>
            </p:cNvPr>
            <p:cNvSpPr/>
            <p:nvPr/>
          </p:nvSpPr>
          <p:spPr>
            <a:xfrm>
              <a:off x="9993259" y="1353385"/>
              <a:ext cx="2053631" cy="350483"/>
            </a:xfrm>
            <a:custGeom>
              <a:avLst/>
              <a:gdLst>
                <a:gd name="connsiteX0" fmla="*/ 1544288 w 1544288"/>
                <a:gd name="connsiteY0" fmla="*/ 263557 h 263556"/>
                <a:gd name="connsiteX1" fmla="*/ 263462 w 1544288"/>
                <a:gd name="connsiteY1" fmla="*/ 263557 h 263556"/>
                <a:gd name="connsiteX2" fmla="*/ 0 w 1544288"/>
                <a:gd name="connsiteY2" fmla="*/ 0 h 263556"/>
              </a:gdLst>
              <a:ahLst/>
              <a:cxnLst>
                <a:cxn ang="0">
                  <a:pos x="connsiteX0" y="connsiteY0"/>
                </a:cxn>
                <a:cxn ang="0">
                  <a:pos x="connsiteX1" y="connsiteY1"/>
                </a:cxn>
                <a:cxn ang="0">
                  <a:pos x="connsiteX2" y="connsiteY2"/>
                </a:cxn>
              </a:cxnLst>
              <a:rect l="l" t="t" r="r" b="b"/>
              <a:pathLst>
                <a:path w="1544288" h="263556">
                  <a:moveTo>
                    <a:pt x="1544288" y="263557"/>
                  </a:moveTo>
                  <a:lnTo>
                    <a:pt x="263462" y="263557"/>
                  </a:lnTo>
                  <a:lnTo>
                    <a:pt x="0" y="0"/>
                  </a:lnTo>
                </a:path>
              </a:pathLst>
            </a:custGeom>
            <a:noFill/>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0AA9690-FA48-47D3-8574-F5E3D689F19E}"/>
                </a:ext>
              </a:extLst>
            </p:cNvPr>
            <p:cNvSpPr/>
            <p:nvPr/>
          </p:nvSpPr>
          <p:spPr>
            <a:xfrm>
              <a:off x="3152193" y="1036362"/>
              <a:ext cx="1494148" cy="417489"/>
            </a:xfrm>
            <a:custGeom>
              <a:avLst/>
              <a:gdLst>
                <a:gd name="connsiteX0" fmla="*/ 0 w 1123568"/>
                <a:gd name="connsiteY0" fmla="*/ 0 h 313943"/>
                <a:gd name="connsiteX1" fmla="*/ 809625 w 1123568"/>
                <a:gd name="connsiteY1" fmla="*/ 0 h 313943"/>
                <a:gd name="connsiteX2" fmla="*/ 1123569 w 1123568"/>
                <a:gd name="connsiteY2" fmla="*/ 313944 h 313943"/>
              </a:gdLst>
              <a:ahLst/>
              <a:cxnLst>
                <a:cxn ang="0">
                  <a:pos x="connsiteX0" y="connsiteY0"/>
                </a:cxn>
                <a:cxn ang="0">
                  <a:pos x="connsiteX1" y="connsiteY1"/>
                </a:cxn>
                <a:cxn ang="0">
                  <a:pos x="connsiteX2" y="connsiteY2"/>
                </a:cxn>
              </a:cxnLst>
              <a:rect l="l" t="t" r="r" b="b"/>
              <a:pathLst>
                <a:path w="1123568" h="313943">
                  <a:moveTo>
                    <a:pt x="0" y="0"/>
                  </a:moveTo>
                  <a:lnTo>
                    <a:pt x="809625" y="0"/>
                  </a:lnTo>
                  <a:lnTo>
                    <a:pt x="1123569" y="313944"/>
                  </a:lnTo>
                </a:path>
              </a:pathLst>
            </a:custGeom>
            <a:noFill/>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24314F24-9FA0-40DB-8CE5-76AABC47BEBB}"/>
                </a:ext>
              </a:extLst>
            </p:cNvPr>
            <p:cNvSpPr/>
            <p:nvPr/>
          </p:nvSpPr>
          <p:spPr>
            <a:xfrm>
              <a:off x="9993259" y="2152899"/>
              <a:ext cx="1313016" cy="563155"/>
            </a:xfrm>
            <a:custGeom>
              <a:avLst/>
              <a:gdLst>
                <a:gd name="connsiteX0" fmla="*/ 0 w 987361"/>
                <a:gd name="connsiteY0" fmla="*/ 423482 h 423481"/>
                <a:gd name="connsiteX1" fmla="*/ 423482 w 987361"/>
                <a:gd name="connsiteY1" fmla="*/ 0 h 423481"/>
                <a:gd name="connsiteX2" fmla="*/ 987362 w 987361"/>
                <a:gd name="connsiteY2" fmla="*/ 0 h 423481"/>
              </a:gdLst>
              <a:ahLst/>
              <a:cxnLst>
                <a:cxn ang="0">
                  <a:pos x="connsiteX0" y="connsiteY0"/>
                </a:cxn>
                <a:cxn ang="0">
                  <a:pos x="connsiteX1" y="connsiteY1"/>
                </a:cxn>
                <a:cxn ang="0">
                  <a:pos x="connsiteX2" y="connsiteY2"/>
                </a:cxn>
              </a:cxnLst>
              <a:rect l="l" t="t" r="r" b="b"/>
              <a:pathLst>
                <a:path w="987361" h="423481">
                  <a:moveTo>
                    <a:pt x="0" y="423482"/>
                  </a:moveTo>
                  <a:lnTo>
                    <a:pt x="423482" y="0"/>
                  </a:lnTo>
                  <a:lnTo>
                    <a:pt x="987362" y="0"/>
                  </a:lnTo>
                </a:path>
              </a:pathLst>
            </a:custGeom>
            <a:noFill/>
            <a:ln w="12700" cap="flat">
              <a:solidFill>
                <a:srgbClr val="FFFFFF">
                  <a:alpha val="50196"/>
                </a:srgbClr>
              </a:solidFill>
              <a:prstDash val="solid"/>
              <a:miter/>
              <a:headEnd type="none"/>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A0A99CF1-F5A3-4C1F-AE99-17FFB1E62115}"/>
                </a:ext>
              </a:extLst>
            </p:cNvPr>
            <p:cNvSpPr/>
            <p:nvPr/>
          </p:nvSpPr>
          <p:spPr>
            <a:xfrm>
              <a:off x="11610275" y="2152899"/>
              <a:ext cx="449282" cy="12667"/>
            </a:xfrm>
            <a:custGeom>
              <a:avLst/>
              <a:gdLst>
                <a:gd name="connsiteX0" fmla="*/ 337852 w 337851"/>
                <a:gd name="connsiteY0" fmla="*/ 0 h 9525"/>
                <a:gd name="connsiteX1" fmla="*/ 0 w 337851"/>
                <a:gd name="connsiteY1" fmla="*/ 0 h 9525"/>
              </a:gdLst>
              <a:ahLst/>
              <a:cxnLst>
                <a:cxn ang="0">
                  <a:pos x="connsiteX0" y="connsiteY0"/>
                </a:cxn>
                <a:cxn ang="0">
                  <a:pos x="connsiteX1" y="connsiteY1"/>
                </a:cxn>
              </a:cxnLst>
              <a:rect l="l" t="t" r="r" b="b"/>
              <a:pathLst>
                <a:path w="337851" h="9525">
                  <a:moveTo>
                    <a:pt x="337852" y="0"/>
                  </a:moveTo>
                  <a:lnTo>
                    <a:pt x="0" y="0"/>
                  </a:lnTo>
                </a:path>
              </a:pathLst>
            </a:custGeom>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2B6C700-FDC8-4B1C-843C-10EDAA21AF71}"/>
                </a:ext>
              </a:extLst>
            </p:cNvPr>
            <p:cNvSpPr/>
            <p:nvPr/>
          </p:nvSpPr>
          <p:spPr>
            <a:xfrm>
              <a:off x="10577827" y="3097192"/>
              <a:ext cx="515022" cy="12667"/>
            </a:xfrm>
            <a:custGeom>
              <a:avLst/>
              <a:gdLst>
                <a:gd name="connsiteX0" fmla="*/ 387287 w 387286"/>
                <a:gd name="connsiteY0" fmla="*/ 0 h 9525"/>
                <a:gd name="connsiteX1" fmla="*/ 0 w 387286"/>
                <a:gd name="connsiteY1" fmla="*/ 0 h 9525"/>
              </a:gdLst>
              <a:ahLst/>
              <a:cxnLst>
                <a:cxn ang="0">
                  <a:pos x="connsiteX0" y="connsiteY0"/>
                </a:cxn>
                <a:cxn ang="0">
                  <a:pos x="connsiteX1" y="connsiteY1"/>
                </a:cxn>
              </a:cxnLst>
              <a:rect l="l" t="t" r="r" b="b"/>
              <a:pathLst>
                <a:path w="387286" h="9525">
                  <a:moveTo>
                    <a:pt x="387287" y="0"/>
                  </a:moveTo>
                  <a:lnTo>
                    <a:pt x="0" y="0"/>
                  </a:lnTo>
                </a:path>
              </a:pathLst>
            </a:custGeom>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67AB0BE-6B21-4D85-B43F-65BA39E20F06}"/>
                </a:ext>
              </a:extLst>
            </p:cNvPr>
            <p:cNvSpPr/>
            <p:nvPr/>
          </p:nvSpPr>
          <p:spPr>
            <a:xfrm>
              <a:off x="11065863" y="4406029"/>
              <a:ext cx="12667" cy="1214597"/>
            </a:xfrm>
            <a:custGeom>
              <a:avLst/>
              <a:gdLst>
                <a:gd name="connsiteX0" fmla="*/ 0 w 9525"/>
                <a:gd name="connsiteY0" fmla="*/ 0 h 913352"/>
                <a:gd name="connsiteX1" fmla="*/ 0 w 9525"/>
                <a:gd name="connsiteY1" fmla="*/ 913352 h 913352"/>
              </a:gdLst>
              <a:ahLst/>
              <a:cxnLst>
                <a:cxn ang="0">
                  <a:pos x="connsiteX0" y="connsiteY0"/>
                </a:cxn>
                <a:cxn ang="0">
                  <a:pos x="connsiteX1" y="connsiteY1"/>
                </a:cxn>
              </a:cxnLst>
              <a:rect l="l" t="t" r="r" b="b"/>
              <a:pathLst>
                <a:path w="9525" h="913352">
                  <a:moveTo>
                    <a:pt x="0" y="0"/>
                  </a:moveTo>
                  <a:lnTo>
                    <a:pt x="0" y="913352"/>
                  </a:lnTo>
                </a:path>
              </a:pathLst>
            </a:custGeom>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11839D99-C9FD-4740-8778-8C67C838C67E}"/>
                </a:ext>
              </a:extLst>
            </p:cNvPr>
            <p:cNvSpPr/>
            <p:nvPr/>
          </p:nvSpPr>
          <p:spPr>
            <a:xfrm>
              <a:off x="10419617" y="1151734"/>
              <a:ext cx="1627274" cy="12667"/>
            </a:xfrm>
            <a:custGeom>
              <a:avLst/>
              <a:gdLst>
                <a:gd name="connsiteX0" fmla="*/ 0 w 1223676"/>
                <a:gd name="connsiteY0" fmla="*/ 0 h 9525"/>
                <a:gd name="connsiteX1" fmla="*/ 1223677 w 1223676"/>
                <a:gd name="connsiteY1" fmla="*/ 0 h 9525"/>
              </a:gdLst>
              <a:ahLst/>
              <a:cxnLst>
                <a:cxn ang="0">
                  <a:pos x="connsiteX0" y="connsiteY0"/>
                </a:cxn>
                <a:cxn ang="0">
                  <a:pos x="connsiteX1" y="connsiteY1"/>
                </a:cxn>
              </a:cxnLst>
              <a:rect l="l" t="t" r="r" b="b"/>
              <a:pathLst>
                <a:path w="1223676" h="9525">
                  <a:moveTo>
                    <a:pt x="0" y="0"/>
                  </a:moveTo>
                  <a:lnTo>
                    <a:pt x="1223677" y="0"/>
                  </a:lnTo>
                </a:path>
              </a:pathLst>
            </a:custGeom>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6697D01-7FDB-4C79-975F-3333014EE6CE}"/>
                </a:ext>
              </a:extLst>
            </p:cNvPr>
            <p:cNvSpPr/>
            <p:nvPr/>
          </p:nvSpPr>
          <p:spPr>
            <a:xfrm>
              <a:off x="7420183" y="6437620"/>
              <a:ext cx="12667" cy="529209"/>
            </a:xfrm>
            <a:custGeom>
              <a:avLst/>
              <a:gdLst>
                <a:gd name="connsiteX0" fmla="*/ 0 w 9525"/>
                <a:gd name="connsiteY0" fmla="*/ 0 h 397954"/>
                <a:gd name="connsiteX1" fmla="*/ 0 w 9525"/>
                <a:gd name="connsiteY1" fmla="*/ 397955 h 397954"/>
              </a:gdLst>
              <a:ahLst/>
              <a:cxnLst>
                <a:cxn ang="0">
                  <a:pos x="connsiteX0" y="connsiteY0"/>
                </a:cxn>
                <a:cxn ang="0">
                  <a:pos x="connsiteX1" y="connsiteY1"/>
                </a:cxn>
              </a:cxnLst>
              <a:rect l="l" t="t" r="r" b="b"/>
              <a:pathLst>
                <a:path w="9525" h="397954">
                  <a:moveTo>
                    <a:pt x="0" y="0"/>
                  </a:moveTo>
                  <a:lnTo>
                    <a:pt x="0" y="397955"/>
                  </a:lnTo>
                </a:path>
              </a:pathLst>
            </a:custGeom>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96AEB6CC-EE79-49A4-B4EA-D749D0606BED}"/>
                </a:ext>
              </a:extLst>
            </p:cNvPr>
            <p:cNvSpPr/>
            <p:nvPr/>
          </p:nvSpPr>
          <p:spPr>
            <a:xfrm>
              <a:off x="8190987" y="6230015"/>
              <a:ext cx="1114658" cy="236358"/>
            </a:xfrm>
            <a:custGeom>
              <a:avLst/>
              <a:gdLst>
                <a:gd name="connsiteX0" fmla="*/ 0 w 838200"/>
                <a:gd name="connsiteY0" fmla="*/ 177736 h 177736"/>
                <a:gd name="connsiteX1" fmla="*/ 660368 w 838200"/>
                <a:gd name="connsiteY1" fmla="*/ 177736 h 177736"/>
                <a:gd name="connsiteX2" fmla="*/ 838200 w 838200"/>
                <a:gd name="connsiteY2" fmla="*/ 0 h 177736"/>
              </a:gdLst>
              <a:ahLst/>
              <a:cxnLst>
                <a:cxn ang="0">
                  <a:pos x="connsiteX0" y="connsiteY0"/>
                </a:cxn>
                <a:cxn ang="0">
                  <a:pos x="connsiteX1" y="connsiteY1"/>
                </a:cxn>
                <a:cxn ang="0">
                  <a:pos x="connsiteX2" y="connsiteY2"/>
                </a:cxn>
              </a:cxnLst>
              <a:rect l="l" t="t" r="r" b="b"/>
              <a:pathLst>
                <a:path w="838200" h="177736">
                  <a:moveTo>
                    <a:pt x="0" y="177736"/>
                  </a:moveTo>
                  <a:lnTo>
                    <a:pt x="660368" y="177736"/>
                  </a:lnTo>
                  <a:lnTo>
                    <a:pt x="838200" y="0"/>
                  </a:lnTo>
                </a:path>
              </a:pathLst>
            </a:custGeom>
            <a:noFill/>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1323F2DB-640C-4E98-9C41-624C5E17EB8F}"/>
                </a:ext>
              </a:extLst>
            </p:cNvPr>
            <p:cNvSpPr/>
            <p:nvPr/>
          </p:nvSpPr>
          <p:spPr>
            <a:xfrm>
              <a:off x="5854457" y="5889411"/>
              <a:ext cx="368977" cy="369103"/>
            </a:xfrm>
            <a:custGeom>
              <a:avLst/>
              <a:gdLst>
                <a:gd name="connsiteX0" fmla="*/ 277463 w 277463"/>
                <a:gd name="connsiteY0" fmla="*/ 0 h 277558"/>
                <a:gd name="connsiteX1" fmla="*/ 0 w 277463"/>
                <a:gd name="connsiteY1" fmla="*/ 277559 h 277558"/>
              </a:gdLst>
              <a:ahLst/>
              <a:cxnLst>
                <a:cxn ang="0">
                  <a:pos x="connsiteX0" y="connsiteY0"/>
                </a:cxn>
                <a:cxn ang="0">
                  <a:pos x="connsiteX1" y="connsiteY1"/>
                </a:cxn>
              </a:cxnLst>
              <a:rect l="l" t="t" r="r" b="b"/>
              <a:pathLst>
                <a:path w="277463" h="277558">
                  <a:moveTo>
                    <a:pt x="277463" y="0"/>
                  </a:moveTo>
                  <a:lnTo>
                    <a:pt x="0" y="277559"/>
                  </a:lnTo>
                </a:path>
              </a:pathLst>
            </a:custGeom>
            <a:ln w="12700" cap="flat">
              <a:solidFill>
                <a:srgbClr val="FFFFFF">
                  <a:alpha val="50196"/>
                </a:srgbClr>
              </a:solidFill>
              <a:prstDash val="solid"/>
              <a:miter/>
              <a:headEnd type="none"/>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BFADD32B-AFC0-45B7-8CCF-9B63D9D7D6D7}"/>
                </a:ext>
              </a:extLst>
            </p:cNvPr>
            <p:cNvSpPr/>
            <p:nvPr/>
          </p:nvSpPr>
          <p:spPr>
            <a:xfrm>
              <a:off x="2352594" y="6443573"/>
              <a:ext cx="2086817" cy="12667"/>
            </a:xfrm>
            <a:custGeom>
              <a:avLst/>
              <a:gdLst>
                <a:gd name="connsiteX0" fmla="*/ 1569244 w 1569243"/>
                <a:gd name="connsiteY0" fmla="*/ 0 h 9525"/>
                <a:gd name="connsiteX1" fmla="*/ 0 w 1569243"/>
                <a:gd name="connsiteY1" fmla="*/ 0 h 9525"/>
              </a:gdLst>
              <a:ahLst/>
              <a:cxnLst>
                <a:cxn ang="0">
                  <a:pos x="connsiteX0" y="connsiteY0"/>
                </a:cxn>
                <a:cxn ang="0">
                  <a:pos x="connsiteX1" y="connsiteY1"/>
                </a:cxn>
              </a:cxnLst>
              <a:rect l="l" t="t" r="r" b="b"/>
              <a:pathLst>
                <a:path w="1569243" h="9525">
                  <a:moveTo>
                    <a:pt x="1569244" y="0"/>
                  </a:moveTo>
                  <a:lnTo>
                    <a:pt x="0" y="0"/>
                  </a:lnTo>
                </a:path>
              </a:pathLst>
            </a:custGeom>
            <a:noFill/>
            <a:ln w="12700" cap="flat">
              <a:solidFill>
                <a:srgbClr val="FFFFFF">
                  <a:alpha val="50196"/>
                </a:srgbClr>
              </a:solidFill>
              <a:prstDash val="solid"/>
              <a:miter/>
              <a:headEnd type="oval"/>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5387B3D-7501-44A9-B16B-057B6FEEC820}"/>
                </a:ext>
              </a:extLst>
            </p:cNvPr>
            <p:cNvSpPr/>
            <p:nvPr/>
          </p:nvSpPr>
          <p:spPr>
            <a:xfrm>
              <a:off x="4737925" y="5673766"/>
              <a:ext cx="270937" cy="270937"/>
            </a:xfrm>
            <a:custGeom>
              <a:avLst/>
              <a:gdLst>
                <a:gd name="connsiteX0" fmla="*/ 0 w 203739"/>
                <a:gd name="connsiteY0" fmla="*/ 203740 h 203739"/>
                <a:gd name="connsiteX1" fmla="*/ 203740 w 203739"/>
                <a:gd name="connsiteY1" fmla="*/ 0 h 203739"/>
              </a:gdLst>
              <a:ahLst/>
              <a:cxnLst>
                <a:cxn ang="0">
                  <a:pos x="connsiteX0" y="connsiteY0"/>
                </a:cxn>
                <a:cxn ang="0">
                  <a:pos x="connsiteX1" y="connsiteY1"/>
                </a:cxn>
              </a:cxnLst>
              <a:rect l="l" t="t" r="r" b="b"/>
              <a:pathLst>
                <a:path w="203739" h="203739">
                  <a:moveTo>
                    <a:pt x="0" y="203740"/>
                  </a:moveTo>
                  <a:lnTo>
                    <a:pt x="203740" y="0"/>
                  </a:lnTo>
                </a:path>
              </a:pathLst>
            </a:custGeom>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0F4066C4-F0AF-4DC0-A0BE-BD043A571956}"/>
                </a:ext>
              </a:extLst>
            </p:cNvPr>
            <p:cNvSpPr/>
            <p:nvPr/>
          </p:nvSpPr>
          <p:spPr>
            <a:xfrm>
              <a:off x="334237" y="5120930"/>
              <a:ext cx="2156104" cy="12667"/>
            </a:xfrm>
            <a:custGeom>
              <a:avLst/>
              <a:gdLst>
                <a:gd name="connsiteX0" fmla="*/ 0 w 1621345"/>
                <a:gd name="connsiteY0" fmla="*/ 0 h 9525"/>
                <a:gd name="connsiteX1" fmla="*/ 1621346 w 1621345"/>
                <a:gd name="connsiteY1" fmla="*/ 0 h 9525"/>
              </a:gdLst>
              <a:ahLst/>
              <a:cxnLst>
                <a:cxn ang="0">
                  <a:pos x="connsiteX0" y="connsiteY0"/>
                </a:cxn>
                <a:cxn ang="0">
                  <a:pos x="connsiteX1" y="connsiteY1"/>
                </a:cxn>
              </a:cxnLst>
              <a:rect l="l" t="t" r="r" b="b"/>
              <a:pathLst>
                <a:path w="1621345" h="9525">
                  <a:moveTo>
                    <a:pt x="0" y="0"/>
                  </a:moveTo>
                  <a:lnTo>
                    <a:pt x="1621346" y="0"/>
                  </a:lnTo>
                </a:path>
              </a:pathLst>
            </a:custGeom>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E046D0F4-3050-4F5C-BAAF-CA7F3DDC1CC6}"/>
                </a:ext>
              </a:extLst>
            </p:cNvPr>
            <p:cNvSpPr/>
            <p:nvPr/>
          </p:nvSpPr>
          <p:spPr>
            <a:xfrm>
              <a:off x="2987226" y="5120930"/>
              <a:ext cx="1324417" cy="12667"/>
            </a:xfrm>
            <a:custGeom>
              <a:avLst/>
              <a:gdLst>
                <a:gd name="connsiteX0" fmla="*/ 0 w 995934"/>
                <a:gd name="connsiteY0" fmla="*/ 0 h 9525"/>
                <a:gd name="connsiteX1" fmla="*/ 995934 w 995934"/>
                <a:gd name="connsiteY1" fmla="*/ 0 h 9525"/>
              </a:gdLst>
              <a:ahLst/>
              <a:cxnLst>
                <a:cxn ang="0">
                  <a:pos x="connsiteX0" y="connsiteY0"/>
                </a:cxn>
                <a:cxn ang="0">
                  <a:pos x="connsiteX1" y="connsiteY1"/>
                </a:cxn>
              </a:cxnLst>
              <a:rect l="l" t="t" r="r" b="b"/>
              <a:pathLst>
                <a:path w="995934" h="9525">
                  <a:moveTo>
                    <a:pt x="0" y="0"/>
                  </a:moveTo>
                  <a:lnTo>
                    <a:pt x="995934" y="0"/>
                  </a:lnTo>
                </a:path>
              </a:pathLst>
            </a:custGeom>
            <a:noFill/>
            <a:ln w="12700" cap="flat">
              <a:solidFill>
                <a:srgbClr val="FFFFFF">
                  <a:alpha val="50196"/>
                </a:srgbClr>
              </a:solidFill>
              <a:prstDash val="solid"/>
              <a:miter/>
              <a:headEnd type="oval"/>
              <a:tailEnd type="ova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A5C2249-808E-4EB0-8745-9F03701633D4}"/>
                </a:ext>
              </a:extLst>
            </p:cNvPr>
            <p:cNvSpPr/>
            <p:nvPr/>
          </p:nvSpPr>
          <p:spPr>
            <a:xfrm>
              <a:off x="8111774" y="702564"/>
              <a:ext cx="1350407" cy="363672"/>
            </a:xfrm>
            <a:custGeom>
              <a:avLst/>
              <a:gdLst>
                <a:gd name="connsiteX0" fmla="*/ 0 w 1520856"/>
                <a:gd name="connsiteY0" fmla="*/ 336613 h 409575"/>
                <a:gd name="connsiteX1" fmla="*/ 336518 w 1520856"/>
                <a:gd name="connsiteY1" fmla="*/ 0 h 409575"/>
                <a:gd name="connsiteX2" fmla="*/ 1111282 w 1520856"/>
                <a:gd name="connsiteY2" fmla="*/ 0 h 409575"/>
                <a:gd name="connsiteX3" fmla="*/ 1520857 w 1520856"/>
                <a:gd name="connsiteY3" fmla="*/ 409575 h 409575"/>
              </a:gdLst>
              <a:ahLst/>
              <a:cxnLst>
                <a:cxn ang="0">
                  <a:pos x="connsiteX0" y="connsiteY0"/>
                </a:cxn>
                <a:cxn ang="0">
                  <a:pos x="connsiteX1" y="connsiteY1"/>
                </a:cxn>
                <a:cxn ang="0">
                  <a:pos x="connsiteX2" y="connsiteY2"/>
                </a:cxn>
                <a:cxn ang="0">
                  <a:pos x="connsiteX3" y="connsiteY3"/>
                </a:cxn>
              </a:cxnLst>
              <a:rect l="l" t="t" r="r" b="b"/>
              <a:pathLst>
                <a:path w="1520856" h="409575">
                  <a:moveTo>
                    <a:pt x="0" y="336613"/>
                  </a:moveTo>
                  <a:lnTo>
                    <a:pt x="336518" y="0"/>
                  </a:lnTo>
                  <a:lnTo>
                    <a:pt x="1111282" y="0"/>
                  </a:lnTo>
                  <a:lnTo>
                    <a:pt x="1520857" y="409575"/>
                  </a:lnTo>
                </a:path>
              </a:pathLst>
            </a:custGeom>
            <a:noFill/>
            <a:ln w="12700" cap="flat">
              <a:solidFill>
                <a:srgbClr val="FFFFFF">
                  <a:alpha val="50196"/>
                </a:srgbClr>
              </a:solidFill>
              <a:prstDash val="solid"/>
              <a:miter/>
              <a:headEnd type="oval"/>
              <a:tailEnd type="ova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4CAFEAD-C172-2D84-6688-8C72749157F8}"/>
              </a:ext>
            </a:extLst>
          </p:cNvPr>
          <p:cNvSpPr>
            <a:spLocks noGrp="1"/>
          </p:cNvSpPr>
          <p:nvPr>
            <p:ph type="title"/>
          </p:nvPr>
        </p:nvSpPr>
        <p:spPr>
          <a:xfrm>
            <a:off x="678618" y="1931030"/>
            <a:ext cx="3371791" cy="609398"/>
          </a:xfrm>
        </p:spPr>
        <p:txBody>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Semibold"/>
                <a:ea typeface="+mn-ea"/>
                <a:cs typeface="+mn-cs"/>
              </a:rPr>
              <a:t>Project Cerberus</a:t>
            </a:r>
            <a:endParaRPr kumimoji="0" lang="en-US" sz="4400" b="0" i="0" u="none" strike="noStrike" kern="1200" cap="none" spc="-49" normalizeH="0" baseline="0" noProof="0">
              <a:ln w="3175">
                <a:noFill/>
              </a:ln>
              <a:solidFill>
                <a:srgbClr val="FFFFFF"/>
              </a:solidFill>
              <a:effectLst/>
              <a:uLnTx/>
              <a:uFillTx/>
              <a:latin typeface="Segoe UI Semibold"/>
              <a:ea typeface="+mn-ea"/>
              <a:cs typeface="+mn-cs"/>
            </a:endParaRPr>
          </a:p>
        </p:txBody>
      </p:sp>
      <p:sp>
        <p:nvSpPr>
          <p:cNvPr id="18" name="Title Placeholder 1">
            <a:extLst>
              <a:ext uri="{FF2B5EF4-FFF2-40B4-BE49-F238E27FC236}">
                <a16:creationId xmlns:a16="http://schemas.microsoft.com/office/drawing/2014/main" id="{F99F2876-F4F9-4A2B-988E-E88C84D3BA5A}"/>
              </a:ext>
            </a:extLst>
          </p:cNvPr>
          <p:cNvSpPr txBox="1">
            <a:spLocks/>
          </p:cNvSpPr>
          <p:nvPr/>
        </p:nvSpPr>
        <p:spPr>
          <a:xfrm>
            <a:off x="695230" y="3241073"/>
            <a:ext cx="3259749" cy="2128611"/>
          </a:xfrm>
          <a:prstGeom prst="rect">
            <a:avLst/>
          </a:prstGeom>
        </p:spPr>
        <p:txBody>
          <a:bodyPr vert="horz" wrap="square" lIns="0" tIns="0" rIns="0" bIns="0" rtlCol="0" anchor="t">
            <a:noAutofit/>
          </a:bodyPr>
          <a:lstStyle>
            <a:lvl1pPr algn="ctr" defTabSz="914367" rtl="0" eaLnBrk="1" latinLnBrk="0" hangingPunct="1">
              <a:lnSpc>
                <a:spcPct val="90000"/>
              </a:lnSpc>
              <a:spcBef>
                <a:spcPct val="0"/>
              </a:spcBef>
              <a:buNone/>
              <a:defRPr lang="en-US" sz="6000" b="0" kern="1200" cap="none" spc="-49" baseline="0" dirty="0" smtClean="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13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We provide a strong anchor of </a:t>
            </a:r>
            <a:b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b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trust for firmware integrity with chip designs that support system- and server-level security.</a:t>
            </a:r>
          </a:p>
        </p:txBody>
      </p:sp>
      <p:pic>
        <p:nvPicPr>
          <p:cNvPr id="111" name="Picture 110">
            <a:extLst>
              <a:ext uri="{FF2B5EF4-FFF2-40B4-BE49-F238E27FC236}">
                <a16:creationId xmlns:a16="http://schemas.microsoft.com/office/drawing/2014/main" id="{0BF5230E-B35C-4B5D-9F7F-C7857C634ED2}"/>
              </a:ext>
              <a:ext uri="{C183D7F6-B498-43B3-948B-1728B52AA6E4}">
                <adec:decorative xmlns:adec="http://schemas.microsoft.com/office/drawing/2017/decorative" val="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257885" y="983308"/>
            <a:ext cx="5199050" cy="5142186"/>
          </a:xfrm>
          <a:prstGeom prst="rect">
            <a:avLst/>
          </a:prstGeom>
          <a:ln>
            <a:noFill/>
          </a:ln>
        </p:spPr>
      </p:pic>
    </p:spTree>
    <p:extLst>
      <p:ext uri="{BB962C8B-B14F-4D97-AF65-F5344CB8AC3E}">
        <p14:creationId xmlns:p14="http://schemas.microsoft.com/office/powerpoint/2010/main" val="158605004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par>
                                <p:cTn id="8" presetID="16" presetClass="entr" presetSubtype="37"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7">
            <a:extLst>
              <a:ext uri="{FF2B5EF4-FFF2-40B4-BE49-F238E27FC236}">
                <a16:creationId xmlns:a16="http://schemas.microsoft.com/office/drawing/2014/main" id="{40FEBD89-4067-44D7-4A7B-0EBF9392E72E}"/>
              </a:ext>
              <a:ext uri="{C183D7F6-B498-43B3-948B-1728B52AA6E4}">
                <adec:decorative xmlns:adec="http://schemas.microsoft.com/office/drawing/2017/decorative" val="1"/>
              </a:ext>
            </a:extLst>
          </p:cNvPr>
          <p:cNvSpPr/>
          <p:nvPr/>
        </p:nvSpPr>
        <p:spPr bwMode="auto">
          <a:xfrm>
            <a:off x="503339" y="2121925"/>
            <a:ext cx="11182525" cy="3097012"/>
          </a:xfrm>
          <a:prstGeom prst="roundRect">
            <a:avLst>
              <a:gd name="adj" fmla="val 6775"/>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86BA3C5A-2737-0E26-277C-E6EEA1DC6F85}"/>
              </a:ext>
              <a:ext uri="{C183D7F6-B498-43B3-948B-1728B52AA6E4}">
                <adec:decorative xmlns:adec="http://schemas.microsoft.com/office/drawing/2017/decorative" val="1"/>
              </a:ext>
            </a:extLst>
          </p:cNvPr>
          <p:cNvSpPr/>
          <p:nvPr/>
        </p:nvSpPr>
        <p:spPr>
          <a:xfrm>
            <a:off x="2757034" y="1565564"/>
            <a:ext cx="1101027" cy="1101024"/>
          </a:xfrm>
          <a:prstGeom prst="roundRect">
            <a:avLst>
              <a:gd name="adj" fmla="val 11291"/>
            </a:avLst>
          </a:prstGeom>
          <a:solidFill>
            <a:schemeClr val="bg1"/>
          </a:soli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Rectangle: Rounded Corners 57">
            <a:extLst>
              <a:ext uri="{FF2B5EF4-FFF2-40B4-BE49-F238E27FC236}">
                <a16:creationId xmlns:a16="http://schemas.microsoft.com/office/drawing/2014/main" id="{65DFF811-F1B4-1CE2-D75B-D4E75CBE653B}"/>
              </a:ext>
              <a:ext uri="{C183D7F6-B498-43B3-948B-1728B52AA6E4}">
                <adec:decorative xmlns:adec="http://schemas.microsoft.com/office/drawing/2017/decorative" val="1"/>
              </a:ext>
            </a:extLst>
          </p:cNvPr>
          <p:cNvSpPr/>
          <p:nvPr/>
        </p:nvSpPr>
        <p:spPr>
          <a:xfrm>
            <a:off x="4565202" y="1565564"/>
            <a:ext cx="1101027" cy="1101024"/>
          </a:xfrm>
          <a:prstGeom prst="roundRect">
            <a:avLst>
              <a:gd name="adj" fmla="val 11291"/>
            </a:avLst>
          </a:prstGeom>
          <a:solidFill>
            <a:schemeClr val="bg1"/>
          </a:soli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Rectangle: Rounded Corners 58">
            <a:extLst>
              <a:ext uri="{FF2B5EF4-FFF2-40B4-BE49-F238E27FC236}">
                <a16:creationId xmlns:a16="http://schemas.microsoft.com/office/drawing/2014/main" id="{A7643E4C-73C3-3086-D85D-144490C769ED}"/>
              </a:ext>
              <a:ext uri="{C183D7F6-B498-43B3-948B-1728B52AA6E4}">
                <adec:decorative xmlns:adec="http://schemas.microsoft.com/office/drawing/2017/decorative" val="1"/>
              </a:ext>
            </a:extLst>
          </p:cNvPr>
          <p:cNvSpPr/>
          <p:nvPr/>
        </p:nvSpPr>
        <p:spPr>
          <a:xfrm>
            <a:off x="6373370" y="1565564"/>
            <a:ext cx="1101027" cy="1101024"/>
          </a:xfrm>
          <a:prstGeom prst="roundRect">
            <a:avLst>
              <a:gd name="adj" fmla="val 11291"/>
            </a:avLst>
          </a:prstGeom>
          <a:solidFill>
            <a:schemeClr val="bg1"/>
          </a:soli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Rectangle: Rounded Corners 59">
            <a:extLst>
              <a:ext uri="{FF2B5EF4-FFF2-40B4-BE49-F238E27FC236}">
                <a16:creationId xmlns:a16="http://schemas.microsoft.com/office/drawing/2014/main" id="{E00BA63C-6138-6A13-04BA-E52E55E8399B}"/>
              </a:ext>
              <a:ext uri="{C183D7F6-B498-43B3-948B-1728B52AA6E4}">
                <adec:decorative xmlns:adec="http://schemas.microsoft.com/office/drawing/2017/decorative" val="1"/>
              </a:ext>
            </a:extLst>
          </p:cNvPr>
          <p:cNvSpPr/>
          <p:nvPr/>
        </p:nvSpPr>
        <p:spPr>
          <a:xfrm>
            <a:off x="8181538" y="1565564"/>
            <a:ext cx="1101027" cy="1101024"/>
          </a:xfrm>
          <a:prstGeom prst="roundRect">
            <a:avLst>
              <a:gd name="adj" fmla="val 11291"/>
            </a:avLst>
          </a:prstGeom>
          <a:solidFill>
            <a:schemeClr val="bg1"/>
          </a:soli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Rectangle: Rounded Corners 60">
            <a:extLst>
              <a:ext uri="{FF2B5EF4-FFF2-40B4-BE49-F238E27FC236}">
                <a16:creationId xmlns:a16="http://schemas.microsoft.com/office/drawing/2014/main" id="{1045E298-3F3C-880D-0FB7-1154016BA166}"/>
              </a:ext>
              <a:ext uri="{C183D7F6-B498-43B3-948B-1728B52AA6E4}">
                <adec:decorative xmlns:adec="http://schemas.microsoft.com/office/drawing/2017/decorative" val="1"/>
              </a:ext>
            </a:extLst>
          </p:cNvPr>
          <p:cNvSpPr/>
          <p:nvPr/>
        </p:nvSpPr>
        <p:spPr>
          <a:xfrm>
            <a:off x="9989706" y="1565564"/>
            <a:ext cx="1101027" cy="1101024"/>
          </a:xfrm>
          <a:prstGeom prst="roundRect">
            <a:avLst>
              <a:gd name="adj" fmla="val 11291"/>
            </a:avLst>
          </a:prstGeom>
          <a:solidFill>
            <a:schemeClr val="bg1"/>
          </a:soli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Rectangle: Rounded Corners 55">
            <a:extLst>
              <a:ext uri="{FF2B5EF4-FFF2-40B4-BE49-F238E27FC236}">
                <a16:creationId xmlns:a16="http://schemas.microsoft.com/office/drawing/2014/main" id="{E5A80347-5A83-90D7-C6BC-26EF800FD063}"/>
              </a:ext>
              <a:ext uri="{C183D7F6-B498-43B3-948B-1728B52AA6E4}">
                <adec:decorative xmlns:adec="http://schemas.microsoft.com/office/drawing/2017/decorative" val="1"/>
              </a:ext>
            </a:extLst>
          </p:cNvPr>
          <p:cNvSpPr/>
          <p:nvPr/>
        </p:nvSpPr>
        <p:spPr>
          <a:xfrm>
            <a:off x="948866" y="1565564"/>
            <a:ext cx="1101027" cy="1101024"/>
          </a:xfrm>
          <a:prstGeom prst="roundRect">
            <a:avLst>
              <a:gd name="adj" fmla="val 11291"/>
            </a:avLst>
          </a:prstGeom>
          <a:solidFill>
            <a:schemeClr val="bg1"/>
          </a:soli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463169B3-886E-15AC-0A95-B36A3674611C}"/>
              </a:ext>
            </a:extLst>
          </p:cNvPr>
          <p:cNvSpPr>
            <a:spLocks noGrp="1"/>
          </p:cNvSpPr>
          <p:nvPr>
            <p:ph type="title"/>
          </p:nvPr>
        </p:nvSpPr>
        <p:spPr>
          <a:xfrm>
            <a:off x="0" y="457200"/>
            <a:ext cx="12191998" cy="553998"/>
          </a:xfrm>
        </p:spPr>
        <p:txBody>
          <a:bodyPr/>
          <a:lstStyle/>
          <a:p>
            <a:pPr algn="ctr"/>
            <a:r>
              <a:rPr lang="en-US"/>
              <a:t>Microsoft’s Responsible AI Framework</a:t>
            </a:r>
          </a:p>
        </p:txBody>
      </p:sp>
      <p:sp>
        <p:nvSpPr>
          <p:cNvPr id="30" name="Compare_F057">
            <a:extLst>
              <a:ext uri="{FF2B5EF4-FFF2-40B4-BE49-F238E27FC236}">
                <a16:creationId xmlns:a16="http://schemas.microsoft.com/office/drawing/2014/main" id="{1A318A06-9DA8-FB7D-75A4-0287AD6B0A7B}"/>
              </a:ext>
              <a:ext uri="{C183D7F6-B498-43B3-948B-1728B52AA6E4}">
                <adec:decorative xmlns:adec="http://schemas.microsoft.com/office/drawing/2017/decorative" val="1"/>
              </a:ext>
            </a:extLst>
          </p:cNvPr>
          <p:cNvSpPr>
            <a:spLocks noChangeAspect="1" noEditPoints="1"/>
          </p:cNvSpPr>
          <p:nvPr/>
        </p:nvSpPr>
        <p:spPr bwMode="auto">
          <a:xfrm>
            <a:off x="1185936" y="1792402"/>
            <a:ext cx="626887" cy="64734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8575" cap="flat">
            <a:gradFill flip="none" rotWithShape="1">
              <a:gsLst>
                <a:gs pos="0">
                  <a:srgbClr val="8661C5"/>
                </a:gs>
                <a:gs pos="37000">
                  <a:schemeClr val="accent5"/>
                </a:gs>
                <a:gs pos="85000">
                  <a:srgbClr val="FFB900"/>
                </a:gs>
              </a:gsLst>
              <a:path path="circle">
                <a:fillToRect l="100000" t="100000"/>
              </a:path>
              <a:tileRect r="-100000" b="-100000"/>
            </a:gradFill>
            <a:prstDash val="solid"/>
            <a:miter lim="800000"/>
            <a:headEnd/>
            <a:tailEnd/>
          </a:ln>
          <a:scene3d>
            <a:camera prst="orthographicFront"/>
            <a:lightRig rig="threePt" dir="t"/>
          </a:scene3d>
          <a:sp3d>
            <a:bevelT w="25400" h="12700"/>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solidFill>
                <a:srgbClr val="000000"/>
              </a:solidFill>
              <a:latin typeface="Segoe UI"/>
            </a:endParaRPr>
          </a:p>
        </p:txBody>
      </p:sp>
      <p:sp>
        <p:nvSpPr>
          <p:cNvPr id="31" name="TextBox 30">
            <a:extLst>
              <a:ext uri="{FF2B5EF4-FFF2-40B4-BE49-F238E27FC236}">
                <a16:creationId xmlns:a16="http://schemas.microsoft.com/office/drawing/2014/main" id="{307796AF-4210-2C0C-7C2B-740A4B6AEC1D}"/>
              </a:ext>
            </a:extLst>
          </p:cNvPr>
          <p:cNvSpPr txBox="1"/>
          <p:nvPr/>
        </p:nvSpPr>
        <p:spPr>
          <a:xfrm>
            <a:off x="681005" y="3133794"/>
            <a:ext cx="1636748" cy="276999"/>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mj-lt"/>
                <a:ea typeface="+mn-ea"/>
                <a:cs typeface="+mn-cs"/>
              </a:rPr>
              <a:t>Fairness</a:t>
            </a:r>
          </a:p>
        </p:txBody>
      </p:sp>
      <p:sp>
        <p:nvSpPr>
          <p:cNvPr id="32" name="TextBox 31">
            <a:extLst>
              <a:ext uri="{FF2B5EF4-FFF2-40B4-BE49-F238E27FC236}">
                <a16:creationId xmlns:a16="http://schemas.microsoft.com/office/drawing/2014/main" id="{141B998D-30A6-C8B9-85B0-1CDA79BC7174}"/>
              </a:ext>
            </a:extLst>
          </p:cNvPr>
          <p:cNvSpPr txBox="1"/>
          <p:nvPr/>
        </p:nvSpPr>
        <p:spPr>
          <a:xfrm>
            <a:off x="767859" y="3814785"/>
            <a:ext cx="1463040" cy="692497"/>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effectLst/>
                <a:uLnTx/>
                <a:uFillTx/>
                <a:ea typeface="+mn-ea"/>
                <a:cs typeface="+mn-cs"/>
              </a:rPr>
              <a:t>AI systems</a:t>
            </a:r>
            <a:br>
              <a:rPr kumimoji="0" lang="en-US" sz="1500" b="0" i="0" u="none" strike="noStrike" kern="1200" cap="none" spc="0" normalizeH="0" baseline="0" noProof="0">
                <a:ln>
                  <a:noFill/>
                </a:ln>
                <a:effectLst/>
                <a:uLnTx/>
                <a:uFillTx/>
                <a:ea typeface="+mn-ea"/>
                <a:cs typeface="+mn-cs"/>
              </a:rPr>
            </a:br>
            <a:r>
              <a:rPr kumimoji="0" lang="en-US" sz="1500" b="0" i="0" u="none" strike="noStrike" kern="1200" cap="none" spc="0" normalizeH="0" baseline="0" noProof="0">
                <a:ln>
                  <a:noFill/>
                </a:ln>
                <a:effectLst/>
                <a:uLnTx/>
                <a:uFillTx/>
                <a:ea typeface="+mn-ea"/>
                <a:cs typeface="+mn-cs"/>
              </a:rPr>
              <a:t>should treat all people fairly.</a:t>
            </a:r>
          </a:p>
        </p:txBody>
      </p:sp>
      <p:sp>
        <p:nvSpPr>
          <p:cNvPr id="34" name="TextBox 33">
            <a:extLst>
              <a:ext uri="{FF2B5EF4-FFF2-40B4-BE49-F238E27FC236}">
                <a16:creationId xmlns:a16="http://schemas.microsoft.com/office/drawing/2014/main" id="{A061190A-E07F-3E11-9EF8-5D8CEBE7398D}"/>
              </a:ext>
            </a:extLst>
          </p:cNvPr>
          <p:cNvSpPr txBox="1"/>
          <p:nvPr/>
        </p:nvSpPr>
        <p:spPr>
          <a:xfrm>
            <a:off x="2489173" y="2995294"/>
            <a:ext cx="1636748" cy="553998"/>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mj-lt"/>
                <a:ea typeface="+mn-ea"/>
                <a:cs typeface="+mn-cs"/>
              </a:rPr>
              <a:t>Reliability &amp; safety</a:t>
            </a:r>
          </a:p>
        </p:txBody>
      </p:sp>
      <p:sp>
        <p:nvSpPr>
          <p:cNvPr id="35" name="TextBox 34">
            <a:extLst>
              <a:ext uri="{FF2B5EF4-FFF2-40B4-BE49-F238E27FC236}">
                <a16:creationId xmlns:a16="http://schemas.microsoft.com/office/drawing/2014/main" id="{504A403E-9DF6-968E-88F6-01B88FE861EC}"/>
              </a:ext>
            </a:extLst>
          </p:cNvPr>
          <p:cNvSpPr txBox="1"/>
          <p:nvPr/>
        </p:nvSpPr>
        <p:spPr>
          <a:xfrm>
            <a:off x="2576027" y="3814785"/>
            <a:ext cx="1463040" cy="923330"/>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effectLst/>
                <a:uLnTx/>
                <a:uFillTx/>
                <a:ea typeface="+mn-ea"/>
                <a:cs typeface="+mn-cs"/>
              </a:rPr>
              <a:t>AI systems should perform reliably and safely.</a:t>
            </a:r>
          </a:p>
        </p:txBody>
      </p:sp>
      <p:sp>
        <p:nvSpPr>
          <p:cNvPr id="37" name="TextBox 36">
            <a:extLst>
              <a:ext uri="{FF2B5EF4-FFF2-40B4-BE49-F238E27FC236}">
                <a16:creationId xmlns:a16="http://schemas.microsoft.com/office/drawing/2014/main" id="{3C83E8F9-1622-93C9-E297-79F4D578CC8D}"/>
              </a:ext>
            </a:extLst>
          </p:cNvPr>
          <p:cNvSpPr txBox="1"/>
          <p:nvPr/>
        </p:nvSpPr>
        <p:spPr>
          <a:xfrm>
            <a:off x="4297341" y="2995294"/>
            <a:ext cx="1636748" cy="553998"/>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mj-lt"/>
                <a:ea typeface="+mn-ea"/>
                <a:cs typeface="+mn-cs"/>
              </a:rPr>
              <a:t>Privacy &amp; security</a:t>
            </a:r>
          </a:p>
        </p:txBody>
      </p:sp>
      <p:sp>
        <p:nvSpPr>
          <p:cNvPr id="38" name="TextBox 37">
            <a:extLst>
              <a:ext uri="{FF2B5EF4-FFF2-40B4-BE49-F238E27FC236}">
                <a16:creationId xmlns:a16="http://schemas.microsoft.com/office/drawing/2014/main" id="{A019ADDE-F2D4-AD88-B03E-AFE529735913}"/>
              </a:ext>
            </a:extLst>
          </p:cNvPr>
          <p:cNvSpPr txBox="1"/>
          <p:nvPr/>
        </p:nvSpPr>
        <p:spPr>
          <a:xfrm>
            <a:off x="4384195" y="3814785"/>
            <a:ext cx="1463040" cy="923330"/>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effectLst/>
                <a:uLnTx/>
                <a:uFillTx/>
                <a:ea typeface="+mn-ea"/>
                <a:cs typeface="+mn-cs"/>
              </a:rPr>
              <a:t>AI systems should be secure and respect privacy.</a:t>
            </a:r>
          </a:p>
        </p:txBody>
      </p:sp>
      <p:sp>
        <p:nvSpPr>
          <p:cNvPr id="39" name="manager">
            <a:extLst>
              <a:ext uri="{FF2B5EF4-FFF2-40B4-BE49-F238E27FC236}">
                <a16:creationId xmlns:a16="http://schemas.microsoft.com/office/drawing/2014/main" id="{ED3674E7-564D-6FCD-2048-FE72683C5585}"/>
              </a:ext>
              <a:ext uri="{C183D7F6-B498-43B3-948B-1728B52AA6E4}">
                <adec:decorative xmlns:adec="http://schemas.microsoft.com/office/drawing/2017/decorative" val="1"/>
              </a:ext>
            </a:extLst>
          </p:cNvPr>
          <p:cNvSpPr>
            <a:spLocks noChangeAspect="1" noEditPoints="1"/>
          </p:cNvSpPr>
          <p:nvPr/>
        </p:nvSpPr>
        <p:spPr bwMode="auto">
          <a:xfrm>
            <a:off x="6606143" y="1795814"/>
            <a:ext cx="635481" cy="640525"/>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gradFill flip="none" rotWithShape="1">
            <a:gsLst>
              <a:gs pos="23000">
                <a:srgbClr val="8661C5"/>
              </a:gs>
              <a:gs pos="68000">
                <a:schemeClr val="accent5"/>
              </a:gs>
              <a:gs pos="100000">
                <a:srgbClr val="FFB900"/>
              </a:gs>
            </a:gsLst>
            <a:path path="circle">
              <a:fillToRect l="100000" t="100000"/>
            </a:path>
            <a:tileRect/>
          </a:gradFill>
          <a:ln w="38100" cap="flat">
            <a:noFill/>
            <a:prstDash val="solid"/>
            <a:miter/>
          </a:ln>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TextBox 39">
            <a:extLst>
              <a:ext uri="{FF2B5EF4-FFF2-40B4-BE49-F238E27FC236}">
                <a16:creationId xmlns:a16="http://schemas.microsoft.com/office/drawing/2014/main" id="{AEC3E3EA-1F9D-07A0-F8B9-49AAA60D14D3}"/>
              </a:ext>
            </a:extLst>
          </p:cNvPr>
          <p:cNvSpPr txBox="1"/>
          <p:nvPr/>
        </p:nvSpPr>
        <p:spPr>
          <a:xfrm>
            <a:off x="6105509" y="3133794"/>
            <a:ext cx="1636748" cy="276999"/>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mj-lt"/>
                <a:ea typeface="+mn-ea"/>
                <a:cs typeface="+mn-cs"/>
              </a:rPr>
              <a:t>Inclusiveness</a:t>
            </a:r>
          </a:p>
        </p:txBody>
      </p:sp>
      <p:sp>
        <p:nvSpPr>
          <p:cNvPr id="41" name="TextBox 40">
            <a:extLst>
              <a:ext uri="{FF2B5EF4-FFF2-40B4-BE49-F238E27FC236}">
                <a16:creationId xmlns:a16="http://schemas.microsoft.com/office/drawing/2014/main" id="{D4399B82-CF6B-0E2E-1EE7-6B48E089EB7E}"/>
              </a:ext>
            </a:extLst>
          </p:cNvPr>
          <p:cNvSpPr txBox="1"/>
          <p:nvPr/>
        </p:nvSpPr>
        <p:spPr>
          <a:xfrm>
            <a:off x="6152350" y="3814785"/>
            <a:ext cx="1543066" cy="923330"/>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effectLst/>
                <a:uLnTx/>
                <a:uFillTx/>
                <a:ea typeface="+mn-ea"/>
                <a:cs typeface="+mn-cs"/>
              </a:rPr>
              <a:t>AI systems </a:t>
            </a:r>
            <a:br>
              <a:rPr kumimoji="0" lang="en-US" sz="1500" b="0" i="0" u="none" strike="noStrike" kern="1200" cap="none" spc="0" normalizeH="0" baseline="0" noProof="0">
                <a:ln>
                  <a:noFill/>
                </a:ln>
                <a:effectLst/>
                <a:uLnTx/>
                <a:uFillTx/>
                <a:ea typeface="+mn-ea"/>
                <a:cs typeface="+mn-cs"/>
              </a:rPr>
            </a:br>
            <a:r>
              <a:rPr kumimoji="0" lang="en-US" sz="1500" b="0" i="0" u="none" strike="noStrike" kern="1200" cap="none" spc="0" normalizeH="0" baseline="0" noProof="0">
                <a:ln>
                  <a:noFill/>
                </a:ln>
                <a:effectLst/>
                <a:uLnTx/>
                <a:uFillTx/>
                <a:ea typeface="+mn-ea"/>
                <a:cs typeface="+mn-cs"/>
              </a:rPr>
              <a:t>should empower everyone and engage people.</a:t>
            </a:r>
          </a:p>
        </p:txBody>
      </p:sp>
      <p:sp>
        <p:nvSpPr>
          <p:cNvPr id="42" name="Eye">
            <a:extLst>
              <a:ext uri="{FF2B5EF4-FFF2-40B4-BE49-F238E27FC236}">
                <a16:creationId xmlns:a16="http://schemas.microsoft.com/office/drawing/2014/main" id="{35258902-C98A-F196-49C4-FD8BCDEB7EBC}"/>
              </a:ext>
              <a:ext uri="{C183D7F6-B498-43B3-948B-1728B52AA6E4}">
                <adec:decorative xmlns:adec="http://schemas.microsoft.com/office/drawing/2017/decorative" val="1"/>
              </a:ext>
            </a:extLst>
          </p:cNvPr>
          <p:cNvSpPr>
            <a:spLocks noChangeAspect="1" noEditPoints="1"/>
          </p:cNvSpPr>
          <p:nvPr/>
        </p:nvSpPr>
        <p:spPr bwMode="auto">
          <a:xfrm>
            <a:off x="8376791" y="1919931"/>
            <a:ext cx="710520" cy="39229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gradFill flip="none" rotWithShape="1">
            <a:gsLst>
              <a:gs pos="23000">
                <a:srgbClr val="8661C5"/>
              </a:gs>
              <a:gs pos="68000">
                <a:schemeClr val="accent5"/>
              </a:gs>
              <a:gs pos="100000">
                <a:srgbClr val="FFB900"/>
              </a:gs>
            </a:gsLst>
            <a:path path="circle">
              <a:fillToRect l="100000" t="100000"/>
            </a:path>
            <a:tileRect/>
          </a:gradFill>
          <a:ln w="38100" cap="flat">
            <a:noFill/>
            <a:prstDash val="solid"/>
            <a:miter/>
          </a:ln>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TextBox 42">
            <a:extLst>
              <a:ext uri="{FF2B5EF4-FFF2-40B4-BE49-F238E27FC236}">
                <a16:creationId xmlns:a16="http://schemas.microsoft.com/office/drawing/2014/main" id="{A6D190C4-91EC-E719-6C6D-BB0F81D2BB29}"/>
              </a:ext>
            </a:extLst>
          </p:cNvPr>
          <p:cNvSpPr txBox="1"/>
          <p:nvPr/>
        </p:nvSpPr>
        <p:spPr>
          <a:xfrm>
            <a:off x="7913677" y="3133794"/>
            <a:ext cx="1636748" cy="276999"/>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mj-lt"/>
                <a:ea typeface="+mn-ea"/>
                <a:cs typeface="+mn-cs"/>
              </a:rPr>
              <a:t>Transparency</a:t>
            </a:r>
          </a:p>
        </p:txBody>
      </p:sp>
      <p:sp>
        <p:nvSpPr>
          <p:cNvPr id="44" name="TextBox 43">
            <a:extLst>
              <a:ext uri="{FF2B5EF4-FFF2-40B4-BE49-F238E27FC236}">
                <a16:creationId xmlns:a16="http://schemas.microsoft.com/office/drawing/2014/main" id="{5E3D1079-933A-34C5-F8B5-C872A380217B}"/>
              </a:ext>
            </a:extLst>
          </p:cNvPr>
          <p:cNvSpPr txBox="1"/>
          <p:nvPr/>
        </p:nvSpPr>
        <p:spPr>
          <a:xfrm>
            <a:off x="8000531" y="3814785"/>
            <a:ext cx="1463040" cy="692497"/>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effectLst/>
                <a:uLnTx/>
                <a:uFillTx/>
                <a:ea typeface="+mn-ea"/>
                <a:cs typeface="+mn-cs"/>
              </a:rPr>
              <a:t>AI systems</a:t>
            </a:r>
            <a:br>
              <a:rPr kumimoji="0" lang="en-US" sz="1500" b="0" i="0" u="none" strike="noStrike" kern="1200" cap="none" spc="0" normalizeH="0" baseline="0" noProof="0">
                <a:ln>
                  <a:noFill/>
                </a:ln>
                <a:effectLst/>
                <a:uLnTx/>
                <a:uFillTx/>
                <a:ea typeface="+mn-ea"/>
                <a:cs typeface="+mn-cs"/>
              </a:rPr>
            </a:br>
            <a:r>
              <a:rPr kumimoji="0" lang="en-US" sz="1500" b="0" i="0" u="none" strike="noStrike" kern="1200" cap="none" spc="0" normalizeH="0" baseline="0" noProof="0">
                <a:ln>
                  <a:noFill/>
                </a:ln>
                <a:effectLst/>
                <a:uLnTx/>
                <a:uFillTx/>
                <a:ea typeface="+mn-ea"/>
                <a:cs typeface="+mn-cs"/>
              </a:rPr>
              <a:t>should be understandable.</a:t>
            </a:r>
          </a:p>
        </p:txBody>
      </p:sp>
      <p:sp>
        <p:nvSpPr>
          <p:cNvPr id="45" name="Commitments_EC4D">
            <a:extLst>
              <a:ext uri="{FF2B5EF4-FFF2-40B4-BE49-F238E27FC236}">
                <a16:creationId xmlns:a16="http://schemas.microsoft.com/office/drawing/2014/main" id="{57637A37-39C7-6ECF-D429-56257E510A1D}"/>
              </a:ext>
              <a:ext uri="{C183D7F6-B498-43B3-948B-1728B52AA6E4}">
                <adec:decorative xmlns:adec="http://schemas.microsoft.com/office/drawing/2017/decorative" val="1"/>
              </a:ext>
            </a:extLst>
          </p:cNvPr>
          <p:cNvSpPr>
            <a:spLocks noChangeAspect="1" noEditPoints="1"/>
          </p:cNvSpPr>
          <p:nvPr/>
        </p:nvSpPr>
        <p:spPr bwMode="auto">
          <a:xfrm>
            <a:off x="10224190" y="1819761"/>
            <a:ext cx="632058" cy="59263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adFill flip="none" rotWithShape="1">
            <a:gsLst>
              <a:gs pos="23000">
                <a:srgbClr val="8661C5"/>
              </a:gs>
              <a:gs pos="68000">
                <a:schemeClr val="accent5"/>
              </a:gs>
              <a:gs pos="100000">
                <a:srgbClr val="FFB900"/>
              </a:gs>
            </a:gsLst>
            <a:path path="circle">
              <a:fillToRect l="100000" t="100000"/>
            </a:path>
            <a:tileRect/>
          </a:gradFill>
          <a:ln w="38100" cap="flat">
            <a:noFill/>
            <a:prstDash val="solid"/>
            <a:miter/>
          </a:ln>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TextBox 45">
            <a:extLst>
              <a:ext uri="{FF2B5EF4-FFF2-40B4-BE49-F238E27FC236}">
                <a16:creationId xmlns:a16="http://schemas.microsoft.com/office/drawing/2014/main" id="{2AF6C2D5-F2C2-1E3E-7CBB-AF52FD1BBF3A}"/>
              </a:ext>
            </a:extLst>
          </p:cNvPr>
          <p:cNvSpPr txBox="1"/>
          <p:nvPr/>
        </p:nvSpPr>
        <p:spPr>
          <a:xfrm>
            <a:off x="9721845" y="3133794"/>
            <a:ext cx="1636748" cy="276999"/>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mj-lt"/>
                <a:ea typeface="+mn-ea"/>
                <a:cs typeface="+mn-cs"/>
              </a:rPr>
              <a:t>Accountability</a:t>
            </a:r>
          </a:p>
        </p:txBody>
      </p:sp>
      <p:sp>
        <p:nvSpPr>
          <p:cNvPr id="47" name="TextBox 46">
            <a:extLst>
              <a:ext uri="{FF2B5EF4-FFF2-40B4-BE49-F238E27FC236}">
                <a16:creationId xmlns:a16="http://schemas.microsoft.com/office/drawing/2014/main" id="{7A1BD8AE-43DB-8A87-CC31-529358B9E312}"/>
              </a:ext>
            </a:extLst>
          </p:cNvPr>
          <p:cNvSpPr txBox="1"/>
          <p:nvPr/>
        </p:nvSpPr>
        <p:spPr>
          <a:xfrm>
            <a:off x="9808699" y="3814785"/>
            <a:ext cx="1426517" cy="692497"/>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effectLst/>
                <a:uLnTx/>
                <a:uFillTx/>
                <a:ea typeface="+mn-ea"/>
                <a:cs typeface="+mn-cs"/>
              </a:rPr>
              <a:t>People should be accountable for AI systems.</a:t>
            </a:r>
          </a:p>
        </p:txBody>
      </p:sp>
      <p:sp>
        <p:nvSpPr>
          <p:cNvPr id="48" name="TextBox 47">
            <a:extLst>
              <a:ext uri="{FF2B5EF4-FFF2-40B4-BE49-F238E27FC236}">
                <a16:creationId xmlns:a16="http://schemas.microsoft.com/office/drawing/2014/main" id="{E3CD54EE-29AA-4800-E9BC-AF334A1078A3}"/>
              </a:ext>
            </a:extLst>
          </p:cNvPr>
          <p:cNvSpPr txBox="1"/>
          <p:nvPr/>
        </p:nvSpPr>
        <p:spPr>
          <a:xfrm>
            <a:off x="4592405" y="5652063"/>
            <a:ext cx="2854757" cy="276999"/>
          </a:xfrm>
          <a:prstGeom prst="rect">
            <a:avLst/>
          </a:prstGeom>
          <a:noFill/>
          <a:ln>
            <a:noFill/>
          </a:ln>
        </p:spPr>
        <p:txBody>
          <a:bodyPr wrap="square" lIns="0" tIns="0" rIns="0" bIns="0" rtlCol="0">
            <a:spAutoFit/>
          </a:bodyPr>
          <a:lstStyle/>
          <a:p>
            <a:pPr lvl="0" algn="ctr" defTabSz="932742" fontAlgn="base">
              <a:spcBef>
                <a:spcPct val="20000"/>
              </a:spcBef>
              <a:spcAft>
                <a:spcPct val="0"/>
              </a:spcAft>
              <a:buSzPct val="90000"/>
              <a:defRPr/>
            </a:pPr>
            <a:r>
              <a:rPr lang="en-US">
                <a:solidFill>
                  <a:srgbClr val="454142"/>
                </a:solidFill>
                <a:latin typeface="+mj-lt"/>
                <a:cs typeface="Segoe UI" panose="020B0502040204020203" pitchFamily="34" charset="0"/>
              </a:rPr>
              <a:t>Learn more</a:t>
            </a:r>
          </a:p>
        </p:txBody>
      </p:sp>
      <p:sp>
        <p:nvSpPr>
          <p:cNvPr id="49" name="TextBox 48">
            <a:extLst>
              <a:ext uri="{FF2B5EF4-FFF2-40B4-BE49-F238E27FC236}">
                <a16:creationId xmlns:a16="http://schemas.microsoft.com/office/drawing/2014/main" id="{4E4AA0D8-27FD-3056-A80D-5BBAB64EAFDC}"/>
              </a:ext>
            </a:extLst>
          </p:cNvPr>
          <p:cNvSpPr txBox="1"/>
          <p:nvPr/>
        </p:nvSpPr>
        <p:spPr>
          <a:xfrm>
            <a:off x="1" y="5963142"/>
            <a:ext cx="12191998"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sng" strike="noStrike" kern="1200" cap="none" spc="0" normalizeH="0" baseline="0" noProof="0">
                <a:ln>
                  <a:noFill/>
                </a:ln>
                <a:solidFill>
                  <a:schemeClr val="accent1"/>
                </a:solidFill>
                <a:effectLst/>
                <a:uLnTx/>
                <a:uFillTx/>
                <a:ea typeface="+mn-ea"/>
                <a:cs typeface="+mn-cs"/>
                <a:hlinkClick r:id="rId3"/>
              </a:rPr>
              <a:t>www.microsoft.com/ai/responsible-ai</a:t>
            </a:r>
            <a:endParaRPr kumimoji="0" lang="en-US" sz="1400" i="0" u="sng" strike="noStrike" kern="1200" cap="none" spc="0" normalizeH="0" baseline="0" noProof="0">
              <a:ln>
                <a:noFill/>
              </a:ln>
              <a:solidFill>
                <a:schemeClr val="accent1"/>
              </a:solidFill>
              <a:effectLst/>
              <a:uLnTx/>
              <a:uFillTx/>
              <a:ea typeface="+mn-ea"/>
              <a:cs typeface="+mn-cs"/>
            </a:endParaRPr>
          </a:p>
        </p:txBody>
      </p:sp>
      <p:pic>
        <p:nvPicPr>
          <p:cNvPr id="66" name="Picture 65">
            <a:extLst>
              <a:ext uri="{FF2B5EF4-FFF2-40B4-BE49-F238E27FC236}">
                <a16:creationId xmlns:a16="http://schemas.microsoft.com/office/drawing/2014/main" id="{998A414B-A01F-39D6-CCF5-81AF059F7FD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0533" y="1747608"/>
            <a:ext cx="782648" cy="782648"/>
          </a:xfrm>
          <a:prstGeom prst="rect">
            <a:avLst/>
          </a:prstGeom>
          <a:effectLst/>
        </p:spPr>
      </p:pic>
      <p:pic>
        <p:nvPicPr>
          <p:cNvPr id="70" name="Picture 69">
            <a:extLst>
              <a:ext uri="{FF2B5EF4-FFF2-40B4-BE49-F238E27FC236}">
                <a16:creationId xmlns:a16="http://schemas.microsoft.com/office/drawing/2014/main" id="{AFFCEE33-F35A-9710-6E37-53F55764740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3368" y="1701897"/>
            <a:ext cx="828359" cy="828359"/>
          </a:xfrm>
          <a:prstGeom prst="rect">
            <a:avLst/>
          </a:prstGeom>
        </p:spPr>
      </p:pic>
      <p:cxnSp>
        <p:nvCxnSpPr>
          <p:cNvPr id="72" name="Straight Connector 71">
            <a:extLst>
              <a:ext uri="{FF2B5EF4-FFF2-40B4-BE49-F238E27FC236}">
                <a16:creationId xmlns:a16="http://schemas.microsoft.com/office/drawing/2014/main" id="{D7E08D93-DC7F-BAB8-7D11-51A6A5F8FCFE}"/>
              </a:ext>
              <a:ext uri="{C183D7F6-B498-43B3-948B-1728B52AA6E4}">
                <adec:decorative xmlns:adec="http://schemas.microsoft.com/office/drawing/2017/decorative" val="1"/>
              </a:ext>
            </a:extLst>
          </p:cNvPr>
          <p:cNvCxnSpPr>
            <a:cxnSpLocks/>
          </p:cNvCxnSpPr>
          <p:nvPr/>
        </p:nvCxnSpPr>
        <p:spPr>
          <a:xfrm>
            <a:off x="2349506" y="3747769"/>
            <a:ext cx="0" cy="1097280"/>
          </a:xfrm>
          <a:prstGeom prst="line">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AC7761F-A696-C66C-2BCD-4C121C5405D1}"/>
              </a:ext>
              <a:ext uri="{C183D7F6-B498-43B3-948B-1728B52AA6E4}">
                <adec:decorative xmlns:adec="http://schemas.microsoft.com/office/drawing/2017/decorative" val="1"/>
              </a:ext>
            </a:extLst>
          </p:cNvPr>
          <p:cNvCxnSpPr>
            <a:cxnSpLocks/>
          </p:cNvCxnSpPr>
          <p:nvPr/>
        </p:nvCxnSpPr>
        <p:spPr>
          <a:xfrm>
            <a:off x="4197356" y="3747769"/>
            <a:ext cx="0" cy="1097280"/>
          </a:xfrm>
          <a:prstGeom prst="line">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81C20A9-F7B1-9FFB-22AF-A5143DEB4BD5}"/>
              </a:ext>
              <a:ext uri="{C183D7F6-B498-43B3-948B-1728B52AA6E4}">
                <adec:decorative xmlns:adec="http://schemas.microsoft.com/office/drawing/2017/decorative" val="1"/>
              </a:ext>
            </a:extLst>
          </p:cNvPr>
          <p:cNvCxnSpPr>
            <a:cxnSpLocks/>
          </p:cNvCxnSpPr>
          <p:nvPr/>
        </p:nvCxnSpPr>
        <p:spPr>
          <a:xfrm>
            <a:off x="6007106" y="3747769"/>
            <a:ext cx="0" cy="1097280"/>
          </a:xfrm>
          <a:prstGeom prst="line">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F84577-86D2-6CFD-BFFB-B045CD2A4187}"/>
              </a:ext>
              <a:ext uri="{C183D7F6-B498-43B3-948B-1728B52AA6E4}">
                <adec:decorative xmlns:adec="http://schemas.microsoft.com/office/drawing/2017/decorative" val="1"/>
              </a:ext>
            </a:extLst>
          </p:cNvPr>
          <p:cNvCxnSpPr>
            <a:cxnSpLocks/>
          </p:cNvCxnSpPr>
          <p:nvPr/>
        </p:nvCxnSpPr>
        <p:spPr>
          <a:xfrm>
            <a:off x="7864481" y="3747769"/>
            <a:ext cx="0" cy="1097280"/>
          </a:xfrm>
          <a:prstGeom prst="line">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A13A0E-D048-859D-13A8-9E5A5E8FD47B}"/>
              </a:ext>
              <a:ext uri="{C183D7F6-B498-43B3-948B-1728B52AA6E4}">
                <adec:decorative xmlns:adec="http://schemas.microsoft.com/office/drawing/2017/decorative" val="1"/>
              </a:ext>
            </a:extLst>
          </p:cNvPr>
          <p:cNvCxnSpPr>
            <a:cxnSpLocks/>
          </p:cNvCxnSpPr>
          <p:nvPr/>
        </p:nvCxnSpPr>
        <p:spPr>
          <a:xfrm>
            <a:off x="9636131" y="3747769"/>
            <a:ext cx="0" cy="1097280"/>
          </a:xfrm>
          <a:prstGeom prst="line">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900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1000"/>
                                        <p:tgtEl>
                                          <p:spTgt spid="57"/>
                                        </p:tgtEl>
                                      </p:cBhvr>
                                    </p:animEffect>
                                    <p:anim calcmode="lin" valueType="num">
                                      <p:cBhvr>
                                        <p:cTn id="33" dur="1000" fill="hold"/>
                                        <p:tgtEl>
                                          <p:spTgt spid="57"/>
                                        </p:tgtEl>
                                        <p:attrNameLst>
                                          <p:attrName>ppt_x</p:attrName>
                                        </p:attrNameLst>
                                      </p:cBhvr>
                                      <p:tavLst>
                                        <p:tav tm="0">
                                          <p:val>
                                            <p:strVal val="#ppt_x"/>
                                          </p:val>
                                        </p:tav>
                                        <p:tav tm="100000">
                                          <p:val>
                                            <p:strVal val="#ppt_x"/>
                                          </p:val>
                                        </p:tav>
                                      </p:tavLst>
                                    </p:anim>
                                    <p:anim calcmode="lin" valueType="num">
                                      <p:cBhvr>
                                        <p:cTn id="34" dur="1000" fill="hold"/>
                                        <p:tgtEl>
                                          <p:spTgt spid="5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1000"/>
                                        <p:tgtEl>
                                          <p:spTgt spid="66"/>
                                        </p:tgtEl>
                                      </p:cBhvr>
                                    </p:animEffect>
                                    <p:anim calcmode="lin" valueType="num">
                                      <p:cBhvr>
                                        <p:cTn id="48" dur="1000" fill="hold"/>
                                        <p:tgtEl>
                                          <p:spTgt spid="66"/>
                                        </p:tgtEl>
                                        <p:attrNameLst>
                                          <p:attrName>ppt_x</p:attrName>
                                        </p:attrNameLst>
                                      </p:cBhvr>
                                      <p:tavLst>
                                        <p:tav tm="0">
                                          <p:val>
                                            <p:strVal val="#ppt_x"/>
                                          </p:val>
                                        </p:tav>
                                        <p:tav tm="100000">
                                          <p:val>
                                            <p:strVal val="#ppt_x"/>
                                          </p:val>
                                        </p:tav>
                                      </p:tavLst>
                                    </p:anim>
                                    <p:anim calcmode="lin" valueType="num">
                                      <p:cBhvr>
                                        <p:cTn id="49" dur="1000" fill="hold"/>
                                        <p:tgtEl>
                                          <p:spTgt spid="66"/>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000"/>
                                        <p:tgtEl>
                                          <p:spTgt spid="58"/>
                                        </p:tgtEl>
                                      </p:cBhvr>
                                    </p:animEffect>
                                    <p:anim calcmode="lin" valueType="num">
                                      <p:cBhvr>
                                        <p:cTn id="53" dur="1000" fill="hold"/>
                                        <p:tgtEl>
                                          <p:spTgt spid="58"/>
                                        </p:tgtEl>
                                        <p:attrNameLst>
                                          <p:attrName>ppt_x</p:attrName>
                                        </p:attrNameLst>
                                      </p:cBhvr>
                                      <p:tavLst>
                                        <p:tav tm="0">
                                          <p:val>
                                            <p:strVal val="#ppt_x"/>
                                          </p:val>
                                        </p:tav>
                                        <p:tav tm="100000">
                                          <p:val>
                                            <p:strVal val="#ppt_x"/>
                                          </p:val>
                                        </p:tav>
                                      </p:tavLst>
                                    </p:anim>
                                    <p:anim calcmode="lin" valueType="num">
                                      <p:cBhvr>
                                        <p:cTn id="54" dur="1000" fill="hold"/>
                                        <p:tgtEl>
                                          <p:spTgt spid="58"/>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anim calcmode="lin" valueType="num">
                                      <p:cBhvr>
                                        <p:cTn id="58" dur="1000" fill="hold"/>
                                        <p:tgtEl>
                                          <p:spTgt spid="37"/>
                                        </p:tgtEl>
                                        <p:attrNameLst>
                                          <p:attrName>ppt_x</p:attrName>
                                        </p:attrNameLst>
                                      </p:cBhvr>
                                      <p:tavLst>
                                        <p:tav tm="0">
                                          <p:val>
                                            <p:strVal val="#ppt_x"/>
                                          </p:val>
                                        </p:tav>
                                        <p:tav tm="100000">
                                          <p:val>
                                            <p:strVal val="#ppt_x"/>
                                          </p:val>
                                        </p:tav>
                                      </p:tavLst>
                                    </p:anim>
                                    <p:anim calcmode="lin" valueType="num">
                                      <p:cBhvr>
                                        <p:cTn id="59" dur="1000" fill="hold"/>
                                        <p:tgtEl>
                                          <p:spTgt spid="37"/>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1000"/>
                                        <p:tgtEl>
                                          <p:spTgt spid="39"/>
                                        </p:tgtEl>
                                      </p:cBhvr>
                                    </p:animEffect>
                                    <p:anim calcmode="lin" valueType="num">
                                      <p:cBhvr>
                                        <p:cTn id="63" dur="1000" fill="hold"/>
                                        <p:tgtEl>
                                          <p:spTgt spid="39"/>
                                        </p:tgtEl>
                                        <p:attrNameLst>
                                          <p:attrName>ppt_x</p:attrName>
                                        </p:attrNameLst>
                                      </p:cBhvr>
                                      <p:tavLst>
                                        <p:tav tm="0">
                                          <p:val>
                                            <p:strVal val="#ppt_x"/>
                                          </p:val>
                                        </p:tav>
                                        <p:tav tm="100000">
                                          <p:val>
                                            <p:strVal val="#ppt_x"/>
                                          </p:val>
                                        </p:tav>
                                      </p:tavLst>
                                    </p:anim>
                                    <p:anim calcmode="lin" valueType="num">
                                      <p:cBhvr>
                                        <p:cTn id="64" dur="1000" fill="hold"/>
                                        <p:tgtEl>
                                          <p:spTgt spid="39"/>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1000"/>
                                        <p:tgtEl>
                                          <p:spTgt spid="59"/>
                                        </p:tgtEl>
                                      </p:cBhvr>
                                    </p:animEffect>
                                    <p:anim calcmode="lin" valueType="num">
                                      <p:cBhvr>
                                        <p:cTn id="68" dur="1000" fill="hold"/>
                                        <p:tgtEl>
                                          <p:spTgt spid="59"/>
                                        </p:tgtEl>
                                        <p:attrNameLst>
                                          <p:attrName>ppt_x</p:attrName>
                                        </p:attrNameLst>
                                      </p:cBhvr>
                                      <p:tavLst>
                                        <p:tav tm="0">
                                          <p:val>
                                            <p:strVal val="#ppt_x"/>
                                          </p:val>
                                        </p:tav>
                                        <p:tav tm="100000">
                                          <p:val>
                                            <p:strVal val="#ppt_x"/>
                                          </p:val>
                                        </p:tav>
                                      </p:tavLst>
                                    </p:anim>
                                    <p:anim calcmode="lin" valueType="num">
                                      <p:cBhvr>
                                        <p:cTn id="69" dur="1000" fill="hold"/>
                                        <p:tgtEl>
                                          <p:spTgt spid="59"/>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1000"/>
                                        <p:tgtEl>
                                          <p:spTgt spid="40"/>
                                        </p:tgtEl>
                                      </p:cBhvr>
                                    </p:animEffect>
                                    <p:anim calcmode="lin" valueType="num">
                                      <p:cBhvr>
                                        <p:cTn id="73" dur="1000" fill="hold"/>
                                        <p:tgtEl>
                                          <p:spTgt spid="40"/>
                                        </p:tgtEl>
                                        <p:attrNameLst>
                                          <p:attrName>ppt_x</p:attrName>
                                        </p:attrNameLst>
                                      </p:cBhvr>
                                      <p:tavLst>
                                        <p:tav tm="0">
                                          <p:val>
                                            <p:strVal val="#ppt_x"/>
                                          </p:val>
                                        </p:tav>
                                        <p:tav tm="100000">
                                          <p:val>
                                            <p:strVal val="#ppt_x"/>
                                          </p:val>
                                        </p:tav>
                                      </p:tavLst>
                                    </p:anim>
                                    <p:anim calcmode="lin" valueType="num">
                                      <p:cBhvr>
                                        <p:cTn id="74" dur="1000" fill="hold"/>
                                        <p:tgtEl>
                                          <p:spTgt spid="4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1000"/>
                                        <p:tgtEl>
                                          <p:spTgt spid="41"/>
                                        </p:tgtEl>
                                      </p:cBhvr>
                                    </p:animEffect>
                                    <p:anim calcmode="lin" valueType="num">
                                      <p:cBhvr>
                                        <p:cTn id="78" dur="1000" fill="hold"/>
                                        <p:tgtEl>
                                          <p:spTgt spid="41"/>
                                        </p:tgtEl>
                                        <p:attrNameLst>
                                          <p:attrName>ppt_x</p:attrName>
                                        </p:attrNameLst>
                                      </p:cBhvr>
                                      <p:tavLst>
                                        <p:tav tm="0">
                                          <p:val>
                                            <p:strVal val="#ppt_x"/>
                                          </p:val>
                                        </p:tav>
                                        <p:tav tm="100000">
                                          <p:val>
                                            <p:strVal val="#ppt_x"/>
                                          </p:val>
                                        </p:tav>
                                      </p:tavLst>
                                    </p:anim>
                                    <p:anim calcmode="lin" valueType="num">
                                      <p:cBhvr>
                                        <p:cTn id="79" dur="1000" fill="hold"/>
                                        <p:tgtEl>
                                          <p:spTgt spid="41"/>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1000"/>
                                        <p:tgtEl>
                                          <p:spTgt spid="42"/>
                                        </p:tgtEl>
                                      </p:cBhvr>
                                    </p:animEffect>
                                    <p:anim calcmode="lin" valueType="num">
                                      <p:cBhvr>
                                        <p:cTn id="83" dur="1000" fill="hold"/>
                                        <p:tgtEl>
                                          <p:spTgt spid="42"/>
                                        </p:tgtEl>
                                        <p:attrNameLst>
                                          <p:attrName>ppt_x</p:attrName>
                                        </p:attrNameLst>
                                      </p:cBhvr>
                                      <p:tavLst>
                                        <p:tav tm="0">
                                          <p:val>
                                            <p:strVal val="#ppt_x"/>
                                          </p:val>
                                        </p:tav>
                                        <p:tav tm="100000">
                                          <p:val>
                                            <p:strVal val="#ppt_x"/>
                                          </p:val>
                                        </p:tav>
                                      </p:tavLst>
                                    </p:anim>
                                    <p:anim calcmode="lin" valueType="num">
                                      <p:cBhvr>
                                        <p:cTn id="84" dur="1000" fill="hold"/>
                                        <p:tgtEl>
                                          <p:spTgt spid="42"/>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1000"/>
                                        <p:tgtEl>
                                          <p:spTgt spid="60"/>
                                        </p:tgtEl>
                                      </p:cBhvr>
                                    </p:animEffect>
                                    <p:anim calcmode="lin" valueType="num">
                                      <p:cBhvr>
                                        <p:cTn id="88" dur="1000" fill="hold"/>
                                        <p:tgtEl>
                                          <p:spTgt spid="60"/>
                                        </p:tgtEl>
                                        <p:attrNameLst>
                                          <p:attrName>ppt_x</p:attrName>
                                        </p:attrNameLst>
                                      </p:cBhvr>
                                      <p:tavLst>
                                        <p:tav tm="0">
                                          <p:val>
                                            <p:strVal val="#ppt_x"/>
                                          </p:val>
                                        </p:tav>
                                        <p:tav tm="100000">
                                          <p:val>
                                            <p:strVal val="#ppt_x"/>
                                          </p:val>
                                        </p:tav>
                                      </p:tavLst>
                                    </p:anim>
                                    <p:anim calcmode="lin" valueType="num">
                                      <p:cBhvr>
                                        <p:cTn id="89" dur="1000" fill="hold"/>
                                        <p:tgtEl>
                                          <p:spTgt spid="6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1000"/>
                                        <p:tgtEl>
                                          <p:spTgt spid="38"/>
                                        </p:tgtEl>
                                      </p:cBhvr>
                                    </p:animEffect>
                                    <p:anim calcmode="lin" valueType="num">
                                      <p:cBhvr>
                                        <p:cTn id="93" dur="1000" fill="hold"/>
                                        <p:tgtEl>
                                          <p:spTgt spid="38"/>
                                        </p:tgtEl>
                                        <p:attrNameLst>
                                          <p:attrName>ppt_x</p:attrName>
                                        </p:attrNameLst>
                                      </p:cBhvr>
                                      <p:tavLst>
                                        <p:tav tm="0">
                                          <p:val>
                                            <p:strVal val="#ppt_x"/>
                                          </p:val>
                                        </p:tav>
                                        <p:tav tm="100000">
                                          <p:val>
                                            <p:strVal val="#ppt_x"/>
                                          </p:val>
                                        </p:tav>
                                      </p:tavLst>
                                    </p:anim>
                                    <p:anim calcmode="lin" valueType="num">
                                      <p:cBhvr>
                                        <p:cTn id="94" dur="1000" fill="hold"/>
                                        <p:tgtEl>
                                          <p:spTgt spid="38"/>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1000"/>
                                        <p:tgtEl>
                                          <p:spTgt spid="43"/>
                                        </p:tgtEl>
                                      </p:cBhvr>
                                    </p:animEffect>
                                    <p:anim calcmode="lin" valueType="num">
                                      <p:cBhvr>
                                        <p:cTn id="98" dur="1000" fill="hold"/>
                                        <p:tgtEl>
                                          <p:spTgt spid="43"/>
                                        </p:tgtEl>
                                        <p:attrNameLst>
                                          <p:attrName>ppt_x</p:attrName>
                                        </p:attrNameLst>
                                      </p:cBhvr>
                                      <p:tavLst>
                                        <p:tav tm="0">
                                          <p:val>
                                            <p:strVal val="#ppt_x"/>
                                          </p:val>
                                        </p:tav>
                                        <p:tav tm="100000">
                                          <p:val>
                                            <p:strVal val="#ppt_x"/>
                                          </p:val>
                                        </p:tav>
                                      </p:tavLst>
                                    </p:anim>
                                    <p:anim calcmode="lin" valueType="num">
                                      <p:cBhvr>
                                        <p:cTn id="99" dur="1000" fill="hold"/>
                                        <p:tgtEl>
                                          <p:spTgt spid="4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000"/>
                                        <p:tgtEl>
                                          <p:spTgt spid="44"/>
                                        </p:tgtEl>
                                      </p:cBhvr>
                                    </p:animEffect>
                                    <p:anim calcmode="lin" valueType="num">
                                      <p:cBhvr>
                                        <p:cTn id="103" dur="1000" fill="hold"/>
                                        <p:tgtEl>
                                          <p:spTgt spid="44"/>
                                        </p:tgtEl>
                                        <p:attrNameLst>
                                          <p:attrName>ppt_x</p:attrName>
                                        </p:attrNameLst>
                                      </p:cBhvr>
                                      <p:tavLst>
                                        <p:tav tm="0">
                                          <p:val>
                                            <p:strVal val="#ppt_x"/>
                                          </p:val>
                                        </p:tav>
                                        <p:tav tm="100000">
                                          <p:val>
                                            <p:strVal val="#ppt_x"/>
                                          </p:val>
                                        </p:tav>
                                      </p:tavLst>
                                    </p:anim>
                                    <p:anim calcmode="lin" valueType="num">
                                      <p:cBhvr>
                                        <p:cTn id="104" dur="1000" fill="hold"/>
                                        <p:tgtEl>
                                          <p:spTgt spid="44"/>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1000"/>
                                        <p:tgtEl>
                                          <p:spTgt spid="45"/>
                                        </p:tgtEl>
                                      </p:cBhvr>
                                    </p:animEffect>
                                    <p:anim calcmode="lin" valueType="num">
                                      <p:cBhvr>
                                        <p:cTn id="108" dur="1000" fill="hold"/>
                                        <p:tgtEl>
                                          <p:spTgt spid="45"/>
                                        </p:tgtEl>
                                        <p:attrNameLst>
                                          <p:attrName>ppt_x</p:attrName>
                                        </p:attrNameLst>
                                      </p:cBhvr>
                                      <p:tavLst>
                                        <p:tav tm="0">
                                          <p:val>
                                            <p:strVal val="#ppt_x"/>
                                          </p:val>
                                        </p:tav>
                                        <p:tav tm="100000">
                                          <p:val>
                                            <p:strVal val="#ppt_x"/>
                                          </p:val>
                                        </p:tav>
                                      </p:tavLst>
                                    </p:anim>
                                    <p:anim calcmode="lin" valueType="num">
                                      <p:cBhvr>
                                        <p:cTn id="109" dur="1000" fill="hold"/>
                                        <p:tgtEl>
                                          <p:spTgt spid="45"/>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fade">
                                      <p:cBhvr>
                                        <p:cTn id="112" dur="1000"/>
                                        <p:tgtEl>
                                          <p:spTgt spid="61"/>
                                        </p:tgtEl>
                                      </p:cBhvr>
                                    </p:animEffect>
                                    <p:anim calcmode="lin" valueType="num">
                                      <p:cBhvr>
                                        <p:cTn id="113" dur="1000" fill="hold"/>
                                        <p:tgtEl>
                                          <p:spTgt spid="61"/>
                                        </p:tgtEl>
                                        <p:attrNameLst>
                                          <p:attrName>ppt_x</p:attrName>
                                        </p:attrNameLst>
                                      </p:cBhvr>
                                      <p:tavLst>
                                        <p:tav tm="0">
                                          <p:val>
                                            <p:strVal val="#ppt_x"/>
                                          </p:val>
                                        </p:tav>
                                        <p:tav tm="100000">
                                          <p:val>
                                            <p:strVal val="#ppt_x"/>
                                          </p:val>
                                        </p:tav>
                                      </p:tavLst>
                                    </p:anim>
                                    <p:anim calcmode="lin" valueType="num">
                                      <p:cBhvr>
                                        <p:cTn id="114" dur="1000" fill="hold"/>
                                        <p:tgtEl>
                                          <p:spTgt spid="61"/>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1000"/>
                                        <p:tgtEl>
                                          <p:spTgt spid="46"/>
                                        </p:tgtEl>
                                      </p:cBhvr>
                                    </p:animEffect>
                                    <p:anim calcmode="lin" valueType="num">
                                      <p:cBhvr>
                                        <p:cTn id="118" dur="1000" fill="hold"/>
                                        <p:tgtEl>
                                          <p:spTgt spid="46"/>
                                        </p:tgtEl>
                                        <p:attrNameLst>
                                          <p:attrName>ppt_x</p:attrName>
                                        </p:attrNameLst>
                                      </p:cBhvr>
                                      <p:tavLst>
                                        <p:tav tm="0">
                                          <p:val>
                                            <p:strVal val="#ppt_x"/>
                                          </p:val>
                                        </p:tav>
                                        <p:tav tm="100000">
                                          <p:val>
                                            <p:strVal val="#ppt_x"/>
                                          </p:val>
                                        </p:tav>
                                      </p:tavLst>
                                    </p:anim>
                                    <p:anim calcmode="lin" valueType="num">
                                      <p:cBhvr>
                                        <p:cTn id="119" dur="1000" fill="hold"/>
                                        <p:tgtEl>
                                          <p:spTgt spid="46"/>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fade">
                                      <p:cBhvr>
                                        <p:cTn id="122" dur="1000"/>
                                        <p:tgtEl>
                                          <p:spTgt spid="47"/>
                                        </p:tgtEl>
                                      </p:cBhvr>
                                    </p:animEffect>
                                    <p:anim calcmode="lin" valueType="num">
                                      <p:cBhvr>
                                        <p:cTn id="123" dur="1000" fill="hold"/>
                                        <p:tgtEl>
                                          <p:spTgt spid="47"/>
                                        </p:tgtEl>
                                        <p:attrNameLst>
                                          <p:attrName>ppt_x</p:attrName>
                                        </p:attrNameLst>
                                      </p:cBhvr>
                                      <p:tavLst>
                                        <p:tav tm="0">
                                          <p:val>
                                            <p:strVal val="#ppt_x"/>
                                          </p:val>
                                        </p:tav>
                                        <p:tav tm="100000">
                                          <p:val>
                                            <p:strVal val="#ppt_x"/>
                                          </p:val>
                                        </p:tav>
                                      </p:tavLst>
                                    </p:anim>
                                    <p:anim calcmode="lin" valueType="num">
                                      <p:cBhvr>
                                        <p:cTn id="124" dur="1000" fill="hold"/>
                                        <p:tgtEl>
                                          <p:spTgt spid="47"/>
                                        </p:tgtEl>
                                        <p:attrNameLst>
                                          <p:attrName>ppt_y</p:attrName>
                                        </p:attrNameLst>
                                      </p:cBhvr>
                                      <p:tavLst>
                                        <p:tav tm="0">
                                          <p:val>
                                            <p:strVal val="#ppt_y+.1"/>
                                          </p:val>
                                        </p:tav>
                                        <p:tav tm="100000">
                                          <p:val>
                                            <p:strVal val="#ppt_y"/>
                                          </p:val>
                                        </p:tav>
                                      </p:tavLst>
                                    </p:anim>
                                  </p:childTnLst>
                                </p:cTn>
                              </p:par>
                              <p:par>
                                <p:cTn id="125" presetID="10" presetClass="entr" presetSubtype="0" fill="hold" grpId="0" nodeType="withEffect">
                                  <p:stCondLst>
                                    <p:cond delay="0"/>
                                  </p:stCondLst>
                                  <p:childTnLst>
                                    <p:set>
                                      <p:cBhvr>
                                        <p:cTn id="126" dur="1" fill="hold">
                                          <p:stCondLst>
                                            <p:cond delay="0"/>
                                          </p:stCondLst>
                                        </p:cTn>
                                        <p:tgtEl>
                                          <p:spTgt spid="82"/>
                                        </p:tgtEl>
                                        <p:attrNameLst>
                                          <p:attrName>style.visibility</p:attrName>
                                        </p:attrNameLst>
                                      </p:cBhvr>
                                      <p:to>
                                        <p:strVal val="visible"/>
                                      </p:to>
                                    </p:set>
                                    <p:animEffect transition="in" filter="fade">
                                      <p:cBhvr>
                                        <p:cTn id="127" dur="1000"/>
                                        <p:tgtEl>
                                          <p:spTgt spid="82"/>
                                        </p:tgtEl>
                                      </p:cBhvr>
                                    </p:animEffect>
                                  </p:childTnLst>
                                </p:cTn>
                              </p:par>
                            </p:childTnLst>
                          </p:cTn>
                        </p:par>
                        <p:par>
                          <p:cTn id="128" fill="hold">
                            <p:stCondLst>
                              <p:cond delay="1000"/>
                            </p:stCondLst>
                            <p:childTnLst>
                              <p:par>
                                <p:cTn id="129" presetID="10" presetClass="entr" presetSubtype="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Effect transition="in" filter="fade">
                                      <p:cBhvr>
                                        <p:cTn id="131" dur="500"/>
                                        <p:tgtEl>
                                          <p:spTgt spid="4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9"/>
                                        </p:tgtEl>
                                        <p:attrNameLst>
                                          <p:attrName>style.visibility</p:attrName>
                                        </p:attrNameLst>
                                      </p:cBhvr>
                                      <p:to>
                                        <p:strVal val="visible"/>
                                      </p:to>
                                    </p:set>
                                    <p:animEffect transition="in" filter="fade">
                                      <p:cBhvr>
                                        <p:cTn id="1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7" grpId="0" animBg="1"/>
      <p:bldP spid="58" grpId="0" animBg="1"/>
      <p:bldP spid="59" grpId="0" animBg="1"/>
      <p:bldP spid="60" grpId="0" animBg="1"/>
      <p:bldP spid="61" grpId="0" animBg="1"/>
      <p:bldP spid="56" grpId="0" animBg="1"/>
      <p:bldP spid="30" grpId="0" animBg="1"/>
      <p:bldP spid="31" grpId="0"/>
      <p:bldP spid="32" grpId="0"/>
      <p:bldP spid="34" grpId="0"/>
      <p:bldP spid="35" grpId="0"/>
      <p:bldP spid="37" grpId="0"/>
      <p:bldP spid="38" grpId="0"/>
      <p:bldP spid="39" grpId="0" animBg="1"/>
      <p:bldP spid="40" grpId="0"/>
      <p:bldP spid="41" grpId="0"/>
      <p:bldP spid="42" grpId="0" animBg="1"/>
      <p:bldP spid="43" grpId="0"/>
      <p:bldP spid="44" grpId="0"/>
      <p:bldP spid="45" grpId="0" animBg="1"/>
      <p:bldP spid="46" grpId="0"/>
      <p:bldP spid="47" grpId="0"/>
      <p:bldP spid="48" grpId="0"/>
      <p:bldP spid="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ounded Rectangle 5">
            <a:extLst>
              <a:ext uri="{FF2B5EF4-FFF2-40B4-BE49-F238E27FC236}">
                <a16:creationId xmlns:a16="http://schemas.microsoft.com/office/drawing/2014/main" id="{C3368A2E-B577-F116-B80E-002F9893D704}"/>
              </a:ext>
              <a:ext uri="{C183D7F6-B498-43B3-948B-1728B52AA6E4}">
                <adec:decorative xmlns:adec="http://schemas.microsoft.com/office/drawing/2017/decorative" val="1"/>
              </a:ext>
            </a:extLst>
          </p:cNvPr>
          <p:cNvSpPr/>
          <p:nvPr/>
        </p:nvSpPr>
        <p:spPr bwMode="auto">
          <a:xfrm>
            <a:off x="972858" y="5173192"/>
            <a:ext cx="10952746" cy="1336158"/>
          </a:xfrm>
          <a:prstGeom prst="roundRect">
            <a:avLst>
              <a:gd name="adj" fmla="val 2796"/>
            </a:avLst>
          </a:prstGeom>
          <a:solidFill>
            <a:srgbClr val="F6F3FB">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chemeClr val="tx1"/>
                  </a:gs>
                  <a:gs pos="26437">
                    <a:schemeClr val="tx1"/>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260" name="Rounded Rectangle 5">
            <a:extLst>
              <a:ext uri="{FF2B5EF4-FFF2-40B4-BE49-F238E27FC236}">
                <a16:creationId xmlns:a16="http://schemas.microsoft.com/office/drawing/2014/main" id="{1A86B409-A9FB-7B68-769E-9F67B0AB8C41}"/>
              </a:ext>
              <a:ext uri="{C183D7F6-B498-43B3-948B-1728B52AA6E4}">
                <adec:decorative xmlns:adec="http://schemas.microsoft.com/office/drawing/2017/decorative" val="1"/>
              </a:ext>
            </a:extLst>
          </p:cNvPr>
          <p:cNvSpPr/>
          <p:nvPr/>
        </p:nvSpPr>
        <p:spPr bwMode="auto">
          <a:xfrm>
            <a:off x="1023685" y="2204570"/>
            <a:ext cx="10901919" cy="2992387"/>
          </a:xfrm>
          <a:prstGeom prst="roundRect">
            <a:avLst>
              <a:gd name="adj" fmla="val 2796"/>
            </a:avLst>
          </a:prstGeom>
          <a:solidFill>
            <a:srgbClr val="EFF9FF">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chemeClr val="tx1"/>
                  </a:gs>
                  <a:gs pos="26437">
                    <a:schemeClr val="tx1"/>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3" name="Rounded Rectangle 5">
            <a:extLst>
              <a:ext uri="{FF2B5EF4-FFF2-40B4-BE49-F238E27FC236}">
                <a16:creationId xmlns:a16="http://schemas.microsoft.com/office/drawing/2014/main" id="{93E2F7A0-61AE-2234-6510-6D6BB403C418}"/>
              </a:ext>
              <a:ext uri="{C183D7F6-B498-43B3-948B-1728B52AA6E4}">
                <adec:decorative xmlns:adec="http://schemas.microsoft.com/office/drawing/2017/decorative" val="1"/>
              </a:ext>
            </a:extLst>
          </p:cNvPr>
          <p:cNvSpPr/>
          <p:nvPr/>
        </p:nvSpPr>
        <p:spPr bwMode="auto">
          <a:xfrm>
            <a:off x="1023685" y="1289958"/>
            <a:ext cx="10901919" cy="1015235"/>
          </a:xfrm>
          <a:prstGeom prst="roundRect">
            <a:avLst>
              <a:gd name="adj" fmla="val 2796"/>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chemeClr val="tx1"/>
                  </a:gs>
                  <a:gs pos="26437">
                    <a:schemeClr val="tx1"/>
                  </a:gs>
                </a:gsLst>
                <a:lin ang="2700000" scaled="0"/>
              </a:gradFill>
              <a:effectLst/>
              <a:uLnTx/>
              <a:uFillTx/>
              <a:latin typeface="Segoe UI"/>
              <a:ea typeface="Open Sans" panose="020B0606030504020204" pitchFamily="34" charset="0"/>
              <a:cs typeface="Open Sans" panose="020B0606030504020204" pitchFamily="34" charset="0"/>
            </a:endParaRPr>
          </a:p>
        </p:txBody>
      </p:sp>
      <p:graphicFrame>
        <p:nvGraphicFramePr>
          <p:cNvPr id="10" name="Object 9" hidden="1">
            <a:extLst>
              <a:ext uri="{C183D7F6-B498-43B3-948B-1728B52AA6E4}">
                <adec:decorative xmlns:adec="http://schemas.microsoft.com/office/drawing/2017/decorative" val="1"/>
              </a:ext>
            </a:extLst>
          </p:cNvPr>
          <p:cNvGraphicFramePr>
            <a:graphicFrameLocks noChangeAspect="1"/>
          </p:cNvGraphicFramePr>
          <p:nvPr>
            <p:custDataLst>
              <p:tags r:id="rId1"/>
            </p:custDataLst>
            <p:extLst>
              <p:ext uri="{D42A27DB-BD31-4B8C-83A1-F6EECF244321}">
                <p14:modId xmlns:p14="http://schemas.microsoft.com/office/powerpoint/2010/main" val="207445757"/>
              </p:ex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name="think-cell Slide" r:id="rId4" imgW="377" imgH="377" progId="TCLayout.ActiveDocument.1">
                  <p:embed/>
                </p:oleObj>
              </mc:Choice>
              <mc:Fallback>
                <p:oleObj name="think-cell Slide" r:id="rId4" imgW="377" imgH="377" progId="TCLayout.ActiveDocument.1">
                  <p:embed/>
                  <p:pic>
                    <p:nvPicPr>
                      <p:cNvPr id="10" name="Object 9" hidden="1">
                        <a:extLst>
                          <a:ext uri="{C183D7F6-B498-43B3-948B-1728B52AA6E4}">
                            <adec:decorative xmlns:adec="http://schemas.microsoft.com/office/drawing/2017/decorative" val="1"/>
                          </a:ext>
                        </a:extLst>
                      </p:cNvPr>
                      <p:cNvPicPr/>
                      <p:nvPr/>
                    </p:nvPicPr>
                    <p:blipFill>
                      <a:blip r:embed="rId5"/>
                      <a:stretch>
                        <a:fillRect/>
                      </a:stretch>
                    </p:blipFill>
                    <p:spPr>
                      <a:xfrm>
                        <a:off x="2422" y="2530"/>
                        <a:ext cx="1556" cy="1556"/>
                      </a:xfrm>
                      <a:prstGeom prst="rect">
                        <a:avLst/>
                      </a:prstGeom>
                    </p:spPr>
                  </p:pic>
                </p:oleObj>
              </mc:Fallback>
            </mc:AlternateContent>
          </a:graphicData>
        </a:graphic>
      </p:graphicFrame>
      <p:sp>
        <p:nvSpPr>
          <p:cNvPr id="4" name="Title 3"/>
          <p:cNvSpPr>
            <a:spLocks noGrp="1"/>
          </p:cNvSpPr>
          <p:nvPr>
            <p:ph type="title"/>
          </p:nvPr>
        </p:nvSpPr>
        <p:spPr>
          <a:xfrm>
            <a:off x="1423602" y="457200"/>
            <a:ext cx="9894638" cy="553998"/>
          </a:xfrm>
        </p:spPr>
        <p:txBody>
          <a:bodyPr/>
          <a:lstStyle/>
          <a:p>
            <a:r>
              <a:rPr lang="en-US"/>
              <a:t>Microsoft datacenter layered security approach</a:t>
            </a:r>
            <a:endParaRPr lang="en-IN"/>
          </a:p>
        </p:txBody>
      </p:sp>
      <p:cxnSp>
        <p:nvCxnSpPr>
          <p:cNvPr id="14" name="Straight Connector 13">
            <a:extLst>
              <a:ext uri="{FF2B5EF4-FFF2-40B4-BE49-F238E27FC236}">
                <a16:creationId xmlns:a16="http://schemas.microsoft.com/office/drawing/2014/main" id="{43AA49ED-1CD2-6149-22DA-DE72BD3B4C0F}"/>
              </a:ext>
              <a:ext uri="{C183D7F6-B498-43B3-948B-1728B52AA6E4}">
                <adec:decorative xmlns:adec="http://schemas.microsoft.com/office/drawing/2017/decorative" val="1"/>
              </a:ext>
            </a:extLst>
          </p:cNvPr>
          <p:cNvCxnSpPr/>
          <p:nvPr/>
        </p:nvCxnSpPr>
        <p:spPr>
          <a:xfrm>
            <a:off x="2532440" y="3224500"/>
            <a:ext cx="9052560" cy="0"/>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84A576-8B6A-DB1E-DE56-443C92753BBE}"/>
              </a:ext>
            </a:extLst>
          </p:cNvPr>
          <p:cNvSpPr txBox="1"/>
          <p:nvPr/>
        </p:nvSpPr>
        <p:spPr>
          <a:xfrm>
            <a:off x="2946244" y="1542220"/>
            <a:ext cx="1184438" cy="738057"/>
          </a:xfrm>
          <a:prstGeom prst="rect">
            <a:avLst/>
          </a:prstGeom>
          <a:solidFill>
            <a:srgbClr val="F9F9F9"/>
          </a:solidFill>
        </p:spPr>
        <p:txBody>
          <a:bodyPr wrap="square" anchor="ctr">
            <a:noAutofit/>
          </a:bodyPr>
          <a:lstStyle>
            <a:defPPr>
              <a:defRPr lang="en-US"/>
            </a:defPPr>
            <a:lvl1pPr algn="ctr" defTabSz="913927" fontAlgn="base">
              <a:spcBef>
                <a:spcPct val="0"/>
              </a:spcBef>
              <a:spcAft>
                <a:spcPct val="0"/>
              </a:spcAft>
              <a:defRPr sz="1961">
                <a:solidFill>
                  <a:srgbClr val="247BC2"/>
                </a:solidFill>
                <a:latin typeface="Segoe UI Semibold" panose="020B0702040204020203" pitchFamily="34" charset="0"/>
                <a:ea typeface="Segoe UI" pitchFamily="34" charset="0"/>
                <a:cs typeface="Segoe UI Semibold" panose="020B0702040204020203" pitchFamily="34" charset="0"/>
              </a:defRPr>
            </a:lvl1pPr>
          </a:lstStyle>
          <a:p>
            <a:r>
              <a:rPr lang="en-US" sz="1600"/>
              <a:t>Access requests</a:t>
            </a:r>
          </a:p>
        </p:txBody>
      </p:sp>
      <p:sp>
        <p:nvSpPr>
          <p:cNvPr id="99" name="Rectangle 98">
            <a:extLst>
              <a:ext uri="{FF2B5EF4-FFF2-40B4-BE49-F238E27FC236}">
                <a16:creationId xmlns:a16="http://schemas.microsoft.com/office/drawing/2014/main" id="{0821B537-9D52-F861-E135-49608C48365D}"/>
              </a:ext>
            </a:extLst>
          </p:cNvPr>
          <p:cNvSpPr/>
          <p:nvPr/>
        </p:nvSpPr>
        <p:spPr bwMode="auto">
          <a:xfrm>
            <a:off x="4381330" y="1373907"/>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Prior access request process</a:t>
            </a:r>
          </a:p>
        </p:txBody>
      </p:sp>
      <p:sp>
        <p:nvSpPr>
          <p:cNvPr id="106" name="Rectangle 105">
            <a:extLst>
              <a:ext uri="{FF2B5EF4-FFF2-40B4-BE49-F238E27FC236}">
                <a16:creationId xmlns:a16="http://schemas.microsoft.com/office/drawing/2014/main" id="{4B18ABAD-654D-AF67-3E7B-FBE2CD233CF1}"/>
              </a:ext>
            </a:extLst>
          </p:cNvPr>
          <p:cNvSpPr/>
          <p:nvPr/>
        </p:nvSpPr>
        <p:spPr bwMode="auto">
          <a:xfrm>
            <a:off x="5640264" y="1373907"/>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Approval </a:t>
            </a:r>
          </a:p>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required</a:t>
            </a:r>
          </a:p>
        </p:txBody>
      </p:sp>
      <p:sp>
        <p:nvSpPr>
          <p:cNvPr id="190" name="Rectangle 189">
            <a:extLst>
              <a:ext uri="{FF2B5EF4-FFF2-40B4-BE49-F238E27FC236}">
                <a16:creationId xmlns:a16="http://schemas.microsoft.com/office/drawing/2014/main" id="{6819B086-FC3E-1EBC-3899-F298CC268D99}"/>
              </a:ext>
            </a:extLst>
          </p:cNvPr>
          <p:cNvSpPr/>
          <p:nvPr/>
        </p:nvSpPr>
        <p:spPr bwMode="auto">
          <a:xfrm>
            <a:off x="7046318" y="1372867"/>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Access granted for specific areas </a:t>
            </a:r>
            <a:br>
              <a:rPr lang="en-IN" sz="1100">
                <a:solidFill>
                  <a:schemeClr val="tx1"/>
                </a:solidFill>
                <a:latin typeface="Segoe UI Semibold" panose="020B0702040204020203" pitchFamily="34" charset="0"/>
                <a:ea typeface="Segoe UI" pitchFamily="34" charset="0"/>
                <a:cs typeface="Segoe UI Semibold" panose="020B0702040204020203" pitchFamily="34" charset="0"/>
              </a:rPr>
            </a:b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and time</a:t>
            </a:r>
          </a:p>
        </p:txBody>
      </p:sp>
      <p:sp>
        <p:nvSpPr>
          <p:cNvPr id="16" name="Rectangle 15">
            <a:extLst>
              <a:ext uri="{FF2B5EF4-FFF2-40B4-BE49-F238E27FC236}">
                <a16:creationId xmlns:a16="http://schemas.microsoft.com/office/drawing/2014/main" id="{EA75899A-B004-620E-4ACF-16DD23FB8780}"/>
              </a:ext>
            </a:extLst>
          </p:cNvPr>
          <p:cNvSpPr/>
          <p:nvPr/>
        </p:nvSpPr>
        <p:spPr>
          <a:xfrm>
            <a:off x="3118589" y="2885943"/>
            <a:ext cx="1230738" cy="609038"/>
          </a:xfrm>
          <a:prstGeom prst="rect">
            <a:avLst/>
          </a:prstGeom>
          <a:solidFill>
            <a:srgbClr val="EFF9FF">
              <a:alpha val="95000"/>
            </a:srgbClr>
          </a:solidFill>
        </p:spPr>
        <p:txBody>
          <a:bodyPr wrap="square" anchor="ctr">
            <a:noAutofit/>
          </a:bodyPr>
          <a:lstStyle/>
          <a:p>
            <a:pPr algn="ctr" defTabSz="913927" fontAlgn="base">
              <a:spcBef>
                <a:spcPct val="0"/>
              </a:spcBef>
              <a:spcAft>
                <a:spcPct val="0"/>
              </a:spcAft>
            </a:pPr>
            <a:r>
              <a:rPr lang="en-IN" sz="1600">
                <a:solidFill>
                  <a:srgbClr val="247BC2"/>
                </a:solidFill>
                <a:latin typeface="Segoe UI Semibold" panose="020B0702040204020203" pitchFamily="34" charset="0"/>
                <a:ea typeface="Segoe UI" pitchFamily="34" charset="0"/>
                <a:cs typeface="Segoe UI Semibold" panose="020B0702040204020203" pitchFamily="34" charset="0"/>
              </a:rPr>
              <a:t>Facility perimeter</a:t>
            </a:r>
          </a:p>
        </p:txBody>
      </p:sp>
      <p:grpSp>
        <p:nvGrpSpPr>
          <p:cNvPr id="30" name="Group 29">
            <a:extLst>
              <a:ext uri="{FF2B5EF4-FFF2-40B4-BE49-F238E27FC236}">
                <a16:creationId xmlns:a16="http://schemas.microsoft.com/office/drawing/2014/main" id="{57741A91-FC6C-91ED-6631-6D0265EED781}"/>
              </a:ext>
              <a:ext uri="{C183D7F6-B498-43B3-948B-1728B52AA6E4}">
                <adec:decorative xmlns:adec="http://schemas.microsoft.com/office/drawing/2017/decorative" val="1"/>
              </a:ext>
            </a:extLst>
          </p:cNvPr>
          <p:cNvGrpSpPr/>
          <p:nvPr/>
        </p:nvGrpSpPr>
        <p:grpSpPr>
          <a:xfrm>
            <a:off x="5054470" y="2996006"/>
            <a:ext cx="127307" cy="293494"/>
            <a:chOff x="7005190" y="2499347"/>
            <a:chExt cx="127307" cy="293494"/>
          </a:xfrm>
        </p:grpSpPr>
        <p:cxnSp>
          <p:nvCxnSpPr>
            <p:cNvPr id="12" name="Elbow Connector 77">
              <a:extLst>
                <a:ext uri="{FF2B5EF4-FFF2-40B4-BE49-F238E27FC236}">
                  <a16:creationId xmlns:a16="http://schemas.microsoft.com/office/drawing/2014/main" id="{7A79CC81-33FC-CBDD-2094-EA4AB2169E5E}"/>
                </a:ext>
              </a:extLst>
            </p:cNvPr>
            <p:cNvCxnSpPr>
              <a:cxnSpLocks/>
              <a:stCxn id="22" idx="2"/>
              <a:endCxn id="18" idx="0"/>
            </p:cNvCxnSpPr>
            <p:nvPr/>
          </p:nvCxnSpPr>
          <p:spPr>
            <a:xfrm>
              <a:off x="7067311"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C51C820-18BF-6EC3-2C98-22D572CA905E}"/>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E75BD99F-9818-DA83-5A5B-0F164FF161BA}"/>
              </a:ext>
            </a:extLst>
          </p:cNvPr>
          <p:cNvSpPr/>
          <p:nvPr/>
        </p:nvSpPr>
        <p:spPr bwMode="auto">
          <a:xfrm>
            <a:off x="4398223" y="2469781"/>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Security</a:t>
            </a:r>
          </a:p>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cameras</a:t>
            </a:r>
          </a:p>
        </p:txBody>
      </p:sp>
      <p:grpSp>
        <p:nvGrpSpPr>
          <p:cNvPr id="38" name="Group 37">
            <a:extLst>
              <a:ext uri="{FF2B5EF4-FFF2-40B4-BE49-F238E27FC236}">
                <a16:creationId xmlns:a16="http://schemas.microsoft.com/office/drawing/2014/main" id="{A2469492-BD40-61CD-5B04-2E629812F1B0}"/>
              </a:ext>
              <a:ext uri="{C183D7F6-B498-43B3-948B-1728B52AA6E4}">
                <adec:decorative xmlns:adec="http://schemas.microsoft.com/office/drawing/2017/decorative" val="1"/>
              </a:ext>
            </a:extLst>
          </p:cNvPr>
          <p:cNvGrpSpPr/>
          <p:nvPr/>
        </p:nvGrpSpPr>
        <p:grpSpPr>
          <a:xfrm>
            <a:off x="6589973" y="2988062"/>
            <a:ext cx="127307" cy="293494"/>
            <a:chOff x="7005190" y="2499347"/>
            <a:chExt cx="127307" cy="293494"/>
          </a:xfrm>
        </p:grpSpPr>
        <p:cxnSp>
          <p:nvCxnSpPr>
            <p:cNvPr id="41" name="Elbow Connector 77">
              <a:extLst>
                <a:ext uri="{FF2B5EF4-FFF2-40B4-BE49-F238E27FC236}">
                  <a16:creationId xmlns:a16="http://schemas.microsoft.com/office/drawing/2014/main" id="{CFC5579B-CE6F-45EB-98C1-323CB5F05CD3}"/>
                </a:ext>
              </a:extLst>
            </p:cNvPr>
            <p:cNvCxnSpPr>
              <a:cxnSpLocks/>
              <a:stCxn id="43" idx="2"/>
              <a:endCxn id="42" idx="0"/>
            </p:cNvCxnSpPr>
            <p:nvPr/>
          </p:nvCxnSpPr>
          <p:spPr>
            <a:xfrm>
              <a:off x="7067311"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55AB37F-B678-2C8C-8DB6-419D13BF3F12}"/>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sp>
        <p:nvSpPr>
          <p:cNvPr id="43" name="Rectangle 42">
            <a:extLst>
              <a:ext uri="{FF2B5EF4-FFF2-40B4-BE49-F238E27FC236}">
                <a16:creationId xmlns:a16="http://schemas.microsoft.com/office/drawing/2014/main" id="{92E20B81-7E7C-C8AB-6ADF-409034F0DF3F}"/>
              </a:ext>
            </a:extLst>
          </p:cNvPr>
          <p:cNvSpPr/>
          <p:nvPr/>
        </p:nvSpPr>
        <p:spPr bwMode="auto">
          <a:xfrm>
            <a:off x="5933726" y="2461837"/>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Secured entry</a:t>
            </a:r>
          </a:p>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checkpoint</a:t>
            </a:r>
          </a:p>
        </p:txBody>
      </p:sp>
      <p:grpSp>
        <p:nvGrpSpPr>
          <p:cNvPr id="74" name="Group 73">
            <a:extLst>
              <a:ext uri="{FF2B5EF4-FFF2-40B4-BE49-F238E27FC236}">
                <a16:creationId xmlns:a16="http://schemas.microsoft.com/office/drawing/2014/main" id="{9FA572A8-53C4-CCBD-8675-84BCE2C865A1}"/>
              </a:ext>
              <a:ext uri="{C183D7F6-B498-43B3-948B-1728B52AA6E4}">
                <adec:decorative xmlns:adec="http://schemas.microsoft.com/office/drawing/2017/decorative" val="1"/>
              </a:ext>
            </a:extLst>
          </p:cNvPr>
          <p:cNvGrpSpPr/>
          <p:nvPr/>
        </p:nvGrpSpPr>
        <p:grpSpPr>
          <a:xfrm>
            <a:off x="8063286" y="2977021"/>
            <a:ext cx="127307" cy="293494"/>
            <a:chOff x="7005190" y="2499347"/>
            <a:chExt cx="127307" cy="293494"/>
          </a:xfrm>
        </p:grpSpPr>
        <p:cxnSp>
          <p:nvCxnSpPr>
            <p:cNvPr id="76" name="Elbow Connector 77">
              <a:extLst>
                <a:ext uri="{FF2B5EF4-FFF2-40B4-BE49-F238E27FC236}">
                  <a16:creationId xmlns:a16="http://schemas.microsoft.com/office/drawing/2014/main" id="{280ABCC5-E1B5-6815-9A83-60F004F212D8}"/>
                </a:ext>
              </a:extLst>
            </p:cNvPr>
            <p:cNvCxnSpPr>
              <a:cxnSpLocks/>
              <a:stCxn id="75" idx="2"/>
              <a:endCxn id="81" idx="0"/>
            </p:cNvCxnSpPr>
            <p:nvPr/>
          </p:nvCxnSpPr>
          <p:spPr>
            <a:xfrm>
              <a:off x="7067311"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96B07106-CF17-5E65-CA44-66C24736A6EB}"/>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sp>
        <p:nvSpPr>
          <p:cNvPr id="75" name="Rectangle 74">
            <a:extLst>
              <a:ext uri="{FF2B5EF4-FFF2-40B4-BE49-F238E27FC236}">
                <a16:creationId xmlns:a16="http://schemas.microsoft.com/office/drawing/2014/main" id="{722B8401-769F-459E-C537-24A7B6DA2E73}"/>
              </a:ext>
            </a:extLst>
          </p:cNvPr>
          <p:cNvSpPr/>
          <p:nvPr/>
        </p:nvSpPr>
        <p:spPr bwMode="auto">
          <a:xfrm>
            <a:off x="7407039" y="2450796"/>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Security </a:t>
            </a:r>
          </a:p>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patrols</a:t>
            </a:r>
          </a:p>
        </p:txBody>
      </p:sp>
      <p:grpSp>
        <p:nvGrpSpPr>
          <p:cNvPr id="85" name="Group 84">
            <a:extLst>
              <a:ext uri="{FF2B5EF4-FFF2-40B4-BE49-F238E27FC236}">
                <a16:creationId xmlns:a16="http://schemas.microsoft.com/office/drawing/2014/main" id="{A77B686E-CFD8-0099-041D-98C688665FA0}"/>
              </a:ext>
              <a:ext uri="{C183D7F6-B498-43B3-948B-1728B52AA6E4}">
                <adec:decorative xmlns:adec="http://schemas.microsoft.com/office/drawing/2017/decorative" val="1"/>
              </a:ext>
            </a:extLst>
          </p:cNvPr>
          <p:cNvGrpSpPr/>
          <p:nvPr/>
        </p:nvGrpSpPr>
        <p:grpSpPr>
          <a:xfrm>
            <a:off x="9516725" y="2977021"/>
            <a:ext cx="127307" cy="293494"/>
            <a:chOff x="7005190" y="2499347"/>
            <a:chExt cx="127307" cy="293494"/>
          </a:xfrm>
        </p:grpSpPr>
        <p:cxnSp>
          <p:nvCxnSpPr>
            <p:cNvPr id="88" name="Elbow Connector 77">
              <a:extLst>
                <a:ext uri="{FF2B5EF4-FFF2-40B4-BE49-F238E27FC236}">
                  <a16:creationId xmlns:a16="http://schemas.microsoft.com/office/drawing/2014/main" id="{C426C6C5-6E45-D1C4-727B-2B1309E6CA6C}"/>
                </a:ext>
              </a:extLst>
            </p:cNvPr>
            <p:cNvCxnSpPr>
              <a:cxnSpLocks/>
              <a:stCxn id="87" idx="2"/>
              <a:endCxn id="90" idx="0"/>
            </p:cNvCxnSpPr>
            <p:nvPr/>
          </p:nvCxnSpPr>
          <p:spPr>
            <a:xfrm>
              <a:off x="7067311"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790432A6-4F62-0F57-6354-DFA5AA7CD8B4}"/>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sp>
        <p:nvSpPr>
          <p:cNvPr id="87" name="Rectangle 86">
            <a:extLst>
              <a:ext uri="{FF2B5EF4-FFF2-40B4-BE49-F238E27FC236}">
                <a16:creationId xmlns:a16="http://schemas.microsoft.com/office/drawing/2014/main" id="{9D574174-1F37-0C18-728D-A017BCA32AE1}"/>
              </a:ext>
            </a:extLst>
          </p:cNvPr>
          <p:cNvSpPr/>
          <p:nvPr/>
        </p:nvSpPr>
        <p:spPr bwMode="auto">
          <a:xfrm>
            <a:off x="8860478" y="2450796"/>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Fencing</a:t>
            </a:r>
          </a:p>
        </p:txBody>
      </p:sp>
      <p:grpSp>
        <p:nvGrpSpPr>
          <p:cNvPr id="92" name="Group 91">
            <a:extLst>
              <a:ext uri="{FF2B5EF4-FFF2-40B4-BE49-F238E27FC236}">
                <a16:creationId xmlns:a16="http://schemas.microsoft.com/office/drawing/2014/main" id="{A374DB19-E46F-C81F-2475-9E07C3374A43}"/>
              </a:ext>
              <a:ext uri="{C183D7F6-B498-43B3-948B-1728B52AA6E4}">
                <adec:decorative xmlns:adec="http://schemas.microsoft.com/office/drawing/2017/decorative" val="1"/>
              </a:ext>
            </a:extLst>
          </p:cNvPr>
          <p:cNvGrpSpPr/>
          <p:nvPr/>
        </p:nvGrpSpPr>
        <p:grpSpPr>
          <a:xfrm>
            <a:off x="10853895" y="2977021"/>
            <a:ext cx="127307" cy="293494"/>
            <a:chOff x="7005190" y="2499347"/>
            <a:chExt cx="127307" cy="293494"/>
          </a:xfrm>
        </p:grpSpPr>
        <p:cxnSp>
          <p:nvCxnSpPr>
            <p:cNvPr id="94" name="Elbow Connector 77">
              <a:extLst>
                <a:ext uri="{FF2B5EF4-FFF2-40B4-BE49-F238E27FC236}">
                  <a16:creationId xmlns:a16="http://schemas.microsoft.com/office/drawing/2014/main" id="{B8986F75-CC1B-3327-1653-25A2BDEA46BF}"/>
                </a:ext>
              </a:extLst>
            </p:cNvPr>
            <p:cNvCxnSpPr>
              <a:cxnSpLocks/>
              <a:stCxn id="93" idx="2"/>
              <a:endCxn id="95" idx="0"/>
            </p:cNvCxnSpPr>
            <p:nvPr/>
          </p:nvCxnSpPr>
          <p:spPr>
            <a:xfrm>
              <a:off x="7067311"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64A27935-02B0-BADA-0B75-AC35ABBB7170}"/>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sp>
        <p:nvSpPr>
          <p:cNvPr id="93" name="Rectangle 92">
            <a:extLst>
              <a:ext uri="{FF2B5EF4-FFF2-40B4-BE49-F238E27FC236}">
                <a16:creationId xmlns:a16="http://schemas.microsoft.com/office/drawing/2014/main" id="{078C059F-AD1A-7B56-5E49-EF56E733C186}"/>
              </a:ext>
            </a:extLst>
          </p:cNvPr>
          <p:cNvSpPr/>
          <p:nvPr/>
        </p:nvSpPr>
        <p:spPr bwMode="auto">
          <a:xfrm>
            <a:off x="10197648" y="2450796"/>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Barriers</a:t>
            </a:r>
          </a:p>
        </p:txBody>
      </p:sp>
      <p:cxnSp>
        <p:nvCxnSpPr>
          <p:cNvPr id="6" name="Straight Connector 5">
            <a:extLst>
              <a:ext uri="{FF2B5EF4-FFF2-40B4-BE49-F238E27FC236}">
                <a16:creationId xmlns:a16="http://schemas.microsoft.com/office/drawing/2014/main" id="{6656C0B9-E9AC-B2B4-E87B-FEAD8E105C0A}"/>
              </a:ext>
              <a:ext uri="{C183D7F6-B498-43B3-948B-1728B52AA6E4}">
                <adec:decorative xmlns:adec="http://schemas.microsoft.com/office/drawing/2017/decorative" val="1"/>
              </a:ext>
            </a:extLst>
          </p:cNvPr>
          <p:cNvCxnSpPr/>
          <p:nvPr/>
        </p:nvCxnSpPr>
        <p:spPr>
          <a:xfrm>
            <a:off x="1721138" y="2130054"/>
            <a:ext cx="9900844" cy="0"/>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B814ECA-2CD1-C806-542D-E8DC898A132D}"/>
              </a:ext>
              <a:ext uri="{C183D7F6-B498-43B3-948B-1728B52AA6E4}">
                <adec:decorative xmlns:adec="http://schemas.microsoft.com/office/drawing/2017/decorative" val="1"/>
              </a:ext>
            </a:extLst>
          </p:cNvPr>
          <p:cNvGrpSpPr/>
          <p:nvPr/>
        </p:nvGrpSpPr>
        <p:grpSpPr>
          <a:xfrm>
            <a:off x="5037577" y="1900132"/>
            <a:ext cx="127307" cy="293494"/>
            <a:chOff x="7005190" y="2499347"/>
            <a:chExt cx="127307" cy="293494"/>
          </a:xfrm>
        </p:grpSpPr>
        <p:cxnSp>
          <p:nvCxnSpPr>
            <p:cNvPr id="102" name="Elbow Connector 77">
              <a:extLst>
                <a:ext uri="{FF2B5EF4-FFF2-40B4-BE49-F238E27FC236}">
                  <a16:creationId xmlns:a16="http://schemas.microsoft.com/office/drawing/2014/main" id="{C05F474D-0E6F-8ADB-DE38-F6C5957EAD18}"/>
                </a:ext>
              </a:extLst>
            </p:cNvPr>
            <p:cNvCxnSpPr>
              <a:cxnSpLocks/>
              <a:stCxn id="99" idx="2"/>
              <a:endCxn id="103" idx="0"/>
            </p:cNvCxnSpPr>
            <p:nvPr/>
          </p:nvCxnSpPr>
          <p:spPr>
            <a:xfrm>
              <a:off x="7067311"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53697A5F-D3C0-2AEA-67DD-17C594C70BE0}"/>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6304D605-C67C-5F21-D098-823117467E0B}"/>
              </a:ext>
              <a:ext uri="{C183D7F6-B498-43B3-948B-1728B52AA6E4}">
                <adec:decorative xmlns:adec="http://schemas.microsoft.com/office/drawing/2017/decorative" val="1"/>
              </a:ext>
            </a:extLst>
          </p:cNvPr>
          <p:cNvGrpSpPr/>
          <p:nvPr/>
        </p:nvGrpSpPr>
        <p:grpSpPr>
          <a:xfrm>
            <a:off x="6296511" y="1900132"/>
            <a:ext cx="127307" cy="293494"/>
            <a:chOff x="7005190" y="2499347"/>
            <a:chExt cx="127307" cy="293494"/>
          </a:xfrm>
        </p:grpSpPr>
        <p:cxnSp>
          <p:nvCxnSpPr>
            <p:cNvPr id="107" name="Elbow Connector 77">
              <a:extLst>
                <a:ext uri="{FF2B5EF4-FFF2-40B4-BE49-F238E27FC236}">
                  <a16:creationId xmlns:a16="http://schemas.microsoft.com/office/drawing/2014/main" id="{907139EF-D7E3-EF7F-F39E-F5939A07B5EB}"/>
                </a:ext>
              </a:extLst>
            </p:cNvPr>
            <p:cNvCxnSpPr>
              <a:cxnSpLocks/>
              <a:stCxn id="106" idx="2"/>
              <a:endCxn id="108" idx="0"/>
            </p:cNvCxnSpPr>
            <p:nvPr/>
          </p:nvCxnSpPr>
          <p:spPr>
            <a:xfrm>
              <a:off x="7067311"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EF98A8C5-520A-EC19-5B93-4C28DA9B1898}"/>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7D767BCA-3D69-5D3A-9D34-5C92F91C656B}"/>
              </a:ext>
              <a:ext uri="{C183D7F6-B498-43B3-948B-1728B52AA6E4}">
                <adec:decorative xmlns:adec="http://schemas.microsoft.com/office/drawing/2017/decorative" val="1"/>
              </a:ext>
            </a:extLst>
          </p:cNvPr>
          <p:cNvGrpSpPr/>
          <p:nvPr/>
        </p:nvGrpSpPr>
        <p:grpSpPr>
          <a:xfrm>
            <a:off x="7702565" y="1899092"/>
            <a:ext cx="127307" cy="293494"/>
            <a:chOff x="7005190" y="2499347"/>
            <a:chExt cx="127307" cy="293494"/>
          </a:xfrm>
        </p:grpSpPr>
        <p:cxnSp>
          <p:nvCxnSpPr>
            <p:cNvPr id="191" name="Elbow Connector 77">
              <a:extLst>
                <a:ext uri="{FF2B5EF4-FFF2-40B4-BE49-F238E27FC236}">
                  <a16:creationId xmlns:a16="http://schemas.microsoft.com/office/drawing/2014/main" id="{C03A4A95-B961-1565-A7D9-0C524A82F53E}"/>
                </a:ext>
              </a:extLst>
            </p:cNvPr>
            <p:cNvCxnSpPr>
              <a:cxnSpLocks/>
              <a:stCxn id="190" idx="2"/>
              <a:endCxn id="192" idx="0"/>
            </p:cNvCxnSpPr>
            <p:nvPr/>
          </p:nvCxnSpPr>
          <p:spPr>
            <a:xfrm>
              <a:off x="7067311"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05AA0085-BE8F-AF66-27D4-9C3DCB158961}"/>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cxnSp>
        <p:nvCxnSpPr>
          <p:cNvPr id="112" name="Straight Connector 111">
            <a:extLst>
              <a:ext uri="{FF2B5EF4-FFF2-40B4-BE49-F238E27FC236}">
                <a16:creationId xmlns:a16="http://schemas.microsoft.com/office/drawing/2014/main" id="{50248CCC-C8FE-3D5B-32AF-53C09AE0210D}"/>
              </a:ext>
              <a:ext uri="{C183D7F6-B498-43B3-948B-1728B52AA6E4}">
                <adec:decorative xmlns:adec="http://schemas.microsoft.com/office/drawing/2017/decorative" val="1"/>
              </a:ext>
            </a:extLst>
          </p:cNvPr>
          <p:cNvCxnSpPr/>
          <p:nvPr/>
        </p:nvCxnSpPr>
        <p:spPr>
          <a:xfrm>
            <a:off x="2520038" y="4503123"/>
            <a:ext cx="9052560" cy="0"/>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003E517-D624-3184-08FF-5B3D7148E02A}"/>
              </a:ext>
            </a:extLst>
          </p:cNvPr>
          <p:cNvSpPr/>
          <p:nvPr/>
        </p:nvSpPr>
        <p:spPr>
          <a:xfrm>
            <a:off x="3303095" y="4326813"/>
            <a:ext cx="1152799" cy="455832"/>
          </a:xfrm>
          <a:prstGeom prst="rect">
            <a:avLst/>
          </a:prstGeom>
          <a:solidFill>
            <a:srgbClr val="EFF9FF">
              <a:alpha val="95000"/>
            </a:srgbClr>
          </a:solidFill>
        </p:spPr>
        <p:txBody>
          <a:bodyPr wrap="square" anchor="t">
            <a:noAutofit/>
          </a:bodyPr>
          <a:lstStyle/>
          <a:p>
            <a:pPr algn="ctr" defTabSz="913927" fontAlgn="base">
              <a:spcBef>
                <a:spcPct val="0"/>
              </a:spcBef>
              <a:spcAft>
                <a:spcPct val="0"/>
              </a:spcAft>
            </a:pPr>
            <a:r>
              <a:rPr lang="en-IN" sz="1600">
                <a:solidFill>
                  <a:srgbClr val="247BC2"/>
                </a:solidFill>
                <a:latin typeface="Segoe UI Semibold" panose="020B0702040204020203" pitchFamily="34" charset="0"/>
                <a:ea typeface="Segoe UI" pitchFamily="34" charset="0"/>
                <a:cs typeface="Segoe UI Semibold" panose="020B0702040204020203" pitchFamily="34" charset="0"/>
              </a:rPr>
              <a:t>Building</a:t>
            </a:r>
          </a:p>
        </p:txBody>
      </p:sp>
      <p:sp>
        <p:nvSpPr>
          <p:cNvPr id="172" name="Rectangle 171">
            <a:extLst>
              <a:ext uri="{FF2B5EF4-FFF2-40B4-BE49-F238E27FC236}">
                <a16:creationId xmlns:a16="http://schemas.microsoft.com/office/drawing/2014/main" id="{1FDBEF4D-120A-F123-593C-8640C23E78F3}"/>
              </a:ext>
            </a:extLst>
          </p:cNvPr>
          <p:cNvSpPr/>
          <p:nvPr/>
        </p:nvSpPr>
        <p:spPr bwMode="auto">
          <a:xfrm>
            <a:off x="4416461" y="3740460"/>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Security </a:t>
            </a:r>
          </a:p>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control center</a:t>
            </a:r>
          </a:p>
        </p:txBody>
      </p:sp>
      <p:sp>
        <p:nvSpPr>
          <p:cNvPr id="196" name="Rectangle 195">
            <a:extLst>
              <a:ext uri="{FF2B5EF4-FFF2-40B4-BE49-F238E27FC236}">
                <a16:creationId xmlns:a16="http://schemas.microsoft.com/office/drawing/2014/main" id="{A5818D8B-75E8-33D9-5783-C6E8BB36AA11}"/>
              </a:ext>
            </a:extLst>
          </p:cNvPr>
          <p:cNvSpPr/>
          <p:nvPr/>
        </p:nvSpPr>
        <p:spPr bwMode="auto">
          <a:xfrm>
            <a:off x="5473986" y="3754136"/>
            <a:ext cx="1639815"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Full body </a:t>
            </a:r>
          </a:p>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metal detectors </a:t>
            </a:r>
          </a:p>
        </p:txBody>
      </p:sp>
      <p:sp>
        <p:nvSpPr>
          <p:cNvPr id="142" name="Rectangle 141">
            <a:extLst>
              <a:ext uri="{FF2B5EF4-FFF2-40B4-BE49-F238E27FC236}">
                <a16:creationId xmlns:a16="http://schemas.microsoft.com/office/drawing/2014/main" id="{0E61880F-F317-FDC3-C183-E54D7DABADF7}"/>
              </a:ext>
            </a:extLst>
          </p:cNvPr>
          <p:cNvSpPr/>
          <p:nvPr/>
        </p:nvSpPr>
        <p:spPr bwMode="auto">
          <a:xfrm>
            <a:off x="6698117" y="3750141"/>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Required </a:t>
            </a:r>
          </a:p>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check in/out</a:t>
            </a:r>
          </a:p>
        </p:txBody>
      </p:sp>
      <p:sp>
        <p:nvSpPr>
          <p:cNvPr id="180" name="Rectangle 179">
            <a:extLst>
              <a:ext uri="{FF2B5EF4-FFF2-40B4-BE49-F238E27FC236}">
                <a16:creationId xmlns:a16="http://schemas.microsoft.com/office/drawing/2014/main" id="{0A07AD94-909A-B0D3-BBCD-6CF7AA521E14}"/>
              </a:ext>
            </a:extLst>
          </p:cNvPr>
          <p:cNvSpPr/>
          <p:nvPr/>
        </p:nvSpPr>
        <p:spPr bwMode="auto">
          <a:xfrm>
            <a:off x="7834382" y="3771492"/>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Access only to </a:t>
            </a:r>
            <a:br>
              <a:rPr lang="en-IN" sz="1100">
                <a:solidFill>
                  <a:schemeClr val="tx1"/>
                </a:solidFill>
                <a:latin typeface="Segoe UI Semibold" panose="020B0702040204020203" pitchFamily="34" charset="0"/>
                <a:ea typeface="Segoe UI" pitchFamily="34" charset="0"/>
                <a:cs typeface="Segoe UI Semibold" panose="020B0702040204020203" pitchFamily="34" charset="0"/>
              </a:rPr>
            </a:b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pre-approved </a:t>
            </a:r>
            <a:br>
              <a:rPr lang="en-IN" sz="1100">
                <a:solidFill>
                  <a:schemeClr val="tx1"/>
                </a:solidFill>
                <a:latin typeface="Segoe UI Semibold" panose="020B0702040204020203" pitchFamily="34" charset="0"/>
                <a:ea typeface="Segoe UI" pitchFamily="34" charset="0"/>
                <a:cs typeface="Segoe UI Semibold" panose="020B0702040204020203" pitchFamily="34" charset="0"/>
              </a:rPr>
            </a:b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areas</a:t>
            </a:r>
          </a:p>
        </p:txBody>
      </p:sp>
      <p:sp>
        <p:nvSpPr>
          <p:cNvPr id="137" name="Rectangle 136">
            <a:extLst>
              <a:ext uri="{FF2B5EF4-FFF2-40B4-BE49-F238E27FC236}">
                <a16:creationId xmlns:a16="http://schemas.microsoft.com/office/drawing/2014/main" id="{D17AE8C9-D464-2BB4-1B30-5C5FBB5157B6}"/>
              </a:ext>
            </a:extLst>
          </p:cNvPr>
          <p:cNvSpPr/>
          <p:nvPr/>
        </p:nvSpPr>
        <p:spPr bwMode="auto">
          <a:xfrm>
            <a:off x="9052085" y="3745707"/>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2-factor authentication </a:t>
            </a:r>
            <a:br>
              <a:rPr lang="en-IN" sz="1100">
                <a:solidFill>
                  <a:schemeClr val="tx1"/>
                </a:solidFill>
                <a:latin typeface="Segoe UI Semibold" panose="020B0702040204020203" pitchFamily="34" charset="0"/>
                <a:ea typeface="Segoe UI" pitchFamily="34" charset="0"/>
                <a:cs typeface="Segoe UI Semibold" panose="020B0702040204020203" pitchFamily="34" charset="0"/>
              </a:rPr>
            </a:b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with biometrics</a:t>
            </a:r>
          </a:p>
        </p:txBody>
      </p:sp>
      <p:sp>
        <p:nvSpPr>
          <p:cNvPr id="126" name="Rectangle 125">
            <a:extLst>
              <a:ext uri="{FF2B5EF4-FFF2-40B4-BE49-F238E27FC236}">
                <a16:creationId xmlns:a16="http://schemas.microsoft.com/office/drawing/2014/main" id="{B710B443-D9EB-17BC-38A6-FAB14875C7BF}"/>
              </a:ext>
            </a:extLst>
          </p:cNvPr>
          <p:cNvSpPr/>
          <p:nvPr/>
        </p:nvSpPr>
        <p:spPr bwMode="auto">
          <a:xfrm>
            <a:off x="10144035" y="3738945"/>
            <a:ext cx="1639815"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24 x 7 </a:t>
            </a:r>
            <a:br>
              <a:rPr lang="en-IN" sz="1100">
                <a:solidFill>
                  <a:schemeClr val="tx1"/>
                </a:solidFill>
                <a:latin typeface="Segoe UI Semibold" panose="020B0702040204020203" pitchFamily="34" charset="0"/>
                <a:ea typeface="Segoe UI" pitchFamily="34" charset="0"/>
                <a:cs typeface="Segoe UI Semibold" panose="020B0702040204020203" pitchFamily="34" charset="0"/>
              </a:rPr>
            </a:b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security staff</a:t>
            </a:r>
          </a:p>
        </p:txBody>
      </p:sp>
      <p:grpSp>
        <p:nvGrpSpPr>
          <p:cNvPr id="141" name="Group 140">
            <a:extLst>
              <a:ext uri="{FF2B5EF4-FFF2-40B4-BE49-F238E27FC236}">
                <a16:creationId xmlns:a16="http://schemas.microsoft.com/office/drawing/2014/main" id="{C6641A52-E96D-BB8E-EA5D-72BB12F47803}"/>
              </a:ext>
              <a:ext uri="{C183D7F6-B498-43B3-948B-1728B52AA6E4}">
                <adec:decorative xmlns:adec="http://schemas.microsoft.com/office/drawing/2017/decorative" val="1"/>
              </a:ext>
            </a:extLst>
          </p:cNvPr>
          <p:cNvGrpSpPr/>
          <p:nvPr/>
        </p:nvGrpSpPr>
        <p:grpSpPr>
          <a:xfrm>
            <a:off x="7354364" y="4276366"/>
            <a:ext cx="127307" cy="293494"/>
            <a:chOff x="7005190" y="2499347"/>
            <a:chExt cx="127307" cy="293494"/>
          </a:xfrm>
        </p:grpSpPr>
        <p:cxnSp>
          <p:nvCxnSpPr>
            <p:cNvPr id="143" name="Elbow Connector 77">
              <a:extLst>
                <a:ext uri="{FF2B5EF4-FFF2-40B4-BE49-F238E27FC236}">
                  <a16:creationId xmlns:a16="http://schemas.microsoft.com/office/drawing/2014/main" id="{4EE84818-ABBA-9918-6AC1-21A9DA0C48B9}"/>
                </a:ext>
              </a:extLst>
            </p:cNvPr>
            <p:cNvCxnSpPr>
              <a:cxnSpLocks/>
              <a:stCxn id="142" idx="2"/>
              <a:endCxn id="144" idx="0"/>
            </p:cNvCxnSpPr>
            <p:nvPr/>
          </p:nvCxnSpPr>
          <p:spPr>
            <a:xfrm>
              <a:off x="7067311"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C01E8112-B5B7-D74C-EEB6-939488B69A93}"/>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nvGrpSpPr>
          <p:cNvPr id="136" name="Group 135">
            <a:extLst>
              <a:ext uri="{FF2B5EF4-FFF2-40B4-BE49-F238E27FC236}">
                <a16:creationId xmlns:a16="http://schemas.microsoft.com/office/drawing/2014/main" id="{6C476EB8-C773-E0DE-D1A5-500B426DAE20}"/>
              </a:ext>
              <a:ext uri="{C183D7F6-B498-43B3-948B-1728B52AA6E4}">
                <adec:decorative xmlns:adec="http://schemas.microsoft.com/office/drawing/2017/decorative" val="1"/>
              </a:ext>
            </a:extLst>
          </p:cNvPr>
          <p:cNvGrpSpPr/>
          <p:nvPr/>
        </p:nvGrpSpPr>
        <p:grpSpPr>
          <a:xfrm>
            <a:off x="9708332" y="4271932"/>
            <a:ext cx="127307" cy="293494"/>
            <a:chOff x="6624326" y="2499347"/>
            <a:chExt cx="127307" cy="293494"/>
          </a:xfrm>
        </p:grpSpPr>
        <p:cxnSp>
          <p:nvCxnSpPr>
            <p:cNvPr id="138" name="Elbow Connector 77">
              <a:extLst>
                <a:ext uri="{FF2B5EF4-FFF2-40B4-BE49-F238E27FC236}">
                  <a16:creationId xmlns:a16="http://schemas.microsoft.com/office/drawing/2014/main" id="{50931BAA-58B9-6941-8B72-F875FAA648D5}"/>
                </a:ext>
              </a:extLst>
            </p:cNvPr>
            <p:cNvCxnSpPr>
              <a:cxnSpLocks/>
              <a:stCxn id="137" idx="2"/>
              <a:endCxn id="140" idx="0"/>
            </p:cNvCxnSpPr>
            <p:nvPr/>
          </p:nvCxnSpPr>
          <p:spPr>
            <a:xfrm>
              <a:off x="6686447"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BE933C3F-0A80-9C18-D5BB-993B421369ED}"/>
                </a:ext>
              </a:extLst>
            </p:cNvPr>
            <p:cNvSpPr/>
            <p:nvPr/>
          </p:nvSpPr>
          <p:spPr bwMode="auto">
            <a:xfrm>
              <a:off x="6624326"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nvGrpSpPr>
          <p:cNvPr id="125" name="Group 124">
            <a:extLst>
              <a:ext uri="{FF2B5EF4-FFF2-40B4-BE49-F238E27FC236}">
                <a16:creationId xmlns:a16="http://schemas.microsoft.com/office/drawing/2014/main" id="{F2860B2D-E8C0-8DC9-447E-E283C7FEF771}"/>
              </a:ext>
              <a:ext uri="{C183D7F6-B498-43B3-948B-1728B52AA6E4}">
                <adec:decorative xmlns:adec="http://schemas.microsoft.com/office/drawing/2017/decorative" val="1"/>
              </a:ext>
            </a:extLst>
          </p:cNvPr>
          <p:cNvGrpSpPr/>
          <p:nvPr/>
        </p:nvGrpSpPr>
        <p:grpSpPr>
          <a:xfrm>
            <a:off x="10897261" y="4265170"/>
            <a:ext cx="127307" cy="293494"/>
            <a:chOff x="7005190" y="2499347"/>
            <a:chExt cx="127307" cy="293494"/>
          </a:xfrm>
        </p:grpSpPr>
        <p:cxnSp>
          <p:nvCxnSpPr>
            <p:cNvPr id="127" name="Elbow Connector 77">
              <a:extLst>
                <a:ext uri="{FF2B5EF4-FFF2-40B4-BE49-F238E27FC236}">
                  <a16:creationId xmlns:a16="http://schemas.microsoft.com/office/drawing/2014/main" id="{88C08174-3FAB-26AC-3994-6DDE5C0EC6AC}"/>
                </a:ext>
              </a:extLst>
            </p:cNvPr>
            <p:cNvCxnSpPr>
              <a:cxnSpLocks/>
              <a:stCxn id="126" idx="2"/>
              <a:endCxn id="129" idx="0"/>
            </p:cNvCxnSpPr>
            <p:nvPr/>
          </p:nvCxnSpPr>
          <p:spPr>
            <a:xfrm flipH="1">
              <a:off x="7068844" y="2499347"/>
              <a:ext cx="3028"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73C818AB-F915-34A5-FD1A-6E4B260E9FEE}"/>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cxnSp>
        <p:nvCxnSpPr>
          <p:cNvPr id="175" name="Elbow Connector 77">
            <a:extLst>
              <a:ext uri="{FF2B5EF4-FFF2-40B4-BE49-F238E27FC236}">
                <a16:creationId xmlns:a16="http://schemas.microsoft.com/office/drawing/2014/main" id="{BB2F2F6D-6545-9068-3B7D-3EC2EB0F11F4}"/>
              </a:ext>
              <a:ext uri="{C183D7F6-B498-43B3-948B-1728B52AA6E4}">
                <adec:decorative xmlns:adec="http://schemas.microsoft.com/office/drawing/2017/decorative" val="1"/>
              </a:ext>
            </a:extLst>
          </p:cNvPr>
          <p:cNvCxnSpPr>
            <a:cxnSpLocks/>
          </p:cNvCxnSpPr>
          <p:nvPr/>
        </p:nvCxnSpPr>
        <p:spPr>
          <a:xfrm>
            <a:off x="5128326" y="4289198"/>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27B4C901-A3FB-2F7F-8518-549AD275C663}"/>
              </a:ext>
              <a:ext uri="{C183D7F6-B498-43B3-948B-1728B52AA6E4}">
                <adec:decorative xmlns:adec="http://schemas.microsoft.com/office/drawing/2017/decorative" val="1"/>
              </a:ext>
            </a:extLst>
          </p:cNvPr>
          <p:cNvSpPr/>
          <p:nvPr/>
        </p:nvSpPr>
        <p:spPr bwMode="auto">
          <a:xfrm>
            <a:off x="5072708" y="4432872"/>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nvGrpSpPr>
          <p:cNvPr id="179" name="Group 178">
            <a:extLst>
              <a:ext uri="{FF2B5EF4-FFF2-40B4-BE49-F238E27FC236}">
                <a16:creationId xmlns:a16="http://schemas.microsoft.com/office/drawing/2014/main" id="{BC7529AA-90DF-EC57-58E5-5A3A9B88C0DF}"/>
              </a:ext>
              <a:ext uri="{C183D7F6-B498-43B3-948B-1728B52AA6E4}">
                <adec:decorative xmlns:adec="http://schemas.microsoft.com/office/drawing/2017/decorative" val="1"/>
              </a:ext>
            </a:extLst>
          </p:cNvPr>
          <p:cNvGrpSpPr/>
          <p:nvPr/>
        </p:nvGrpSpPr>
        <p:grpSpPr>
          <a:xfrm>
            <a:off x="8490629" y="4297717"/>
            <a:ext cx="127307" cy="293494"/>
            <a:chOff x="6624326" y="2499347"/>
            <a:chExt cx="127307" cy="293494"/>
          </a:xfrm>
        </p:grpSpPr>
        <p:cxnSp>
          <p:nvCxnSpPr>
            <p:cNvPr id="181" name="Elbow Connector 77">
              <a:extLst>
                <a:ext uri="{FF2B5EF4-FFF2-40B4-BE49-F238E27FC236}">
                  <a16:creationId xmlns:a16="http://schemas.microsoft.com/office/drawing/2014/main" id="{10E0B5FC-6865-F4C8-23C9-86D4B94F27E7}"/>
                </a:ext>
              </a:extLst>
            </p:cNvPr>
            <p:cNvCxnSpPr>
              <a:cxnSpLocks/>
              <a:stCxn id="180" idx="2"/>
              <a:endCxn id="182" idx="0"/>
            </p:cNvCxnSpPr>
            <p:nvPr/>
          </p:nvCxnSpPr>
          <p:spPr>
            <a:xfrm>
              <a:off x="6686447"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7B109248-AE21-2FA7-9FB3-687B0C6AE625}"/>
                </a:ext>
              </a:extLst>
            </p:cNvPr>
            <p:cNvSpPr/>
            <p:nvPr/>
          </p:nvSpPr>
          <p:spPr bwMode="auto">
            <a:xfrm>
              <a:off x="6624326"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9AD47BCF-6507-6EA1-3012-3E0A3E6A815E}"/>
              </a:ext>
              <a:ext uri="{C183D7F6-B498-43B3-948B-1728B52AA6E4}">
                <adec:decorative xmlns:adec="http://schemas.microsoft.com/office/drawing/2017/decorative" val="1"/>
              </a:ext>
            </a:extLst>
          </p:cNvPr>
          <p:cNvGrpSpPr/>
          <p:nvPr/>
        </p:nvGrpSpPr>
        <p:grpSpPr>
          <a:xfrm>
            <a:off x="6227212" y="4280361"/>
            <a:ext cx="127307" cy="293494"/>
            <a:chOff x="7005190" y="2499347"/>
            <a:chExt cx="127307" cy="293494"/>
          </a:xfrm>
        </p:grpSpPr>
        <p:cxnSp>
          <p:nvCxnSpPr>
            <p:cNvPr id="197" name="Elbow Connector 77">
              <a:extLst>
                <a:ext uri="{FF2B5EF4-FFF2-40B4-BE49-F238E27FC236}">
                  <a16:creationId xmlns:a16="http://schemas.microsoft.com/office/drawing/2014/main" id="{031F25E3-416A-8A11-F027-E3C519FF7957}"/>
                </a:ext>
              </a:extLst>
            </p:cNvPr>
            <p:cNvCxnSpPr>
              <a:cxnSpLocks/>
              <a:stCxn id="196" idx="2"/>
              <a:endCxn id="198" idx="0"/>
            </p:cNvCxnSpPr>
            <p:nvPr/>
          </p:nvCxnSpPr>
          <p:spPr>
            <a:xfrm flipH="1">
              <a:off x="7068844" y="2499347"/>
              <a:ext cx="3028"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912000CE-DA78-5994-1879-DBCBAF74FDAE}"/>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sp>
        <p:nvSpPr>
          <p:cNvPr id="61" name="Freeform 60">
            <a:extLst>
              <a:ext uri="{C183D7F6-B498-43B3-948B-1728B52AA6E4}">
                <adec:decorative xmlns:adec="http://schemas.microsoft.com/office/drawing/2017/decorative" val="1"/>
              </a:ext>
            </a:extLst>
          </p:cNvPr>
          <p:cNvSpPr/>
          <p:nvPr/>
        </p:nvSpPr>
        <p:spPr bwMode="auto">
          <a:xfrm rot="5400000">
            <a:off x="-1479773" y="2430287"/>
            <a:ext cx="5920799" cy="2960894"/>
          </a:xfrm>
          <a:custGeom>
            <a:avLst/>
            <a:gdLst>
              <a:gd name="connsiteX0" fmla="*/ 0 w 4727565"/>
              <a:gd name="connsiteY0" fmla="*/ 2356695 h 2364176"/>
              <a:gd name="connsiteX1" fmla="*/ 2367518 w 4727565"/>
              <a:gd name="connsiteY1" fmla="*/ 3 h 2364176"/>
              <a:gd name="connsiteX2" fmla="*/ 4727565 w 4727565"/>
              <a:gd name="connsiteY2" fmla="*/ 2364176 h 2364176"/>
              <a:gd name="connsiteX3" fmla="*/ 3113192 w 4727565"/>
              <a:gd name="connsiteY3" fmla="*/ 2363911 h 2364176"/>
              <a:gd name="connsiteX4" fmla="*/ 2364963 w 4727565"/>
              <a:gd name="connsiteY4" fmla="*/ 1614374 h 2364176"/>
              <a:gd name="connsiteX5" fmla="*/ 1614365 w 4727565"/>
              <a:gd name="connsiteY5" fmla="*/ 2361539 h 236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7565" h="2364176">
                <a:moveTo>
                  <a:pt x="0" y="2356695"/>
                </a:moveTo>
                <a:cubicBezTo>
                  <a:pt x="3914" y="1052526"/>
                  <a:pt x="1063345" y="-2061"/>
                  <a:pt x="2367518" y="3"/>
                </a:cubicBezTo>
                <a:cubicBezTo>
                  <a:pt x="3671691" y="2067"/>
                  <a:pt x="4727779" y="1060001"/>
                  <a:pt x="4727565" y="2364176"/>
                </a:cubicBezTo>
                <a:lnTo>
                  <a:pt x="3113192" y="2363911"/>
                </a:lnTo>
                <a:cubicBezTo>
                  <a:pt x="3113260" y="1950436"/>
                  <a:pt x="2778438" y="1615028"/>
                  <a:pt x="2364963" y="1614374"/>
                </a:cubicBezTo>
                <a:cubicBezTo>
                  <a:pt x="1951488" y="1613720"/>
                  <a:pt x="1615606" y="1948066"/>
                  <a:pt x="1614365" y="2361539"/>
                </a:cubicBezTo>
                <a:close/>
              </a:path>
            </a:pathLst>
          </a:custGeom>
          <a:gradFill>
            <a:gsLst>
              <a:gs pos="0">
                <a:srgbClr val="8C8279"/>
              </a:gs>
              <a:gs pos="98000">
                <a:srgbClr val="D7D2CB"/>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sz="2353">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61">
            <a:extLst>
              <a:ext uri="{C183D7F6-B498-43B3-948B-1728B52AA6E4}">
                <adec:decorative xmlns:adec="http://schemas.microsoft.com/office/drawing/2017/decorative" val="1"/>
              </a:ext>
            </a:extLst>
          </p:cNvPr>
          <p:cNvSpPr/>
          <p:nvPr/>
        </p:nvSpPr>
        <p:spPr bwMode="auto">
          <a:xfrm rot="5400000">
            <a:off x="-886541" y="3013109"/>
            <a:ext cx="4755135" cy="2960914"/>
          </a:xfrm>
          <a:custGeom>
            <a:avLst/>
            <a:gdLst>
              <a:gd name="connsiteX0" fmla="*/ 0 w 3796820"/>
              <a:gd name="connsiteY0" fmla="*/ 483933 h 2364192"/>
              <a:gd name="connsiteX1" fmla="*/ 2482041 w 3796820"/>
              <a:gd name="connsiteY1" fmla="*/ 245532 h 2364192"/>
              <a:gd name="connsiteX2" fmla="*/ 3796820 w 3796820"/>
              <a:gd name="connsiteY2" fmla="*/ 2364192 h 2364192"/>
              <a:gd name="connsiteX3" fmla="*/ 2182447 w 3796820"/>
              <a:gd name="connsiteY3" fmla="*/ 2363926 h 2364192"/>
              <a:gd name="connsiteX4" fmla="*/ 1765609 w 3796820"/>
              <a:gd name="connsiteY4" fmla="*/ 1692226 h 2364192"/>
              <a:gd name="connsiteX5" fmla="*/ 978703 w 3796820"/>
              <a:gd name="connsiteY5" fmla="*/ 1767809 h 236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6820" h="2364192">
                <a:moveTo>
                  <a:pt x="0" y="483933"/>
                </a:moveTo>
                <a:cubicBezTo>
                  <a:pt x="714749" y="-60923"/>
                  <a:pt x="1676649" y="-153314"/>
                  <a:pt x="2482041" y="245532"/>
                </a:cubicBezTo>
                <a:cubicBezTo>
                  <a:pt x="3287433" y="644378"/>
                  <a:pt x="3796968" y="1465451"/>
                  <a:pt x="3796820" y="2364192"/>
                </a:cubicBezTo>
                <a:lnTo>
                  <a:pt x="2182447" y="2363926"/>
                </a:lnTo>
                <a:cubicBezTo>
                  <a:pt x="2182494" y="2078989"/>
                  <a:pt x="2020951" y="1818676"/>
                  <a:pt x="1765609" y="1692226"/>
                </a:cubicBezTo>
                <a:cubicBezTo>
                  <a:pt x="1510267" y="1565776"/>
                  <a:pt x="1205307" y="1595068"/>
                  <a:pt x="978703" y="1767809"/>
                </a:cubicBezTo>
                <a:close/>
              </a:path>
            </a:pathLst>
          </a:custGeom>
          <a:gradFill>
            <a:gsLst>
              <a:gs pos="0">
                <a:schemeClr val="tx2"/>
              </a:gs>
              <a:gs pos="99000">
                <a:schemeClr val="accent3"/>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sz="2353">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62">
            <a:extLst>
              <a:ext uri="{C183D7F6-B498-43B3-948B-1728B52AA6E4}">
                <adec:decorative xmlns:adec="http://schemas.microsoft.com/office/drawing/2017/decorative" val="1"/>
              </a:ext>
            </a:extLst>
          </p:cNvPr>
          <p:cNvSpPr/>
          <p:nvPr/>
        </p:nvSpPr>
        <p:spPr bwMode="auto">
          <a:xfrm rot="5400000">
            <a:off x="64785" y="4251705"/>
            <a:ext cx="2587144" cy="2716714"/>
          </a:xfrm>
          <a:custGeom>
            <a:avLst/>
            <a:gdLst>
              <a:gd name="connsiteX0" fmla="*/ 0 w 2065750"/>
              <a:gd name="connsiteY0" fmla="*/ 1481217 h 2169206"/>
              <a:gd name="connsiteX1" fmla="*/ 642026 w 2065750"/>
              <a:gd name="connsiteY1" fmla="*/ 0 h 2169206"/>
              <a:gd name="connsiteX2" fmla="*/ 2065750 w 2065750"/>
              <a:gd name="connsiteY2" fmla="*/ 2169206 h 2169206"/>
              <a:gd name="connsiteX3" fmla="*/ 451377 w 2065750"/>
              <a:gd name="connsiteY3" fmla="*/ 2168942 h 2169206"/>
              <a:gd name="connsiteX4" fmla="*/ 0 w 2065750"/>
              <a:gd name="connsiteY4" fmla="*/ 1481217 h 216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750" h="2169206">
                <a:moveTo>
                  <a:pt x="0" y="1481217"/>
                </a:moveTo>
                <a:lnTo>
                  <a:pt x="642026" y="0"/>
                </a:lnTo>
                <a:cubicBezTo>
                  <a:pt x="1506506" y="374704"/>
                  <a:pt x="2065905" y="1227013"/>
                  <a:pt x="2065750" y="2169206"/>
                </a:cubicBezTo>
                <a:lnTo>
                  <a:pt x="451377" y="2168942"/>
                </a:lnTo>
                <a:cubicBezTo>
                  <a:pt x="451426" y="1870229"/>
                  <a:pt x="274074" y="1600013"/>
                  <a:pt x="0" y="1481217"/>
                </a:cubicBezTo>
                <a:close/>
              </a:path>
            </a:pathLst>
          </a:custGeom>
          <a:gradFill>
            <a:gsLst>
              <a:gs pos="0">
                <a:srgbClr val="8661C5"/>
              </a:gs>
              <a:gs pos="98000">
                <a:schemeClr val="accent5"/>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sz="2353">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C183D7F6-B498-43B3-948B-1728B52AA6E4}">
                <adec:decorative xmlns:adec="http://schemas.microsoft.com/office/drawing/2017/decorative" val="1"/>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23590" y="5127604"/>
            <a:ext cx="800190" cy="800189"/>
          </a:xfrm>
          <a:prstGeom prst="rect">
            <a:avLst/>
          </a:prstGeom>
          <a:ln>
            <a:noFill/>
          </a:ln>
          <a:effectLst>
            <a:outerShdw blurRad="292100" dist="139700" dir="2700000" algn="tl" rotWithShape="0">
              <a:srgbClr val="333333">
                <a:alpha val="65000"/>
              </a:srgbClr>
            </a:outerShdw>
          </a:effectLst>
        </p:spPr>
      </p:pic>
      <p:cxnSp>
        <p:nvCxnSpPr>
          <p:cNvPr id="218" name="Straight Connector 217">
            <a:extLst>
              <a:ext uri="{FF2B5EF4-FFF2-40B4-BE49-F238E27FC236}">
                <a16:creationId xmlns:a16="http://schemas.microsoft.com/office/drawing/2014/main" id="{D21E4572-945E-AF23-FB3C-6951921AD383}"/>
              </a:ext>
              <a:ext uri="{C183D7F6-B498-43B3-948B-1728B52AA6E4}">
                <adec:decorative xmlns:adec="http://schemas.microsoft.com/office/drawing/2017/decorative" val="1"/>
              </a:ext>
            </a:extLst>
          </p:cNvPr>
          <p:cNvCxnSpPr>
            <a:cxnSpLocks/>
          </p:cNvCxnSpPr>
          <p:nvPr/>
        </p:nvCxnSpPr>
        <p:spPr>
          <a:xfrm>
            <a:off x="2205770" y="6081019"/>
            <a:ext cx="9326880" cy="0"/>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D46DABDB-BB34-5722-9320-3A07DFA5FA39}"/>
              </a:ext>
            </a:extLst>
          </p:cNvPr>
          <p:cNvSpPr/>
          <p:nvPr/>
        </p:nvSpPr>
        <p:spPr>
          <a:xfrm>
            <a:off x="3023194" y="5728979"/>
            <a:ext cx="1223643" cy="581641"/>
          </a:xfrm>
          <a:prstGeom prst="rect">
            <a:avLst/>
          </a:prstGeom>
          <a:solidFill>
            <a:srgbClr val="F6F3FB">
              <a:alpha val="95000"/>
            </a:srgbClr>
          </a:solidFill>
        </p:spPr>
        <p:txBody>
          <a:bodyPr wrap="square" anchor="t">
            <a:noAutofit/>
          </a:bodyPr>
          <a:lstStyle/>
          <a:p>
            <a:pPr algn="ctr" defTabSz="913927" fontAlgn="base">
              <a:spcBef>
                <a:spcPct val="0"/>
              </a:spcBef>
              <a:spcAft>
                <a:spcPct val="0"/>
              </a:spcAft>
            </a:pPr>
            <a:r>
              <a:rPr lang="en-IN" sz="1600">
                <a:solidFill>
                  <a:srgbClr val="247BC2"/>
                </a:solidFill>
                <a:latin typeface="Segoe UI Semibold" panose="020B0702040204020203" pitchFamily="34" charset="0"/>
                <a:ea typeface="Segoe UI" pitchFamily="34" charset="0"/>
                <a:cs typeface="Segoe UI Semibold" panose="020B0702040204020203" pitchFamily="34" charset="0"/>
              </a:rPr>
              <a:t>Datacenter floor</a:t>
            </a:r>
          </a:p>
        </p:txBody>
      </p:sp>
      <p:grpSp>
        <p:nvGrpSpPr>
          <p:cNvPr id="245" name="Group 244">
            <a:extLst>
              <a:ext uri="{FF2B5EF4-FFF2-40B4-BE49-F238E27FC236}">
                <a16:creationId xmlns:a16="http://schemas.microsoft.com/office/drawing/2014/main" id="{52FF6DD5-714B-A90A-B892-827B7615B98B}"/>
              </a:ext>
              <a:ext uri="{C183D7F6-B498-43B3-948B-1728B52AA6E4}">
                <adec:decorative xmlns:adec="http://schemas.microsoft.com/office/drawing/2017/decorative" val="1"/>
              </a:ext>
            </a:extLst>
          </p:cNvPr>
          <p:cNvGrpSpPr/>
          <p:nvPr/>
        </p:nvGrpSpPr>
        <p:grpSpPr>
          <a:xfrm>
            <a:off x="10186076" y="5847371"/>
            <a:ext cx="127307" cy="293494"/>
            <a:chOff x="7005190" y="2499347"/>
            <a:chExt cx="127307" cy="293494"/>
          </a:xfrm>
        </p:grpSpPr>
        <p:cxnSp>
          <p:nvCxnSpPr>
            <p:cNvPr id="247" name="Elbow Connector 77">
              <a:extLst>
                <a:ext uri="{FF2B5EF4-FFF2-40B4-BE49-F238E27FC236}">
                  <a16:creationId xmlns:a16="http://schemas.microsoft.com/office/drawing/2014/main" id="{5A176B1C-8ACA-6172-48B5-B5C70FBC54D3}"/>
                </a:ext>
              </a:extLst>
            </p:cNvPr>
            <p:cNvCxnSpPr>
              <a:cxnSpLocks/>
              <a:stCxn id="246" idx="2"/>
              <a:endCxn id="248" idx="0"/>
            </p:cNvCxnSpPr>
            <p:nvPr/>
          </p:nvCxnSpPr>
          <p:spPr>
            <a:xfrm>
              <a:off x="7067311" y="2499347"/>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8" name="Oval 247">
              <a:extLst>
                <a:ext uri="{FF2B5EF4-FFF2-40B4-BE49-F238E27FC236}">
                  <a16:creationId xmlns:a16="http://schemas.microsoft.com/office/drawing/2014/main" id="{6006FCB4-5CBA-27C6-6F3B-167FD1761DF4}"/>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sp>
        <p:nvSpPr>
          <p:cNvPr id="234" name="Rectangle 233">
            <a:extLst>
              <a:ext uri="{FF2B5EF4-FFF2-40B4-BE49-F238E27FC236}">
                <a16:creationId xmlns:a16="http://schemas.microsoft.com/office/drawing/2014/main" id="{B1AA6157-33BE-F029-81B1-1865047979A4}"/>
              </a:ext>
            </a:extLst>
          </p:cNvPr>
          <p:cNvSpPr/>
          <p:nvPr/>
        </p:nvSpPr>
        <p:spPr bwMode="auto">
          <a:xfrm>
            <a:off x="4396115" y="5321146"/>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2-factor authentication </a:t>
            </a:r>
            <a:br>
              <a:rPr lang="en-IN" sz="1100">
                <a:solidFill>
                  <a:schemeClr val="tx1"/>
                </a:solidFill>
                <a:latin typeface="Segoe UI Semibold" panose="020B0702040204020203" pitchFamily="34" charset="0"/>
                <a:ea typeface="Segoe UI" pitchFamily="34" charset="0"/>
                <a:cs typeface="Segoe UI Semibold" panose="020B0702040204020203" pitchFamily="34" charset="0"/>
              </a:rPr>
            </a:b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with biometrics</a:t>
            </a:r>
          </a:p>
        </p:txBody>
      </p:sp>
      <p:sp>
        <p:nvSpPr>
          <p:cNvPr id="251" name="Rectangle 250">
            <a:extLst>
              <a:ext uri="{FF2B5EF4-FFF2-40B4-BE49-F238E27FC236}">
                <a16:creationId xmlns:a16="http://schemas.microsoft.com/office/drawing/2014/main" id="{FF3D644B-8883-0CAE-9B3E-E92994CA2CCA}"/>
              </a:ext>
            </a:extLst>
          </p:cNvPr>
          <p:cNvSpPr/>
          <p:nvPr/>
        </p:nvSpPr>
        <p:spPr bwMode="auto">
          <a:xfrm>
            <a:off x="5664841" y="5321146"/>
            <a:ext cx="1639815"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Full body </a:t>
            </a:r>
          </a:p>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metal detectors </a:t>
            </a:r>
          </a:p>
        </p:txBody>
      </p:sp>
      <p:cxnSp>
        <p:nvCxnSpPr>
          <p:cNvPr id="235" name="Elbow Connector 77">
            <a:extLst>
              <a:ext uri="{FF2B5EF4-FFF2-40B4-BE49-F238E27FC236}">
                <a16:creationId xmlns:a16="http://schemas.microsoft.com/office/drawing/2014/main" id="{721E593C-6F55-FD6C-DF44-1B2C5C142FEE}"/>
              </a:ext>
              <a:ext uri="{C183D7F6-B498-43B3-948B-1728B52AA6E4}">
                <adec:decorative xmlns:adec="http://schemas.microsoft.com/office/drawing/2017/decorative" val="1"/>
              </a:ext>
            </a:extLst>
          </p:cNvPr>
          <p:cNvCxnSpPr>
            <a:cxnSpLocks/>
          </p:cNvCxnSpPr>
          <p:nvPr/>
        </p:nvCxnSpPr>
        <p:spPr>
          <a:xfrm>
            <a:off x="5107980" y="5869884"/>
            <a:ext cx="1533"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6" name="Oval 235">
            <a:extLst>
              <a:ext uri="{FF2B5EF4-FFF2-40B4-BE49-F238E27FC236}">
                <a16:creationId xmlns:a16="http://schemas.microsoft.com/office/drawing/2014/main" id="{C8E0CA20-44DD-4A84-55F2-BBC035C9ED35}"/>
              </a:ext>
              <a:ext uri="{C183D7F6-B498-43B3-948B-1728B52AA6E4}">
                <adec:decorative xmlns:adec="http://schemas.microsoft.com/office/drawing/2017/decorative" val="1"/>
              </a:ext>
            </a:extLst>
          </p:cNvPr>
          <p:cNvSpPr/>
          <p:nvPr/>
        </p:nvSpPr>
        <p:spPr bwMode="auto">
          <a:xfrm>
            <a:off x="5052362" y="6013558"/>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nvGrpSpPr>
          <p:cNvPr id="226" name="Group 225">
            <a:extLst>
              <a:ext uri="{FF2B5EF4-FFF2-40B4-BE49-F238E27FC236}">
                <a16:creationId xmlns:a16="http://schemas.microsoft.com/office/drawing/2014/main" id="{3FE55DB9-F75F-8EC1-E38D-E9AE362303F5}"/>
              </a:ext>
              <a:ext uri="{C183D7F6-B498-43B3-948B-1728B52AA6E4}">
                <adec:decorative xmlns:adec="http://schemas.microsoft.com/office/drawing/2017/decorative" val="1"/>
              </a:ext>
            </a:extLst>
          </p:cNvPr>
          <p:cNvGrpSpPr/>
          <p:nvPr/>
        </p:nvGrpSpPr>
        <p:grpSpPr>
          <a:xfrm>
            <a:off x="8993615" y="5847371"/>
            <a:ext cx="127307" cy="293494"/>
            <a:chOff x="7005190" y="2499347"/>
            <a:chExt cx="127307" cy="293494"/>
          </a:xfrm>
        </p:grpSpPr>
        <p:cxnSp>
          <p:nvCxnSpPr>
            <p:cNvPr id="228" name="Elbow Connector 77">
              <a:extLst>
                <a:ext uri="{FF2B5EF4-FFF2-40B4-BE49-F238E27FC236}">
                  <a16:creationId xmlns:a16="http://schemas.microsoft.com/office/drawing/2014/main" id="{0EEF907B-2560-5A02-3C3B-2F28214A3DB1}"/>
                </a:ext>
              </a:extLst>
            </p:cNvPr>
            <p:cNvCxnSpPr>
              <a:cxnSpLocks/>
              <a:stCxn id="227" idx="2"/>
              <a:endCxn id="229" idx="0"/>
            </p:cNvCxnSpPr>
            <p:nvPr/>
          </p:nvCxnSpPr>
          <p:spPr>
            <a:xfrm flipH="1">
              <a:off x="7068844" y="2499347"/>
              <a:ext cx="3028"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AF1CDA4C-0DFC-B632-F803-ABA913E223A2}"/>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sp>
        <p:nvSpPr>
          <p:cNvPr id="256" name="Rectangle 255">
            <a:extLst>
              <a:ext uri="{FF2B5EF4-FFF2-40B4-BE49-F238E27FC236}">
                <a16:creationId xmlns:a16="http://schemas.microsoft.com/office/drawing/2014/main" id="{4BBB974D-4334-33AB-B5DC-F6E446D5C724}"/>
              </a:ext>
            </a:extLst>
          </p:cNvPr>
          <p:cNvSpPr/>
          <p:nvPr/>
        </p:nvSpPr>
        <p:spPr bwMode="auto">
          <a:xfrm>
            <a:off x="6987621" y="5321146"/>
            <a:ext cx="1639815"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Only approved </a:t>
            </a:r>
          </a:p>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devices</a:t>
            </a:r>
          </a:p>
        </p:txBody>
      </p:sp>
      <p:sp>
        <p:nvSpPr>
          <p:cNvPr id="227" name="Rectangle 226">
            <a:extLst>
              <a:ext uri="{FF2B5EF4-FFF2-40B4-BE49-F238E27FC236}">
                <a16:creationId xmlns:a16="http://schemas.microsoft.com/office/drawing/2014/main" id="{0A625868-F58D-283D-B00B-27455A2EE78A}"/>
              </a:ext>
            </a:extLst>
          </p:cNvPr>
          <p:cNvSpPr/>
          <p:nvPr/>
        </p:nvSpPr>
        <p:spPr bwMode="auto">
          <a:xfrm>
            <a:off x="8240389" y="5321146"/>
            <a:ext cx="1639815"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Security </a:t>
            </a:r>
          </a:p>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cameras</a:t>
            </a:r>
          </a:p>
        </p:txBody>
      </p:sp>
      <p:grpSp>
        <p:nvGrpSpPr>
          <p:cNvPr id="250" name="Group 249">
            <a:extLst>
              <a:ext uri="{FF2B5EF4-FFF2-40B4-BE49-F238E27FC236}">
                <a16:creationId xmlns:a16="http://schemas.microsoft.com/office/drawing/2014/main" id="{732E1722-BBC7-7FB5-B511-ADD06989D3D5}"/>
              </a:ext>
              <a:ext uri="{C183D7F6-B498-43B3-948B-1728B52AA6E4}">
                <adec:decorative xmlns:adec="http://schemas.microsoft.com/office/drawing/2017/decorative" val="1"/>
              </a:ext>
            </a:extLst>
          </p:cNvPr>
          <p:cNvGrpSpPr/>
          <p:nvPr/>
        </p:nvGrpSpPr>
        <p:grpSpPr>
          <a:xfrm>
            <a:off x="6418067" y="5847371"/>
            <a:ext cx="127307" cy="293494"/>
            <a:chOff x="7005190" y="2499347"/>
            <a:chExt cx="127307" cy="293494"/>
          </a:xfrm>
        </p:grpSpPr>
        <p:cxnSp>
          <p:nvCxnSpPr>
            <p:cNvPr id="252" name="Elbow Connector 77">
              <a:extLst>
                <a:ext uri="{FF2B5EF4-FFF2-40B4-BE49-F238E27FC236}">
                  <a16:creationId xmlns:a16="http://schemas.microsoft.com/office/drawing/2014/main" id="{430D9F08-F66D-C7E1-FDB3-23714BFD4670}"/>
                </a:ext>
              </a:extLst>
            </p:cNvPr>
            <p:cNvCxnSpPr>
              <a:cxnSpLocks/>
              <a:stCxn id="251" idx="2"/>
              <a:endCxn id="253" idx="0"/>
            </p:cNvCxnSpPr>
            <p:nvPr/>
          </p:nvCxnSpPr>
          <p:spPr>
            <a:xfrm flipH="1">
              <a:off x="7068844" y="2499347"/>
              <a:ext cx="3028"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3" name="Oval 252">
              <a:extLst>
                <a:ext uri="{FF2B5EF4-FFF2-40B4-BE49-F238E27FC236}">
                  <a16:creationId xmlns:a16="http://schemas.microsoft.com/office/drawing/2014/main" id="{D0185B0F-1405-8E41-888C-3C476C786DFC}"/>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nvGrpSpPr>
          <p:cNvPr id="255" name="Group 254">
            <a:extLst>
              <a:ext uri="{FF2B5EF4-FFF2-40B4-BE49-F238E27FC236}">
                <a16:creationId xmlns:a16="http://schemas.microsoft.com/office/drawing/2014/main" id="{C761F3C7-7FD7-6E52-5E78-F33834D7BE33}"/>
              </a:ext>
              <a:ext uri="{C183D7F6-B498-43B3-948B-1728B52AA6E4}">
                <adec:decorative xmlns:adec="http://schemas.microsoft.com/office/drawing/2017/decorative" val="1"/>
              </a:ext>
            </a:extLst>
          </p:cNvPr>
          <p:cNvGrpSpPr/>
          <p:nvPr/>
        </p:nvGrpSpPr>
        <p:grpSpPr>
          <a:xfrm>
            <a:off x="7740847" y="5847371"/>
            <a:ext cx="127307" cy="293494"/>
            <a:chOff x="7005190" y="2499347"/>
            <a:chExt cx="127307" cy="293494"/>
          </a:xfrm>
        </p:grpSpPr>
        <p:cxnSp>
          <p:nvCxnSpPr>
            <p:cNvPr id="257" name="Elbow Connector 77">
              <a:extLst>
                <a:ext uri="{FF2B5EF4-FFF2-40B4-BE49-F238E27FC236}">
                  <a16:creationId xmlns:a16="http://schemas.microsoft.com/office/drawing/2014/main" id="{03C9696B-99CC-EF8D-6D1F-4B399B256825}"/>
                </a:ext>
              </a:extLst>
            </p:cNvPr>
            <p:cNvCxnSpPr>
              <a:cxnSpLocks/>
              <a:stCxn id="256" idx="2"/>
              <a:endCxn id="258" idx="0"/>
            </p:cNvCxnSpPr>
            <p:nvPr/>
          </p:nvCxnSpPr>
          <p:spPr>
            <a:xfrm flipH="1">
              <a:off x="7068844" y="2499347"/>
              <a:ext cx="3028" cy="16618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8" name="Oval 257">
              <a:extLst>
                <a:ext uri="{FF2B5EF4-FFF2-40B4-BE49-F238E27FC236}">
                  <a16:creationId xmlns:a16="http://schemas.microsoft.com/office/drawing/2014/main" id="{25F6A0C0-1AC4-371E-DD61-AD12EE97BD46}"/>
                </a:ext>
              </a:extLst>
            </p:cNvPr>
            <p:cNvSpPr/>
            <p:nvPr/>
          </p:nvSpPr>
          <p:spPr bwMode="auto">
            <a:xfrm>
              <a:off x="7005190" y="2665534"/>
              <a:ext cx="127307" cy="127307"/>
            </a:xfrm>
            <a:prstGeom prst="ellipse">
              <a:avLst/>
            </a:prstGeom>
            <a:solidFill>
              <a:schemeClr val="tx2"/>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sp>
        <p:nvSpPr>
          <p:cNvPr id="246" name="Rectangle 245">
            <a:extLst>
              <a:ext uri="{FF2B5EF4-FFF2-40B4-BE49-F238E27FC236}">
                <a16:creationId xmlns:a16="http://schemas.microsoft.com/office/drawing/2014/main" id="{BF8E5C7C-F802-1156-29B0-1A584C844BDB}"/>
              </a:ext>
            </a:extLst>
          </p:cNvPr>
          <p:cNvSpPr/>
          <p:nvPr/>
        </p:nvSpPr>
        <p:spPr bwMode="auto">
          <a:xfrm>
            <a:off x="9529829" y="5321146"/>
            <a:ext cx="1436736" cy="526225"/>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en-IN" sz="1100">
                <a:solidFill>
                  <a:schemeClr val="tx1"/>
                </a:solidFill>
                <a:latin typeface="Segoe UI Semibold" panose="020B0702040204020203" pitchFamily="34" charset="0"/>
                <a:ea typeface="Segoe UI" pitchFamily="34" charset="0"/>
                <a:cs typeface="Segoe UI Semibold" panose="020B0702040204020203" pitchFamily="34" charset="0"/>
              </a:rPr>
              <a:t>Alarms</a:t>
            </a:r>
          </a:p>
        </p:txBody>
      </p:sp>
      <p:pic>
        <p:nvPicPr>
          <p:cNvPr id="9" name="Picture 8">
            <a:extLst>
              <a:ext uri="{FF2B5EF4-FFF2-40B4-BE49-F238E27FC236}">
                <a16:creationId xmlns:a16="http://schemas.microsoft.com/office/drawing/2014/main" id="{2CED6DAC-7A92-BE6D-F539-3AA2B5BD3A8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270" y="3063690"/>
            <a:ext cx="1131014" cy="1135432"/>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01F8C5C-0803-4E12-F094-9895B06E68B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217" y="1634328"/>
            <a:ext cx="911882" cy="911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685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22" presetClass="entr" presetSubtype="8" fill="hold"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500"/>
                                        <p:tgtEl>
                                          <p:spTgt spid="9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left)">
                                      <p:cBhvr>
                                        <p:cTn id="19" dur="500"/>
                                        <p:tgtEl>
                                          <p:spTgt spid="99"/>
                                        </p:tgtEl>
                                      </p:cBhvr>
                                    </p:animEffect>
                                  </p:childTnLst>
                                </p:cTn>
                              </p:par>
                              <p:par>
                                <p:cTn id="20" presetID="22" presetClass="entr" presetSubtype="8"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500"/>
                                        <p:tgtEl>
                                          <p:spTgt spid="10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500"/>
                                        <p:tgtEl>
                                          <p:spTgt spid="106"/>
                                        </p:tgtEl>
                                      </p:cBhvr>
                                    </p:animEffect>
                                  </p:childTnLst>
                                </p:cTn>
                              </p:par>
                              <p:par>
                                <p:cTn id="26" presetID="22" presetClass="entr" presetSubtype="8" fill="hold" nodeType="withEffect">
                                  <p:stCondLst>
                                    <p:cond delay="0"/>
                                  </p:stCondLst>
                                  <p:childTnLst>
                                    <p:set>
                                      <p:cBhvr>
                                        <p:cTn id="27" dur="1" fill="hold">
                                          <p:stCondLst>
                                            <p:cond delay="0"/>
                                          </p:stCondLst>
                                        </p:cTn>
                                        <p:tgtEl>
                                          <p:spTgt spid="189"/>
                                        </p:tgtEl>
                                        <p:attrNameLst>
                                          <p:attrName>style.visibility</p:attrName>
                                        </p:attrNameLst>
                                      </p:cBhvr>
                                      <p:to>
                                        <p:strVal val="visible"/>
                                      </p:to>
                                    </p:set>
                                    <p:animEffect transition="in" filter="wipe(left)">
                                      <p:cBhvr>
                                        <p:cTn id="28" dur="500"/>
                                        <p:tgtEl>
                                          <p:spTgt spid="18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90"/>
                                        </p:tgtEl>
                                        <p:attrNameLst>
                                          <p:attrName>style.visibility</p:attrName>
                                        </p:attrNameLst>
                                      </p:cBhvr>
                                      <p:to>
                                        <p:strVal val="visible"/>
                                      </p:to>
                                    </p:set>
                                    <p:animEffect transition="in" filter="wipe(left)">
                                      <p:cBhvr>
                                        <p:cTn id="31" dur="500"/>
                                        <p:tgtEl>
                                          <p:spTgt spid="190"/>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par>
                                <p:cTn id="39" presetID="22" presetClass="entr" presetSubtype="8"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par>
                                <p:cTn id="45" presetID="22" presetClass="entr" presetSubtype="8"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500"/>
                                        <p:tgtEl>
                                          <p:spTgt spid="43"/>
                                        </p:tgtEl>
                                      </p:cBhvr>
                                    </p:animEffect>
                                  </p:childTnLst>
                                </p:cTn>
                              </p:par>
                              <p:par>
                                <p:cTn id="51" presetID="22" presetClass="entr" presetSubtype="8"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left)">
                                      <p:cBhvr>
                                        <p:cTn id="53" dur="500"/>
                                        <p:tgtEl>
                                          <p:spTgt spid="7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left)">
                                      <p:cBhvr>
                                        <p:cTn id="56" dur="500"/>
                                        <p:tgtEl>
                                          <p:spTgt spid="75"/>
                                        </p:tgtEl>
                                      </p:cBhvr>
                                    </p:animEffect>
                                  </p:childTnLst>
                                </p:cTn>
                              </p:par>
                              <p:par>
                                <p:cTn id="57" presetID="22" presetClass="entr" presetSubtype="8"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wipe(left)">
                                      <p:cBhvr>
                                        <p:cTn id="59" dur="500"/>
                                        <p:tgtEl>
                                          <p:spTgt spid="8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wipe(left)">
                                      <p:cBhvr>
                                        <p:cTn id="62" dur="500"/>
                                        <p:tgtEl>
                                          <p:spTgt spid="87"/>
                                        </p:tgtEl>
                                      </p:cBhvr>
                                    </p:animEffect>
                                  </p:childTnLst>
                                </p:cTn>
                              </p:par>
                              <p:par>
                                <p:cTn id="63" presetID="22" presetClass="entr" presetSubtype="8"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wipe(left)">
                                      <p:cBhvr>
                                        <p:cTn id="65" dur="500"/>
                                        <p:tgtEl>
                                          <p:spTgt spid="9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wipe(left)">
                                      <p:cBhvr>
                                        <p:cTn id="68" dur="500"/>
                                        <p:tgtEl>
                                          <p:spTgt spid="9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60"/>
                                        </p:tgtEl>
                                        <p:attrNameLst>
                                          <p:attrName>style.visibility</p:attrName>
                                        </p:attrNameLst>
                                      </p:cBhvr>
                                      <p:to>
                                        <p:strVal val="visible"/>
                                      </p:to>
                                    </p:set>
                                    <p:animEffect transition="in" filter="wipe(left)">
                                      <p:cBhvr>
                                        <p:cTn id="71" dur="500"/>
                                        <p:tgtEl>
                                          <p:spTgt spid="260"/>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wipe(left)">
                                      <p:cBhvr>
                                        <p:cTn id="75" dur="500"/>
                                        <p:tgtEl>
                                          <p:spTgt spid="112"/>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13"/>
                                        </p:tgtEl>
                                        <p:attrNameLst>
                                          <p:attrName>style.visibility</p:attrName>
                                        </p:attrNameLst>
                                      </p:cBhvr>
                                      <p:to>
                                        <p:strVal val="visible"/>
                                      </p:to>
                                    </p:set>
                                    <p:animEffect transition="in" filter="wipe(left)">
                                      <p:cBhvr>
                                        <p:cTn id="78" dur="500"/>
                                        <p:tgtEl>
                                          <p:spTgt spid="113"/>
                                        </p:tgtEl>
                                      </p:cBhvr>
                                    </p:animEffect>
                                  </p:childTnLst>
                                </p:cTn>
                              </p:par>
                              <p:par>
                                <p:cTn id="79" presetID="22" presetClass="entr" presetSubtype="8" fill="hold" nodeType="withEffect">
                                  <p:stCondLst>
                                    <p:cond delay="0"/>
                                  </p:stCondLst>
                                  <p:childTnLst>
                                    <p:set>
                                      <p:cBhvr>
                                        <p:cTn id="80" dur="1" fill="hold">
                                          <p:stCondLst>
                                            <p:cond delay="0"/>
                                          </p:stCondLst>
                                        </p:cTn>
                                        <p:tgtEl>
                                          <p:spTgt spid="141"/>
                                        </p:tgtEl>
                                        <p:attrNameLst>
                                          <p:attrName>style.visibility</p:attrName>
                                        </p:attrNameLst>
                                      </p:cBhvr>
                                      <p:to>
                                        <p:strVal val="visible"/>
                                      </p:to>
                                    </p:set>
                                    <p:animEffect transition="in" filter="wipe(left)">
                                      <p:cBhvr>
                                        <p:cTn id="81" dur="500"/>
                                        <p:tgtEl>
                                          <p:spTgt spid="14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wipe(left)">
                                      <p:cBhvr>
                                        <p:cTn id="84" dur="500"/>
                                        <p:tgtEl>
                                          <p:spTgt spid="142"/>
                                        </p:tgtEl>
                                      </p:cBhvr>
                                    </p:animEffect>
                                  </p:childTnLst>
                                </p:cTn>
                              </p:par>
                              <p:par>
                                <p:cTn id="85" presetID="22" presetClass="entr" presetSubtype="8" fill="hold" nodeType="withEffect">
                                  <p:stCondLst>
                                    <p:cond delay="0"/>
                                  </p:stCondLst>
                                  <p:childTnLst>
                                    <p:set>
                                      <p:cBhvr>
                                        <p:cTn id="86" dur="1" fill="hold">
                                          <p:stCondLst>
                                            <p:cond delay="0"/>
                                          </p:stCondLst>
                                        </p:cTn>
                                        <p:tgtEl>
                                          <p:spTgt spid="136"/>
                                        </p:tgtEl>
                                        <p:attrNameLst>
                                          <p:attrName>style.visibility</p:attrName>
                                        </p:attrNameLst>
                                      </p:cBhvr>
                                      <p:to>
                                        <p:strVal val="visible"/>
                                      </p:to>
                                    </p:set>
                                    <p:animEffect transition="in" filter="wipe(left)">
                                      <p:cBhvr>
                                        <p:cTn id="87" dur="500"/>
                                        <p:tgtEl>
                                          <p:spTgt spid="136"/>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37"/>
                                        </p:tgtEl>
                                        <p:attrNameLst>
                                          <p:attrName>style.visibility</p:attrName>
                                        </p:attrNameLst>
                                      </p:cBhvr>
                                      <p:to>
                                        <p:strVal val="visible"/>
                                      </p:to>
                                    </p:set>
                                    <p:animEffect transition="in" filter="wipe(left)">
                                      <p:cBhvr>
                                        <p:cTn id="90" dur="500"/>
                                        <p:tgtEl>
                                          <p:spTgt spid="137"/>
                                        </p:tgtEl>
                                      </p:cBhvr>
                                    </p:animEffect>
                                  </p:childTnLst>
                                </p:cTn>
                              </p:par>
                              <p:par>
                                <p:cTn id="91" presetID="22" presetClass="entr" presetSubtype="8" fill="hold" nodeType="withEffect">
                                  <p:stCondLst>
                                    <p:cond delay="0"/>
                                  </p:stCondLst>
                                  <p:childTnLst>
                                    <p:set>
                                      <p:cBhvr>
                                        <p:cTn id="92" dur="1" fill="hold">
                                          <p:stCondLst>
                                            <p:cond delay="0"/>
                                          </p:stCondLst>
                                        </p:cTn>
                                        <p:tgtEl>
                                          <p:spTgt spid="125"/>
                                        </p:tgtEl>
                                        <p:attrNameLst>
                                          <p:attrName>style.visibility</p:attrName>
                                        </p:attrNameLst>
                                      </p:cBhvr>
                                      <p:to>
                                        <p:strVal val="visible"/>
                                      </p:to>
                                    </p:set>
                                    <p:animEffect transition="in" filter="wipe(left)">
                                      <p:cBhvr>
                                        <p:cTn id="93" dur="500"/>
                                        <p:tgtEl>
                                          <p:spTgt spid="12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26"/>
                                        </p:tgtEl>
                                        <p:attrNameLst>
                                          <p:attrName>style.visibility</p:attrName>
                                        </p:attrNameLst>
                                      </p:cBhvr>
                                      <p:to>
                                        <p:strVal val="visible"/>
                                      </p:to>
                                    </p:set>
                                    <p:animEffect transition="in" filter="wipe(left)">
                                      <p:cBhvr>
                                        <p:cTn id="96" dur="500"/>
                                        <p:tgtEl>
                                          <p:spTgt spid="126"/>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72"/>
                                        </p:tgtEl>
                                        <p:attrNameLst>
                                          <p:attrName>style.visibility</p:attrName>
                                        </p:attrNameLst>
                                      </p:cBhvr>
                                      <p:to>
                                        <p:strVal val="visible"/>
                                      </p:to>
                                    </p:set>
                                    <p:animEffect transition="in" filter="wipe(left)">
                                      <p:cBhvr>
                                        <p:cTn id="99" dur="500"/>
                                        <p:tgtEl>
                                          <p:spTgt spid="172"/>
                                        </p:tgtEl>
                                      </p:cBhvr>
                                    </p:animEffect>
                                  </p:childTnLst>
                                </p:cTn>
                              </p:par>
                              <p:par>
                                <p:cTn id="100" presetID="22" presetClass="entr" presetSubtype="8" fill="hold" nodeType="withEffect">
                                  <p:stCondLst>
                                    <p:cond delay="0"/>
                                  </p:stCondLst>
                                  <p:childTnLst>
                                    <p:set>
                                      <p:cBhvr>
                                        <p:cTn id="101" dur="1" fill="hold">
                                          <p:stCondLst>
                                            <p:cond delay="0"/>
                                          </p:stCondLst>
                                        </p:cTn>
                                        <p:tgtEl>
                                          <p:spTgt spid="175"/>
                                        </p:tgtEl>
                                        <p:attrNameLst>
                                          <p:attrName>style.visibility</p:attrName>
                                        </p:attrNameLst>
                                      </p:cBhvr>
                                      <p:to>
                                        <p:strVal val="visible"/>
                                      </p:to>
                                    </p:set>
                                    <p:animEffect transition="in" filter="wipe(left)">
                                      <p:cBhvr>
                                        <p:cTn id="102" dur="500"/>
                                        <p:tgtEl>
                                          <p:spTgt spid="175"/>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171"/>
                                        </p:tgtEl>
                                        <p:attrNameLst>
                                          <p:attrName>style.visibility</p:attrName>
                                        </p:attrNameLst>
                                      </p:cBhvr>
                                      <p:to>
                                        <p:strVal val="visible"/>
                                      </p:to>
                                    </p:set>
                                    <p:animEffect transition="in" filter="wipe(left)">
                                      <p:cBhvr>
                                        <p:cTn id="105" dur="500"/>
                                        <p:tgtEl>
                                          <p:spTgt spid="171"/>
                                        </p:tgtEl>
                                      </p:cBhvr>
                                    </p:animEffect>
                                  </p:childTnLst>
                                </p:cTn>
                              </p:par>
                              <p:par>
                                <p:cTn id="106" presetID="22" presetClass="entr" presetSubtype="8" fill="hold" nodeType="withEffect">
                                  <p:stCondLst>
                                    <p:cond delay="0"/>
                                  </p:stCondLst>
                                  <p:childTnLst>
                                    <p:set>
                                      <p:cBhvr>
                                        <p:cTn id="107" dur="1" fill="hold">
                                          <p:stCondLst>
                                            <p:cond delay="0"/>
                                          </p:stCondLst>
                                        </p:cTn>
                                        <p:tgtEl>
                                          <p:spTgt spid="179"/>
                                        </p:tgtEl>
                                        <p:attrNameLst>
                                          <p:attrName>style.visibility</p:attrName>
                                        </p:attrNameLst>
                                      </p:cBhvr>
                                      <p:to>
                                        <p:strVal val="visible"/>
                                      </p:to>
                                    </p:set>
                                    <p:animEffect transition="in" filter="wipe(left)">
                                      <p:cBhvr>
                                        <p:cTn id="108" dur="500"/>
                                        <p:tgtEl>
                                          <p:spTgt spid="179"/>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animEffect transition="in" filter="wipe(left)">
                                      <p:cBhvr>
                                        <p:cTn id="111" dur="500"/>
                                        <p:tgtEl>
                                          <p:spTgt spid="180"/>
                                        </p:tgtEl>
                                      </p:cBhvr>
                                    </p:animEffect>
                                  </p:childTnLst>
                                </p:cTn>
                              </p:par>
                              <p:par>
                                <p:cTn id="112" presetID="22" presetClass="entr" presetSubtype="8" fill="hold" nodeType="withEffect">
                                  <p:stCondLst>
                                    <p:cond delay="0"/>
                                  </p:stCondLst>
                                  <p:childTnLst>
                                    <p:set>
                                      <p:cBhvr>
                                        <p:cTn id="113" dur="1" fill="hold">
                                          <p:stCondLst>
                                            <p:cond delay="0"/>
                                          </p:stCondLst>
                                        </p:cTn>
                                        <p:tgtEl>
                                          <p:spTgt spid="195"/>
                                        </p:tgtEl>
                                        <p:attrNameLst>
                                          <p:attrName>style.visibility</p:attrName>
                                        </p:attrNameLst>
                                      </p:cBhvr>
                                      <p:to>
                                        <p:strVal val="visible"/>
                                      </p:to>
                                    </p:set>
                                    <p:animEffect transition="in" filter="wipe(left)">
                                      <p:cBhvr>
                                        <p:cTn id="114" dur="500"/>
                                        <p:tgtEl>
                                          <p:spTgt spid="195"/>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96"/>
                                        </p:tgtEl>
                                        <p:attrNameLst>
                                          <p:attrName>style.visibility</p:attrName>
                                        </p:attrNameLst>
                                      </p:cBhvr>
                                      <p:to>
                                        <p:strVal val="visible"/>
                                      </p:to>
                                    </p:set>
                                    <p:animEffect transition="in" filter="wipe(left)">
                                      <p:cBhvr>
                                        <p:cTn id="117" dur="500"/>
                                        <p:tgtEl>
                                          <p:spTgt spid="196"/>
                                        </p:tgtEl>
                                      </p:cBhvr>
                                    </p:animEffect>
                                  </p:childTnLst>
                                </p:cTn>
                              </p:par>
                            </p:childTnLst>
                          </p:cTn>
                        </p:par>
                        <p:par>
                          <p:cTn id="118" fill="hold">
                            <p:stCondLst>
                              <p:cond delay="1500"/>
                            </p:stCondLst>
                            <p:childTnLst>
                              <p:par>
                                <p:cTn id="119" presetID="22" presetClass="entr" presetSubtype="8" fill="hold" grpId="0" nodeType="afterEffect">
                                  <p:stCondLst>
                                    <p:cond delay="0"/>
                                  </p:stCondLst>
                                  <p:childTnLst>
                                    <p:set>
                                      <p:cBhvr>
                                        <p:cTn id="120" dur="1" fill="hold">
                                          <p:stCondLst>
                                            <p:cond delay="0"/>
                                          </p:stCondLst>
                                        </p:cTn>
                                        <p:tgtEl>
                                          <p:spTgt spid="261"/>
                                        </p:tgtEl>
                                        <p:attrNameLst>
                                          <p:attrName>style.visibility</p:attrName>
                                        </p:attrNameLst>
                                      </p:cBhvr>
                                      <p:to>
                                        <p:strVal val="visible"/>
                                      </p:to>
                                    </p:set>
                                    <p:animEffect transition="in" filter="wipe(left)">
                                      <p:cBhvr>
                                        <p:cTn id="121" dur="500"/>
                                        <p:tgtEl>
                                          <p:spTgt spid="261"/>
                                        </p:tgtEl>
                                      </p:cBhvr>
                                    </p:animEffect>
                                  </p:childTnLst>
                                </p:cTn>
                              </p:par>
                              <p:par>
                                <p:cTn id="122" presetID="22" presetClass="entr" presetSubtype="8" fill="hold" nodeType="withEffect">
                                  <p:stCondLst>
                                    <p:cond delay="0"/>
                                  </p:stCondLst>
                                  <p:childTnLst>
                                    <p:set>
                                      <p:cBhvr>
                                        <p:cTn id="123" dur="1" fill="hold">
                                          <p:stCondLst>
                                            <p:cond delay="0"/>
                                          </p:stCondLst>
                                        </p:cTn>
                                        <p:tgtEl>
                                          <p:spTgt spid="218"/>
                                        </p:tgtEl>
                                        <p:attrNameLst>
                                          <p:attrName>style.visibility</p:attrName>
                                        </p:attrNameLst>
                                      </p:cBhvr>
                                      <p:to>
                                        <p:strVal val="visible"/>
                                      </p:to>
                                    </p:set>
                                    <p:animEffect transition="in" filter="wipe(left)">
                                      <p:cBhvr>
                                        <p:cTn id="124" dur="500"/>
                                        <p:tgtEl>
                                          <p:spTgt spid="218"/>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219"/>
                                        </p:tgtEl>
                                        <p:attrNameLst>
                                          <p:attrName>style.visibility</p:attrName>
                                        </p:attrNameLst>
                                      </p:cBhvr>
                                      <p:to>
                                        <p:strVal val="visible"/>
                                      </p:to>
                                    </p:set>
                                    <p:animEffect transition="in" filter="wipe(left)">
                                      <p:cBhvr>
                                        <p:cTn id="127" dur="500"/>
                                        <p:tgtEl>
                                          <p:spTgt spid="219"/>
                                        </p:tgtEl>
                                      </p:cBhvr>
                                    </p:animEffect>
                                  </p:childTnLst>
                                </p:cTn>
                              </p:par>
                              <p:par>
                                <p:cTn id="128" presetID="22" presetClass="entr" presetSubtype="8" fill="hold" nodeType="withEffect">
                                  <p:stCondLst>
                                    <p:cond delay="0"/>
                                  </p:stCondLst>
                                  <p:childTnLst>
                                    <p:set>
                                      <p:cBhvr>
                                        <p:cTn id="129" dur="1" fill="hold">
                                          <p:stCondLst>
                                            <p:cond delay="0"/>
                                          </p:stCondLst>
                                        </p:cTn>
                                        <p:tgtEl>
                                          <p:spTgt spid="245"/>
                                        </p:tgtEl>
                                        <p:attrNameLst>
                                          <p:attrName>style.visibility</p:attrName>
                                        </p:attrNameLst>
                                      </p:cBhvr>
                                      <p:to>
                                        <p:strVal val="visible"/>
                                      </p:to>
                                    </p:set>
                                    <p:animEffect transition="in" filter="wipe(left)">
                                      <p:cBhvr>
                                        <p:cTn id="130" dur="500"/>
                                        <p:tgtEl>
                                          <p:spTgt spid="245"/>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246"/>
                                        </p:tgtEl>
                                        <p:attrNameLst>
                                          <p:attrName>style.visibility</p:attrName>
                                        </p:attrNameLst>
                                      </p:cBhvr>
                                      <p:to>
                                        <p:strVal val="visible"/>
                                      </p:to>
                                    </p:set>
                                    <p:animEffect transition="in" filter="wipe(left)">
                                      <p:cBhvr>
                                        <p:cTn id="133" dur="500"/>
                                        <p:tgtEl>
                                          <p:spTgt spid="246"/>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234"/>
                                        </p:tgtEl>
                                        <p:attrNameLst>
                                          <p:attrName>style.visibility</p:attrName>
                                        </p:attrNameLst>
                                      </p:cBhvr>
                                      <p:to>
                                        <p:strVal val="visible"/>
                                      </p:to>
                                    </p:set>
                                    <p:animEffect transition="in" filter="wipe(left)">
                                      <p:cBhvr>
                                        <p:cTn id="136" dur="500"/>
                                        <p:tgtEl>
                                          <p:spTgt spid="234"/>
                                        </p:tgtEl>
                                      </p:cBhvr>
                                    </p:animEffect>
                                  </p:childTnLst>
                                </p:cTn>
                              </p:par>
                              <p:par>
                                <p:cTn id="137" presetID="22" presetClass="entr" presetSubtype="8" fill="hold" nodeType="withEffect">
                                  <p:stCondLst>
                                    <p:cond delay="0"/>
                                  </p:stCondLst>
                                  <p:childTnLst>
                                    <p:set>
                                      <p:cBhvr>
                                        <p:cTn id="138" dur="1" fill="hold">
                                          <p:stCondLst>
                                            <p:cond delay="0"/>
                                          </p:stCondLst>
                                        </p:cTn>
                                        <p:tgtEl>
                                          <p:spTgt spid="235"/>
                                        </p:tgtEl>
                                        <p:attrNameLst>
                                          <p:attrName>style.visibility</p:attrName>
                                        </p:attrNameLst>
                                      </p:cBhvr>
                                      <p:to>
                                        <p:strVal val="visible"/>
                                      </p:to>
                                    </p:set>
                                    <p:animEffect transition="in" filter="wipe(left)">
                                      <p:cBhvr>
                                        <p:cTn id="139" dur="500"/>
                                        <p:tgtEl>
                                          <p:spTgt spid="23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236"/>
                                        </p:tgtEl>
                                        <p:attrNameLst>
                                          <p:attrName>style.visibility</p:attrName>
                                        </p:attrNameLst>
                                      </p:cBhvr>
                                      <p:to>
                                        <p:strVal val="visible"/>
                                      </p:to>
                                    </p:set>
                                    <p:animEffect transition="in" filter="wipe(left)">
                                      <p:cBhvr>
                                        <p:cTn id="142" dur="500"/>
                                        <p:tgtEl>
                                          <p:spTgt spid="236"/>
                                        </p:tgtEl>
                                      </p:cBhvr>
                                    </p:animEffect>
                                  </p:childTnLst>
                                </p:cTn>
                              </p:par>
                              <p:par>
                                <p:cTn id="143" presetID="22" presetClass="entr" presetSubtype="8" fill="hold" nodeType="withEffect">
                                  <p:stCondLst>
                                    <p:cond delay="0"/>
                                  </p:stCondLst>
                                  <p:childTnLst>
                                    <p:set>
                                      <p:cBhvr>
                                        <p:cTn id="144" dur="1" fill="hold">
                                          <p:stCondLst>
                                            <p:cond delay="0"/>
                                          </p:stCondLst>
                                        </p:cTn>
                                        <p:tgtEl>
                                          <p:spTgt spid="226"/>
                                        </p:tgtEl>
                                        <p:attrNameLst>
                                          <p:attrName>style.visibility</p:attrName>
                                        </p:attrNameLst>
                                      </p:cBhvr>
                                      <p:to>
                                        <p:strVal val="visible"/>
                                      </p:to>
                                    </p:set>
                                    <p:animEffect transition="in" filter="wipe(left)">
                                      <p:cBhvr>
                                        <p:cTn id="145" dur="500"/>
                                        <p:tgtEl>
                                          <p:spTgt spid="226"/>
                                        </p:tgtEl>
                                      </p:cBhvr>
                                    </p:animEffect>
                                  </p:childTnLst>
                                </p:cTn>
                              </p:par>
                              <p:par>
                                <p:cTn id="146" presetID="22" presetClass="entr" presetSubtype="8" fill="hold" grpId="0" nodeType="withEffect">
                                  <p:stCondLst>
                                    <p:cond delay="0"/>
                                  </p:stCondLst>
                                  <p:childTnLst>
                                    <p:set>
                                      <p:cBhvr>
                                        <p:cTn id="147" dur="1" fill="hold">
                                          <p:stCondLst>
                                            <p:cond delay="0"/>
                                          </p:stCondLst>
                                        </p:cTn>
                                        <p:tgtEl>
                                          <p:spTgt spid="227"/>
                                        </p:tgtEl>
                                        <p:attrNameLst>
                                          <p:attrName>style.visibility</p:attrName>
                                        </p:attrNameLst>
                                      </p:cBhvr>
                                      <p:to>
                                        <p:strVal val="visible"/>
                                      </p:to>
                                    </p:set>
                                    <p:animEffect transition="in" filter="wipe(left)">
                                      <p:cBhvr>
                                        <p:cTn id="148" dur="500"/>
                                        <p:tgtEl>
                                          <p:spTgt spid="227"/>
                                        </p:tgtEl>
                                      </p:cBhvr>
                                    </p:animEffect>
                                  </p:childTnLst>
                                </p:cTn>
                              </p:par>
                              <p:par>
                                <p:cTn id="149" presetID="22" presetClass="entr" presetSubtype="8" fill="hold" nodeType="withEffect">
                                  <p:stCondLst>
                                    <p:cond delay="0"/>
                                  </p:stCondLst>
                                  <p:childTnLst>
                                    <p:set>
                                      <p:cBhvr>
                                        <p:cTn id="150" dur="1" fill="hold">
                                          <p:stCondLst>
                                            <p:cond delay="0"/>
                                          </p:stCondLst>
                                        </p:cTn>
                                        <p:tgtEl>
                                          <p:spTgt spid="250"/>
                                        </p:tgtEl>
                                        <p:attrNameLst>
                                          <p:attrName>style.visibility</p:attrName>
                                        </p:attrNameLst>
                                      </p:cBhvr>
                                      <p:to>
                                        <p:strVal val="visible"/>
                                      </p:to>
                                    </p:set>
                                    <p:animEffect transition="in" filter="wipe(left)">
                                      <p:cBhvr>
                                        <p:cTn id="151" dur="500"/>
                                        <p:tgtEl>
                                          <p:spTgt spid="25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251"/>
                                        </p:tgtEl>
                                        <p:attrNameLst>
                                          <p:attrName>style.visibility</p:attrName>
                                        </p:attrNameLst>
                                      </p:cBhvr>
                                      <p:to>
                                        <p:strVal val="visible"/>
                                      </p:to>
                                    </p:set>
                                    <p:animEffect transition="in" filter="wipe(left)">
                                      <p:cBhvr>
                                        <p:cTn id="154" dur="500"/>
                                        <p:tgtEl>
                                          <p:spTgt spid="251"/>
                                        </p:tgtEl>
                                      </p:cBhvr>
                                    </p:animEffect>
                                  </p:childTnLst>
                                </p:cTn>
                              </p:par>
                              <p:par>
                                <p:cTn id="155" presetID="22" presetClass="entr" presetSubtype="8" fill="hold" nodeType="withEffect">
                                  <p:stCondLst>
                                    <p:cond delay="0"/>
                                  </p:stCondLst>
                                  <p:childTnLst>
                                    <p:set>
                                      <p:cBhvr>
                                        <p:cTn id="156" dur="1" fill="hold">
                                          <p:stCondLst>
                                            <p:cond delay="0"/>
                                          </p:stCondLst>
                                        </p:cTn>
                                        <p:tgtEl>
                                          <p:spTgt spid="255"/>
                                        </p:tgtEl>
                                        <p:attrNameLst>
                                          <p:attrName>style.visibility</p:attrName>
                                        </p:attrNameLst>
                                      </p:cBhvr>
                                      <p:to>
                                        <p:strVal val="visible"/>
                                      </p:to>
                                    </p:set>
                                    <p:animEffect transition="in" filter="wipe(left)">
                                      <p:cBhvr>
                                        <p:cTn id="157" dur="500"/>
                                        <p:tgtEl>
                                          <p:spTgt spid="255"/>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256"/>
                                        </p:tgtEl>
                                        <p:attrNameLst>
                                          <p:attrName>style.visibility</p:attrName>
                                        </p:attrNameLst>
                                      </p:cBhvr>
                                      <p:to>
                                        <p:strVal val="visible"/>
                                      </p:to>
                                    </p:set>
                                    <p:animEffect transition="in" filter="wipe(left)">
                                      <p:cBhvr>
                                        <p:cTn id="160"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60" grpId="0" animBg="1"/>
      <p:bldP spid="3" grpId="0" animBg="1"/>
      <p:bldP spid="2" grpId="0" animBg="1"/>
      <p:bldP spid="99" grpId="0"/>
      <p:bldP spid="106" grpId="0"/>
      <p:bldP spid="190" grpId="0"/>
      <p:bldP spid="16" grpId="0" animBg="1"/>
      <p:bldP spid="22" grpId="0"/>
      <p:bldP spid="43" grpId="0"/>
      <p:bldP spid="75" grpId="0"/>
      <p:bldP spid="87" grpId="0"/>
      <p:bldP spid="93" grpId="0"/>
      <p:bldP spid="113" grpId="0" animBg="1"/>
      <p:bldP spid="172" grpId="0"/>
      <p:bldP spid="196" grpId="0"/>
      <p:bldP spid="142" grpId="0"/>
      <p:bldP spid="180" grpId="0"/>
      <p:bldP spid="137" grpId="0"/>
      <p:bldP spid="126" grpId="0"/>
      <p:bldP spid="171" grpId="0" animBg="1"/>
      <p:bldP spid="219" grpId="0" animBg="1"/>
      <p:bldP spid="234" grpId="0"/>
      <p:bldP spid="251" grpId="0"/>
      <p:bldP spid="236" grpId="0" animBg="1"/>
      <p:bldP spid="256" grpId="0"/>
      <p:bldP spid="227" grpId="0"/>
      <p:bldP spid="2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
            <a:extLst>
              <a:ext uri="{FF2B5EF4-FFF2-40B4-BE49-F238E27FC236}">
                <a16:creationId xmlns:a16="http://schemas.microsoft.com/office/drawing/2014/main" id="{6A295613-9966-006F-29D8-B1BE6A9F80AE}"/>
              </a:ext>
              <a:ext uri="{C183D7F6-B498-43B3-948B-1728B52AA6E4}">
                <adec:decorative xmlns:adec="http://schemas.microsoft.com/office/drawing/2017/decorative" val="1"/>
              </a:ext>
            </a:extLst>
          </p:cNvPr>
          <p:cNvSpPr/>
          <p:nvPr/>
        </p:nvSpPr>
        <p:spPr>
          <a:xfrm flipV="1">
            <a:off x="0" y="1749472"/>
            <a:ext cx="12192000" cy="4161473"/>
          </a:xfrm>
          <a:prstGeom prst="roundRect">
            <a:avLst>
              <a:gd name="adj" fmla="val 0"/>
            </a:avLst>
          </a:prstGeom>
          <a:gradFill>
            <a:gsLst>
              <a:gs pos="100000">
                <a:schemeClr val="accent3"/>
              </a:gs>
              <a:gs pos="8000">
                <a:schemeClr val="accent1"/>
              </a:gs>
            </a:gsLst>
            <a:lin ang="18900000" scaled="1"/>
          </a:gradFill>
        </p:spPr>
        <p:txBody>
          <a:bodyPr vert="horz" wrap="square" lIns="0" tIns="0" rIns="0" bIns="731520" rtlCol="0" anchor="ctr" anchorCtr="0">
            <a:noAutofit/>
          </a:bodyPr>
          <a:lstStyle/>
          <a:p>
            <a:pPr algn="ctr" defTabSz="932742">
              <a:spcBef>
                <a:spcPct val="20000"/>
              </a:spcBef>
              <a:buSzPct val="90000"/>
            </a:pPr>
            <a:endParaRPr lang="en-US" sz="600" b="1">
              <a:solidFill>
                <a:schemeClr val="bg1"/>
              </a:solidFill>
              <a:cs typeface="Segoe UI" panose="020B0502040204020203" pitchFamily="34" charset="0"/>
            </a:endParaRPr>
          </a:p>
        </p:txBody>
      </p:sp>
      <p:sp>
        <p:nvSpPr>
          <p:cNvPr id="2" name="Title 1">
            <a:extLst>
              <a:ext uri="{FF2B5EF4-FFF2-40B4-BE49-F238E27FC236}">
                <a16:creationId xmlns:a16="http://schemas.microsoft.com/office/drawing/2014/main" id="{D045B09C-D669-45D4-DBC9-43B887F8CA72}"/>
              </a:ext>
            </a:extLst>
          </p:cNvPr>
          <p:cNvSpPr>
            <a:spLocks noGrp="1"/>
          </p:cNvSpPr>
          <p:nvPr>
            <p:ph type="title"/>
          </p:nvPr>
        </p:nvSpPr>
        <p:spPr>
          <a:xfrm>
            <a:off x="881886" y="457200"/>
            <a:ext cx="10436354" cy="553998"/>
          </a:xfrm>
        </p:spPr>
        <p:txBody>
          <a:bodyPr/>
          <a:lstStyle/>
          <a:p>
            <a:pPr algn="ctr"/>
            <a:r>
              <a:rPr lang="en-US"/>
              <a:t>Building Zero Trust into cloud and hybrid network</a:t>
            </a:r>
          </a:p>
        </p:txBody>
      </p:sp>
      <p:sp>
        <p:nvSpPr>
          <p:cNvPr id="5" name="Rectangle: Rounded Corners 4">
            <a:extLst>
              <a:ext uri="{FF2B5EF4-FFF2-40B4-BE49-F238E27FC236}">
                <a16:creationId xmlns:a16="http://schemas.microsoft.com/office/drawing/2014/main" id="{6255A1FE-66C6-7D44-7F34-E6A2BDE8C9A4}"/>
              </a:ext>
              <a:ext uri="{C183D7F6-B498-43B3-948B-1728B52AA6E4}">
                <adec:decorative xmlns:adec="http://schemas.microsoft.com/office/drawing/2017/decorative" val="1"/>
              </a:ext>
            </a:extLst>
          </p:cNvPr>
          <p:cNvSpPr/>
          <p:nvPr/>
        </p:nvSpPr>
        <p:spPr bwMode="auto">
          <a:xfrm>
            <a:off x="657611" y="1861457"/>
            <a:ext cx="11000892" cy="3450923"/>
          </a:xfrm>
          <a:prstGeom prst="roundRect">
            <a:avLst>
              <a:gd name="adj" fmla="val 8979"/>
            </a:avLst>
          </a:prstGeom>
          <a:noFill/>
          <a:ln w="9525">
            <a:solidFill>
              <a:schemeClr val="bg1"/>
            </a:solidFill>
            <a:prstDash val="sysDot"/>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6" name="TextBox 5">
            <a:extLst>
              <a:ext uri="{FF2B5EF4-FFF2-40B4-BE49-F238E27FC236}">
                <a16:creationId xmlns:a16="http://schemas.microsoft.com/office/drawing/2014/main" id="{2C3ABA01-9F30-1449-2F63-B5EB52818736}"/>
              </a:ext>
            </a:extLst>
          </p:cNvPr>
          <p:cNvSpPr txBox="1"/>
          <p:nvPr/>
        </p:nvSpPr>
        <p:spPr>
          <a:xfrm>
            <a:off x="3822243" y="1295119"/>
            <a:ext cx="4074375" cy="369332"/>
          </a:xfrm>
          <a:prstGeom prst="rect">
            <a:avLst/>
          </a:prstGeom>
          <a:noFill/>
        </p:spPr>
        <p:txBody>
          <a:bodyPr wrap="square" lIns="0" tIns="0" rIns="0" bIns="0" rtlCol="0" anchor="ctr">
            <a:spAutoFit/>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w="3175">
                  <a:noFill/>
                </a:ln>
                <a:solidFill>
                  <a:srgbClr val="454142"/>
                </a:solidFill>
                <a:effectLst/>
                <a:uLnTx/>
                <a:uFillTx/>
                <a:latin typeface="Segoe UI Semibold"/>
                <a:ea typeface="+mn-ea"/>
                <a:cs typeface="Segoe UI Semilight" panose="020B0402040204020203" pitchFamily="34" charset="0"/>
              </a:rPr>
              <a:t>Azure network security</a:t>
            </a:r>
          </a:p>
        </p:txBody>
      </p:sp>
      <p:sp>
        <p:nvSpPr>
          <p:cNvPr id="8" name="Rounded Rectangle 7">
            <a:extLst>
              <a:ext uri="{FF2B5EF4-FFF2-40B4-BE49-F238E27FC236}">
                <a16:creationId xmlns:a16="http://schemas.microsoft.com/office/drawing/2014/main" id="{9E2F0AE3-89E4-BDFF-9E02-913D00A98BA8}"/>
              </a:ext>
              <a:ext uri="{C183D7F6-B498-43B3-948B-1728B52AA6E4}">
                <adec:decorative xmlns:adec="http://schemas.microsoft.com/office/drawing/2017/decorative" val="1"/>
              </a:ext>
            </a:extLst>
          </p:cNvPr>
          <p:cNvSpPr/>
          <p:nvPr/>
        </p:nvSpPr>
        <p:spPr bwMode="auto">
          <a:xfrm>
            <a:off x="862690" y="2394863"/>
            <a:ext cx="6027966" cy="1376208"/>
          </a:xfrm>
          <a:prstGeom prst="roundRect">
            <a:avLst>
              <a:gd name="adj" fmla="val 12821"/>
            </a:avLst>
          </a:prstGeom>
          <a:solidFill>
            <a:schemeClr val="bg1"/>
          </a:solidFill>
          <a:ln>
            <a:noFill/>
            <a:headEnd type="none" w="med" len="med"/>
            <a:tailEnd type="none" w="med" len="med"/>
          </a:ln>
          <a:effectLst>
            <a:innerShdw blurRad="63500" dist="50800" dir="135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9" name="Rounded Rectangle 7">
            <a:extLst>
              <a:ext uri="{FF2B5EF4-FFF2-40B4-BE49-F238E27FC236}">
                <a16:creationId xmlns:a16="http://schemas.microsoft.com/office/drawing/2014/main" id="{5AFE97DA-D555-9B66-C9CE-0796106F8FD1}"/>
              </a:ext>
              <a:ext uri="{C183D7F6-B498-43B3-948B-1728B52AA6E4}">
                <adec:decorative xmlns:adec="http://schemas.microsoft.com/office/drawing/2017/decorative" val="1"/>
              </a:ext>
            </a:extLst>
          </p:cNvPr>
          <p:cNvSpPr/>
          <p:nvPr/>
        </p:nvSpPr>
        <p:spPr bwMode="auto">
          <a:xfrm>
            <a:off x="7058036" y="2394863"/>
            <a:ext cx="4395390" cy="1376208"/>
          </a:xfrm>
          <a:prstGeom prst="roundRect">
            <a:avLst>
              <a:gd name="adj" fmla="val 12821"/>
            </a:avLst>
          </a:prstGeom>
          <a:solidFill>
            <a:schemeClr val="bg1"/>
          </a:solidFill>
          <a:ln>
            <a:noFill/>
            <a:headEnd type="none" w="med" len="med"/>
            <a:tailEnd type="none" w="med" len="med"/>
          </a:ln>
          <a:effectLst>
            <a:innerShdw blurRad="63500" dist="50800" dir="135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9" name="TextBox 18">
            <a:extLst>
              <a:ext uri="{FF2B5EF4-FFF2-40B4-BE49-F238E27FC236}">
                <a16:creationId xmlns:a16="http://schemas.microsoft.com/office/drawing/2014/main" id="{EF0D2658-625B-C6B7-EE1D-C01AD0A817BC}"/>
              </a:ext>
            </a:extLst>
          </p:cNvPr>
          <p:cNvSpPr txBox="1"/>
          <p:nvPr/>
        </p:nvSpPr>
        <p:spPr>
          <a:xfrm>
            <a:off x="881886" y="2003321"/>
            <a:ext cx="600876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Segoe Sans Text Semibold" pitchFamily="2" charset="0"/>
                <a:cs typeface="Segoe Sans Text Semibold" pitchFamily="2" charset="0"/>
              </a:rPr>
              <a:t>Infrastructure security</a:t>
            </a:r>
            <a:endParaRPr kumimoji="0" lang="en-US" i="0" u="none" strike="noStrike" kern="1200" cap="none" spc="0" normalizeH="0" baseline="0" noProof="0">
              <a:ln>
                <a:noFill/>
              </a:ln>
              <a:solidFill>
                <a:schemeClr val="bg1"/>
              </a:solidFill>
              <a:effectLst/>
              <a:uLnTx/>
              <a:uFillTx/>
              <a:latin typeface="Segoe Sans Text Semibold" pitchFamily="2" charset="0"/>
              <a:cs typeface="Segoe Sans Text Semibold" pitchFamily="2" charset="0"/>
            </a:endParaRPr>
          </a:p>
        </p:txBody>
      </p:sp>
      <p:sp>
        <p:nvSpPr>
          <p:cNvPr id="12" name="Rectangle 11">
            <a:extLst>
              <a:ext uri="{FF2B5EF4-FFF2-40B4-BE49-F238E27FC236}">
                <a16:creationId xmlns:a16="http://schemas.microsoft.com/office/drawing/2014/main" id="{F142E5F0-2410-A338-08E0-9D6222AC9FF8}"/>
              </a:ext>
            </a:extLst>
          </p:cNvPr>
          <p:cNvSpPr/>
          <p:nvPr/>
        </p:nvSpPr>
        <p:spPr>
          <a:xfrm>
            <a:off x="1197424" y="3339457"/>
            <a:ext cx="146957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000000"/>
                </a:solidFill>
                <a:effectLst/>
                <a:uLnTx/>
                <a:uFillTx/>
                <a:latin typeface="Segoe Sans Text Semibold" pitchFamily="2" charset="0"/>
                <a:cs typeface="Segoe Sans Text Semibold" pitchFamily="2" charset="0"/>
              </a:rPr>
              <a:t>Azure Firewall</a:t>
            </a:r>
          </a:p>
        </p:txBody>
      </p:sp>
      <p:sp>
        <p:nvSpPr>
          <p:cNvPr id="13" name="Rectangle 12">
            <a:extLst>
              <a:ext uri="{FF2B5EF4-FFF2-40B4-BE49-F238E27FC236}">
                <a16:creationId xmlns:a16="http://schemas.microsoft.com/office/drawing/2014/main" id="{8547CB6B-97B3-4D2C-7CD8-718415120F1C}"/>
              </a:ext>
            </a:extLst>
          </p:cNvPr>
          <p:cNvSpPr/>
          <p:nvPr/>
        </p:nvSpPr>
        <p:spPr>
          <a:xfrm>
            <a:off x="2884712" y="3339457"/>
            <a:ext cx="2090061"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000000"/>
                </a:solidFill>
                <a:effectLst/>
                <a:uLnTx/>
                <a:uFillTx/>
                <a:latin typeface="Segoe Sans Text Semibold" pitchFamily="2" charset="0"/>
                <a:cs typeface="Segoe Sans Text Semibold" pitchFamily="2" charset="0"/>
              </a:rPr>
              <a:t>Azure DDoS Protection</a:t>
            </a:r>
          </a:p>
        </p:txBody>
      </p:sp>
      <p:sp>
        <p:nvSpPr>
          <p:cNvPr id="14" name="Rectangle 13">
            <a:extLst>
              <a:ext uri="{FF2B5EF4-FFF2-40B4-BE49-F238E27FC236}">
                <a16:creationId xmlns:a16="http://schemas.microsoft.com/office/drawing/2014/main" id="{F73F0AE1-E9FB-F4E5-82A3-F94E9D8D0DF1}"/>
              </a:ext>
            </a:extLst>
          </p:cNvPr>
          <p:cNvSpPr/>
          <p:nvPr/>
        </p:nvSpPr>
        <p:spPr>
          <a:xfrm>
            <a:off x="5170280" y="3339457"/>
            <a:ext cx="1393804" cy="307777"/>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000000"/>
                </a:solidFill>
                <a:effectLst/>
                <a:uLnTx/>
                <a:uFillTx/>
                <a:latin typeface="Segoe Sans Text Semibold" pitchFamily="2" charset="0"/>
                <a:cs typeface="Segoe Sans Text Semibold" pitchFamily="2" charset="0"/>
              </a:rPr>
              <a:t>Azure</a:t>
            </a:r>
            <a:r>
              <a:rPr lang="en-US" sz="1400">
                <a:solidFill>
                  <a:srgbClr val="000000"/>
                </a:solidFill>
                <a:latin typeface="Segoe Sans Text Semibold" pitchFamily="2" charset="0"/>
                <a:cs typeface="Segoe Sans Text Semibold" pitchFamily="2" charset="0"/>
              </a:rPr>
              <a:t> </a:t>
            </a:r>
            <a:r>
              <a:rPr kumimoji="0" lang="en-US" sz="1400" i="0" u="none" strike="noStrike" kern="1200" cap="none" spc="0" normalizeH="0" baseline="0" noProof="0">
                <a:ln>
                  <a:noFill/>
                </a:ln>
                <a:solidFill>
                  <a:srgbClr val="000000"/>
                </a:solidFill>
                <a:effectLst/>
                <a:uLnTx/>
                <a:uFillTx/>
                <a:latin typeface="Segoe Sans Text Semibold" pitchFamily="2" charset="0"/>
                <a:cs typeface="Segoe Sans Text Semibold" pitchFamily="2" charset="0"/>
              </a:rPr>
              <a:t>Bastion</a:t>
            </a:r>
          </a:p>
        </p:txBody>
      </p:sp>
      <p:sp>
        <p:nvSpPr>
          <p:cNvPr id="20" name="TextBox 19">
            <a:extLst>
              <a:ext uri="{FF2B5EF4-FFF2-40B4-BE49-F238E27FC236}">
                <a16:creationId xmlns:a16="http://schemas.microsoft.com/office/drawing/2014/main" id="{00126122-DC52-58B7-F6F5-1EA810BB1578}"/>
              </a:ext>
            </a:extLst>
          </p:cNvPr>
          <p:cNvSpPr txBox="1"/>
          <p:nvPr/>
        </p:nvSpPr>
        <p:spPr>
          <a:xfrm>
            <a:off x="7077230" y="2003321"/>
            <a:ext cx="4376195"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Segoe Sans Text Semibold" pitchFamily="2" charset="0"/>
                <a:cs typeface="Segoe Sans Text Semibold" pitchFamily="2" charset="0"/>
              </a:rPr>
              <a:t>Application security</a:t>
            </a:r>
            <a:endParaRPr kumimoji="0" lang="en-US" i="0" u="none" strike="noStrike" kern="1200" cap="none" spc="0" normalizeH="0" baseline="0" noProof="0">
              <a:ln>
                <a:noFill/>
              </a:ln>
              <a:solidFill>
                <a:schemeClr val="bg1"/>
              </a:solidFill>
              <a:effectLst/>
              <a:uLnTx/>
              <a:uFillTx/>
              <a:latin typeface="Segoe Sans Text Semibold" pitchFamily="2" charset="0"/>
              <a:cs typeface="Segoe Sans Text Semibold" pitchFamily="2" charset="0"/>
            </a:endParaRPr>
          </a:p>
        </p:txBody>
      </p:sp>
      <p:sp>
        <p:nvSpPr>
          <p:cNvPr id="21" name="Rectangle 20">
            <a:extLst>
              <a:ext uri="{FF2B5EF4-FFF2-40B4-BE49-F238E27FC236}">
                <a16:creationId xmlns:a16="http://schemas.microsoft.com/office/drawing/2014/main" id="{2D7B8469-166D-A34D-A1B3-0FEE6CB49377}"/>
              </a:ext>
            </a:extLst>
          </p:cNvPr>
          <p:cNvSpPr/>
          <p:nvPr/>
        </p:nvSpPr>
        <p:spPr>
          <a:xfrm>
            <a:off x="8610496" y="2877388"/>
            <a:ext cx="2631542" cy="523220"/>
          </a:xfrm>
          <a:prstGeom prst="rect">
            <a:avLst/>
          </a:prstGeom>
        </p:spPr>
        <p:txBody>
          <a:bodyPr wrap="square"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000000"/>
                </a:solidFill>
                <a:effectLst/>
                <a:uLnTx/>
                <a:uFillTx/>
                <a:latin typeface="Segoe Sans Text Semibold" pitchFamily="2" charset="0"/>
                <a:cs typeface="Segoe Sans Text Semibold" pitchFamily="2" charset="0"/>
              </a:rPr>
              <a:t>Azure Web Application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000000"/>
                </a:solidFill>
                <a:effectLst/>
                <a:uLnTx/>
                <a:uFillTx/>
                <a:latin typeface="Segoe Sans Text Semibold" pitchFamily="2" charset="0"/>
                <a:cs typeface="Segoe Sans Text Semibold" pitchFamily="2" charset="0"/>
              </a:rPr>
              <a:t>Firewall </a:t>
            </a:r>
            <a:r>
              <a:rPr kumimoji="0" lang="en-US" sz="1400" i="0" u="none" strike="noStrike" kern="1200" cap="none" spc="0" normalizeH="0" baseline="0" noProof="0">
                <a:ln>
                  <a:noFill/>
                </a:ln>
                <a:solidFill>
                  <a:srgbClr val="000000"/>
                </a:solidFill>
                <a:effectLst/>
                <a:uLnTx/>
                <a:uFillTx/>
                <a:cs typeface="Segoe Sans Text Semibold" pitchFamily="2" charset="0"/>
              </a:rPr>
              <a:t>(regional &amp; global)</a:t>
            </a:r>
          </a:p>
        </p:txBody>
      </p:sp>
      <p:sp>
        <p:nvSpPr>
          <p:cNvPr id="25" name="TextBox 24">
            <a:extLst>
              <a:ext uri="{FF2B5EF4-FFF2-40B4-BE49-F238E27FC236}">
                <a16:creationId xmlns:a16="http://schemas.microsoft.com/office/drawing/2014/main" id="{9989C7F8-2CA6-AD9A-D7A3-0BC343DC4E32}"/>
              </a:ext>
            </a:extLst>
          </p:cNvPr>
          <p:cNvSpPr txBox="1"/>
          <p:nvPr/>
        </p:nvSpPr>
        <p:spPr>
          <a:xfrm>
            <a:off x="1887259" y="4195853"/>
            <a:ext cx="149752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mn-ea"/>
                <a:cs typeface="Arial" panose="020B0604020202020204" pitchFamily="34" charset="0"/>
              </a:rPr>
              <a:t>Segmentation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latin typeface="+mj-lt"/>
                <a:cs typeface="Arial" panose="020B0604020202020204" pitchFamily="34" charset="0"/>
              </a:rPr>
              <a:t>c</a:t>
            </a:r>
            <a:r>
              <a:rPr kumimoji="0" lang="en-US" sz="1600" b="0" i="0" u="none" strike="noStrike" kern="1200" cap="none" spc="0" normalizeH="0" baseline="0" noProof="0" err="1">
                <a:ln>
                  <a:noFill/>
                </a:ln>
                <a:solidFill>
                  <a:schemeClr val="bg1"/>
                </a:solidFill>
                <a:effectLst/>
                <a:uLnTx/>
                <a:uFillTx/>
                <a:latin typeface="+mj-lt"/>
                <a:ea typeface="+mn-ea"/>
                <a:cs typeface="Arial" panose="020B0604020202020204" pitchFamily="34" charset="0"/>
              </a:rPr>
              <a:t>ontrols</a:t>
            </a:r>
            <a:endParaRPr kumimoji="0" lang="en-US" sz="1600" b="0" i="0" u="none" strike="noStrike" kern="1200" cap="none" spc="0" normalizeH="0" baseline="0" noProof="0">
              <a:ln>
                <a:noFill/>
              </a:ln>
              <a:solidFill>
                <a:schemeClr val="bg1"/>
              </a:solidFill>
              <a:effectLst/>
              <a:uLnTx/>
              <a:uFillTx/>
              <a:latin typeface="+mj-lt"/>
              <a:ea typeface="+mn-ea"/>
              <a:cs typeface="Arial" panose="020B0604020202020204" pitchFamily="34" charset="0"/>
            </a:endParaRPr>
          </a:p>
        </p:txBody>
      </p:sp>
      <p:sp>
        <p:nvSpPr>
          <p:cNvPr id="26" name="TextBox 25">
            <a:extLst>
              <a:ext uri="{FF2B5EF4-FFF2-40B4-BE49-F238E27FC236}">
                <a16:creationId xmlns:a16="http://schemas.microsoft.com/office/drawing/2014/main" id="{BB06F80A-DBCA-D805-3A76-A483D66BDD20}"/>
              </a:ext>
            </a:extLst>
          </p:cNvPr>
          <p:cNvSpPr txBox="1"/>
          <p:nvPr/>
        </p:nvSpPr>
        <p:spPr>
          <a:xfrm>
            <a:off x="4077871" y="4195853"/>
            <a:ext cx="178080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mn-ea"/>
                <a:cs typeface="Arial" panose="020B0604020202020204" pitchFamily="34" charset="0"/>
              </a:rPr>
              <a:t>Intelligent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mn-ea"/>
                <a:cs typeface="Arial" panose="020B0604020202020204" pitchFamily="34" charset="0"/>
              </a:rPr>
              <a:t>threat protection</a:t>
            </a:r>
          </a:p>
        </p:txBody>
      </p:sp>
      <p:sp>
        <p:nvSpPr>
          <p:cNvPr id="27" name="TextBox 26">
            <a:extLst>
              <a:ext uri="{FF2B5EF4-FFF2-40B4-BE49-F238E27FC236}">
                <a16:creationId xmlns:a16="http://schemas.microsoft.com/office/drawing/2014/main" id="{09E0108B-9460-1600-F38F-B2C23BEF5BD6}"/>
              </a:ext>
            </a:extLst>
          </p:cNvPr>
          <p:cNvSpPr txBox="1"/>
          <p:nvPr/>
        </p:nvSpPr>
        <p:spPr>
          <a:xfrm>
            <a:off x="6780299" y="4195853"/>
            <a:ext cx="119109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mn-ea"/>
                <a:cs typeface="Arial" panose="020B0604020202020204" pitchFamily="34" charset="0"/>
              </a:rPr>
              <a:t>Traffic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latin typeface="+mj-lt"/>
                <a:cs typeface="Arial" panose="020B0604020202020204" pitchFamily="34" charset="0"/>
              </a:rPr>
              <a:t>e</a:t>
            </a:r>
            <a:r>
              <a:rPr kumimoji="0" lang="en-US" sz="1600" b="0" i="0" u="none" strike="noStrike" kern="1200" cap="none" spc="0" normalizeH="0" baseline="0" noProof="0" err="1">
                <a:ln>
                  <a:noFill/>
                </a:ln>
                <a:solidFill>
                  <a:schemeClr val="bg1"/>
                </a:solidFill>
                <a:effectLst/>
                <a:uLnTx/>
                <a:uFillTx/>
                <a:latin typeface="+mj-lt"/>
                <a:ea typeface="+mn-ea"/>
                <a:cs typeface="Arial" panose="020B0604020202020204" pitchFamily="34" charset="0"/>
              </a:rPr>
              <a:t>ncryption</a:t>
            </a:r>
            <a:endParaRPr kumimoji="0" lang="en-US" sz="1600" b="0" i="0" u="none" strike="noStrike" kern="1200" cap="none" spc="0" normalizeH="0" baseline="0" noProof="0">
              <a:ln>
                <a:noFill/>
              </a:ln>
              <a:solidFill>
                <a:schemeClr val="bg1"/>
              </a:solidFill>
              <a:effectLst/>
              <a:uLnTx/>
              <a:uFillTx/>
              <a:latin typeface="+mj-lt"/>
              <a:ea typeface="+mn-ea"/>
              <a:cs typeface="Arial" panose="020B0604020202020204" pitchFamily="34" charset="0"/>
            </a:endParaRPr>
          </a:p>
        </p:txBody>
      </p:sp>
      <p:sp>
        <p:nvSpPr>
          <p:cNvPr id="30" name="TextBox 29">
            <a:extLst>
              <a:ext uri="{FF2B5EF4-FFF2-40B4-BE49-F238E27FC236}">
                <a16:creationId xmlns:a16="http://schemas.microsoft.com/office/drawing/2014/main" id="{F32946B7-7C59-FC6E-2C77-0DAF7C34A0BE}"/>
              </a:ext>
            </a:extLst>
          </p:cNvPr>
          <p:cNvSpPr txBox="1"/>
          <p:nvPr/>
        </p:nvSpPr>
        <p:spPr>
          <a:xfrm>
            <a:off x="9320055" y="4195853"/>
            <a:ext cx="83048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mn-ea"/>
                <a:cs typeface="Arial" panose="020B0604020202020204" pitchFamily="34" charset="0"/>
              </a:rPr>
              <a:t>Private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mn-ea"/>
                <a:cs typeface="Arial" panose="020B0604020202020204" pitchFamily="34" charset="0"/>
              </a:rPr>
              <a:t>access</a:t>
            </a:r>
          </a:p>
        </p:txBody>
      </p:sp>
      <p:sp>
        <p:nvSpPr>
          <p:cNvPr id="7" name="TextBox 6">
            <a:extLst>
              <a:ext uri="{FF2B5EF4-FFF2-40B4-BE49-F238E27FC236}">
                <a16:creationId xmlns:a16="http://schemas.microsoft.com/office/drawing/2014/main" id="{E5F5AFED-BEE0-982B-0E76-244304224E93}"/>
              </a:ext>
            </a:extLst>
          </p:cNvPr>
          <p:cNvSpPr txBox="1"/>
          <p:nvPr/>
        </p:nvSpPr>
        <p:spPr>
          <a:xfrm>
            <a:off x="4038603" y="5216875"/>
            <a:ext cx="4271761" cy="348195"/>
          </a:xfrm>
          <a:prstGeom prst="roundRect">
            <a:avLst/>
          </a:prstGeom>
          <a:solidFill>
            <a:schemeClr val="bg1"/>
          </a:solidFill>
          <a:ln>
            <a:noFill/>
            <a:headEnd type="none" w="med" len="med"/>
            <a:tailEnd type="none" w="med" len="med"/>
          </a:ln>
          <a:effectLst>
            <a:innerShdw blurRad="63500" dist="50800" dir="135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a:solidFill>
                  <a:schemeClr val="tx1"/>
                </a:solidFill>
              </a:rPr>
              <a:t>Defense-in-depth protection from edge to cloud</a:t>
            </a:r>
          </a:p>
        </p:txBody>
      </p:sp>
      <p:pic>
        <p:nvPicPr>
          <p:cNvPr id="15" name="Graphic 14">
            <a:extLst>
              <a:ext uri="{FF2B5EF4-FFF2-40B4-BE49-F238E27FC236}">
                <a16:creationId xmlns:a16="http://schemas.microsoft.com/office/drawing/2014/main" id="{96A4BD4E-3D37-834F-8B17-CD45ADC89F9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2936" y="2620950"/>
            <a:ext cx="681758" cy="681758"/>
          </a:xfrm>
          <a:prstGeom prst="rect">
            <a:avLst/>
          </a:prstGeom>
          <a:effectLst>
            <a:outerShdw blurRad="63500" dist="127000" dir="2700000" algn="tl" rotWithShape="0">
              <a:prstClr val="black">
                <a:alpha val="20000"/>
              </a:prstClr>
            </a:outerShdw>
          </a:effectLst>
        </p:spPr>
      </p:pic>
      <p:pic>
        <p:nvPicPr>
          <p:cNvPr id="16" name="Graphic 15">
            <a:extLst>
              <a:ext uri="{FF2B5EF4-FFF2-40B4-BE49-F238E27FC236}">
                <a16:creationId xmlns:a16="http://schemas.microsoft.com/office/drawing/2014/main" id="{79176940-83FD-5984-2C20-3FA08F81402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2682" y="2678655"/>
            <a:ext cx="591844" cy="591844"/>
          </a:xfrm>
          <a:prstGeom prst="rect">
            <a:avLst/>
          </a:prstGeom>
          <a:effectLst>
            <a:outerShdw blurRad="63500" dist="127000" dir="2700000" algn="tl" rotWithShape="0">
              <a:prstClr val="black">
                <a:alpha val="20000"/>
              </a:prstClr>
            </a:outerShdw>
          </a:effectLst>
        </p:spPr>
      </p:pic>
      <p:pic>
        <p:nvPicPr>
          <p:cNvPr id="17" name="Picture 16">
            <a:extLst>
              <a:ext uri="{FF2B5EF4-FFF2-40B4-BE49-F238E27FC236}">
                <a16:creationId xmlns:a16="http://schemas.microsoft.com/office/drawing/2014/main" id="{29A3714D-3034-7E96-0465-4198F4DE7166}"/>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347523" y="2744136"/>
            <a:ext cx="856700" cy="526363"/>
          </a:xfrm>
          <a:prstGeom prst="rect">
            <a:avLst/>
          </a:prstGeom>
          <a:ln w="32808" cap="flat">
            <a:noFill/>
            <a:prstDash val="solid"/>
            <a:miter/>
          </a:ln>
          <a:effectLst>
            <a:outerShdw blurRad="63500" dist="127000" dir="2700000" algn="tl" rotWithShape="0">
              <a:prstClr val="black">
                <a:alpha val="20000"/>
              </a:prstClr>
            </a:outerShdw>
          </a:effectLst>
        </p:spPr>
      </p:pic>
      <p:pic>
        <p:nvPicPr>
          <p:cNvPr id="24" name="Graphic 23">
            <a:extLst>
              <a:ext uri="{FF2B5EF4-FFF2-40B4-BE49-F238E27FC236}">
                <a16:creationId xmlns:a16="http://schemas.microsoft.com/office/drawing/2014/main" id="{AC79655A-4C79-ED58-9037-5044F587822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08100" y="2755690"/>
            <a:ext cx="687768" cy="687768"/>
          </a:xfrm>
          <a:prstGeom prst="rect">
            <a:avLst/>
          </a:prstGeom>
          <a:effectLst>
            <a:outerShdw blurRad="63500" dist="127000" dir="2700000" algn="tl" rotWithShape="0">
              <a:prstClr val="black">
                <a:alpha val="20000"/>
              </a:prstClr>
            </a:outerShdw>
          </a:effectLst>
        </p:spPr>
      </p:pic>
      <p:cxnSp>
        <p:nvCxnSpPr>
          <p:cNvPr id="28" name="Straight Connector 27">
            <a:extLst>
              <a:ext uri="{FF2B5EF4-FFF2-40B4-BE49-F238E27FC236}">
                <a16:creationId xmlns:a16="http://schemas.microsoft.com/office/drawing/2014/main" id="{3DEB8EFB-6250-0A29-D1EE-99BBB3B07CCC}"/>
              </a:ext>
              <a:ext uri="{C183D7F6-B498-43B3-948B-1728B52AA6E4}">
                <adec:decorative xmlns:adec="http://schemas.microsoft.com/office/drawing/2017/decorative" val="1"/>
              </a:ext>
            </a:extLst>
          </p:cNvPr>
          <p:cNvCxnSpPr>
            <a:cxnSpLocks/>
          </p:cNvCxnSpPr>
          <p:nvPr/>
        </p:nvCxnSpPr>
        <p:spPr>
          <a:xfrm>
            <a:off x="6187493" y="4245127"/>
            <a:ext cx="0" cy="640080"/>
          </a:xfrm>
          <a:prstGeom prst="line">
            <a:avLst/>
          </a:prstGeom>
          <a:ln w="28575">
            <a:solidFill>
              <a:schemeClr val="bg1">
                <a:alpha val="50000"/>
              </a:schemeClr>
            </a:solidFill>
            <a:prstDash val="sysDot"/>
          </a:ln>
        </p:spPr>
        <p:style>
          <a:lnRef idx="3">
            <a:schemeClr val="accent6"/>
          </a:lnRef>
          <a:fillRef idx="0">
            <a:schemeClr val="accent6"/>
          </a:fillRef>
          <a:effectRef idx="2">
            <a:schemeClr val="accent6"/>
          </a:effectRef>
          <a:fontRef idx="minor">
            <a:schemeClr val="tx1"/>
          </a:fontRef>
        </p:style>
      </p:cxnSp>
      <p:cxnSp>
        <p:nvCxnSpPr>
          <p:cNvPr id="29" name="Straight Connector 28">
            <a:extLst>
              <a:ext uri="{FF2B5EF4-FFF2-40B4-BE49-F238E27FC236}">
                <a16:creationId xmlns:a16="http://schemas.microsoft.com/office/drawing/2014/main" id="{E3C04607-D362-42E5-BA53-465B65CBD6E7}"/>
              </a:ext>
              <a:ext uri="{C183D7F6-B498-43B3-948B-1728B52AA6E4}">
                <adec:decorative xmlns:adec="http://schemas.microsoft.com/office/drawing/2017/decorative" val="1"/>
              </a:ext>
            </a:extLst>
          </p:cNvPr>
          <p:cNvCxnSpPr>
            <a:cxnSpLocks/>
          </p:cNvCxnSpPr>
          <p:nvPr/>
        </p:nvCxnSpPr>
        <p:spPr>
          <a:xfrm>
            <a:off x="8532920" y="4245127"/>
            <a:ext cx="0" cy="640080"/>
          </a:xfrm>
          <a:prstGeom prst="line">
            <a:avLst/>
          </a:prstGeom>
          <a:ln w="28575">
            <a:solidFill>
              <a:schemeClr val="bg1">
                <a:alpha val="50000"/>
              </a:schemeClr>
            </a:solidFill>
            <a:prstDash val="sysDot"/>
          </a:ln>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0AFBCC90-C4AB-DBDF-5622-439DDDF3C8ED}"/>
              </a:ext>
              <a:ext uri="{C183D7F6-B498-43B3-948B-1728B52AA6E4}">
                <adec:decorative xmlns:adec="http://schemas.microsoft.com/office/drawing/2017/decorative" val="1"/>
              </a:ext>
            </a:extLst>
          </p:cNvPr>
          <p:cNvCxnSpPr>
            <a:cxnSpLocks/>
          </p:cNvCxnSpPr>
          <p:nvPr/>
        </p:nvCxnSpPr>
        <p:spPr>
          <a:xfrm>
            <a:off x="3667714" y="4245127"/>
            <a:ext cx="0" cy="640080"/>
          </a:xfrm>
          <a:prstGeom prst="line">
            <a:avLst/>
          </a:prstGeom>
          <a:ln w="28575">
            <a:solidFill>
              <a:schemeClr val="bg1">
                <a:alpha val="50000"/>
              </a:schemeClr>
            </a:solidFill>
            <a:prstDash val="sysDot"/>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B7E5716-EAF0-08EE-B907-0789EAEE78D3}"/>
              </a:ext>
              <a:ext uri="{C183D7F6-B498-43B3-948B-1728B52AA6E4}">
                <adec:decorative xmlns:adec="http://schemas.microsoft.com/office/drawing/2017/decorative" val="1"/>
              </a:ext>
            </a:extLst>
          </p:cNvPr>
          <p:cNvCxnSpPr>
            <a:cxnSpLocks/>
          </p:cNvCxnSpPr>
          <p:nvPr/>
        </p:nvCxnSpPr>
        <p:spPr>
          <a:xfrm flipH="1" flipV="1">
            <a:off x="920674" y="4591664"/>
            <a:ext cx="640080" cy="0"/>
          </a:xfrm>
          <a:prstGeom prst="straightConnector1">
            <a:avLst/>
          </a:prstGeom>
          <a:ln w="571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DE9DB3C-FA64-A529-C853-AAD106353E71}"/>
              </a:ext>
              <a:ext uri="{C183D7F6-B498-43B3-948B-1728B52AA6E4}">
                <adec:decorative xmlns:adec="http://schemas.microsoft.com/office/drawing/2017/decorative" val="1"/>
              </a:ext>
            </a:extLst>
          </p:cNvPr>
          <p:cNvCxnSpPr>
            <a:cxnSpLocks/>
          </p:cNvCxnSpPr>
          <p:nvPr/>
        </p:nvCxnSpPr>
        <p:spPr>
          <a:xfrm>
            <a:off x="10677949" y="4591664"/>
            <a:ext cx="647180" cy="0"/>
          </a:xfrm>
          <a:prstGeom prst="straightConnector1">
            <a:avLst/>
          </a:prstGeom>
          <a:ln w="571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156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47" presetClass="entr" presetSubtype="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000"/>
                                        <p:tgtEl>
                                          <p:spTgt spid="9"/>
                                        </p:tgtEl>
                                      </p:cBhvr>
                                    </p:animEffect>
                                    <p:anim calcmode="lin" valueType="num">
                                      <p:cBhvr>
                                        <p:cTn id="59" dur="1000" fill="hold"/>
                                        <p:tgtEl>
                                          <p:spTgt spid="9"/>
                                        </p:tgtEl>
                                        <p:attrNameLst>
                                          <p:attrName>ppt_x</p:attrName>
                                        </p:attrNameLst>
                                      </p:cBhvr>
                                      <p:tavLst>
                                        <p:tav tm="0">
                                          <p:val>
                                            <p:strVal val="#ppt_x"/>
                                          </p:val>
                                        </p:tav>
                                        <p:tav tm="100000">
                                          <p:val>
                                            <p:strVal val="#ppt_x"/>
                                          </p:val>
                                        </p:tav>
                                      </p:tavLst>
                                    </p:anim>
                                    <p:anim calcmode="lin" valueType="num">
                                      <p:cBhvr>
                                        <p:cTn id="60" dur="1000" fill="hold"/>
                                        <p:tgtEl>
                                          <p:spTgt spid="9"/>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1" presetClass="entr" presetSubtype="0" fill="hold" grpId="0" nodeType="afterEffect">
                                  <p:stCondLst>
                                    <p:cond delay="50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500"/>
                                  </p:stCondLst>
                                  <p:childTnLst>
                                    <p:set>
                                      <p:cBhvr>
                                        <p:cTn id="70" dur="1" fill="hold">
                                          <p:stCondLst>
                                            <p:cond delay="0"/>
                                          </p:stCondLst>
                                        </p:cTn>
                                        <p:tgtEl>
                                          <p:spTgt spid="31"/>
                                        </p:tgtEl>
                                        <p:attrNameLst>
                                          <p:attrName>style.visibility</p:attrName>
                                        </p:attrNameLst>
                                      </p:cBhvr>
                                      <p:to>
                                        <p:strVal val="visible"/>
                                      </p:to>
                                    </p:set>
                                  </p:childTnLst>
                                </p:cTn>
                              </p:par>
                            </p:childTnLst>
                          </p:cTn>
                        </p:par>
                        <p:par>
                          <p:cTn id="71" fill="hold">
                            <p:stCondLst>
                              <p:cond delay="2500"/>
                            </p:stCondLst>
                            <p:childTnLst>
                              <p:par>
                                <p:cTn id="72" presetID="1" presetClass="entr" presetSubtype="0" fill="hold" grpId="0" nodeType="afterEffect">
                                  <p:stCondLst>
                                    <p:cond delay="500"/>
                                  </p:stCondLst>
                                  <p:childTnLst>
                                    <p:set>
                                      <p:cBhvr>
                                        <p:cTn id="73" dur="1" fill="hold">
                                          <p:stCondLst>
                                            <p:cond delay="0"/>
                                          </p:stCondLst>
                                        </p:cTn>
                                        <p:tgtEl>
                                          <p:spTgt spid="26"/>
                                        </p:tgtEl>
                                        <p:attrNameLst>
                                          <p:attrName>style.visibility</p:attrName>
                                        </p:attrNameLst>
                                      </p:cBhvr>
                                      <p:to>
                                        <p:strVal val="visible"/>
                                      </p:to>
                                    </p:set>
                                  </p:childTnLst>
                                </p:cTn>
                              </p:par>
                              <p:par>
                                <p:cTn id="74" presetID="1" presetClass="entr" presetSubtype="0" fill="hold" nodeType="withEffect">
                                  <p:stCondLst>
                                    <p:cond delay="500"/>
                                  </p:stCondLst>
                                  <p:childTnLst>
                                    <p:set>
                                      <p:cBhvr>
                                        <p:cTn id="75" dur="1" fill="hold">
                                          <p:stCondLst>
                                            <p:cond delay="0"/>
                                          </p:stCondLst>
                                        </p:cTn>
                                        <p:tgtEl>
                                          <p:spTgt spid="28"/>
                                        </p:tgtEl>
                                        <p:attrNameLst>
                                          <p:attrName>style.visibility</p:attrName>
                                        </p:attrNameLst>
                                      </p:cBhvr>
                                      <p:to>
                                        <p:strVal val="visible"/>
                                      </p:to>
                                    </p:set>
                                  </p:childTnLst>
                                </p:cTn>
                              </p:par>
                            </p:childTnLst>
                          </p:cTn>
                        </p:par>
                        <p:par>
                          <p:cTn id="76" fill="hold">
                            <p:stCondLst>
                              <p:cond delay="3000"/>
                            </p:stCondLst>
                            <p:childTnLst>
                              <p:par>
                                <p:cTn id="77" presetID="1" presetClass="entr" presetSubtype="0" fill="hold" grpId="0" nodeType="afterEffect">
                                  <p:stCondLst>
                                    <p:cond delay="50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nodeType="withEffect">
                                  <p:stCondLst>
                                    <p:cond delay="500"/>
                                  </p:stCondLst>
                                  <p:childTnLst>
                                    <p:set>
                                      <p:cBhvr>
                                        <p:cTn id="80" dur="1" fill="hold">
                                          <p:stCondLst>
                                            <p:cond delay="0"/>
                                          </p:stCondLst>
                                        </p:cTn>
                                        <p:tgtEl>
                                          <p:spTgt spid="29"/>
                                        </p:tgtEl>
                                        <p:attrNameLst>
                                          <p:attrName>style.visibility</p:attrName>
                                        </p:attrNameLst>
                                      </p:cBhvr>
                                      <p:to>
                                        <p:strVal val="visible"/>
                                      </p:to>
                                    </p:set>
                                  </p:childTnLst>
                                </p:cTn>
                              </p:par>
                            </p:childTnLst>
                          </p:cTn>
                        </p:par>
                        <p:par>
                          <p:cTn id="81" fill="hold">
                            <p:stCondLst>
                              <p:cond delay="3500"/>
                            </p:stCondLst>
                            <p:childTnLst>
                              <p:par>
                                <p:cTn id="82" presetID="1" presetClass="entr" presetSubtype="0" fill="hold" grpId="0" nodeType="afterEffect">
                                  <p:stCondLst>
                                    <p:cond delay="500"/>
                                  </p:stCondLst>
                                  <p:childTnLst>
                                    <p:set>
                                      <p:cBhvr>
                                        <p:cTn id="83" dur="1" fill="hold">
                                          <p:stCondLst>
                                            <p:cond delay="0"/>
                                          </p:stCondLst>
                                        </p:cTn>
                                        <p:tgtEl>
                                          <p:spTgt spid="30"/>
                                        </p:tgtEl>
                                        <p:attrNameLst>
                                          <p:attrName>style.visibility</p:attrName>
                                        </p:attrNameLst>
                                      </p:cBhvr>
                                      <p:to>
                                        <p:strVal val="visible"/>
                                      </p:to>
                                    </p:set>
                                  </p:childTnLst>
                                </p:cTn>
                              </p:par>
                            </p:childTnLst>
                          </p:cTn>
                        </p:par>
                        <p:par>
                          <p:cTn id="84" fill="hold">
                            <p:stCondLst>
                              <p:cond delay="4000"/>
                            </p:stCondLst>
                            <p:childTnLst>
                              <p:par>
                                <p:cTn id="85" presetID="16" presetClass="entr" presetSubtype="37" fill="hold" nodeType="afterEffect">
                                  <p:stCondLst>
                                    <p:cond delay="500"/>
                                  </p:stCondLst>
                                  <p:childTnLst>
                                    <p:set>
                                      <p:cBhvr>
                                        <p:cTn id="86" dur="1" fill="hold">
                                          <p:stCondLst>
                                            <p:cond delay="0"/>
                                          </p:stCondLst>
                                        </p:cTn>
                                        <p:tgtEl>
                                          <p:spTgt spid="33"/>
                                        </p:tgtEl>
                                        <p:attrNameLst>
                                          <p:attrName>style.visibility</p:attrName>
                                        </p:attrNameLst>
                                      </p:cBhvr>
                                      <p:to>
                                        <p:strVal val="visible"/>
                                      </p:to>
                                    </p:set>
                                    <p:animEffect transition="in" filter="barn(outVertical)">
                                      <p:cBhvr>
                                        <p:cTn id="87" dur="500"/>
                                        <p:tgtEl>
                                          <p:spTgt spid="33"/>
                                        </p:tgtEl>
                                      </p:cBhvr>
                                    </p:animEffect>
                                  </p:childTnLst>
                                </p:cTn>
                              </p:par>
                              <p:par>
                                <p:cTn id="88" presetID="16" presetClass="entr" presetSubtype="37" fill="hold" nodeType="withEffect">
                                  <p:stCondLst>
                                    <p:cond delay="500"/>
                                  </p:stCondLst>
                                  <p:childTnLst>
                                    <p:set>
                                      <p:cBhvr>
                                        <p:cTn id="89" dur="1" fill="hold">
                                          <p:stCondLst>
                                            <p:cond delay="0"/>
                                          </p:stCondLst>
                                        </p:cTn>
                                        <p:tgtEl>
                                          <p:spTgt spid="32"/>
                                        </p:tgtEl>
                                        <p:attrNameLst>
                                          <p:attrName>style.visibility</p:attrName>
                                        </p:attrNameLst>
                                      </p:cBhvr>
                                      <p:to>
                                        <p:strVal val="visible"/>
                                      </p:to>
                                    </p:set>
                                    <p:animEffect transition="in" filter="barn(outVertical)">
                                      <p:cBhvr>
                                        <p:cTn id="90" dur="500"/>
                                        <p:tgtEl>
                                          <p:spTgt spid="32"/>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p:bldP spid="12" grpId="0"/>
      <p:bldP spid="13" grpId="0"/>
      <p:bldP spid="14" grpId="0"/>
      <p:bldP spid="20" grpId="0"/>
      <p:bldP spid="21" grpId="0"/>
      <p:bldP spid="25" grpId="0"/>
      <p:bldP spid="26" grpId="0"/>
      <p:bldP spid="27" grpId="0"/>
      <p:bldP spid="30"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7">
            <a:extLst>
              <a:ext uri="{FF2B5EF4-FFF2-40B4-BE49-F238E27FC236}">
                <a16:creationId xmlns:a16="http://schemas.microsoft.com/office/drawing/2014/main" id="{63B2A6B3-6F89-A71B-49EF-DEA31F700480}"/>
              </a:ext>
              <a:ext uri="{C183D7F6-B498-43B3-948B-1728B52AA6E4}">
                <adec:decorative xmlns:adec="http://schemas.microsoft.com/office/drawing/2017/decorative" val="1"/>
              </a:ext>
            </a:extLst>
          </p:cNvPr>
          <p:cNvSpPr/>
          <p:nvPr/>
        </p:nvSpPr>
        <p:spPr bwMode="auto">
          <a:xfrm>
            <a:off x="718194" y="2003551"/>
            <a:ext cx="3832048" cy="3627827"/>
          </a:xfrm>
          <a:prstGeom prst="roundRect">
            <a:avLst>
              <a:gd name="adj" fmla="val 635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44" name="Picture 43">
            <a:extLst>
              <a:ext uri="{FF2B5EF4-FFF2-40B4-BE49-F238E27FC236}">
                <a16:creationId xmlns:a16="http://schemas.microsoft.com/office/drawing/2014/main" id="{DAE9ABC7-B3FD-0CC1-4A40-FA7C4FBF856C}"/>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203" b="89844" l="9766" r="89844">
                        <a14:foregroundMark x1="42578" y1="71094" x2="57813" y2="72266"/>
                        <a14:foregroundMark x1="58594" y1="72266" x2="58594" y2="72266"/>
                        <a14:foregroundMark x1="57813" y1="71484" x2="58984" y2="70313"/>
                        <a14:foregroundMark x1="39844" y1="71094" x2="42188" y2="71875"/>
                        <a14:foregroundMark x1="44141" y1="73047" x2="36328" y2="69922"/>
                        <a14:foregroundMark x1="37109" y1="70703" x2="37109" y2="70703"/>
                        <a14:foregroundMark x1="36719" y1="71094" x2="36719" y2="71094"/>
                        <a14:foregroundMark x1="33984" y1="69922" x2="37500" y2="71484"/>
                        <a14:foregroundMark x1="57813" y1="72656" x2="61328" y2="71094"/>
                        <a14:foregroundMark x1="60156" y1="72266" x2="61328" y2="70703"/>
                        <a14:foregroundMark x1="60547" y1="72266" x2="61719" y2="71875"/>
                        <a14:foregroundMark x1="61328" y1="71094" x2="62500" y2="71094"/>
                        <a14:foregroundMark x1="61328" y1="72266" x2="62891" y2="71094"/>
                        <a14:foregroundMark x1="51563" y1="8203" x2="50391" y2="8594"/>
                        <a14:foregroundMark x1="62109" y1="71484" x2="62109" y2="71484"/>
                        <a14:foregroundMark x1="61719" y1="71875" x2="61719" y2="71875"/>
                        <a14:foregroundMark x1="61328" y1="72266" x2="61328" y2="72266"/>
                        <a14:foregroundMark x1="61719" y1="72656" x2="61719" y2="72656"/>
                        <a14:foregroundMark x1="62891" y1="72266" x2="62891" y2="72266"/>
                        <a14:foregroundMark x1="62109" y1="72266" x2="62109" y2="72266"/>
                        <a14:backgroundMark x1="23047" y1="83203" x2="75781" y2="79688"/>
                        <a14:backgroundMark x1="75781" y1="79688" x2="77344" y2="76563"/>
                        <a14:backgroundMark x1="23047" y1="75391" x2="29688" y2="80859"/>
                        <a14:backgroundMark x1="60265" y1="76909" x2="73047" y2="78906"/>
                        <a14:backgroundMark x1="59151" y1="76735" x2="59299" y2="76758"/>
                        <a14:backgroundMark x1="55231" y1="76122" x2="55806" y2="76212"/>
                        <a14:backgroundMark x1="36073" y1="73130" x2="37976" y2="73427"/>
                        <a14:backgroundMark x1="23047" y1="71094" x2="31783" y2="72459"/>
                        <a14:backgroundMark x1="73047" y1="78906" x2="79297" y2="73438"/>
                        <a14:backgroundMark x1="77344" y1="73438" x2="77344" y2="73438"/>
                        <a14:backgroundMark x1="73047" y1="74609" x2="71875" y2="74609"/>
                        <a14:backgroundMark x1="73828" y1="90625" x2="21094" y2="88281"/>
                        <a14:backgroundMark x1="21094" y1="88281" x2="16406" y2="80078"/>
                        <a14:backgroundMark x1="28125" y1="73828" x2="28516" y2="72266"/>
                        <a14:backgroundMark x1="28516" y1="72266" x2="28516" y2="72266"/>
                        <a14:backgroundMark x1="66237" y1="72656" x2="75781" y2="73047"/>
                        <a14:backgroundMark x1="62259" y1="72493" x2="66237" y2="72656"/>
                        <a14:backgroundMark x1="28125" y1="71094" x2="32801" y2="71286"/>
                        <a14:backgroundMark x1="75781" y1="73047" x2="76172" y2="73047"/>
                        <a14:backgroundMark x1="57944" y1="79808" x2="71094" y2="81641"/>
                        <a14:backgroundMark x1="57266" y1="79714" x2="57923" y2="79806"/>
                        <a14:backgroundMark x1="55462" y1="79463" x2="56656" y2="79629"/>
                        <a14:backgroundMark x1="38055" y1="77037" x2="54461" y2="79323"/>
                        <a14:backgroundMark x1="33262" y1="76369" x2="35383" y2="76665"/>
                        <a14:backgroundMark x1="23438" y1="75000" x2="28916" y2="75764"/>
                        <a14:backgroundMark x1="71094" y1="81641" x2="75000" y2="79297"/>
                        <a14:backgroundMark x1="12891" y1="82813" x2="12891" y2="82813"/>
                      </a14:backgroundRemoval>
                    </a14:imgEffect>
                  </a14:imgLayer>
                </a14:imgProps>
              </a:ext>
              <a:ext uri="{28A0092B-C50C-407E-A947-70E740481C1C}">
                <a14:useLocalDpi xmlns:a14="http://schemas.microsoft.com/office/drawing/2010/main" val="0"/>
              </a:ext>
            </a:extLst>
          </a:blip>
          <a:stretch>
            <a:fillRect/>
          </a:stretch>
        </p:blipFill>
        <p:spPr>
          <a:xfrm>
            <a:off x="10972055" y="3090387"/>
            <a:ext cx="1003501" cy="1003501"/>
          </a:xfrm>
          <a:prstGeom prst="rect">
            <a:avLst/>
          </a:prstGeom>
        </p:spPr>
      </p:pic>
      <p:cxnSp>
        <p:nvCxnSpPr>
          <p:cNvPr id="50" name="Straight Arrow Connector 49">
            <a:extLst>
              <a:ext uri="{FF2B5EF4-FFF2-40B4-BE49-F238E27FC236}">
                <a16:creationId xmlns:a16="http://schemas.microsoft.com/office/drawing/2014/main" id="{99F48EC6-3204-CAB5-1D39-F1D394E9BBBA}"/>
              </a:ext>
              <a:ext uri="{C183D7F6-B498-43B3-948B-1728B52AA6E4}">
                <adec:decorative xmlns:adec="http://schemas.microsoft.com/office/drawing/2017/decorative" val="1"/>
              </a:ext>
            </a:extLst>
          </p:cNvPr>
          <p:cNvCxnSpPr/>
          <p:nvPr/>
        </p:nvCxnSpPr>
        <p:spPr>
          <a:xfrm flipH="1">
            <a:off x="10885742" y="3501754"/>
            <a:ext cx="18288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63FBAF8-1C1A-0C37-2B99-7AED56129614}"/>
              </a:ext>
            </a:extLst>
          </p:cNvPr>
          <p:cNvSpPr>
            <a:spLocks noGrp="1"/>
          </p:cNvSpPr>
          <p:nvPr>
            <p:ph type="title"/>
          </p:nvPr>
        </p:nvSpPr>
        <p:spPr/>
        <p:txBody>
          <a:bodyPr/>
          <a:lstStyle/>
          <a:p>
            <a:r>
              <a:rPr lang="en-US"/>
              <a:t>Azure network security</a:t>
            </a:r>
          </a:p>
        </p:txBody>
      </p:sp>
      <p:sp>
        <p:nvSpPr>
          <p:cNvPr id="7" name="TextBox 6">
            <a:extLst>
              <a:ext uri="{FF2B5EF4-FFF2-40B4-BE49-F238E27FC236}">
                <a16:creationId xmlns:a16="http://schemas.microsoft.com/office/drawing/2014/main" id="{21ACD778-FB44-B8A4-0F91-936BDEEA5167}"/>
              </a:ext>
            </a:extLst>
          </p:cNvPr>
          <p:cNvSpPr txBox="1"/>
          <p:nvPr/>
        </p:nvSpPr>
        <p:spPr>
          <a:xfrm>
            <a:off x="764687" y="1011198"/>
            <a:ext cx="5026610"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Layered defense approach </a:t>
            </a:r>
            <a:b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with cloud native services</a:t>
            </a:r>
          </a:p>
        </p:txBody>
      </p:sp>
      <p:sp>
        <p:nvSpPr>
          <p:cNvPr id="3" name="Text Placeholder 5">
            <a:extLst>
              <a:ext uri="{FF2B5EF4-FFF2-40B4-BE49-F238E27FC236}">
                <a16:creationId xmlns:a16="http://schemas.microsoft.com/office/drawing/2014/main" id="{0E0342BD-FC18-3668-D17E-DDF128C27D37}"/>
              </a:ext>
            </a:extLst>
          </p:cNvPr>
          <p:cNvSpPr txBox="1">
            <a:spLocks/>
          </p:cNvSpPr>
          <p:nvPr/>
        </p:nvSpPr>
        <p:spPr>
          <a:xfrm>
            <a:off x="968026" y="2156722"/>
            <a:ext cx="3439185" cy="33701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32742" rtl="0" eaLnBrk="1" fontAlgn="auto" latinLnBrk="0" hangingPunct="1">
              <a:lnSpc>
                <a:spcPct val="100000"/>
              </a:lnSpc>
              <a:spcBef>
                <a:spcPts val="1800"/>
              </a:spcBef>
              <a:spcAft>
                <a:spcPts val="0"/>
              </a:spcAft>
              <a:buClrTx/>
              <a:buSzPct val="11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Sans Text"/>
                <a:ea typeface="+mn-ea"/>
                <a:cs typeface="Segoe UI" panose="020B0502040204020203" pitchFamily="34" charset="0"/>
              </a:rPr>
              <a:t>A Zero Trust approach</a:t>
            </a:r>
          </a:p>
          <a:p>
            <a:pPr marL="285750" marR="0" lvl="1" indent="-285750" algn="l" defTabSz="932742" rtl="0" eaLnBrk="1" fontAlgn="auto" latinLnBrk="0" hangingPunct="1">
              <a:lnSpc>
                <a:spcPct val="100000"/>
              </a:lnSpc>
              <a:spcBef>
                <a:spcPts val="1800"/>
              </a:spcBef>
              <a:spcAft>
                <a:spcPts val="0"/>
              </a:spcAft>
              <a:buClrTx/>
              <a:buSzPct val="11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Sans Text"/>
                <a:ea typeface="+mn-ea"/>
                <a:cs typeface="Segoe UI" panose="020B0502040204020203" pitchFamily="34" charset="0"/>
              </a:rPr>
              <a:t>Stop attacks at Network edge</a:t>
            </a:r>
          </a:p>
          <a:p>
            <a:pPr marL="285750" marR="0" lvl="1" indent="-285750" algn="l" defTabSz="932742" rtl="0" eaLnBrk="1" fontAlgn="auto" latinLnBrk="0" hangingPunct="1">
              <a:lnSpc>
                <a:spcPct val="100000"/>
              </a:lnSpc>
              <a:spcBef>
                <a:spcPts val="1800"/>
              </a:spcBef>
              <a:spcAft>
                <a:spcPts val="0"/>
              </a:spcAft>
              <a:buClrTx/>
              <a:buSzPct val="11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Sans Text"/>
                <a:ea typeface="+mn-ea"/>
                <a:cs typeface="Segoe UI" panose="020B0502040204020203" pitchFamily="34" charset="0"/>
              </a:rPr>
              <a:t>Use virtual network for network segmentation</a:t>
            </a:r>
          </a:p>
          <a:p>
            <a:pPr marL="285750" marR="0" lvl="1" indent="-285750" algn="l" defTabSz="932742" rtl="0" eaLnBrk="1" fontAlgn="auto" latinLnBrk="0" hangingPunct="1">
              <a:lnSpc>
                <a:spcPct val="100000"/>
              </a:lnSpc>
              <a:spcBef>
                <a:spcPts val="1800"/>
              </a:spcBef>
              <a:spcAft>
                <a:spcPts val="0"/>
              </a:spcAft>
              <a:buClrTx/>
              <a:buSzPct val="11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Sans Text"/>
                <a:ea typeface="+mn-ea"/>
                <a:cs typeface="Segoe UI" panose="020B0502040204020203" pitchFamily="34" charset="0"/>
              </a:rPr>
              <a:t>Control routing behavior</a:t>
            </a:r>
          </a:p>
          <a:p>
            <a:pPr marL="285750" marR="0" lvl="1" indent="-285750" algn="l" defTabSz="932742" rtl="0" eaLnBrk="1" fontAlgn="auto" latinLnBrk="0" hangingPunct="1">
              <a:lnSpc>
                <a:spcPct val="100000"/>
              </a:lnSpc>
              <a:spcBef>
                <a:spcPts val="1800"/>
              </a:spcBef>
              <a:spcAft>
                <a:spcPts val="0"/>
              </a:spcAft>
              <a:buClrTx/>
              <a:buSzPct val="11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Sans Text"/>
                <a:ea typeface="+mn-ea"/>
                <a:cs typeface="Segoe UI" panose="020B0502040204020203" pitchFamily="34" charset="0"/>
              </a:rPr>
              <a:t>Use Service Endpoints to restrict access to PaaS resources</a:t>
            </a:r>
          </a:p>
          <a:p>
            <a:pPr marL="285750" marR="0" lvl="1" indent="-285750" algn="l" defTabSz="932742" rtl="0" eaLnBrk="1" fontAlgn="auto" latinLnBrk="0" hangingPunct="1">
              <a:lnSpc>
                <a:spcPct val="100000"/>
              </a:lnSpc>
              <a:spcBef>
                <a:spcPts val="1800"/>
              </a:spcBef>
              <a:spcAft>
                <a:spcPts val="0"/>
              </a:spcAft>
              <a:buClrTx/>
              <a:buSzPct val="110000"/>
              <a:buFont typeface="Wingdings" panose="05000000000000000000" pitchFamily="2" charset="2"/>
              <a:buChar char="§"/>
              <a:tabLst/>
              <a:defRPr/>
            </a:pPr>
            <a:r>
              <a:rPr lang="en-US" sz="1600">
                <a:gradFill>
                  <a:gsLst>
                    <a:gs pos="1250">
                      <a:srgbClr val="000000"/>
                    </a:gs>
                    <a:gs pos="100000">
                      <a:srgbClr val="000000"/>
                    </a:gs>
                  </a:gsLst>
                  <a:lin ang="5400000" scaled="0"/>
                </a:gradFill>
                <a:latin typeface="Segoe Sans Text"/>
                <a:cs typeface="Segoe UI" panose="020B0502040204020203" pitchFamily="34" charset="0"/>
              </a:rPr>
              <a:t>Optional virtual network encryption for added security</a:t>
            </a: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Sans Text"/>
              <a:ea typeface="+mn-ea"/>
              <a:cs typeface="Segoe UI" panose="020B0502040204020203" pitchFamily="34" charset="0"/>
            </a:endParaRPr>
          </a:p>
        </p:txBody>
      </p:sp>
      <p:sp>
        <p:nvSpPr>
          <p:cNvPr id="15" name="Oval 14">
            <a:extLst>
              <a:ext uri="{FF2B5EF4-FFF2-40B4-BE49-F238E27FC236}">
                <a16:creationId xmlns:a16="http://schemas.microsoft.com/office/drawing/2014/main" id="{3448CEC1-2853-C745-4333-44BE04627099}"/>
              </a:ext>
              <a:ext uri="{C183D7F6-B498-43B3-948B-1728B52AA6E4}">
                <adec:decorative xmlns:adec="http://schemas.microsoft.com/office/drawing/2017/decorative" val="1"/>
              </a:ext>
            </a:extLst>
          </p:cNvPr>
          <p:cNvSpPr/>
          <p:nvPr/>
        </p:nvSpPr>
        <p:spPr bwMode="auto">
          <a:xfrm>
            <a:off x="5031394" y="842126"/>
            <a:ext cx="5386235" cy="5114518"/>
          </a:xfrm>
          <a:prstGeom prst="ellipse">
            <a:avLst/>
          </a:prstGeom>
          <a:grpFill/>
          <a:ln w="28575" cap="rnd" cmpd="sng" algn="ctr">
            <a:gradFill flip="none" rotWithShape="1">
              <a:gsLst>
                <a:gs pos="29000">
                  <a:srgbClr val="8661C5"/>
                </a:gs>
                <a:gs pos="58000">
                  <a:schemeClr val="tx2"/>
                </a:gs>
                <a:gs pos="100000">
                  <a:schemeClr val="accent3">
                    <a:alpha val="20000"/>
                  </a:schemeClr>
                </a:gs>
              </a:gsLst>
              <a:path path="circle">
                <a:fillToRect l="100000" t="100000"/>
              </a:path>
              <a:tileRect r="-100000" b="-100000"/>
            </a:gradFill>
            <a:prstDash val="solid"/>
          </a:ln>
          <a:effectLst>
            <a:innerShdw blurRad="63500" dist="50800" dir="8100000">
              <a:prstClr val="black">
                <a:alpha val="50000"/>
              </a:prstClr>
            </a:innerShdw>
          </a:effectLst>
        </p:spPr>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Oval 41">
            <a:extLst>
              <a:ext uri="{FF2B5EF4-FFF2-40B4-BE49-F238E27FC236}">
                <a16:creationId xmlns:a16="http://schemas.microsoft.com/office/drawing/2014/main" id="{542DE2AB-5A71-614E-5EDE-C4CA4D42ABD1}"/>
              </a:ext>
              <a:ext uri="{C183D7F6-B498-43B3-948B-1728B52AA6E4}">
                <adec:decorative xmlns:adec="http://schemas.microsoft.com/office/drawing/2017/decorative" val="1"/>
              </a:ext>
            </a:extLst>
          </p:cNvPr>
          <p:cNvSpPr/>
          <p:nvPr/>
        </p:nvSpPr>
        <p:spPr bwMode="auto">
          <a:xfrm>
            <a:off x="5180133" y="1194317"/>
            <a:ext cx="4631700" cy="4631700"/>
          </a:xfrm>
          <a:prstGeom prst="ellipse">
            <a:avLst/>
          </a:prstGeom>
          <a:noFill/>
          <a:ln w="19050" cap="rnd" cmpd="sng" algn="ctr">
            <a:gradFill flip="none" rotWithShape="1">
              <a:gsLst>
                <a:gs pos="29000">
                  <a:srgbClr val="8661C5"/>
                </a:gs>
                <a:gs pos="58000">
                  <a:schemeClr val="tx2"/>
                </a:gs>
                <a:gs pos="100000">
                  <a:schemeClr val="accent3">
                    <a:alpha val="20000"/>
                  </a:schemeClr>
                </a:gs>
              </a:gsLst>
              <a:path path="circle">
                <a:fillToRect l="100000" t="100000"/>
              </a:path>
              <a:tileRect r="-100000" b="-100000"/>
            </a:gradFill>
            <a:prstDash val="solid"/>
          </a:ln>
          <a:effectLst>
            <a:innerShdw blurRad="63500" dist="50800" dir="8100000">
              <a:prstClr val="black">
                <a:alpha val="50000"/>
              </a:prstClr>
            </a:innerShdw>
          </a:effectLst>
        </p:spPr>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Oval 39">
            <a:extLst>
              <a:ext uri="{FF2B5EF4-FFF2-40B4-BE49-F238E27FC236}">
                <a16:creationId xmlns:a16="http://schemas.microsoft.com/office/drawing/2014/main" id="{CE4AC90D-EE48-8F07-E998-C03F6F3A59A5}"/>
              </a:ext>
              <a:ext uri="{C183D7F6-B498-43B3-948B-1728B52AA6E4}">
                <adec:decorative xmlns:adec="http://schemas.microsoft.com/office/drawing/2017/decorative" val="1"/>
              </a:ext>
            </a:extLst>
          </p:cNvPr>
          <p:cNvSpPr/>
          <p:nvPr/>
        </p:nvSpPr>
        <p:spPr bwMode="auto">
          <a:xfrm>
            <a:off x="5303632" y="1568088"/>
            <a:ext cx="3970029" cy="3970029"/>
          </a:xfrm>
          <a:prstGeom prst="ellipse">
            <a:avLst/>
          </a:prstGeom>
          <a:noFill/>
          <a:ln w="12700" cap="rnd" cmpd="sng" algn="ctr">
            <a:gradFill flip="none" rotWithShape="1">
              <a:gsLst>
                <a:gs pos="29000">
                  <a:srgbClr val="8661C5"/>
                </a:gs>
                <a:gs pos="58000">
                  <a:schemeClr val="tx2"/>
                </a:gs>
                <a:gs pos="100000">
                  <a:schemeClr val="accent3"/>
                </a:gs>
              </a:gsLst>
              <a:path path="circle">
                <a:fillToRect l="100000" t="100000"/>
              </a:path>
              <a:tileRect r="-100000" b="-100000"/>
            </a:gradFill>
            <a:prstDash val="solid"/>
            <a:extLst>
              <a:ext uri="{C807C97D-BFC1-408E-A445-0C87EB9F89A2}">
                <ask:lineSketchStyleProps xmlns:ask="http://schemas.microsoft.com/office/drawing/2018/sketchyshapes">
                  <ask:type>
                    <ask:lineSketchNone/>
                  </ask:type>
                </ask:lineSketchStyleProps>
              </a:ext>
            </a:extLst>
          </a:ln>
          <a:effectLst>
            <a:innerShdw blurRad="63500" dist="50800" dir="8100000">
              <a:prstClr val="black">
                <a:alpha val="50000"/>
              </a:prstClr>
            </a:innerShdw>
          </a:effectLst>
        </p:spPr>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Oval 40">
            <a:extLst>
              <a:ext uri="{FF2B5EF4-FFF2-40B4-BE49-F238E27FC236}">
                <a16:creationId xmlns:a16="http://schemas.microsoft.com/office/drawing/2014/main" id="{FA569440-4DA1-2F47-2E49-194DC0DBD132}"/>
              </a:ext>
              <a:ext uri="{C183D7F6-B498-43B3-948B-1728B52AA6E4}">
                <adec:decorative xmlns:adec="http://schemas.microsoft.com/office/drawing/2017/decorative" val="1"/>
              </a:ext>
            </a:extLst>
          </p:cNvPr>
          <p:cNvSpPr/>
          <p:nvPr/>
        </p:nvSpPr>
        <p:spPr bwMode="auto">
          <a:xfrm>
            <a:off x="5427134" y="1941861"/>
            <a:ext cx="3308357" cy="3308357"/>
          </a:xfrm>
          <a:prstGeom prst="ellipse">
            <a:avLst/>
          </a:prstGeom>
          <a:noFill/>
          <a:ln w="3175" cap="rnd" cmpd="sng" algn="ctr">
            <a:gradFill flip="none" rotWithShape="1">
              <a:gsLst>
                <a:gs pos="29000">
                  <a:srgbClr val="8661C5"/>
                </a:gs>
                <a:gs pos="58000">
                  <a:schemeClr val="tx2"/>
                </a:gs>
                <a:gs pos="100000">
                  <a:schemeClr val="accent3"/>
                </a:gs>
              </a:gsLst>
              <a:path path="circle">
                <a:fillToRect l="100000" t="100000"/>
              </a:path>
              <a:tileRect r="-100000" b="-100000"/>
            </a:gradFill>
            <a:prstDash val="sysDot"/>
          </a:ln>
          <a:effectLst>
            <a:innerShdw blurRad="63500" dist="50800" dir="8100000">
              <a:prstClr val="black">
                <a:alpha val="50000"/>
              </a:prstClr>
            </a:innerShdw>
          </a:effectLst>
        </p:spPr>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Oval 38">
            <a:extLst>
              <a:ext uri="{FF2B5EF4-FFF2-40B4-BE49-F238E27FC236}">
                <a16:creationId xmlns:a16="http://schemas.microsoft.com/office/drawing/2014/main" id="{F0CBC9CC-6860-DBB4-E856-17016B618154}"/>
              </a:ext>
              <a:ext uri="{C183D7F6-B498-43B3-948B-1728B52AA6E4}">
                <adec:decorative xmlns:adec="http://schemas.microsoft.com/office/drawing/2017/decorative" val="1"/>
              </a:ext>
            </a:extLst>
          </p:cNvPr>
          <p:cNvSpPr/>
          <p:nvPr/>
        </p:nvSpPr>
        <p:spPr bwMode="auto">
          <a:xfrm>
            <a:off x="5550634" y="2315635"/>
            <a:ext cx="2646686" cy="2646686"/>
          </a:xfrm>
          <a:prstGeom prst="ellipse">
            <a:avLst/>
          </a:prstGeom>
          <a:noFill/>
          <a:ln w="3175" cap="rnd" cmpd="sng" algn="ctr">
            <a:gradFill flip="none" rotWithShape="1">
              <a:gsLst>
                <a:gs pos="29000">
                  <a:srgbClr val="8661C5"/>
                </a:gs>
                <a:gs pos="58000">
                  <a:schemeClr val="tx2"/>
                </a:gs>
                <a:gs pos="100000">
                  <a:schemeClr val="accent3"/>
                </a:gs>
              </a:gsLst>
              <a:path path="circle">
                <a:fillToRect l="100000" t="100000"/>
              </a:path>
              <a:tileRect r="-100000" b="-100000"/>
            </a:gradFill>
            <a:prstDash val="sysDot"/>
          </a:ln>
          <a:effectLst>
            <a:innerShdw blurRad="63500" dist="50800" dir="8100000">
              <a:prstClr val="black">
                <a:alpha val="50000"/>
              </a:prstClr>
            </a:innerShdw>
          </a:effectLst>
        </p:spPr>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6" name="Graphic 45" descr="Azure logo&#10;">
            <a:extLst>
              <a:ext uri="{FF2B5EF4-FFF2-40B4-BE49-F238E27FC236}">
                <a16:creationId xmlns:a16="http://schemas.microsoft.com/office/drawing/2014/main" id="{04F8445D-CBC6-10AC-6F2D-F9A5F635646B}"/>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0166" y="3324975"/>
            <a:ext cx="445044" cy="445044"/>
          </a:xfrm>
          <a:prstGeom prst="rect">
            <a:avLst/>
          </a:prstGeom>
        </p:spPr>
      </p:pic>
      <p:sp>
        <p:nvSpPr>
          <p:cNvPr id="37" name="Oval 36">
            <a:extLst>
              <a:ext uri="{FF2B5EF4-FFF2-40B4-BE49-F238E27FC236}">
                <a16:creationId xmlns:a16="http://schemas.microsoft.com/office/drawing/2014/main" id="{A2789354-995A-C7A9-3112-82471A52F053}"/>
              </a:ext>
            </a:extLst>
          </p:cNvPr>
          <p:cNvSpPr/>
          <p:nvPr/>
        </p:nvSpPr>
        <p:spPr bwMode="auto">
          <a:xfrm>
            <a:off x="5791297" y="3013671"/>
            <a:ext cx="1395066" cy="1395066"/>
          </a:xfrm>
          <a:prstGeom prst="ellipse">
            <a:avLst/>
          </a:prstGeom>
          <a:solidFill>
            <a:schemeClr val="bg1">
              <a:lumMod val="85000"/>
            </a:schemeClr>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454142"/>
                </a:solidFill>
                <a:effectLst/>
                <a:uLnTx/>
                <a:uFillTx/>
                <a:latin typeface="Segoe Sans Text Semibold"/>
                <a:ea typeface="+mn-ea"/>
                <a:cs typeface="Segoe UI" pitchFamily="34" charset="0"/>
              </a:rPr>
              <a:t>Deployments</a:t>
            </a:r>
          </a:p>
        </p:txBody>
      </p:sp>
      <p:sp>
        <p:nvSpPr>
          <p:cNvPr id="38" name="Oval 37">
            <a:extLst>
              <a:ext uri="{FF2B5EF4-FFF2-40B4-BE49-F238E27FC236}">
                <a16:creationId xmlns:a16="http://schemas.microsoft.com/office/drawing/2014/main" id="{4466C1B6-C18C-5B1C-4F10-4129B4FC9258}"/>
              </a:ext>
              <a:ext uri="{C183D7F6-B498-43B3-948B-1728B52AA6E4}">
                <adec:decorative xmlns:adec="http://schemas.microsoft.com/office/drawing/2017/decorative" val="1"/>
              </a:ext>
            </a:extLst>
          </p:cNvPr>
          <p:cNvSpPr/>
          <p:nvPr/>
        </p:nvSpPr>
        <p:spPr bwMode="auto">
          <a:xfrm>
            <a:off x="5665953" y="2689407"/>
            <a:ext cx="1985013" cy="1985013"/>
          </a:xfrm>
          <a:prstGeom prst="ellipse">
            <a:avLst/>
          </a:prstGeom>
          <a:noFill/>
          <a:ln w="3175" cap="rnd" cmpd="sng" algn="ctr">
            <a:gradFill flip="none" rotWithShape="1">
              <a:gsLst>
                <a:gs pos="29000">
                  <a:srgbClr val="8661C5"/>
                </a:gs>
                <a:gs pos="58000">
                  <a:schemeClr val="tx2"/>
                </a:gs>
                <a:gs pos="100000">
                  <a:schemeClr val="accent3"/>
                </a:gs>
              </a:gsLst>
              <a:path path="circle">
                <a:fillToRect l="100000" t="100000"/>
              </a:path>
              <a:tileRect r="-100000" b="-100000"/>
            </a:gradFill>
            <a:prstDash val="sysDot"/>
          </a:ln>
          <a:effectLst>
            <a:innerShdw blurRad="63500" dist="50800" dir="8100000">
              <a:prstClr val="black">
                <a:alpha val="50000"/>
              </a:prstClr>
            </a:innerShdw>
          </a:effectLst>
        </p:spPr>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5C1DFD7F-0483-B7B9-2D78-2079FA99A97A}"/>
              </a:ext>
            </a:extLst>
          </p:cNvPr>
          <p:cNvSpPr txBox="1"/>
          <p:nvPr/>
        </p:nvSpPr>
        <p:spPr>
          <a:xfrm>
            <a:off x="7319272" y="3335555"/>
            <a:ext cx="510413" cy="332399"/>
          </a:xfrm>
          <a:prstGeom prst="rect">
            <a:avLst/>
          </a:prstGeom>
          <a:solidFill>
            <a:schemeClr val="bg1"/>
          </a:solidFill>
          <a:ln>
            <a:noFill/>
          </a:ln>
        </p:spPr>
        <p:txBody>
          <a:bodyPr wrap="square" lIns="0" tIns="27432" rIns="0" bIns="27432"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54142"/>
                </a:solidFill>
                <a:effectLst/>
                <a:uLnTx/>
                <a:uFillTx/>
                <a:latin typeface="Segoe Sans Text Semibold" pitchFamily="2" charset="0"/>
                <a:ea typeface="+mn-ea"/>
                <a:cs typeface="Segoe Sans Text Semibold" pitchFamily="2" charset="0"/>
              </a:rPr>
              <a:t>NSG/ASG and UDR</a:t>
            </a:r>
          </a:p>
        </p:txBody>
      </p:sp>
      <p:sp>
        <p:nvSpPr>
          <p:cNvPr id="11" name="TextBox 10">
            <a:extLst>
              <a:ext uri="{FF2B5EF4-FFF2-40B4-BE49-F238E27FC236}">
                <a16:creationId xmlns:a16="http://schemas.microsoft.com/office/drawing/2014/main" id="{4E0328C8-1A28-5A99-861E-4AA878A9025D}"/>
              </a:ext>
            </a:extLst>
          </p:cNvPr>
          <p:cNvSpPr txBox="1"/>
          <p:nvPr/>
        </p:nvSpPr>
        <p:spPr>
          <a:xfrm>
            <a:off x="7892319" y="3305038"/>
            <a:ext cx="640080" cy="470898"/>
          </a:xfrm>
          <a:prstGeom prst="rect">
            <a:avLst/>
          </a:prstGeom>
          <a:solidFill>
            <a:schemeClr val="bg1"/>
          </a:solidFill>
          <a:ln>
            <a:noFill/>
          </a:ln>
        </p:spPr>
        <p:txBody>
          <a:bodyPr wrap="square" lIns="0" tIns="27432" rIns="0" bIns="27432"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54142"/>
                </a:solidFill>
                <a:effectLst/>
                <a:uLnTx/>
                <a:uFillTx/>
                <a:latin typeface="Segoe Sans Text Semibold" pitchFamily="2" charset="0"/>
                <a:ea typeface="+mn-ea"/>
                <a:cs typeface="Segoe Sans Text Semibold" pitchFamily="2" charset="0"/>
              </a:rPr>
              <a:t>Application Gateway with WAF</a:t>
            </a:r>
          </a:p>
        </p:txBody>
      </p:sp>
      <p:sp>
        <p:nvSpPr>
          <p:cNvPr id="12" name="TextBox 11">
            <a:extLst>
              <a:ext uri="{FF2B5EF4-FFF2-40B4-BE49-F238E27FC236}">
                <a16:creationId xmlns:a16="http://schemas.microsoft.com/office/drawing/2014/main" id="{B54B838B-B4FA-3D91-4A56-12A6E91D1785}"/>
              </a:ext>
            </a:extLst>
          </p:cNvPr>
          <p:cNvSpPr txBox="1"/>
          <p:nvPr/>
        </p:nvSpPr>
        <p:spPr>
          <a:xfrm>
            <a:off x="8560002" y="3374287"/>
            <a:ext cx="429753" cy="332399"/>
          </a:xfrm>
          <a:prstGeom prst="rect">
            <a:avLst/>
          </a:prstGeom>
          <a:solidFill>
            <a:schemeClr val="bg1"/>
          </a:solidFill>
          <a:ln>
            <a:noFill/>
          </a:ln>
        </p:spPr>
        <p:txBody>
          <a:bodyPr wrap="square" lIns="0" tIns="27432" rIns="0" bIns="27432"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54142"/>
                </a:solidFill>
                <a:effectLst/>
                <a:uLnTx/>
                <a:uFillTx/>
                <a:latin typeface="Segoe Sans Text Semibold" pitchFamily="2" charset="0"/>
                <a:ea typeface="+mn-ea"/>
                <a:cs typeface="Segoe Sans Text Semibold" pitchFamily="2" charset="0"/>
              </a:rPr>
              <a:t>Azure Firewall</a:t>
            </a:r>
          </a:p>
        </p:txBody>
      </p:sp>
      <p:sp>
        <p:nvSpPr>
          <p:cNvPr id="13" name="TextBox 12">
            <a:extLst>
              <a:ext uri="{FF2B5EF4-FFF2-40B4-BE49-F238E27FC236}">
                <a16:creationId xmlns:a16="http://schemas.microsoft.com/office/drawing/2014/main" id="{8EC40004-FDD4-DF0C-2B5E-17C810F6B3FD}"/>
              </a:ext>
            </a:extLst>
          </p:cNvPr>
          <p:cNvSpPr txBox="1"/>
          <p:nvPr/>
        </p:nvSpPr>
        <p:spPr>
          <a:xfrm>
            <a:off x="9076710" y="3356993"/>
            <a:ext cx="467201" cy="470898"/>
          </a:xfrm>
          <a:prstGeom prst="rect">
            <a:avLst/>
          </a:prstGeom>
          <a:solidFill>
            <a:schemeClr val="bg1"/>
          </a:solidFill>
          <a:ln>
            <a:noFill/>
          </a:ln>
        </p:spPr>
        <p:txBody>
          <a:bodyPr wrap="square" lIns="0" tIns="27432" rIns="0" bIns="27432"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54142"/>
                </a:solidFill>
                <a:effectLst/>
                <a:uLnTx/>
                <a:uFillTx/>
                <a:latin typeface="Segoe Sans Text Semibold" pitchFamily="2" charset="0"/>
                <a:ea typeface="+mn-ea"/>
                <a:cs typeface="Segoe Sans Text Semibold" pitchFamily="2" charset="0"/>
              </a:rPr>
              <a:t>Virtual Network Isolation</a:t>
            </a:r>
          </a:p>
        </p:txBody>
      </p:sp>
      <p:sp>
        <p:nvSpPr>
          <p:cNvPr id="14" name="TextBox 13">
            <a:extLst>
              <a:ext uri="{FF2B5EF4-FFF2-40B4-BE49-F238E27FC236}">
                <a16:creationId xmlns:a16="http://schemas.microsoft.com/office/drawing/2014/main" id="{D73BCC4D-52B5-2CAA-E15E-AF6E8FEFCD1A}"/>
              </a:ext>
            </a:extLst>
          </p:cNvPr>
          <p:cNvSpPr txBox="1"/>
          <p:nvPr/>
        </p:nvSpPr>
        <p:spPr>
          <a:xfrm>
            <a:off x="9641257" y="3400107"/>
            <a:ext cx="543374" cy="332399"/>
          </a:xfrm>
          <a:prstGeom prst="rect">
            <a:avLst/>
          </a:prstGeom>
          <a:solidFill>
            <a:schemeClr val="bg1"/>
          </a:solidFill>
          <a:ln>
            <a:noFill/>
          </a:ln>
        </p:spPr>
        <p:txBody>
          <a:bodyPr wrap="square" lIns="0" tIns="27432" rIns="0" bIns="27432"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54142"/>
                </a:solidFill>
                <a:effectLst/>
                <a:uLnTx/>
                <a:uFillTx/>
                <a:latin typeface="Segoe Sans Text Semibold" pitchFamily="2" charset="0"/>
                <a:ea typeface="+mn-ea"/>
                <a:cs typeface="Segoe Sans Text Semibold" pitchFamily="2" charset="0"/>
              </a:rPr>
              <a:t>DDoS Protection</a:t>
            </a:r>
          </a:p>
        </p:txBody>
      </p:sp>
      <p:sp>
        <p:nvSpPr>
          <p:cNvPr id="16" name="TextBox 15">
            <a:extLst>
              <a:ext uri="{FF2B5EF4-FFF2-40B4-BE49-F238E27FC236}">
                <a16:creationId xmlns:a16="http://schemas.microsoft.com/office/drawing/2014/main" id="{91FA9503-C752-3AFB-3CC8-0E8BF4F15D0E}"/>
              </a:ext>
            </a:extLst>
          </p:cNvPr>
          <p:cNvSpPr txBox="1"/>
          <p:nvPr/>
        </p:nvSpPr>
        <p:spPr>
          <a:xfrm>
            <a:off x="10184631" y="3400107"/>
            <a:ext cx="659802" cy="332399"/>
          </a:xfrm>
          <a:prstGeom prst="rect">
            <a:avLst/>
          </a:prstGeom>
          <a:solidFill>
            <a:schemeClr val="bg1"/>
          </a:solidFill>
          <a:ln>
            <a:noFill/>
          </a:ln>
        </p:spPr>
        <p:txBody>
          <a:bodyPr wrap="square" lIns="0" tIns="27432" rIns="0" bIns="27432"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54142"/>
                </a:solidFill>
                <a:effectLst/>
                <a:uLnTx/>
                <a:uFillTx/>
                <a:latin typeface="Segoe Sans Text Semibold" pitchFamily="2" charset="0"/>
                <a:ea typeface="+mn-ea"/>
                <a:cs typeface="Segoe Sans Text Semibold" pitchFamily="2" charset="0"/>
              </a:rPr>
              <a:t>Front Door with WAF </a:t>
            </a:r>
          </a:p>
        </p:txBody>
      </p:sp>
      <p:sp>
        <p:nvSpPr>
          <p:cNvPr id="17" name="TextBox 16">
            <a:extLst>
              <a:ext uri="{FF2B5EF4-FFF2-40B4-BE49-F238E27FC236}">
                <a16:creationId xmlns:a16="http://schemas.microsoft.com/office/drawing/2014/main" id="{B9F40734-8D46-F407-FDDA-A54C65DA6095}"/>
              </a:ext>
            </a:extLst>
          </p:cNvPr>
          <p:cNvSpPr txBox="1"/>
          <p:nvPr/>
        </p:nvSpPr>
        <p:spPr>
          <a:xfrm>
            <a:off x="11078838" y="3909222"/>
            <a:ext cx="789934" cy="184666"/>
          </a:xfrm>
          <a:prstGeom prst="rect">
            <a:avLst/>
          </a:prstGeom>
          <a:noFill/>
        </p:spPr>
        <p:txBody>
          <a:bodyPr wrap="square" lIns="0" tIns="0" rIns="0" bIns="0" rtlCol="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54142"/>
                </a:solidFill>
                <a:effectLst/>
                <a:uLnTx/>
                <a:uFillTx/>
                <a:latin typeface="Segoe UI Semibold"/>
                <a:ea typeface="+mn-ea"/>
                <a:cs typeface="Segoe UI" pitchFamily="34" charset="0"/>
              </a:rPr>
              <a:t>Internet</a:t>
            </a:r>
          </a:p>
        </p:txBody>
      </p:sp>
    </p:spTree>
    <p:extLst>
      <p:ext uri="{BB962C8B-B14F-4D97-AF65-F5344CB8AC3E}">
        <p14:creationId xmlns:p14="http://schemas.microsoft.com/office/powerpoint/2010/main" val="2230367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25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250"/>
                                  </p:stCondLst>
                                  <p:childTnLst>
                                    <p:set>
                                      <p:cBhvr>
                                        <p:cTn id="10" dur="1" fill="hold">
                                          <p:stCondLst>
                                            <p:cond delay="0"/>
                                          </p:stCondLst>
                                        </p:cTn>
                                        <p:tgtEl>
                                          <p:spTgt spid="44"/>
                                        </p:tgtEl>
                                        <p:attrNameLst>
                                          <p:attrName>style.visibility</p:attrName>
                                        </p:attrNameLst>
                                      </p:cBhvr>
                                      <p:to>
                                        <p:strVal val="visible"/>
                                      </p:to>
                                    </p:set>
                                  </p:childTnLst>
                                </p:cTn>
                              </p:par>
                            </p:childTnLst>
                          </p:cTn>
                        </p:par>
                        <p:par>
                          <p:cTn id="11" fill="hold">
                            <p:stCondLst>
                              <p:cond delay="250"/>
                            </p:stCondLst>
                            <p:childTnLst>
                              <p:par>
                                <p:cTn id="12" presetID="10" presetClass="entr" presetSubtype="0" fill="hold" grpId="0" nodeType="afterEffect">
                                  <p:stCondLst>
                                    <p:cond delay="25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2" grpId="0" animBg="1"/>
      <p:bldP spid="40" grpId="0" animBg="1"/>
      <p:bldP spid="41" grpId="0" animBg="1"/>
      <p:bldP spid="39" grpId="0" animBg="1"/>
      <p:bldP spid="37" grpId="0" animBg="1"/>
      <p:bldP spid="38" grpId="0" animBg="1"/>
      <p:bldP spid="10" grpId="0" animBg="1"/>
      <p:bldP spid="11" grpId="0" animBg="1"/>
      <p:bldP spid="12" grpId="0" animBg="1"/>
      <p:bldP spid="13" grpId="0" animBg="1"/>
      <p:bldP spid="14" grpId="0" animBg="1"/>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Azure logo">
            <a:extLst>
              <a:ext uri="{FF2B5EF4-FFF2-40B4-BE49-F238E27FC236}">
                <a16:creationId xmlns:a16="http://schemas.microsoft.com/office/drawing/2014/main" id="{D1A1657C-D786-19FD-C200-C25A3AA494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564" y="816607"/>
            <a:ext cx="867778" cy="867778"/>
          </a:xfrm>
          <a:prstGeom prst="rect">
            <a:avLst/>
          </a:prstGeom>
        </p:spPr>
      </p:pic>
      <p:sp>
        <p:nvSpPr>
          <p:cNvPr id="3" name="Title 2">
            <a:extLst>
              <a:ext uri="{FF2B5EF4-FFF2-40B4-BE49-F238E27FC236}">
                <a16:creationId xmlns:a16="http://schemas.microsoft.com/office/drawing/2014/main" id="{E7796B30-2737-6F20-B672-E081BE643E06}"/>
              </a:ext>
            </a:extLst>
          </p:cNvPr>
          <p:cNvSpPr>
            <a:spLocks noGrp="1"/>
          </p:cNvSpPr>
          <p:nvPr>
            <p:ph type="title"/>
          </p:nvPr>
        </p:nvSpPr>
        <p:spPr>
          <a:xfrm>
            <a:off x="744674" y="1934275"/>
            <a:ext cx="3590037" cy="1495794"/>
          </a:xfrm>
        </p:spPr>
        <p:txBody>
          <a:bodyPr/>
          <a:lstStyle/>
          <a:p>
            <a:pPr>
              <a:lnSpc>
                <a:spcPct val="90000"/>
              </a:lnSpc>
            </a:pPr>
            <a:r>
              <a:rPr lang="en-US"/>
              <a:t>Network infrastructure</a:t>
            </a:r>
            <a:br>
              <a:rPr lang="en-US"/>
            </a:br>
            <a:r>
              <a:rPr lang="en-US"/>
              <a:t>security</a:t>
            </a:r>
          </a:p>
        </p:txBody>
      </p:sp>
      <p:sp>
        <p:nvSpPr>
          <p:cNvPr id="9" name="Rectangle: Rounded Corners 36">
            <a:extLst>
              <a:ext uri="{FF2B5EF4-FFF2-40B4-BE49-F238E27FC236}">
                <a16:creationId xmlns:a16="http://schemas.microsoft.com/office/drawing/2014/main" id="{542E7F2A-B82B-0B6F-2985-1C265FEC0B76}"/>
              </a:ext>
              <a:ext uri="{C183D7F6-B498-43B3-948B-1728B52AA6E4}">
                <adec:decorative xmlns:adec="http://schemas.microsoft.com/office/drawing/2017/decorative" val="1"/>
              </a:ext>
            </a:extLst>
          </p:cNvPr>
          <p:cNvSpPr/>
          <p:nvPr/>
        </p:nvSpPr>
        <p:spPr>
          <a:xfrm>
            <a:off x="3946485" y="647700"/>
            <a:ext cx="7674015" cy="5575300"/>
          </a:xfrm>
          <a:prstGeom prst="roundRect">
            <a:avLst>
              <a:gd name="adj" fmla="val 2747"/>
            </a:avLst>
          </a:prstGeom>
          <a:solidFill>
            <a:schemeClr val="tx1"/>
          </a:solidFill>
          <a:ln w="19050" cap="flat" cmpd="sng" algn="ctr">
            <a:noFill/>
            <a:prstDash val="solid"/>
            <a:headEnd type="none" w="med" len="med"/>
            <a:tailEnd type="none" w="med" len="med"/>
          </a:ln>
          <a:effectLst>
            <a:outerShdw blurRad="127000" dist="88900" dir="2700000" algn="tl" rotWithShape="0">
              <a:srgbClr val="FFFFFF">
                <a:lumMod val="50000"/>
                <a:alpha val="5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2797">
                    <a:srgbClr val="000000"/>
                  </a:gs>
                  <a:gs pos="16783">
                    <a:srgbClr val="000000"/>
                  </a:gs>
                </a:gsLst>
                <a:lin ang="5400000" scaled="1"/>
              </a:gradFill>
              <a:effectLst/>
              <a:uLnTx/>
              <a:uFillTx/>
              <a:latin typeface="Segoe Sans Text Semibold"/>
              <a:ea typeface="+mn-ea"/>
              <a:cs typeface="Segoe UI" pitchFamily="34" charset="0"/>
            </a:endParaRPr>
          </a:p>
        </p:txBody>
      </p:sp>
      <p:sp>
        <p:nvSpPr>
          <p:cNvPr id="2" name="Rectangle 1">
            <a:extLst>
              <a:ext uri="{FF2B5EF4-FFF2-40B4-BE49-F238E27FC236}">
                <a16:creationId xmlns:a16="http://schemas.microsoft.com/office/drawing/2014/main" id="{FEE67E32-8B2B-7E65-C696-F3F292A5AA5E}"/>
              </a:ext>
            </a:extLst>
          </p:cNvPr>
          <p:cNvSpPr/>
          <p:nvPr/>
        </p:nvSpPr>
        <p:spPr bwMode="auto">
          <a:xfrm>
            <a:off x="744674" y="3564000"/>
            <a:ext cx="2808555" cy="1194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1" rIns="0" bIns="89641" numCol="1" spcCol="0" rtlCol="0" fromWordArt="0" anchor="t" anchorCtr="0" forceAA="0" compatLnSpc="1">
            <a:prstTxWarp prst="textNoShape">
              <a:avLst/>
            </a:prstTxWarp>
            <a:noAutofit/>
          </a:bodyPr>
          <a:lstStyle/>
          <a:p>
            <a:pPr marL="0" marR="0" lvl="0" indent="0" defTabSz="932305" rtl="0" eaLnBrk="1" fontAlgn="base" latinLnBrk="0" hangingPunct="1">
              <a:lnSpc>
                <a:spcPct val="11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Build and protect your virtual network infrastructure</a:t>
            </a:r>
          </a:p>
        </p:txBody>
      </p:sp>
      <p:sp>
        <p:nvSpPr>
          <p:cNvPr id="6" name="TextBox 5">
            <a:extLst>
              <a:ext uri="{FF2B5EF4-FFF2-40B4-BE49-F238E27FC236}">
                <a16:creationId xmlns:a16="http://schemas.microsoft.com/office/drawing/2014/main" id="{2682287F-1EB2-EC7D-431C-108C4F4DA22F}"/>
              </a:ext>
            </a:extLst>
          </p:cNvPr>
          <p:cNvSpPr txBox="1"/>
          <p:nvPr/>
        </p:nvSpPr>
        <p:spPr>
          <a:xfrm>
            <a:off x="7304831" y="1061348"/>
            <a:ext cx="130484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chemeClr val="bg2"/>
                </a:solidFill>
                <a:effectLst/>
                <a:uLnTx/>
                <a:uFillTx/>
                <a:latin typeface="Segoe UI Semibold"/>
                <a:ea typeface="+mn-ea"/>
                <a:cs typeface="Segoe UI Semilight" panose="020B0402040204020203" pitchFamily="34" charset="0"/>
              </a:rPr>
              <a:t>Segmentation</a:t>
            </a:r>
          </a:p>
        </p:txBody>
      </p:sp>
      <p:sp>
        <p:nvSpPr>
          <p:cNvPr id="5" name="TextBox 4">
            <a:extLst>
              <a:ext uri="{FF2B5EF4-FFF2-40B4-BE49-F238E27FC236}">
                <a16:creationId xmlns:a16="http://schemas.microsoft.com/office/drawing/2014/main" id="{6DF33E89-490C-6C21-6BA0-40C2A3DA0FBD}"/>
              </a:ext>
            </a:extLst>
          </p:cNvPr>
          <p:cNvSpPr txBox="1"/>
          <p:nvPr/>
        </p:nvSpPr>
        <p:spPr>
          <a:xfrm>
            <a:off x="8981656" y="846899"/>
            <a:ext cx="961995"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chemeClr val="bg2"/>
                </a:solidFill>
                <a:effectLst/>
                <a:uLnTx/>
                <a:uFillTx/>
                <a:latin typeface="Segoe UI Semibold"/>
                <a:ea typeface="+mn-ea"/>
                <a:cs typeface="Segoe UI Semilight" panose="020B0402040204020203" pitchFamily="34" charset="0"/>
              </a:rPr>
              <a:t>Threat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chemeClr val="bg2"/>
                </a:solidFill>
                <a:effectLst/>
                <a:uLnTx/>
                <a:uFillTx/>
                <a:latin typeface="Segoe UI Semibold"/>
                <a:ea typeface="+mn-ea"/>
                <a:cs typeface="Segoe UI Semilight" panose="020B0402040204020203" pitchFamily="34" charset="0"/>
              </a:rPr>
              <a:t>Protection</a:t>
            </a:r>
          </a:p>
        </p:txBody>
      </p:sp>
      <p:sp>
        <p:nvSpPr>
          <p:cNvPr id="4" name="TextBox 3">
            <a:extLst>
              <a:ext uri="{FF2B5EF4-FFF2-40B4-BE49-F238E27FC236}">
                <a16:creationId xmlns:a16="http://schemas.microsoft.com/office/drawing/2014/main" id="{960868B9-3C75-694B-B451-C2A30E608E38}"/>
              </a:ext>
            </a:extLst>
          </p:cNvPr>
          <p:cNvSpPr txBox="1"/>
          <p:nvPr/>
        </p:nvSpPr>
        <p:spPr>
          <a:xfrm>
            <a:off x="10210580" y="1062342"/>
            <a:ext cx="100206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chemeClr val="bg2"/>
                </a:solidFill>
                <a:effectLst/>
                <a:uLnTx/>
                <a:uFillTx/>
                <a:latin typeface="Segoe UI Semibold"/>
                <a:ea typeface="+mn-ea"/>
                <a:cs typeface="Segoe UI Semilight" panose="020B0402040204020203" pitchFamily="34" charset="0"/>
              </a:rPr>
              <a:t>Encryption</a:t>
            </a:r>
          </a:p>
        </p:txBody>
      </p:sp>
      <p:cxnSp>
        <p:nvCxnSpPr>
          <p:cNvPr id="7" name="Straight Connector 6">
            <a:extLst>
              <a:ext uri="{FF2B5EF4-FFF2-40B4-BE49-F238E27FC236}">
                <a16:creationId xmlns:a16="http://schemas.microsoft.com/office/drawing/2014/main" id="{FB878534-8BF7-6F97-4863-7F0692E0D2DB}"/>
              </a:ext>
              <a:ext uri="{C183D7F6-B498-43B3-948B-1728B52AA6E4}">
                <adec:decorative xmlns:adec="http://schemas.microsoft.com/office/drawing/2017/decorative" val="1"/>
              </a:ext>
            </a:extLst>
          </p:cNvPr>
          <p:cNvCxnSpPr>
            <a:cxnSpLocks/>
          </p:cNvCxnSpPr>
          <p:nvPr/>
        </p:nvCxnSpPr>
        <p:spPr>
          <a:xfrm>
            <a:off x="4842313" y="1434493"/>
            <a:ext cx="6400800" cy="0"/>
          </a:xfrm>
          <a:prstGeom prst="line">
            <a:avLst/>
          </a:prstGeom>
          <a:noFill/>
          <a:ln w="19050" cap="flat" cmpd="sng" algn="ctr">
            <a:solidFill>
              <a:schemeClr val="tx1">
                <a:lumMod val="85000"/>
              </a:schemeClr>
            </a:solidFill>
            <a:prstDash val="solid"/>
            <a:headEnd type="none" w="med" len="med"/>
            <a:tailEnd type="none" w="med" len="med"/>
          </a:ln>
          <a:effectLst>
            <a:outerShdw blurRad="291531" dist="127000" dir="2700000" algn="tl" rotWithShape="0">
              <a:srgbClr val="8DC8E8">
                <a:alpha val="50000"/>
              </a:srgbClr>
            </a:outerShdw>
          </a:effectLst>
        </p:spPr>
      </p:cxnSp>
      <p:sp>
        <p:nvSpPr>
          <p:cNvPr id="45" name="Rectangle 44">
            <a:extLst>
              <a:ext uri="{FF2B5EF4-FFF2-40B4-BE49-F238E27FC236}">
                <a16:creationId xmlns:a16="http://schemas.microsoft.com/office/drawing/2014/main" id="{12949B74-2921-D182-AD0E-76097DA5F509}"/>
              </a:ext>
            </a:extLst>
          </p:cNvPr>
          <p:cNvSpPr/>
          <p:nvPr/>
        </p:nvSpPr>
        <p:spPr>
          <a:xfrm>
            <a:off x="4917461" y="1669976"/>
            <a:ext cx="2631542" cy="369332"/>
          </a:xfrm>
          <a:prstGeom prst="rect">
            <a:avLst/>
          </a:prstGeom>
        </p:spPr>
        <p:txBody>
          <a:bodyPr wrap="square" anchor="t">
            <a:spAutoFit/>
          </a:bodyPr>
          <a:lstStyle/>
          <a:p>
            <a:pPr>
              <a:defRPr/>
            </a:pPr>
            <a:r>
              <a:rPr lang="en-US">
                <a:solidFill>
                  <a:srgbClr val="000000"/>
                </a:solidFill>
                <a:latin typeface="Segoe Sans Text Semibold" pitchFamily="2" charset="0"/>
                <a:cs typeface="Segoe Sans Text Semibold" pitchFamily="2" charset="0"/>
              </a:rPr>
              <a:t>Azure Firewall</a:t>
            </a:r>
            <a:endParaRPr lang="en-US">
              <a:solidFill>
                <a:srgbClr val="000000"/>
              </a:solidFill>
              <a:cs typeface="Segoe Sans Text Semibold" pitchFamily="2" charset="0"/>
            </a:endParaRPr>
          </a:p>
        </p:txBody>
      </p:sp>
      <p:pic>
        <p:nvPicPr>
          <p:cNvPr id="17" name="Graphic 16">
            <a:extLst>
              <a:ext uri="{FF2B5EF4-FFF2-40B4-BE49-F238E27FC236}">
                <a16:creationId xmlns:a16="http://schemas.microsoft.com/office/drawing/2014/main" id="{F17CC5B7-2318-3535-B652-18FDAFF570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68390" y="1583022"/>
            <a:ext cx="543240" cy="543240"/>
          </a:xfrm>
          <a:prstGeom prst="rect">
            <a:avLst/>
          </a:prstGeom>
          <a:effectLst>
            <a:outerShdw blurRad="63500" dist="38100" dir="2700000" algn="tl" rotWithShape="0">
              <a:prstClr val="black">
                <a:alpha val="20000"/>
              </a:prstClr>
            </a:outerShdw>
          </a:effectLst>
        </p:spPr>
      </p:pic>
      <p:pic>
        <p:nvPicPr>
          <p:cNvPr id="24" name="Graphic 23">
            <a:extLst>
              <a:ext uri="{FF2B5EF4-FFF2-40B4-BE49-F238E27FC236}">
                <a16:creationId xmlns:a16="http://schemas.microsoft.com/office/drawing/2014/main" id="{E65EEA8E-020C-4AF9-1770-3D16A4568CF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35095" y="1583022"/>
            <a:ext cx="543240" cy="543240"/>
          </a:xfrm>
          <a:prstGeom prst="rect">
            <a:avLst/>
          </a:prstGeom>
          <a:effectLst>
            <a:outerShdw blurRad="63500" dist="38100" dir="2700000" algn="tl" rotWithShape="0">
              <a:prstClr val="black">
                <a:alpha val="20000"/>
              </a:prstClr>
            </a:outerShdw>
          </a:effectLst>
        </p:spPr>
      </p:pic>
      <p:pic>
        <p:nvPicPr>
          <p:cNvPr id="26" name="Graphic 25">
            <a:extLst>
              <a:ext uri="{FF2B5EF4-FFF2-40B4-BE49-F238E27FC236}">
                <a16:creationId xmlns:a16="http://schemas.microsoft.com/office/drawing/2014/main" id="{29237241-384E-4475-2246-FEE4E04A22C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15607" y="1583022"/>
            <a:ext cx="543240" cy="543240"/>
          </a:xfrm>
          <a:prstGeom prst="rect">
            <a:avLst/>
          </a:prstGeom>
          <a:effectLst>
            <a:outerShdw blurRad="63500" dist="38100" dir="2700000" algn="tl" rotWithShape="0">
              <a:prstClr val="black">
                <a:alpha val="20000"/>
              </a:prstClr>
            </a:outerShdw>
          </a:effectLst>
        </p:spPr>
      </p:pic>
      <p:pic>
        <p:nvPicPr>
          <p:cNvPr id="48" name="Graphic 47">
            <a:extLst>
              <a:ext uri="{FF2B5EF4-FFF2-40B4-BE49-F238E27FC236}">
                <a16:creationId xmlns:a16="http://schemas.microsoft.com/office/drawing/2014/main" id="{9D038F1F-1FFD-4B27-59D3-BD32272AC88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23869" y="1583022"/>
            <a:ext cx="543240" cy="543240"/>
          </a:xfrm>
          <a:prstGeom prst="rect">
            <a:avLst/>
          </a:prstGeom>
          <a:effectLst>
            <a:outerShdw blurRad="63500" dist="127000" dir="2700000" algn="tl" rotWithShape="0">
              <a:prstClr val="black">
                <a:alpha val="20000"/>
              </a:prstClr>
            </a:outerShdw>
          </a:effectLst>
        </p:spPr>
      </p:pic>
      <p:pic>
        <p:nvPicPr>
          <p:cNvPr id="51" name="Graphic 50">
            <a:extLst>
              <a:ext uri="{FF2B5EF4-FFF2-40B4-BE49-F238E27FC236}">
                <a16:creationId xmlns:a16="http://schemas.microsoft.com/office/drawing/2014/main" id="{2AD1F1A4-966A-AEFD-CB15-0FFF0125E37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33553" y="2427998"/>
            <a:ext cx="523873" cy="523873"/>
          </a:xfrm>
          <a:prstGeom prst="rect">
            <a:avLst/>
          </a:prstGeom>
          <a:effectLst>
            <a:outerShdw blurRad="63500" dist="127000" dir="2700000" algn="tl" rotWithShape="0">
              <a:prstClr val="black">
                <a:alpha val="20000"/>
              </a:prstClr>
            </a:outerShdw>
          </a:effectLst>
        </p:spPr>
      </p:pic>
      <p:sp>
        <p:nvSpPr>
          <p:cNvPr id="55" name="TextBox 54">
            <a:extLst>
              <a:ext uri="{FF2B5EF4-FFF2-40B4-BE49-F238E27FC236}">
                <a16:creationId xmlns:a16="http://schemas.microsoft.com/office/drawing/2014/main" id="{D19B10AF-8BB7-6196-04A8-28383E9C16D0}"/>
              </a:ext>
            </a:extLst>
          </p:cNvPr>
          <p:cNvSpPr txBox="1"/>
          <p:nvPr/>
        </p:nvSpPr>
        <p:spPr>
          <a:xfrm>
            <a:off x="4921814" y="2505268"/>
            <a:ext cx="2707620" cy="369332"/>
          </a:xfrm>
          <a:prstGeom prst="rect">
            <a:avLst/>
          </a:prstGeom>
        </p:spPr>
        <p:txBody>
          <a:bodyPr wrap="square" anchor="t">
            <a:spAutoFit/>
          </a:bodyPr>
          <a:lstStyle>
            <a:defPPr>
              <a:defRPr lang="en-US"/>
            </a:defPPr>
            <a:lvl1pPr>
              <a:defRPr>
                <a:solidFill>
                  <a:srgbClr val="000000"/>
                </a:solidFill>
                <a:latin typeface="Segoe Sans Text Semibold" pitchFamily="2" charset="0"/>
                <a:cs typeface="Segoe Sans Text Semibold" pitchFamily="2" charset="0"/>
              </a:defRPr>
            </a:lvl1pPr>
          </a:lstStyle>
          <a:p>
            <a:r>
              <a:rPr lang="en-US"/>
              <a:t>Azure DDOS Protection</a:t>
            </a:r>
          </a:p>
        </p:txBody>
      </p:sp>
      <p:pic>
        <p:nvPicPr>
          <p:cNvPr id="56" name="Picture 55">
            <a:extLst>
              <a:ext uri="{FF2B5EF4-FFF2-40B4-BE49-F238E27FC236}">
                <a16:creationId xmlns:a16="http://schemas.microsoft.com/office/drawing/2014/main" id="{9A5CC7BB-1F24-7991-45A7-3373D23DF96F}"/>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069164" y="3225332"/>
            <a:ext cx="852650" cy="523875"/>
          </a:xfrm>
          <a:prstGeom prst="rect">
            <a:avLst/>
          </a:prstGeom>
          <a:ln w="29744" cap="flat">
            <a:noFill/>
            <a:prstDash val="solid"/>
            <a:miter/>
          </a:ln>
          <a:effectLst>
            <a:outerShdw blurRad="63500" dist="127000" dir="2700000" algn="tl" rotWithShape="0">
              <a:prstClr val="black">
                <a:alpha val="20000"/>
              </a:prstClr>
            </a:outerShdw>
          </a:effectLst>
        </p:spPr>
      </p:pic>
      <p:sp>
        <p:nvSpPr>
          <p:cNvPr id="57" name="TextBox 56">
            <a:extLst>
              <a:ext uri="{FF2B5EF4-FFF2-40B4-BE49-F238E27FC236}">
                <a16:creationId xmlns:a16="http://schemas.microsoft.com/office/drawing/2014/main" id="{44A7E0BB-8AC4-5409-03F8-51710ACBFCDD}"/>
              </a:ext>
            </a:extLst>
          </p:cNvPr>
          <p:cNvSpPr txBox="1"/>
          <p:nvPr/>
        </p:nvSpPr>
        <p:spPr>
          <a:xfrm>
            <a:off x="4917461" y="3302603"/>
            <a:ext cx="2103120" cy="369332"/>
          </a:xfrm>
          <a:prstGeom prst="rect">
            <a:avLst/>
          </a:prstGeom>
        </p:spPr>
        <p:txBody>
          <a:bodyPr wrap="square" anchor="t">
            <a:spAutoFit/>
          </a:bodyPr>
          <a:lstStyle>
            <a:defPPr>
              <a:defRPr lang="en-US"/>
            </a:defPPr>
            <a:lvl1pPr>
              <a:defRPr>
                <a:solidFill>
                  <a:srgbClr val="000000"/>
                </a:solidFill>
                <a:latin typeface="Segoe Sans Text Semibold" pitchFamily="2" charset="0"/>
                <a:cs typeface="Segoe Sans Text Semibold" pitchFamily="2" charset="0"/>
              </a:defRPr>
            </a:lvl1pPr>
          </a:lstStyle>
          <a:p>
            <a:r>
              <a:rPr lang="en-US"/>
              <a:t>Azure Bastion</a:t>
            </a:r>
          </a:p>
        </p:txBody>
      </p:sp>
      <p:pic>
        <p:nvPicPr>
          <p:cNvPr id="58" name="Graphic 57">
            <a:extLst>
              <a:ext uri="{FF2B5EF4-FFF2-40B4-BE49-F238E27FC236}">
                <a16:creationId xmlns:a16="http://schemas.microsoft.com/office/drawing/2014/main" id="{B08249CA-EDE8-A7ED-F147-566B50349ED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35095" y="2418314"/>
            <a:ext cx="543240" cy="543240"/>
          </a:xfrm>
          <a:prstGeom prst="rect">
            <a:avLst/>
          </a:prstGeom>
          <a:effectLst>
            <a:outerShdw blurRad="63500" dist="38100" dir="2700000" algn="tl" rotWithShape="0">
              <a:prstClr val="black">
                <a:alpha val="20000"/>
              </a:prstClr>
            </a:outerShdw>
          </a:effectLst>
        </p:spPr>
      </p:pic>
      <p:pic>
        <p:nvPicPr>
          <p:cNvPr id="59" name="Graphic 58">
            <a:extLst>
              <a:ext uri="{FF2B5EF4-FFF2-40B4-BE49-F238E27FC236}">
                <a16:creationId xmlns:a16="http://schemas.microsoft.com/office/drawing/2014/main" id="{20F1F748-5D94-B008-14C9-DF348A4F116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0556" y="3215649"/>
            <a:ext cx="543240" cy="543240"/>
          </a:xfrm>
          <a:prstGeom prst="rect">
            <a:avLst/>
          </a:prstGeom>
          <a:effectLst>
            <a:outerShdw blurRad="63500" dist="38100" dir="2700000" algn="tl" rotWithShape="0">
              <a:prstClr val="black">
                <a:alpha val="20000"/>
              </a:prstClr>
            </a:outerShdw>
          </a:effectLst>
        </p:spPr>
      </p:pic>
      <p:pic>
        <p:nvPicPr>
          <p:cNvPr id="60" name="Graphic 59">
            <a:extLst>
              <a:ext uri="{FF2B5EF4-FFF2-40B4-BE49-F238E27FC236}">
                <a16:creationId xmlns:a16="http://schemas.microsoft.com/office/drawing/2014/main" id="{D1DEECE2-2B94-75E4-88F5-89BB6716835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39994" y="3215649"/>
            <a:ext cx="543240" cy="543240"/>
          </a:xfrm>
          <a:prstGeom prst="rect">
            <a:avLst/>
          </a:prstGeom>
          <a:effectLst>
            <a:outerShdw blurRad="63500" dist="38100" dir="2700000" algn="tl" rotWithShape="0">
              <a:prstClr val="black">
                <a:alpha val="20000"/>
              </a:prstClr>
            </a:outerShdw>
          </a:effectLst>
        </p:spPr>
      </p:pic>
      <p:cxnSp>
        <p:nvCxnSpPr>
          <p:cNvPr id="61" name="Straight Connector 60">
            <a:extLst>
              <a:ext uri="{FF2B5EF4-FFF2-40B4-BE49-F238E27FC236}">
                <a16:creationId xmlns:a16="http://schemas.microsoft.com/office/drawing/2014/main" id="{A5FABFA3-F982-3C83-516D-B44A7DC58CA1}"/>
              </a:ext>
              <a:ext uri="{C183D7F6-B498-43B3-948B-1728B52AA6E4}">
                <adec:decorative xmlns:adec="http://schemas.microsoft.com/office/drawing/2017/decorative" val="1"/>
              </a:ext>
            </a:extLst>
          </p:cNvPr>
          <p:cNvCxnSpPr>
            <a:cxnSpLocks/>
          </p:cNvCxnSpPr>
          <p:nvPr/>
        </p:nvCxnSpPr>
        <p:spPr>
          <a:xfrm>
            <a:off x="4842313" y="2307054"/>
            <a:ext cx="6400800" cy="0"/>
          </a:xfrm>
          <a:prstGeom prst="line">
            <a:avLst/>
          </a:prstGeom>
          <a:noFill/>
          <a:ln w="3175" cap="flat" cmpd="sng" algn="ctr">
            <a:solidFill>
              <a:schemeClr val="tx1">
                <a:lumMod val="85000"/>
              </a:schemeClr>
            </a:solidFill>
            <a:prstDash val="solid"/>
            <a:headEnd type="none" w="med" len="med"/>
            <a:tailEnd type="none" w="med" len="med"/>
          </a:ln>
          <a:effectLst>
            <a:outerShdw blurRad="291531" dist="127000" dir="2700000" algn="tl" rotWithShape="0">
              <a:srgbClr val="8DC8E8">
                <a:alpha val="50000"/>
              </a:srgbClr>
            </a:outerShdw>
          </a:effectLst>
        </p:spPr>
      </p:cxnSp>
      <p:cxnSp>
        <p:nvCxnSpPr>
          <p:cNvPr id="62" name="Straight Connector 61">
            <a:extLst>
              <a:ext uri="{FF2B5EF4-FFF2-40B4-BE49-F238E27FC236}">
                <a16:creationId xmlns:a16="http://schemas.microsoft.com/office/drawing/2014/main" id="{AAE82A92-A6F5-46E8-70B1-DFBDCDA06326}"/>
              </a:ext>
              <a:ext uri="{C183D7F6-B498-43B3-948B-1728B52AA6E4}">
                <adec:decorative xmlns:adec="http://schemas.microsoft.com/office/drawing/2017/decorative" val="1"/>
              </a:ext>
            </a:extLst>
          </p:cNvPr>
          <p:cNvCxnSpPr>
            <a:cxnSpLocks/>
          </p:cNvCxnSpPr>
          <p:nvPr/>
        </p:nvCxnSpPr>
        <p:spPr>
          <a:xfrm>
            <a:off x="4842313" y="3114082"/>
            <a:ext cx="6400800" cy="0"/>
          </a:xfrm>
          <a:prstGeom prst="line">
            <a:avLst/>
          </a:prstGeom>
          <a:noFill/>
          <a:ln w="3175" cap="flat" cmpd="sng" algn="ctr">
            <a:solidFill>
              <a:schemeClr val="tx1">
                <a:lumMod val="85000"/>
              </a:schemeClr>
            </a:solidFill>
            <a:prstDash val="solid"/>
            <a:headEnd type="none" w="med" len="med"/>
            <a:tailEnd type="none" w="med" len="med"/>
          </a:ln>
          <a:effectLst>
            <a:outerShdw blurRad="291531" dist="127000" dir="2700000" algn="tl" rotWithShape="0">
              <a:srgbClr val="8DC8E8">
                <a:alpha val="50000"/>
              </a:srgbClr>
            </a:outerShdw>
          </a:effectLst>
        </p:spPr>
      </p:cxnSp>
      <p:cxnSp>
        <p:nvCxnSpPr>
          <p:cNvPr id="63" name="Straight Connector 62">
            <a:extLst>
              <a:ext uri="{FF2B5EF4-FFF2-40B4-BE49-F238E27FC236}">
                <a16:creationId xmlns:a16="http://schemas.microsoft.com/office/drawing/2014/main" id="{CD3C11C8-7518-3E89-959D-8A0A359D03E5}"/>
              </a:ext>
              <a:ext uri="{C183D7F6-B498-43B3-948B-1728B52AA6E4}">
                <adec:decorative xmlns:adec="http://schemas.microsoft.com/office/drawing/2017/decorative" val="1"/>
              </a:ext>
            </a:extLst>
          </p:cNvPr>
          <p:cNvCxnSpPr>
            <a:cxnSpLocks/>
          </p:cNvCxnSpPr>
          <p:nvPr/>
        </p:nvCxnSpPr>
        <p:spPr>
          <a:xfrm>
            <a:off x="4842313" y="3935237"/>
            <a:ext cx="6400800" cy="0"/>
          </a:xfrm>
          <a:prstGeom prst="line">
            <a:avLst/>
          </a:prstGeom>
          <a:noFill/>
          <a:ln w="3175" cap="flat" cmpd="sng" algn="ctr">
            <a:solidFill>
              <a:schemeClr val="tx1">
                <a:lumMod val="85000"/>
              </a:schemeClr>
            </a:solidFill>
            <a:prstDash val="solid"/>
            <a:headEnd type="none" w="med" len="med"/>
            <a:tailEnd type="none" w="med" len="med"/>
          </a:ln>
          <a:effectLst>
            <a:outerShdw blurRad="291531" dist="127000" dir="2700000" algn="tl" rotWithShape="0">
              <a:srgbClr val="8DC8E8">
                <a:alpha val="50000"/>
              </a:srgbClr>
            </a:outerShdw>
          </a:effectLst>
        </p:spPr>
      </p:cxnSp>
      <p:sp>
        <p:nvSpPr>
          <p:cNvPr id="65" name="Rounded Rectangle 7">
            <a:extLst>
              <a:ext uri="{FF2B5EF4-FFF2-40B4-BE49-F238E27FC236}">
                <a16:creationId xmlns:a16="http://schemas.microsoft.com/office/drawing/2014/main" id="{DED5CA09-FBA9-7CBC-26AC-00EAC72850AD}"/>
              </a:ext>
              <a:ext uri="{C183D7F6-B498-43B3-948B-1728B52AA6E4}">
                <adec:decorative xmlns:adec="http://schemas.microsoft.com/office/drawing/2017/decorative" val="1"/>
              </a:ext>
            </a:extLst>
          </p:cNvPr>
          <p:cNvSpPr/>
          <p:nvPr/>
        </p:nvSpPr>
        <p:spPr bwMode="auto">
          <a:xfrm>
            <a:off x="4842313" y="4208210"/>
            <a:ext cx="6370336" cy="1376208"/>
          </a:xfrm>
          <a:prstGeom prst="roundRect">
            <a:avLst>
              <a:gd name="adj" fmla="val 12821"/>
            </a:avLst>
          </a:prstGeom>
          <a:solidFill>
            <a:schemeClr val="tx1"/>
          </a:solidFill>
          <a:ln w="9525" cap="flat" cmpd="sng" algn="ctr">
            <a:solidFill>
              <a:srgbClr val="E4E4E4"/>
            </a:solidFill>
            <a:prstDash val="solid"/>
            <a:headEnd type="none" w="med" len="med"/>
            <a:tailEnd type="none" w="med" len="med"/>
          </a:ln>
          <a:effectLst>
            <a:innerShdw blurRad="63500" dist="50800" dir="13500000">
              <a:prstClr val="black">
                <a:alpha val="50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a:ea typeface="+mn-ea"/>
              <a:cs typeface="Segoe UI" pitchFamily="34" charset="0"/>
            </a:endParaRPr>
          </a:p>
        </p:txBody>
      </p:sp>
      <p:grpSp>
        <p:nvGrpSpPr>
          <p:cNvPr id="81" name="Group 80">
            <a:extLst>
              <a:ext uri="{FF2B5EF4-FFF2-40B4-BE49-F238E27FC236}">
                <a16:creationId xmlns:a16="http://schemas.microsoft.com/office/drawing/2014/main" id="{3071FDCD-56AA-5CD1-58B9-34928ECC8219}"/>
              </a:ext>
              <a:ext uri="{C183D7F6-B498-43B3-948B-1728B52AA6E4}">
                <adec:decorative xmlns:adec="http://schemas.microsoft.com/office/drawing/2017/decorative" val="1"/>
              </a:ext>
            </a:extLst>
          </p:cNvPr>
          <p:cNvGrpSpPr/>
          <p:nvPr/>
        </p:nvGrpSpPr>
        <p:grpSpPr>
          <a:xfrm>
            <a:off x="6988725" y="4538049"/>
            <a:ext cx="607344" cy="279782"/>
            <a:chOff x="5740841" y="4334618"/>
            <a:chExt cx="607344" cy="279782"/>
          </a:xfrm>
          <a:effectLst>
            <a:outerShdw blurRad="50800" dist="38100" dir="2700000" algn="tl" rotWithShape="0">
              <a:prstClr val="black">
                <a:alpha val="20000"/>
              </a:prstClr>
            </a:outerShdw>
          </a:effectLst>
        </p:grpSpPr>
        <p:sp>
          <p:nvSpPr>
            <p:cNvPr id="74" name="Freeform: Shape 73">
              <a:extLst>
                <a:ext uri="{FF2B5EF4-FFF2-40B4-BE49-F238E27FC236}">
                  <a16:creationId xmlns:a16="http://schemas.microsoft.com/office/drawing/2014/main" id="{D021D95D-C49B-7BD1-CAA6-C06B65BABACA}"/>
                </a:ext>
              </a:extLst>
            </p:cNvPr>
            <p:cNvSpPr/>
            <p:nvPr/>
          </p:nvSpPr>
          <p:spPr>
            <a:xfrm>
              <a:off x="6124106" y="4486628"/>
              <a:ext cx="71560" cy="71560"/>
            </a:xfrm>
            <a:custGeom>
              <a:avLst/>
              <a:gdLst>
                <a:gd name="connsiteX0" fmla="*/ 71561 w 71560"/>
                <a:gd name="connsiteY0" fmla="*/ 35780 h 71560"/>
                <a:gd name="connsiteX1" fmla="*/ 35780 w 71560"/>
                <a:gd name="connsiteY1" fmla="*/ 71561 h 71560"/>
                <a:gd name="connsiteX2" fmla="*/ 0 w 71560"/>
                <a:gd name="connsiteY2" fmla="*/ 35780 h 71560"/>
                <a:gd name="connsiteX3" fmla="*/ 35780 w 71560"/>
                <a:gd name="connsiteY3" fmla="*/ 0 h 71560"/>
                <a:gd name="connsiteX4" fmla="*/ 71561 w 71560"/>
                <a:gd name="connsiteY4" fmla="*/ 35780 h 7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60" h="71560">
                  <a:moveTo>
                    <a:pt x="71561" y="35780"/>
                  </a:moveTo>
                  <a:cubicBezTo>
                    <a:pt x="71561" y="55541"/>
                    <a:pt x="55541" y="71561"/>
                    <a:pt x="35780" y="71561"/>
                  </a:cubicBezTo>
                  <a:cubicBezTo>
                    <a:pt x="16019" y="71561"/>
                    <a:pt x="0" y="55541"/>
                    <a:pt x="0" y="35780"/>
                  </a:cubicBezTo>
                  <a:cubicBezTo>
                    <a:pt x="0" y="16019"/>
                    <a:pt x="16019" y="0"/>
                    <a:pt x="35780" y="0"/>
                  </a:cubicBezTo>
                  <a:cubicBezTo>
                    <a:pt x="55541" y="0"/>
                    <a:pt x="71561" y="16019"/>
                    <a:pt x="71561" y="35780"/>
                  </a:cubicBezTo>
                  <a:close/>
                </a:path>
              </a:pathLst>
            </a:custGeom>
            <a:solidFill>
              <a:srgbClr val="8C8279"/>
            </a:solidFill>
            <a:ln w="30692"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41C6E85-1861-C005-1397-356A294D4FAE}"/>
                </a:ext>
              </a:extLst>
            </p:cNvPr>
            <p:cNvSpPr/>
            <p:nvPr/>
          </p:nvSpPr>
          <p:spPr>
            <a:xfrm>
              <a:off x="6009980" y="4486937"/>
              <a:ext cx="71560" cy="71560"/>
            </a:xfrm>
            <a:custGeom>
              <a:avLst/>
              <a:gdLst>
                <a:gd name="connsiteX0" fmla="*/ 71561 w 71560"/>
                <a:gd name="connsiteY0" fmla="*/ 35780 h 71560"/>
                <a:gd name="connsiteX1" fmla="*/ 35780 w 71560"/>
                <a:gd name="connsiteY1" fmla="*/ 71561 h 71560"/>
                <a:gd name="connsiteX2" fmla="*/ 0 w 71560"/>
                <a:gd name="connsiteY2" fmla="*/ 35780 h 71560"/>
                <a:gd name="connsiteX3" fmla="*/ 35780 w 71560"/>
                <a:gd name="connsiteY3" fmla="*/ 0 h 71560"/>
                <a:gd name="connsiteX4" fmla="*/ 71561 w 71560"/>
                <a:gd name="connsiteY4" fmla="*/ 35780 h 7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60" h="71560">
                  <a:moveTo>
                    <a:pt x="71561" y="35780"/>
                  </a:moveTo>
                  <a:cubicBezTo>
                    <a:pt x="71561" y="55541"/>
                    <a:pt x="55541" y="71561"/>
                    <a:pt x="35780" y="71561"/>
                  </a:cubicBezTo>
                  <a:cubicBezTo>
                    <a:pt x="16019" y="71561"/>
                    <a:pt x="0" y="55541"/>
                    <a:pt x="0" y="35780"/>
                  </a:cubicBezTo>
                  <a:cubicBezTo>
                    <a:pt x="0" y="16019"/>
                    <a:pt x="16019" y="0"/>
                    <a:pt x="35780" y="0"/>
                  </a:cubicBezTo>
                  <a:cubicBezTo>
                    <a:pt x="55541" y="0"/>
                    <a:pt x="71561" y="16019"/>
                    <a:pt x="71561" y="35780"/>
                  </a:cubicBezTo>
                  <a:close/>
                </a:path>
              </a:pathLst>
            </a:custGeom>
            <a:solidFill>
              <a:srgbClr val="8C8279"/>
            </a:solidFill>
            <a:ln w="3069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0928715-3004-533B-71EC-2C9E91D5825C}"/>
                </a:ext>
              </a:extLst>
            </p:cNvPr>
            <p:cNvSpPr/>
            <p:nvPr/>
          </p:nvSpPr>
          <p:spPr>
            <a:xfrm>
              <a:off x="5895853" y="4486937"/>
              <a:ext cx="71560" cy="71560"/>
            </a:xfrm>
            <a:custGeom>
              <a:avLst/>
              <a:gdLst>
                <a:gd name="connsiteX0" fmla="*/ 71561 w 71560"/>
                <a:gd name="connsiteY0" fmla="*/ 35780 h 71560"/>
                <a:gd name="connsiteX1" fmla="*/ 35780 w 71560"/>
                <a:gd name="connsiteY1" fmla="*/ 71561 h 71560"/>
                <a:gd name="connsiteX2" fmla="*/ 0 w 71560"/>
                <a:gd name="connsiteY2" fmla="*/ 35780 h 71560"/>
                <a:gd name="connsiteX3" fmla="*/ 35780 w 71560"/>
                <a:gd name="connsiteY3" fmla="*/ 0 h 71560"/>
                <a:gd name="connsiteX4" fmla="*/ 71561 w 71560"/>
                <a:gd name="connsiteY4" fmla="*/ 35780 h 7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60" h="71560">
                  <a:moveTo>
                    <a:pt x="71561" y="35780"/>
                  </a:moveTo>
                  <a:cubicBezTo>
                    <a:pt x="71561" y="55541"/>
                    <a:pt x="55541" y="71561"/>
                    <a:pt x="35780" y="71561"/>
                  </a:cubicBezTo>
                  <a:cubicBezTo>
                    <a:pt x="16019" y="71561"/>
                    <a:pt x="0" y="55541"/>
                    <a:pt x="0" y="35780"/>
                  </a:cubicBezTo>
                  <a:cubicBezTo>
                    <a:pt x="0" y="16019"/>
                    <a:pt x="16019" y="0"/>
                    <a:pt x="35780" y="0"/>
                  </a:cubicBezTo>
                  <a:cubicBezTo>
                    <a:pt x="55541" y="0"/>
                    <a:pt x="71561" y="16019"/>
                    <a:pt x="71561" y="35780"/>
                  </a:cubicBezTo>
                  <a:close/>
                </a:path>
              </a:pathLst>
            </a:custGeom>
            <a:solidFill>
              <a:srgbClr val="8C8279"/>
            </a:solidFill>
            <a:ln w="3069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3A6B9E7-92A8-2632-A3A5-AC8080893A4C}"/>
                </a:ext>
              </a:extLst>
            </p:cNvPr>
            <p:cNvSpPr/>
            <p:nvPr/>
          </p:nvSpPr>
          <p:spPr>
            <a:xfrm rot="8095201">
              <a:off x="5838003" y="4469737"/>
              <a:ext cx="47501" cy="241825"/>
            </a:xfrm>
            <a:custGeom>
              <a:avLst/>
              <a:gdLst>
                <a:gd name="connsiteX0" fmla="*/ 9254 w 47501"/>
                <a:gd name="connsiteY0" fmla="*/ 0 h 241825"/>
                <a:gd name="connsiteX1" fmla="*/ 38248 w 47501"/>
                <a:gd name="connsiteY1" fmla="*/ 0 h 241825"/>
                <a:gd name="connsiteX2" fmla="*/ 47501 w 47501"/>
                <a:gd name="connsiteY2" fmla="*/ 9254 h 241825"/>
                <a:gd name="connsiteX3" fmla="*/ 47501 w 47501"/>
                <a:gd name="connsiteY3" fmla="*/ 223318 h 241825"/>
                <a:gd name="connsiteX4" fmla="*/ 28994 w 47501"/>
                <a:gd name="connsiteY4" fmla="*/ 241825 h 241825"/>
                <a:gd name="connsiteX5" fmla="*/ 0 w 47501"/>
                <a:gd name="connsiteY5" fmla="*/ 241825 h 241825"/>
                <a:gd name="connsiteX6" fmla="*/ 0 w 47501"/>
                <a:gd name="connsiteY6" fmla="*/ 241825 h 241825"/>
                <a:gd name="connsiteX7" fmla="*/ 0 w 47501"/>
                <a:gd name="connsiteY7" fmla="*/ 9254 h 241825"/>
                <a:gd name="connsiteX8" fmla="*/ 9254 w 47501"/>
                <a:gd name="connsiteY8" fmla="*/ 0 h 24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01" h="241825">
                  <a:moveTo>
                    <a:pt x="9254" y="0"/>
                  </a:moveTo>
                  <a:lnTo>
                    <a:pt x="38248" y="0"/>
                  </a:lnTo>
                  <a:cubicBezTo>
                    <a:pt x="43359" y="0"/>
                    <a:pt x="47501" y="4143"/>
                    <a:pt x="47501" y="9254"/>
                  </a:cubicBezTo>
                  <a:lnTo>
                    <a:pt x="47501" y="223318"/>
                  </a:lnTo>
                  <a:cubicBezTo>
                    <a:pt x="47501" y="233540"/>
                    <a:pt x="39215" y="241825"/>
                    <a:pt x="28994" y="241825"/>
                  </a:cubicBezTo>
                  <a:lnTo>
                    <a:pt x="0" y="241825"/>
                  </a:lnTo>
                  <a:lnTo>
                    <a:pt x="0" y="241825"/>
                  </a:lnTo>
                  <a:lnTo>
                    <a:pt x="0" y="9254"/>
                  </a:lnTo>
                  <a:cubicBezTo>
                    <a:pt x="0" y="4143"/>
                    <a:pt x="4143" y="0"/>
                    <a:pt x="9254" y="0"/>
                  </a:cubicBezTo>
                  <a:close/>
                </a:path>
              </a:pathLst>
            </a:custGeom>
            <a:solidFill>
              <a:schemeClr val="accent3"/>
            </a:solidFill>
            <a:ln w="30692"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933165A-57B3-12C2-3996-3B926E7EE654}"/>
                </a:ext>
              </a:extLst>
            </p:cNvPr>
            <p:cNvSpPr/>
            <p:nvPr/>
          </p:nvSpPr>
          <p:spPr>
            <a:xfrm rot="2695201">
              <a:off x="5836370" y="4334928"/>
              <a:ext cx="47501" cy="238432"/>
            </a:xfrm>
            <a:custGeom>
              <a:avLst/>
              <a:gdLst>
                <a:gd name="connsiteX0" fmla="*/ 9254 w 47501"/>
                <a:gd name="connsiteY0" fmla="*/ 0 h 238432"/>
                <a:gd name="connsiteX1" fmla="*/ 38248 w 47501"/>
                <a:gd name="connsiteY1" fmla="*/ 0 h 238432"/>
                <a:gd name="connsiteX2" fmla="*/ 47501 w 47501"/>
                <a:gd name="connsiteY2" fmla="*/ 9254 h 238432"/>
                <a:gd name="connsiteX3" fmla="*/ 47501 w 47501"/>
                <a:gd name="connsiteY3" fmla="*/ 238432 h 238432"/>
                <a:gd name="connsiteX4" fmla="*/ 47501 w 47501"/>
                <a:gd name="connsiteY4" fmla="*/ 238432 h 238432"/>
                <a:gd name="connsiteX5" fmla="*/ 18507 w 47501"/>
                <a:gd name="connsiteY5" fmla="*/ 238432 h 238432"/>
                <a:gd name="connsiteX6" fmla="*/ 0 w 47501"/>
                <a:gd name="connsiteY6" fmla="*/ 219925 h 238432"/>
                <a:gd name="connsiteX7" fmla="*/ 0 w 47501"/>
                <a:gd name="connsiteY7" fmla="*/ 9254 h 238432"/>
                <a:gd name="connsiteX8" fmla="*/ 9254 w 47501"/>
                <a:gd name="connsiteY8" fmla="*/ 0 h 23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01" h="238432">
                  <a:moveTo>
                    <a:pt x="9254" y="0"/>
                  </a:moveTo>
                  <a:lnTo>
                    <a:pt x="38248" y="0"/>
                  </a:lnTo>
                  <a:cubicBezTo>
                    <a:pt x="43359" y="0"/>
                    <a:pt x="47501" y="4143"/>
                    <a:pt x="47501" y="9254"/>
                  </a:cubicBezTo>
                  <a:lnTo>
                    <a:pt x="47501" y="238432"/>
                  </a:lnTo>
                  <a:lnTo>
                    <a:pt x="47501" y="238432"/>
                  </a:lnTo>
                  <a:lnTo>
                    <a:pt x="18507" y="238432"/>
                  </a:lnTo>
                  <a:cubicBezTo>
                    <a:pt x="8286" y="238432"/>
                    <a:pt x="0" y="230147"/>
                    <a:pt x="0" y="219925"/>
                  </a:cubicBezTo>
                  <a:lnTo>
                    <a:pt x="0" y="9254"/>
                  </a:lnTo>
                  <a:cubicBezTo>
                    <a:pt x="0" y="4143"/>
                    <a:pt x="4143" y="0"/>
                    <a:pt x="9254" y="0"/>
                  </a:cubicBezTo>
                  <a:close/>
                </a:path>
              </a:pathLst>
            </a:custGeom>
            <a:solidFill>
              <a:srgbClr val="1490DF"/>
            </a:solidFill>
            <a:ln w="3069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464CB6D-54EA-9D3B-8060-0F555C8ECA85}"/>
                </a:ext>
              </a:extLst>
            </p:cNvPr>
            <p:cNvSpPr/>
            <p:nvPr/>
          </p:nvSpPr>
          <p:spPr>
            <a:xfrm rot="2704799">
              <a:off x="6203522" y="4469456"/>
              <a:ext cx="47501" cy="241825"/>
            </a:xfrm>
            <a:custGeom>
              <a:avLst/>
              <a:gdLst>
                <a:gd name="connsiteX0" fmla="*/ 0 w 47501"/>
                <a:gd name="connsiteY0" fmla="*/ 0 h 241825"/>
                <a:gd name="connsiteX1" fmla="*/ 28994 w 47501"/>
                <a:gd name="connsiteY1" fmla="*/ 0 h 241825"/>
                <a:gd name="connsiteX2" fmla="*/ 47501 w 47501"/>
                <a:gd name="connsiteY2" fmla="*/ 18507 h 241825"/>
                <a:gd name="connsiteX3" fmla="*/ 47501 w 47501"/>
                <a:gd name="connsiteY3" fmla="*/ 232572 h 241825"/>
                <a:gd name="connsiteX4" fmla="*/ 38248 w 47501"/>
                <a:gd name="connsiteY4" fmla="*/ 241825 h 241825"/>
                <a:gd name="connsiteX5" fmla="*/ 9254 w 47501"/>
                <a:gd name="connsiteY5" fmla="*/ 241825 h 241825"/>
                <a:gd name="connsiteX6" fmla="*/ 0 w 47501"/>
                <a:gd name="connsiteY6" fmla="*/ 232572 h 241825"/>
                <a:gd name="connsiteX7" fmla="*/ 0 w 47501"/>
                <a:gd name="connsiteY7" fmla="*/ 0 h 241825"/>
                <a:gd name="connsiteX8" fmla="*/ 0 w 47501"/>
                <a:gd name="connsiteY8" fmla="*/ 0 h 24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01" h="241825">
                  <a:moveTo>
                    <a:pt x="0" y="0"/>
                  </a:moveTo>
                  <a:lnTo>
                    <a:pt x="28994" y="0"/>
                  </a:lnTo>
                  <a:cubicBezTo>
                    <a:pt x="39216" y="0"/>
                    <a:pt x="47501" y="8286"/>
                    <a:pt x="47501" y="18507"/>
                  </a:cubicBezTo>
                  <a:lnTo>
                    <a:pt x="47501" y="232572"/>
                  </a:lnTo>
                  <a:cubicBezTo>
                    <a:pt x="47501" y="237683"/>
                    <a:pt x="43359" y="241825"/>
                    <a:pt x="38248" y="241825"/>
                  </a:cubicBezTo>
                  <a:lnTo>
                    <a:pt x="9254" y="241825"/>
                  </a:lnTo>
                  <a:cubicBezTo>
                    <a:pt x="4143" y="241825"/>
                    <a:pt x="0" y="237683"/>
                    <a:pt x="0" y="232572"/>
                  </a:cubicBezTo>
                  <a:lnTo>
                    <a:pt x="0" y="0"/>
                  </a:lnTo>
                  <a:lnTo>
                    <a:pt x="0" y="0"/>
                  </a:lnTo>
                  <a:close/>
                </a:path>
              </a:pathLst>
            </a:custGeom>
            <a:solidFill>
              <a:schemeClr val="accent3"/>
            </a:solidFill>
            <a:ln w="3069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23184D9-CF97-547F-BE9A-C1D0DE10FEC1}"/>
                </a:ext>
              </a:extLst>
            </p:cNvPr>
            <p:cNvSpPr/>
            <p:nvPr/>
          </p:nvSpPr>
          <p:spPr>
            <a:xfrm rot="8104799">
              <a:off x="6204839" y="4334618"/>
              <a:ext cx="47809" cy="238432"/>
            </a:xfrm>
            <a:custGeom>
              <a:avLst/>
              <a:gdLst>
                <a:gd name="connsiteX0" fmla="*/ 18815 w 47809"/>
                <a:gd name="connsiteY0" fmla="*/ 0 h 238432"/>
                <a:gd name="connsiteX1" fmla="*/ 47810 w 47809"/>
                <a:gd name="connsiteY1" fmla="*/ 0 h 238432"/>
                <a:gd name="connsiteX2" fmla="*/ 47810 w 47809"/>
                <a:gd name="connsiteY2" fmla="*/ 0 h 238432"/>
                <a:gd name="connsiteX3" fmla="*/ 47810 w 47809"/>
                <a:gd name="connsiteY3" fmla="*/ 229179 h 238432"/>
                <a:gd name="connsiteX4" fmla="*/ 38556 w 47809"/>
                <a:gd name="connsiteY4" fmla="*/ 238432 h 238432"/>
                <a:gd name="connsiteX5" fmla="*/ 9254 w 47809"/>
                <a:gd name="connsiteY5" fmla="*/ 238432 h 238432"/>
                <a:gd name="connsiteX6" fmla="*/ 0 w 47809"/>
                <a:gd name="connsiteY6" fmla="*/ 229179 h 238432"/>
                <a:gd name="connsiteX7" fmla="*/ 0 w 47809"/>
                <a:gd name="connsiteY7" fmla="*/ 18507 h 238432"/>
                <a:gd name="connsiteX8" fmla="*/ 18507 w 47809"/>
                <a:gd name="connsiteY8" fmla="*/ 0 h 23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09" h="238432">
                  <a:moveTo>
                    <a:pt x="18815" y="0"/>
                  </a:moveTo>
                  <a:lnTo>
                    <a:pt x="47810" y="0"/>
                  </a:lnTo>
                  <a:lnTo>
                    <a:pt x="47810" y="0"/>
                  </a:lnTo>
                  <a:lnTo>
                    <a:pt x="47810" y="229179"/>
                  </a:lnTo>
                  <a:cubicBezTo>
                    <a:pt x="47810" y="234290"/>
                    <a:pt x="43667" y="238432"/>
                    <a:pt x="38556" y="238432"/>
                  </a:cubicBezTo>
                  <a:lnTo>
                    <a:pt x="9254" y="238432"/>
                  </a:lnTo>
                  <a:cubicBezTo>
                    <a:pt x="4142" y="238432"/>
                    <a:pt x="0" y="234290"/>
                    <a:pt x="0" y="229179"/>
                  </a:cubicBezTo>
                  <a:lnTo>
                    <a:pt x="0" y="18507"/>
                  </a:lnTo>
                  <a:cubicBezTo>
                    <a:pt x="0" y="8286"/>
                    <a:pt x="8285" y="0"/>
                    <a:pt x="18507" y="0"/>
                  </a:cubicBezTo>
                  <a:close/>
                </a:path>
              </a:pathLst>
            </a:custGeom>
            <a:solidFill>
              <a:srgbClr val="1490DF"/>
            </a:solidFill>
            <a:ln w="30692" cap="flat">
              <a:noFill/>
              <a:prstDash val="solid"/>
              <a:miter/>
            </a:ln>
          </p:spPr>
          <p:txBody>
            <a:bodyPr rtlCol="0" anchor="ctr"/>
            <a:lstStyle/>
            <a:p>
              <a:endParaRPr lang="en-US"/>
            </a:p>
          </p:txBody>
        </p:sp>
      </p:grpSp>
      <p:sp>
        <p:nvSpPr>
          <p:cNvPr id="68" name="TextBox 67">
            <a:extLst>
              <a:ext uri="{FF2B5EF4-FFF2-40B4-BE49-F238E27FC236}">
                <a16:creationId xmlns:a16="http://schemas.microsoft.com/office/drawing/2014/main" id="{60072D25-2ACD-FBE5-F04C-B32BB540D390}"/>
              </a:ext>
            </a:extLst>
          </p:cNvPr>
          <p:cNvSpPr txBox="1"/>
          <p:nvPr/>
        </p:nvSpPr>
        <p:spPr>
          <a:xfrm>
            <a:off x="6846649" y="5015599"/>
            <a:ext cx="900407" cy="3323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54142"/>
                </a:solidFill>
                <a:effectLst/>
                <a:uLnTx/>
                <a:uFillTx/>
                <a:latin typeface="+mj-lt"/>
                <a:ea typeface="+mn-ea"/>
                <a:cs typeface="Segoe UI Semilight" panose="020B0402040204020203" pitchFamily="34" charset="0"/>
              </a:rPr>
              <a:t>Virtual </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54142"/>
                </a:solidFill>
                <a:effectLst/>
                <a:uLnTx/>
                <a:uFillTx/>
                <a:latin typeface="+mj-lt"/>
                <a:ea typeface="+mn-ea"/>
                <a:cs typeface="Segoe UI Semilight" panose="020B0402040204020203" pitchFamily="34" charset="0"/>
              </a:rPr>
              <a:t>Network</a:t>
            </a:r>
          </a:p>
        </p:txBody>
      </p:sp>
      <p:grpSp>
        <p:nvGrpSpPr>
          <p:cNvPr id="88" name="Group 87">
            <a:extLst>
              <a:ext uri="{FF2B5EF4-FFF2-40B4-BE49-F238E27FC236}">
                <a16:creationId xmlns:a16="http://schemas.microsoft.com/office/drawing/2014/main" id="{ADD070D8-3CC7-037F-3745-F51C8E8BB9E8}"/>
              </a:ext>
              <a:ext uri="{C183D7F6-B498-43B3-948B-1728B52AA6E4}">
                <adec:decorative xmlns:adec="http://schemas.microsoft.com/office/drawing/2017/decorative" val="1"/>
              </a:ext>
            </a:extLst>
          </p:cNvPr>
          <p:cNvGrpSpPr/>
          <p:nvPr/>
        </p:nvGrpSpPr>
        <p:grpSpPr>
          <a:xfrm>
            <a:off x="8603004" y="4460353"/>
            <a:ext cx="365760" cy="457200"/>
            <a:chOff x="7251307" y="4302179"/>
            <a:chExt cx="347840" cy="425291"/>
          </a:xfrm>
          <a:effectLst>
            <a:outerShdw blurRad="50800" dist="38100" dir="2700000" algn="tl" rotWithShape="0">
              <a:prstClr val="black">
                <a:alpha val="20000"/>
              </a:prstClr>
            </a:outerShdw>
          </a:effectLst>
        </p:grpSpPr>
        <p:sp>
          <p:nvSpPr>
            <p:cNvPr id="83" name="Freeform: Shape 82">
              <a:extLst>
                <a:ext uri="{FF2B5EF4-FFF2-40B4-BE49-F238E27FC236}">
                  <a16:creationId xmlns:a16="http://schemas.microsoft.com/office/drawing/2014/main" id="{DB6C766E-52C9-0505-1456-FCB02A733CB8}"/>
                </a:ext>
              </a:extLst>
            </p:cNvPr>
            <p:cNvSpPr/>
            <p:nvPr/>
          </p:nvSpPr>
          <p:spPr>
            <a:xfrm>
              <a:off x="7251307" y="4302179"/>
              <a:ext cx="347840" cy="425291"/>
            </a:xfrm>
            <a:custGeom>
              <a:avLst/>
              <a:gdLst>
                <a:gd name="connsiteX0" fmla="*/ 347841 w 347840"/>
                <a:gd name="connsiteY0" fmla="*/ 198496 h 425291"/>
                <a:gd name="connsiteX1" fmla="*/ 179592 w 347840"/>
                <a:gd name="connsiteY1" fmla="*/ 423695 h 425291"/>
                <a:gd name="connsiteX2" fmla="*/ 168249 w 347840"/>
                <a:gd name="connsiteY2" fmla="*/ 423695 h 425291"/>
                <a:gd name="connsiteX3" fmla="*/ 0 w 347840"/>
                <a:gd name="connsiteY3" fmla="*/ 198496 h 425291"/>
                <a:gd name="connsiteX4" fmla="*/ 0 w 347840"/>
                <a:gd name="connsiteY4" fmla="*/ 60967 h 425291"/>
                <a:gd name="connsiteX5" fmla="*/ 10634 w 347840"/>
                <a:gd name="connsiteY5" fmla="*/ 50097 h 425291"/>
                <a:gd name="connsiteX6" fmla="*/ 173920 w 347840"/>
                <a:gd name="connsiteY6" fmla="*/ 0 h 425291"/>
                <a:gd name="connsiteX7" fmla="*/ 337207 w 347840"/>
                <a:gd name="connsiteY7" fmla="*/ 50097 h 425291"/>
                <a:gd name="connsiteX8" fmla="*/ 347841 w 347840"/>
                <a:gd name="connsiteY8" fmla="*/ 60967 h 4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840" h="425291">
                  <a:moveTo>
                    <a:pt x="347841" y="198496"/>
                  </a:moveTo>
                  <a:cubicBezTo>
                    <a:pt x="347841" y="312868"/>
                    <a:pt x="209603" y="405027"/>
                    <a:pt x="179592" y="423695"/>
                  </a:cubicBezTo>
                  <a:cubicBezTo>
                    <a:pt x="176111" y="425824"/>
                    <a:pt x="171730" y="425824"/>
                    <a:pt x="168249" y="423695"/>
                  </a:cubicBezTo>
                  <a:cubicBezTo>
                    <a:pt x="138238" y="405027"/>
                    <a:pt x="0" y="312868"/>
                    <a:pt x="0" y="198496"/>
                  </a:cubicBezTo>
                  <a:lnTo>
                    <a:pt x="0" y="60967"/>
                  </a:lnTo>
                  <a:cubicBezTo>
                    <a:pt x="-1" y="55054"/>
                    <a:pt x="4723" y="50225"/>
                    <a:pt x="10634" y="50097"/>
                  </a:cubicBezTo>
                  <a:cubicBezTo>
                    <a:pt x="118153" y="47261"/>
                    <a:pt x="93340" y="0"/>
                    <a:pt x="173920" y="0"/>
                  </a:cubicBezTo>
                  <a:cubicBezTo>
                    <a:pt x="254500" y="0"/>
                    <a:pt x="229688" y="47261"/>
                    <a:pt x="337207" y="50097"/>
                  </a:cubicBezTo>
                  <a:cubicBezTo>
                    <a:pt x="343117" y="50225"/>
                    <a:pt x="347843" y="55054"/>
                    <a:pt x="347841" y="60967"/>
                  </a:cubicBezTo>
                  <a:close/>
                </a:path>
              </a:pathLst>
            </a:custGeom>
            <a:solidFill>
              <a:srgbClr val="8C8279"/>
            </a:solidFill>
            <a:ln w="2397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68B4C0B-2EB5-973C-6A85-92EC5DC6E306}"/>
                </a:ext>
              </a:extLst>
            </p:cNvPr>
            <p:cNvSpPr/>
            <p:nvPr/>
          </p:nvSpPr>
          <p:spPr>
            <a:xfrm>
              <a:off x="7266430" y="4319903"/>
              <a:ext cx="318478" cy="389903"/>
            </a:xfrm>
            <a:custGeom>
              <a:avLst/>
              <a:gdLst>
                <a:gd name="connsiteX0" fmla="*/ 158797 w 318478"/>
                <a:gd name="connsiteY0" fmla="*/ 194952 h 389903"/>
                <a:gd name="connsiteX1" fmla="*/ 158797 w 318478"/>
                <a:gd name="connsiteY1" fmla="*/ 0 h 389903"/>
                <a:gd name="connsiteX2" fmla="*/ 308614 w 318478"/>
                <a:gd name="connsiteY2" fmla="*/ 45843 h 389903"/>
                <a:gd name="connsiteX3" fmla="*/ 318303 w 318478"/>
                <a:gd name="connsiteY3" fmla="*/ 56004 h 389903"/>
                <a:gd name="connsiteX4" fmla="*/ 318303 w 318478"/>
                <a:gd name="connsiteY4" fmla="*/ 182191 h 389903"/>
                <a:gd name="connsiteX5" fmla="*/ 318303 w 318478"/>
                <a:gd name="connsiteY5" fmla="*/ 194952 h 389903"/>
                <a:gd name="connsiteX6" fmla="*/ 158797 w 318478"/>
                <a:gd name="connsiteY6" fmla="*/ 194952 h 389903"/>
                <a:gd name="connsiteX7" fmla="*/ 0 w 318478"/>
                <a:gd name="connsiteY7" fmla="*/ 194952 h 389903"/>
                <a:gd name="connsiteX8" fmla="*/ 153598 w 318478"/>
                <a:gd name="connsiteY8" fmla="*/ 388485 h 389903"/>
                <a:gd name="connsiteX9" fmla="*/ 157852 w 318478"/>
                <a:gd name="connsiteY9" fmla="*/ 389903 h 389903"/>
                <a:gd name="connsiteX10" fmla="*/ 158797 w 318478"/>
                <a:gd name="connsiteY10" fmla="*/ 389903 h 38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478" h="389903">
                  <a:moveTo>
                    <a:pt x="158797" y="194952"/>
                  </a:moveTo>
                  <a:lnTo>
                    <a:pt x="158797" y="0"/>
                  </a:lnTo>
                  <a:cubicBezTo>
                    <a:pt x="232760" y="0"/>
                    <a:pt x="210075" y="43244"/>
                    <a:pt x="308614" y="45843"/>
                  </a:cubicBezTo>
                  <a:cubicBezTo>
                    <a:pt x="314040" y="46096"/>
                    <a:pt x="318308" y="50572"/>
                    <a:pt x="318303" y="56004"/>
                  </a:cubicBezTo>
                  <a:lnTo>
                    <a:pt x="318303" y="182191"/>
                  </a:lnTo>
                  <a:cubicBezTo>
                    <a:pt x="318537" y="186441"/>
                    <a:pt x="318537" y="190701"/>
                    <a:pt x="318303" y="194952"/>
                  </a:cubicBezTo>
                  <a:close/>
                  <a:moveTo>
                    <a:pt x="158797" y="194952"/>
                  </a:moveTo>
                  <a:lnTo>
                    <a:pt x="0" y="194952"/>
                  </a:lnTo>
                  <a:cubicBezTo>
                    <a:pt x="9452" y="293727"/>
                    <a:pt x="127132" y="372180"/>
                    <a:pt x="153598" y="388485"/>
                  </a:cubicBezTo>
                  <a:cubicBezTo>
                    <a:pt x="154878" y="389301"/>
                    <a:pt x="156339" y="389787"/>
                    <a:pt x="157852" y="389903"/>
                  </a:cubicBezTo>
                  <a:lnTo>
                    <a:pt x="158797" y="389903"/>
                  </a:lnTo>
                  <a:close/>
                </a:path>
              </a:pathLst>
            </a:custGeom>
            <a:gradFill>
              <a:gsLst>
                <a:gs pos="0">
                  <a:srgbClr val="5EA0EF"/>
                </a:gs>
                <a:gs pos="18000">
                  <a:srgbClr val="559CEC"/>
                </a:gs>
                <a:gs pos="47000">
                  <a:srgbClr val="3C91E5"/>
                </a:gs>
                <a:gs pos="84000">
                  <a:srgbClr val="1380DA"/>
                </a:gs>
                <a:gs pos="100000">
                  <a:srgbClr val="0078D4"/>
                </a:gs>
              </a:gsLst>
              <a:lin ang="5400000" scaled="1"/>
            </a:gradFill>
            <a:ln w="23973"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B7CEE60-FE0F-75B5-3424-C86D00E278C9}"/>
                </a:ext>
              </a:extLst>
            </p:cNvPr>
            <p:cNvSpPr/>
            <p:nvPr/>
          </p:nvSpPr>
          <p:spPr>
            <a:xfrm>
              <a:off x="7266254" y="4319901"/>
              <a:ext cx="158973" cy="194951"/>
            </a:xfrm>
            <a:custGeom>
              <a:avLst/>
              <a:gdLst>
                <a:gd name="connsiteX0" fmla="*/ 9156 w 158973"/>
                <a:gd name="connsiteY0" fmla="*/ 45843 h 194951"/>
                <a:gd name="connsiteX1" fmla="*/ 158973 w 158973"/>
                <a:gd name="connsiteY1" fmla="*/ 0 h 194951"/>
                <a:gd name="connsiteX2" fmla="*/ 158973 w 158973"/>
                <a:gd name="connsiteY2" fmla="*/ 194952 h 194951"/>
                <a:gd name="connsiteX3" fmla="*/ 176 w 158973"/>
                <a:gd name="connsiteY3" fmla="*/ 194952 h 194951"/>
                <a:gd name="connsiteX4" fmla="*/ 176 w 158973"/>
                <a:gd name="connsiteY4" fmla="*/ 182191 h 194951"/>
                <a:gd name="connsiteX5" fmla="*/ 176 w 158973"/>
                <a:gd name="connsiteY5" fmla="*/ 56004 h 194951"/>
                <a:gd name="connsiteX6" fmla="*/ 9156 w 158973"/>
                <a:gd name="connsiteY6" fmla="*/ 45843 h 19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73" h="194951">
                  <a:moveTo>
                    <a:pt x="9156" y="45843"/>
                  </a:moveTo>
                  <a:cubicBezTo>
                    <a:pt x="107695" y="43244"/>
                    <a:pt x="85010" y="0"/>
                    <a:pt x="158973" y="0"/>
                  </a:cubicBezTo>
                  <a:lnTo>
                    <a:pt x="158973" y="194952"/>
                  </a:lnTo>
                  <a:lnTo>
                    <a:pt x="176" y="194952"/>
                  </a:lnTo>
                  <a:cubicBezTo>
                    <a:pt x="-59" y="190701"/>
                    <a:pt x="-59" y="186441"/>
                    <a:pt x="176" y="182191"/>
                  </a:cubicBezTo>
                  <a:lnTo>
                    <a:pt x="176" y="56004"/>
                  </a:lnTo>
                  <a:cubicBezTo>
                    <a:pt x="141" y="50823"/>
                    <a:pt x="4010" y="46446"/>
                    <a:pt x="9156" y="45843"/>
                  </a:cubicBezTo>
                  <a:close/>
                </a:path>
              </a:pathLst>
            </a:custGeom>
            <a:solidFill>
              <a:schemeClr val="accent3"/>
            </a:solidFill>
            <a:ln w="23973"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D5ADF4B-5063-4C24-7DB2-BC8032764742}"/>
                </a:ext>
              </a:extLst>
            </p:cNvPr>
            <p:cNvSpPr/>
            <p:nvPr/>
          </p:nvSpPr>
          <p:spPr>
            <a:xfrm>
              <a:off x="7425227" y="4514853"/>
              <a:ext cx="158796" cy="194951"/>
            </a:xfrm>
            <a:custGeom>
              <a:avLst/>
              <a:gdLst>
                <a:gd name="connsiteX0" fmla="*/ 158797 w 158796"/>
                <a:gd name="connsiteY0" fmla="*/ 0 h 194951"/>
                <a:gd name="connsiteX1" fmla="*/ 0 w 158796"/>
                <a:gd name="connsiteY1" fmla="*/ 0 h 194951"/>
                <a:gd name="connsiteX2" fmla="*/ 0 w 158796"/>
                <a:gd name="connsiteY2" fmla="*/ 194952 h 194951"/>
                <a:gd name="connsiteX3" fmla="*/ 0 w 158796"/>
                <a:gd name="connsiteY3" fmla="*/ 194952 h 194951"/>
                <a:gd name="connsiteX4" fmla="*/ 4253 w 158796"/>
                <a:gd name="connsiteY4" fmla="*/ 193534 h 194951"/>
                <a:gd name="connsiteX5" fmla="*/ 158797 w 158796"/>
                <a:gd name="connsiteY5" fmla="*/ 0 h 19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96" h="194951">
                  <a:moveTo>
                    <a:pt x="158797" y="0"/>
                  </a:moveTo>
                  <a:lnTo>
                    <a:pt x="0" y="0"/>
                  </a:lnTo>
                  <a:lnTo>
                    <a:pt x="0" y="194952"/>
                  </a:lnTo>
                  <a:lnTo>
                    <a:pt x="0" y="194952"/>
                  </a:lnTo>
                  <a:cubicBezTo>
                    <a:pt x="1513" y="194836"/>
                    <a:pt x="2974" y="194349"/>
                    <a:pt x="4253" y="193534"/>
                  </a:cubicBezTo>
                  <a:cubicBezTo>
                    <a:pt x="31665" y="177229"/>
                    <a:pt x="149345" y="98776"/>
                    <a:pt x="158797" y="0"/>
                  </a:cubicBezTo>
                  <a:close/>
                </a:path>
              </a:pathLst>
            </a:custGeom>
            <a:solidFill>
              <a:schemeClr val="accent3"/>
            </a:solidFill>
            <a:ln w="23973" cap="flat">
              <a:noFill/>
              <a:prstDash val="solid"/>
              <a:miter/>
            </a:ln>
          </p:spPr>
          <p:txBody>
            <a:bodyPr rtlCol="0" anchor="ctr"/>
            <a:lstStyle/>
            <a:p>
              <a:endParaRPr lang="en-US"/>
            </a:p>
          </p:txBody>
        </p:sp>
      </p:grpSp>
      <p:sp>
        <p:nvSpPr>
          <p:cNvPr id="69" name="TextBox 68">
            <a:extLst>
              <a:ext uri="{FF2B5EF4-FFF2-40B4-BE49-F238E27FC236}">
                <a16:creationId xmlns:a16="http://schemas.microsoft.com/office/drawing/2014/main" id="{60F3A7EB-8307-1A58-1435-5C7321D9B738}"/>
              </a:ext>
            </a:extLst>
          </p:cNvPr>
          <p:cNvSpPr txBox="1"/>
          <p:nvPr/>
        </p:nvSpPr>
        <p:spPr>
          <a:xfrm>
            <a:off x="8162704" y="5015599"/>
            <a:ext cx="1246360" cy="332399"/>
          </a:xfrm>
          <a:prstGeom prst="rect">
            <a:avLst/>
          </a:prstGeom>
          <a:noFill/>
        </p:spPr>
        <p:txBody>
          <a:bodyPr wrap="square" lIns="0" tIns="0" rIns="0" bIns="0" rtlCol="0">
            <a:spAutoFit/>
          </a:bodyPr>
          <a:lstStyle>
            <a:defPPr>
              <a:defRPr lang="en-US"/>
            </a:defPPr>
            <a:lvl1pPr marR="0" lvl="0" indent="0" algn="ctr" defTabSz="914367" fontAlgn="auto">
              <a:lnSpc>
                <a:spcPct val="90000"/>
              </a:lnSpc>
              <a:spcBef>
                <a:spcPts val="0"/>
              </a:spcBef>
              <a:spcAft>
                <a:spcPts val="0"/>
              </a:spcAft>
              <a:buClrTx/>
              <a:buSzTx/>
              <a:buFontTx/>
              <a:buNone/>
              <a:tabLst/>
              <a:defRPr kumimoji="0" sz="1200" b="0" i="0" u="none" strike="noStrike" cap="none" spc="0" normalizeH="0" baseline="0">
                <a:ln>
                  <a:noFill/>
                </a:ln>
                <a:solidFill>
                  <a:srgbClr val="454142"/>
                </a:solidFill>
                <a:effectLst/>
                <a:uLnTx/>
                <a:uFillTx/>
                <a:latin typeface="+mj-lt"/>
                <a:cs typeface="Segoe UI Semilight" panose="020B0402040204020203" pitchFamily="34" charset="0"/>
              </a:defRPr>
            </a:lvl1pPr>
          </a:lstStyle>
          <a:p>
            <a:r>
              <a:rPr lang="en-US"/>
              <a:t>Network</a:t>
            </a:r>
          </a:p>
          <a:p>
            <a:r>
              <a:rPr lang="en-US"/>
              <a:t>Security Group</a:t>
            </a:r>
          </a:p>
        </p:txBody>
      </p:sp>
      <p:sp>
        <p:nvSpPr>
          <p:cNvPr id="70" name="TextBox 69">
            <a:extLst>
              <a:ext uri="{FF2B5EF4-FFF2-40B4-BE49-F238E27FC236}">
                <a16:creationId xmlns:a16="http://schemas.microsoft.com/office/drawing/2014/main" id="{C1E35F8F-7FC6-DAE7-B4AF-3A2ACB7C2524}"/>
              </a:ext>
            </a:extLst>
          </p:cNvPr>
          <p:cNvSpPr txBox="1"/>
          <p:nvPr/>
        </p:nvSpPr>
        <p:spPr>
          <a:xfrm>
            <a:off x="9660714" y="5015599"/>
            <a:ext cx="1221116" cy="3323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1200">
                <a:solidFill>
                  <a:srgbClr val="454142"/>
                </a:solidFill>
                <a:latin typeface="+mj-lt"/>
                <a:cs typeface="Segoe UI Semilight" panose="020B0402040204020203" pitchFamily="34" charset="0"/>
              </a:rPr>
              <a:t>Azure</a:t>
            </a:r>
          </a:p>
          <a:p>
            <a:pPr marL="0" marR="0" lvl="0" indent="0" algn="ctr" defTabSz="914367" rtl="0" eaLnBrk="1" fontAlgn="auto" latinLnBrk="0" hangingPunct="1">
              <a:lnSpc>
                <a:spcPct val="90000"/>
              </a:lnSpc>
              <a:spcBef>
                <a:spcPts val="0"/>
              </a:spcBef>
              <a:spcAft>
                <a:spcPts val="0"/>
              </a:spcAft>
              <a:buClrTx/>
              <a:buSzTx/>
              <a:buFontTx/>
              <a:buNone/>
              <a:tabLst/>
              <a:defRPr/>
            </a:pPr>
            <a:r>
              <a:rPr lang="en-US" sz="1200">
                <a:solidFill>
                  <a:srgbClr val="454142"/>
                </a:solidFill>
                <a:latin typeface="+mj-lt"/>
                <a:cs typeface="Segoe UI Semilight" panose="020B0402040204020203" pitchFamily="34" charset="0"/>
              </a:rPr>
              <a:t>Private Link</a:t>
            </a:r>
          </a:p>
        </p:txBody>
      </p:sp>
      <p:sp>
        <p:nvSpPr>
          <p:cNvPr id="71" name="TextBox 70">
            <a:extLst>
              <a:ext uri="{FF2B5EF4-FFF2-40B4-BE49-F238E27FC236}">
                <a16:creationId xmlns:a16="http://schemas.microsoft.com/office/drawing/2014/main" id="{F71289A8-9F2D-BF0B-B9E0-04944641D857}"/>
              </a:ext>
            </a:extLst>
          </p:cNvPr>
          <p:cNvSpPr txBox="1"/>
          <p:nvPr/>
        </p:nvSpPr>
        <p:spPr>
          <a:xfrm>
            <a:off x="6732255" y="5640686"/>
            <a:ext cx="25904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2"/>
                </a:solidFill>
                <a:effectLst/>
                <a:uLnTx/>
                <a:uFillTx/>
                <a:latin typeface="Segoe Sans Text" pitchFamily="2" charset="0"/>
                <a:cs typeface="Segoe Sans Text" pitchFamily="2" charset="0"/>
              </a:rPr>
              <a:t>Supporting Azure Networking services</a:t>
            </a:r>
          </a:p>
        </p:txBody>
      </p:sp>
      <p:grpSp>
        <p:nvGrpSpPr>
          <p:cNvPr id="91" name="Graphic 89">
            <a:extLst>
              <a:ext uri="{FF2B5EF4-FFF2-40B4-BE49-F238E27FC236}">
                <a16:creationId xmlns:a16="http://schemas.microsoft.com/office/drawing/2014/main" id="{F8D336E4-EC9F-F4B1-E841-B31AB22F9195}"/>
              </a:ext>
              <a:ext uri="{C183D7F6-B498-43B3-948B-1728B52AA6E4}">
                <adec:decorative xmlns:adec="http://schemas.microsoft.com/office/drawing/2017/decorative" val="1"/>
              </a:ext>
            </a:extLst>
          </p:cNvPr>
          <p:cNvGrpSpPr/>
          <p:nvPr/>
        </p:nvGrpSpPr>
        <p:grpSpPr>
          <a:xfrm>
            <a:off x="9977368" y="4507796"/>
            <a:ext cx="587808" cy="340289"/>
            <a:chOff x="6342682" y="4344834"/>
            <a:chExt cx="587808" cy="340289"/>
          </a:xfrm>
          <a:effectLst>
            <a:outerShdw blurRad="50800" dist="38100" dir="2700000" algn="tl" rotWithShape="0">
              <a:prstClr val="black">
                <a:alpha val="20000"/>
              </a:prstClr>
            </a:outerShdw>
          </a:effectLst>
        </p:grpSpPr>
        <p:sp>
          <p:nvSpPr>
            <p:cNvPr id="92" name="Freeform: Shape 91">
              <a:extLst>
                <a:ext uri="{FF2B5EF4-FFF2-40B4-BE49-F238E27FC236}">
                  <a16:creationId xmlns:a16="http://schemas.microsoft.com/office/drawing/2014/main" id="{D3AE1827-77FF-D124-ED88-349C73F6F3B3}"/>
                </a:ext>
              </a:extLst>
            </p:cNvPr>
            <p:cNvSpPr/>
            <p:nvPr/>
          </p:nvSpPr>
          <p:spPr>
            <a:xfrm>
              <a:off x="6491805" y="4419325"/>
              <a:ext cx="206384" cy="146684"/>
            </a:xfrm>
            <a:custGeom>
              <a:avLst/>
              <a:gdLst>
                <a:gd name="connsiteX0" fmla="*/ 131364 w 206384"/>
                <a:gd name="connsiteY0" fmla="*/ 16 h 146684"/>
                <a:gd name="connsiteX1" fmla="*/ 72586 w 206384"/>
                <a:gd name="connsiteY1" fmla="*/ 16 h 146684"/>
                <a:gd name="connsiteX2" fmla="*/ 4 w 206384"/>
                <a:gd name="connsiteY2" fmla="*/ 74111 h 146684"/>
                <a:gd name="connsiteX3" fmla="*/ 61222 w 206384"/>
                <a:gd name="connsiteY3" fmla="*/ 145688 h 146684"/>
                <a:gd name="connsiteX4" fmla="*/ 62071 w 206384"/>
                <a:gd name="connsiteY4" fmla="*/ 118356 h 146684"/>
                <a:gd name="connsiteX5" fmla="*/ 27305 w 206384"/>
                <a:gd name="connsiteY5" fmla="*/ 62863 h 146684"/>
                <a:gd name="connsiteX6" fmla="*/ 72716 w 206384"/>
                <a:gd name="connsiteY6" fmla="*/ 26924 h 146684"/>
                <a:gd name="connsiteX7" fmla="*/ 131495 w 206384"/>
                <a:gd name="connsiteY7" fmla="*/ 26924 h 146684"/>
                <a:gd name="connsiteX8" fmla="*/ 177929 w 206384"/>
                <a:gd name="connsiteY8" fmla="*/ 73358 h 146684"/>
                <a:gd name="connsiteX9" fmla="*/ 131495 w 206384"/>
                <a:gd name="connsiteY9" fmla="*/ 119793 h 146684"/>
                <a:gd name="connsiteX10" fmla="*/ 115233 w 206384"/>
                <a:gd name="connsiteY10" fmla="*/ 119793 h 146684"/>
                <a:gd name="connsiteX11" fmla="*/ 111967 w 206384"/>
                <a:gd name="connsiteY11" fmla="*/ 134455 h 146684"/>
                <a:gd name="connsiteX12" fmla="*/ 114286 w 206384"/>
                <a:gd name="connsiteY12" fmla="*/ 146668 h 146684"/>
                <a:gd name="connsiteX13" fmla="*/ 131495 w 206384"/>
                <a:gd name="connsiteY13" fmla="*/ 146668 h 146684"/>
                <a:gd name="connsiteX14" fmla="*/ 206368 w 206384"/>
                <a:gd name="connsiteY14" fmla="*/ 74890 h 146684"/>
                <a:gd name="connsiteX15" fmla="*/ 134590 w 206384"/>
                <a:gd name="connsiteY15" fmla="*/ 16 h 146684"/>
                <a:gd name="connsiteX16" fmla="*/ 131495 w 206384"/>
                <a:gd name="connsiteY16" fmla="*/ 16 h 14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384" h="146684">
                  <a:moveTo>
                    <a:pt x="131364" y="16"/>
                  </a:moveTo>
                  <a:lnTo>
                    <a:pt x="72586" y="16"/>
                  </a:lnTo>
                  <a:cubicBezTo>
                    <a:pt x="32082" y="434"/>
                    <a:pt x="-414" y="33607"/>
                    <a:pt x="4" y="74111"/>
                  </a:cubicBezTo>
                  <a:cubicBezTo>
                    <a:pt x="371" y="109652"/>
                    <a:pt x="26168" y="139814"/>
                    <a:pt x="61222" y="145688"/>
                  </a:cubicBezTo>
                  <a:cubicBezTo>
                    <a:pt x="59907" y="136597"/>
                    <a:pt x="60195" y="127347"/>
                    <a:pt x="62071" y="118356"/>
                  </a:cubicBezTo>
                  <a:cubicBezTo>
                    <a:pt x="37147" y="112633"/>
                    <a:pt x="21582" y="87787"/>
                    <a:pt x="27305" y="62863"/>
                  </a:cubicBezTo>
                  <a:cubicBezTo>
                    <a:pt x="32159" y="41728"/>
                    <a:pt x="51031" y="26792"/>
                    <a:pt x="72716" y="26924"/>
                  </a:cubicBezTo>
                  <a:lnTo>
                    <a:pt x="131495" y="26924"/>
                  </a:lnTo>
                  <a:cubicBezTo>
                    <a:pt x="157140" y="26924"/>
                    <a:pt x="177929" y="47713"/>
                    <a:pt x="177929" y="73358"/>
                  </a:cubicBezTo>
                  <a:cubicBezTo>
                    <a:pt x="177929" y="99004"/>
                    <a:pt x="157140" y="119793"/>
                    <a:pt x="131495" y="119793"/>
                  </a:cubicBezTo>
                  <a:lnTo>
                    <a:pt x="115233" y="119793"/>
                  </a:lnTo>
                  <a:cubicBezTo>
                    <a:pt x="113094" y="124386"/>
                    <a:pt x="111980" y="129390"/>
                    <a:pt x="111967" y="134455"/>
                  </a:cubicBezTo>
                  <a:cubicBezTo>
                    <a:pt x="111965" y="138635"/>
                    <a:pt x="112752" y="142779"/>
                    <a:pt x="114286" y="146668"/>
                  </a:cubicBezTo>
                  <a:lnTo>
                    <a:pt x="131495" y="146668"/>
                  </a:lnTo>
                  <a:cubicBezTo>
                    <a:pt x="171991" y="147523"/>
                    <a:pt x="205512" y="115386"/>
                    <a:pt x="206368" y="74890"/>
                  </a:cubicBezTo>
                  <a:cubicBezTo>
                    <a:pt x="207224" y="34393"/>
                    <a:pt x="175086" y="871"/>
                    <a:pt x="134590" y="16"/>
                  </a:cubicBezTo>
                  <a:cubicBezTo>
                    <a:pt x="133558" y="-5"/>
                    <a:pt x="132526" y="-5"/>
                    <a:pt x="131495" y="16"/>
                  </a:cubicBezTo>
                  <a:close/>
                </a:path>
              </a:pathLst>
            </a:custGeom>
            <a:solidFill>
              <a:srgbClr val="8C8279"/>
            </a:solidFill>
            <a:ln w="3227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B27DBDE-B584-E233-8587-AE81BB7B3D3D}"/>
                </a:ext>
              </a:extLst>
            </p:cNvPr>
            <p:cNvSpPr/>
            <p:nvPr/>
          </p:nvSpPr>
          <p:spPr>
            <a:xfrm>
              <a:off x="6566036" y="4480340"/>
              <a:ext cx="203158" cy="146651"/>
            </a:xfrm>
            <a:custGeom>
              <a:avLst/>
              <a:gdLst>
                <a:gd name="connsiteX0" fmla="*/ 141839 w 203158"/>
                <a:gd name="connsiteY0" fmla="*/ 1078 h 146651"/>
                <a:gd name="connsiteX1" fmla="*/ 142688 w 203158"/>
                <a:gd name="connsiteY1" fmla="*/ 12343 h 146651"/>
                <a:gd name="connsiteX2" fmla="*/ 141088 w 203158"/>
                <a:gd name="connsiteY2" fmla="*/ 28344 h 146651"/>
                <a:gd name="connsiteX3" fmla="*/ 175852 w 203158"/>
                <a:gd name="connsiteY3" fmla="*/ 83837 h 146651"/>
                <a:gd name="connsiteX4" fmla="*/ 130475 w 203158"/>
                <a:gd name="connsiteY4" fmla="*/ 119777 h 146651"/>
                <a:gd name="connsiteX5" fmla="*/ 71697 w 203158"/>
                <a:gd name="connsiteY5" fmla="*/ 119777 h 146651"/>
                <a:gd name="connsiteX6" fmla="*/ 25262 w 203158"/>
                <a:gd name="connsiteY6" fmla="*/ 73342 h 146651"/>
                <a:gd name="connsiteX7" fmla="*/ 71697 w 203158"/>
                <a:gd name="connsiteY7" fmla="*/ 26907 h 146651"/>
                <a:gd name="connsiteX8" fmla="*/ 87828 w 203158"/>
                <a:gd name="connsiteY8" fmla="*/ 26907 h 146651"/>
                <a:gd name="connsiteX9" fmla="*/ 91094 w 203158"/>
                <a:gd name="connsiteY9" fmla="*/ 12245 h 146651"/>
                <a:gd name="connsiteX10" fmla="*/ 88775 w 203158"/>
                <a:gd name="connsiteY10" fmla="*/ 0 h 146651"/>
                <a:gd name="connsiteX11" fmla="*/ 71795 w 203158"/>
                <a:gd name="connsiteY11" fmla="*/ 0 h 146651"/>
                <a:gd name="connsiteX12" fmla="*/ 17 w 203158"/>
                <a:gd name="connsiteY12" fmla="*/ 74874 h 146651"/>
                <a:gd name="connsiteX13" fmla="*/ 71795 w 203158"/>
                <a:gd name="connsiteY13" fmla="*/ 146651 h 146651"/>
                <a:gd name="connsiteX14" fmla="*/ 130573 w 203158"/>
                <a:gd name="connsiteY14" fmla="*/ 146651 h 146651"/>
                <a:gd name="connsiteX15" fmla="*/ 203154 w 203158"/>
                <a:gd name="connsiteY15" fmla="*/ 72558 h 146651"/>
                <a:gd name="connsiteX16" fmla="*/ 141937 w 203158"/>
                <a:gd name="connsiteY16" fmla="*/ 980 h 14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158" h="146651">
                  <a:moveTo>
                    <a:pt x="141839" y="1078"/>
                  </a:moveTo>
                  <a:cubicBezTo>
                    <a:pt x="142368" y="4810"/>
                    <a:pt x="142652" y="8574"/>
                    <a:pt x="142688" y="12343"/>
                  </a:cubicBezTo>
                  <a:cubicBezTo>
                    <a:pt x="142727" y="17719"/>
                    <a:pt x="142191" y="23083"/>
                    <a:pt x="141088" y="28344"/>
                  </a:cubicBezTo>
                  <a:cubicBezTo>
                    <a:pt x="166013" y="34068"/>
                    <a:pt x="181576" y="58914"/>
                    <a:pt x="175852" y="83837"/>
                  </a:cubicBezTo>
                  <a:cubicBezTo>
                    <a:pt x="171002" y="104961"/>
                    <a:pt x="152148" y="119894"/>
                    <a:pt x="130475" y="119777"/>
                  </a:cubicBezTo>
                  <a:lnTo>
                    <a:pt x="71697" y="119777"/>
                  </a:lnTo>
                  <a:cubicBezTo>
                    <a:pt x="46052" y="119777"/>
                    <a:pt x="25262" y="98986"/>
                    <a:pt x="25262" y="73342"/>
                  </a:cubicBezTo>
                  <a:cubicBezTo>
                    <a:pt x="25262" y="47697"/>
                    <a:pt x="46052" y="26907"/>
                    <a:pt x="71697" y="26907"/>
                  </a:cubicBezTo>
                  <a:lnTo>
                    <a:pt x="87828" y="26907"/>
                  </a:lnTo>
                  <a:cubicBezTo>
                    <a:pt x="89992" y="22323"/>
                    <a:pt x="91108" y="17315"/>
                    <a:pt x="91094" y="12245"/>
                  </a:cubicBezTo>
                  <a:cubicBezTo>
                    <a:pt x="91092" y="8055"/>
                    <a:pt x="90306" y="3901"/>
                    <a:pt x="88775" y="0"/>
                  </a:cubicBezTo>
                  <a:lnTo>
                    <a:pt x="71795" y="0"/>
                  </a:lnTo>
                  <a:cubicBezTo>
                    <a:pt x="31298" y="855"/>
                    <a:pt x="-838" y="34376"/>
                    <a:pt x="17" y="74874"/>
                  </a:cubicBezTo>
                  <a:cubicBezTo>
                    <a:pt x="846" y="114167"/>
                    <a:pt x="32501" y="145822"/>
                    <a:pt x="71795" y="146651"/>
                  </a:cubicBezTo>
                  <a:lnTo>
                    <a:pt x="130573" y="146651"/>
                  </a:lnTo>
                  <a:cubicBezTo>
                    <a:pt x="171078" y="146233"/>
                    <a:pt x="203572" y="113060"/>
                    <a:pt x="203154" y="72558"/>
                  </a:cubicBezTo>
                  <a:cubicBezTo>
                    <a:pt x="202788" y="37016"/>
                    <a:pt x="176991" y="6853"/>
                    <a:pt x="141937" y="980"/>
                  </a:cubicBezTo>
                  <a:close/>
                </a:path>
              </a:pathLst>
            </a:custGeom>
            <a:solidFill>
              <a:srgbClr val="8C8279"/>
            </a:solidFill>
            <a:ln w="3227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C7E98184-8B5F-4664-0C0C-E935E57B35F0}"/>
                </a:ext>
              </a:extLst>
            </p:cNvPr>
            <p:cNvSpPr/>
            <p:nvPr/>
          </p:nvSpPr>
          <p:spPr>
            <a:xfrm>
              <a:off x="6342682" y="4481907"/>
              <a:ext cx="184913" cy="192276"/>
            </a:xfrm>
            <a:custGeom>
              <a:avLst/>
              <a:gdLst>
                <a:gd name="connsiteX0" fmla="*/ 182263 w 184913"/>
                <a:gd name="connsiteY0" fmla="*/ 175975 h 192276"/>
                <a:gd name="connsiteX1" fmla="*/ 168809 w 184913"/>
                <a:gd name="connsiteY1" fmla="*/ 189559 h 192276"/>
                <a:gd name="connsiteX2" fmla="*/ 155786 w 184913"/>
                <a:gd name="connsiteY2" fmla="*/ 189599 h 192276"/>
                <a:gd name="connsiteX3" fmla="*/ 155747 w 184913"/>
                <a:gd name="connsiteY3" fmla="*/ 189559 h 192276"/>
                <a:gd name="connsiteX4" fmla="*/ 5406 w 184913"/>
                <a:gd name="connsiteY4" fmla="*/ 39447 h 192276"/>
                <a:gd name="connsiteX5" fmla="*/ 5406 w 184913"/>
                <a:gd name="connsiteY5" fmla="*/ 13323 h 192276"/>
                <a:gd name="connsiteX6" fmla="*/ 18990 w 184913"/>
                <a:gd name="connsiteY6" fmla="*/ 0 h 192276"/>
                <a:gd name="connsiteX7" fmla="*/ 182263 w 184913"/>
                <a:gd name="connsiteY7" fmla="*/ 163044 h 192276"/>
                <a:gd name="connsiteX8" fmla="*/ 182285 w 184913"/>
                <a:gd name="connsiteY8" fmla="*/ 175789 h 192276"/>
                <a:gd name="connsiteX9" fmla="*/ 182263 w 184913"/>
                <a:gd name="connsiteY9" fmla="*/ 175812 h 192276"/>
                <a:gd name="connsiteX10" fmla="*/ 182263 w 184913"/>
                <a:gd name="connsiteY10" fmla="*/ 175812 h 19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913" h="192276">
                  <a:moveTo>
                    <a:pt x="182263" y="175975"/>
                  </a:moveTo>
                  <a:lnTo>
                    <a:pt x="168809" y="189559"/>
                  </a:lnTo>
                  <a:cubicBezTo>
                    <a:pt x="165224" y="193168"/>
                    <a:pt x="159393" y="193184"/>
                    <a:pt x="155786" y="189599"/>
                  </a:cubicBezTo>
                  <a:cubicBezTo>
                    <a:pt x="155773" y="189586"/>
                    <a:pt x="155761" y="189572"/>
                    <a:pt x="155747" y="189559"/>
                  </a:cubicBezTo>
                  <a:lnTo>
                    <a:pt x="5406" y="39447"/>
                  </a:lnTo>
                  <a:cubicBezTo>
                    <a:pt x="-1802" y="32230"/>
                    <a:pt x="-1802" y="20539"/>
                    <a:pt x="5406" y="13323"/>
                  </a:cubicBezTo>
                  <a:lnTo>
                    <a:pt x="18990" y="0"/>
                  </a:lnTo>
                  <a:lnTo>
                    <a:pt x="182263" y="163044"/>
                  </a:lnTo>
                  <a:cubicBezTo>
                    <a:pt x="185789" y="166558"/>
                    <a:pt x="185798" y="172266"/>
                    <a:pt x="182285" y="175789"/>
                  </a:cubicBezTo>
                  <a:cubicBezTo>
                    <a:pt x="182278" y="175795"/>
                    <a:pt x="182270" y="175805"/>
                    <a:pt x="182263" y="175812"/>
                  </a:cubicBezTo>
                  <a:lnTo>
                    <a:pt x="182263" y="175812"/>
                  </a:lnTo>
                  <a:close/>
                </a:path>
              </a:pathLst>
            </a:custGeom>
            <a:solidFill>
              <a:schemeClr val="accent3"/>
            </a:solidFill>
            <a:ln w="3227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CEBC922-6D1C-1BB6-CCC8-C79A3088A60A}"/>
                </a:ext>
              </a:extLst>
            </p:cNvPr>
            <p:cNvSpPr/>
            <p:nvPr/>
          </p:nvSpPr>
          <p:spPr>
            <a:xfrm>
              <a:off x="6342682" y="4344834"/>
              <a:ext cx="183738" cy="191704"/>
            </a:xfrm>
            <a:custGeom>
              <a:avLst/>
              <a:gdLst>
                <a:gd name="connsiteX0" fmla="*/ 166001 w 183738"/>
                <a:gd name="connsiteY0" fmla="*/ 2668 h 191704"/>
                <a:gd name="connsiteX1" fmla="*/ 181022 w 183738"/>
                <a:gd name="connsiteY1" fmla="*/ 17689 h 191704"/>
                <a:gd name="connsiteX2" fmla="*/ 181061 w 183738"/>
                <a:gd name="connsiteY2" fmla="*/ 30712 h 191704"/>
                <a:gd name="connsiteX3" fmla="*/ 181022 w 183738"/>
                <a:gd name="connsiteY3" fmla="*/ 30751 h 191704"/>
                <a:gd name="connsiteX4" fmla="*/ 20460 w 183738"/>
                <a:gd name="connsiteY4" fmla="*/ 191705 h 191704"/>
                <a:gd name="connsiteX5" fmla="*/ 5406 w 183738"/>
                <a:gd name="connsiteY5" fmla="*/ 176814 h 191704"/>
                <a:gd name="connsiteX6" fmla="*/ 5406 w 183738"/>
                <a:gd name="connsiteY6" fmla="*/ 150691 h 191704"/>
                <a:gd name="connsiteX7" fmla="*/ 153037 w 183738"/>
                <a:gd name="connsiteY7" fmla="*/ 2668 h 191704"/>
                <a:gd name="connsiteX8" fmla="*/ 166001 w 183738"/>
                <a:gd name="connsiteY8" fmla="*/ 2668 h 19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38" h="191704">
                  <a:moveTo>
                    <a:pt x="166001" y="2668"/>
                  </a:moveTo>
                  <a:lnTo>
                    <a:pt x="181022" y="17689"/>
                  </a:lnTo>
                  <a:cubicBezTo>
                    <a:pt x="184629" y="21274"/>
                    <a:pt x="184646" y="27105"/>
                    <a:pt x="181061" y="30712"/>
                  </a:cubicBezTo>
                  <a:cubicBezTo>
                    <a:pt x="181048" y="30725"/>
                    <a:pt x="181035" y="30738"/>
                    <a:pt x="181022" y="30751"/>
                  </a:cubicBezTo>
                  <a:lnTo>
                    <a:pt x="20460" y="191705"/>
                  </a:lnTo>
                  <a:lnTo>
                    <a:pt x="5406" y="176814"/>
                  </a:lnTo>
                  <a:cubicBezTo>
                    <a:pt x="-1802" y="169598"/>
                    <a:pt x="-1802" y="157907"/>
                    <a:pt x="5406" y="150691"/>
                  </a:cubicBezTo>
                  <a:lnTo>
                    <a:pt x="153037" y="2668"/>
                  </a:lnTo>
                  <a:cubicBezTo>
                    <a:pt x="156627" y="-889"/>
                    <a:pt x="162412" y="-889"/>
                    <a:pt x="166001" y="2668"/>
                  </a:cubicBezTo>
                  <a:close/>
                </a:path>
              </a:pathLst>
            </a:custGeom>
            <a:solidFill>
              <a:srgbClr val="1490DF"/>
            </a:solidFill>
            <a:ln w="32279"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5F97F3B-9344-C912-CEF3-3F6DE9945384}"/>
                </a:ext>
              </a:extLst>
            </p:cNvPr>
            <p:cNvSpPr/>
            <p:nvPr/>
          </p:nvSpPr>
          <p:spPr>
            <a:xfrm>
              <a:off x="6745454" y="4492879"/>
              <a:ext cx="185011" cy="192243"/>
            </a:xfrm>
            <a:custGeom>
              <a:avLst/>
              <a:gdLst>
                <a:gd name="connsiteX0" fmla="*/ 2750 w 185011"/>
                <a:gd name="connsiteY0" fmla="*/ 175649 h 192243"/>
                <a:gd name="connsiteX1" fmla="*/ 2531 w 185011"/>
                <a:gd name="connsiteY1" fmla="*/ 162904 h 192243"/>
                <a:gd name="connsiteX2" fmla="*/ 2554 w 185011"/>
                <a:gd name="connsiteY2" fmla="*/ 162881 h 192243"/>
                <a:gd name="connsiteX3" fmla="*/ 2554 w 185011"/>
                <a:gd name="connsiteY3" fmla="*/ 162881 h 192243"/>
                <a:gd name="connsiteX4" fmla="*/ 2750 w 185011"/>
                <a:gd name="connsiteY4" fmla="*/ 162881 h 192243"/>
                <a:gd name="connsiteX5" fmla="*/ 166022 w 185011"/>
                <a:gd name="connsiteY5" fmla="*/ 0 h 192243"/>
                <a:gd name="connsiteX6" fmla="*/ 179606 w 185011"/>
                <a:gd name="connsiteY6" fmla="*/ 13552 h 192243"/>
                <a:gd name="connsiteX7" fmla="*/ 179606 w 185011"/>
                <a:gd name="connsiteY7" fmla="*/ 39675 h 192243"/>
                <a:gd name="connsiteX8" fmla="*/ 29036 w 185011"/>
                <a:gd name="connsiteY8" fmla="*/ 189494 h 192243"/>
                <a:gd name="connsiteX9" fmla="*/ 16291 w 185011"/>
                <a:gd name="connsiteY9" fmla="*/ 189713 h 192243"/>
                <a:gd name="connsiteX10" fmla="*/ 16269 w 185011"/>
                <a:gd name="connsiteY10" fmla="*/ 189690 h 192243"/>
                <a:gd name="connsiteX11" fmla="*/ 16269 w 185011"/>
                <a:gd name="connsiteY11" fmla="*/ 189690 h 192243"/>
                <a:gd name="connsiteX12" fmla="*/ 16073 w 185011"/>
                <a:gd name="connsiteY12" fmla="*/ 189527 h 1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011" h="192243">
                  <a:moveTo>
                    <a:pt x="2750" y="175649"/>
                  </a:moveTo>
                  <a:cubicBezTo>
                    <a:pt x="-829" y="172190"/>
                    <a:pt x="-927" y="166486"/>
                    <a:pt x="2531" y="162904"/>
                  </a:cubicBezTo>
                  <a:cubicBezTo>
                    <a:pt x="2537" y="162897"/>
                    <a:pt x="2547" y="162887"/>
                    <a:pt x="2554" y="162881"/>
                  </a:cubicBezTo>
                  <a:lnTo>
                    <a:pt x="2554" y="162881"/>
                  </a:lnTo>
                  <a:lnTo>
                    <a:pt x="2750" y="162881"/>
                  </a:lnTo>
                  <a:lnTo>
                    <a:pt x="166022" y="0"/>
                  </a:lnTo>
                  <a:lnTo>
                    <a:pt x="179606" y="13552"/>
                  </a:lnTo>
                  <a:cubicBezTo>
                    <a:pt x="186813" y="20768"/>
                    <a:pt x="186813" y="32459"/>
                    <a:pt x="179606" y="39675"/>
                  </a:cubicBezTo>
                  <a:lnTo>
                    <a:pt x="29036" y="189494"/>
                  </a:lnTo>
                  <a:cubicBezTo>
                    <a:pt x="25578" y="193073"/>
                    <a:pt x="19874" y="193171"/>
                    <a:pt x="16291" y="189713"/>
                  </a:cubicBezTo>
                  <a:cubicBezTo>
                    <a:pt x="16285" y="189706"/>
                    <a:pt x="16275" y="189697"/>
                    <a:pt x="16269" y="189690"/>
                  </a:cubicBezTo>
                  <a:lnTo>
                    <a:pt x="16269" y="189690"/>
                  </a:lnTo>
                  <a:lnTo>
                    <a:pt x="16073" y="189527"/>
                  </a:lnTo>
                  <a:close/>
                </a:path>
              </a:pathLst>
            </a:custGeom>
            <a:solidFill>
              <a:schemeClr val="accent3"/>
            </a:solidFill>
            <a:ln w="32279"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1C89CC9-B2B2-DEE9-73EB-30F4B9F4EDB5}"/>
                </a:ext>
              </a:extLst>
            </p:cNvPr>
            <p:cNvSpPr/>
            <p:nvPr/>
          </p:nvSpPr>
          <p:spPr>
            <a:xfrm>
              <a:off x="6746762" y="4355577"/>
              <a:ext cx="183728" cy="191704"/>
            </a:xfrm>
            <a:custGeom>
              <a:avLst/>
              <a:gdLst>
                <a:gd name="connsiteX0" fmla="*/ 30635 w 183728"/>
                <a:gd name="connsiteY0" fmla="*/ 2668 h 191704"/>
                <a:gd name="connsiteX1" fmla="*/ 178396 w 183728"/>
                <a:gd name="connsiteY1" fmla="*/ 150789 h 191704"/>
                <a:gd name="connsiteX2" fmla="*/ 178396 w 183728"/>
                <a:gd name="connsiteY2" fmla="*/ 176684 h 191704"/>
                <a:gd name="connsiteX3" fmla="*/ 163343 w 183728"/>
                <a:gd name="connsiteY3" fmla="*/ 191705 h 191704"/>
                <a:gd name="connsiteX4" fmla="*/ 2650 w 183728"/>
                <a:gd name="connsiteY4" fmla="*/ 30653 h 191704"/>
                <a:gd name="connsiteX5" fmla="*/ 2650 w 183728"/>
                <a:gd name="connsiteY5" fmla="*/ 17591 h 191704"/>
                <a:gd name="connsiteX6" fmla="*/ 17671 w 183728"/>
                <a:gd name="connsiteY6" fmla="*/ 2668 h 191704"/>
                <a:gd name="connsiteX7" fmla="*/ 30635 w 183728"/>
                <a:gd name="connsiteY7" fmla="*/ 2668 h 19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728" h="191704">
                  <a:moveTo>
                    <a:pt x="30635" y="2668"/>
                  </a:moveTo>
                  <a:lnTo>
                    <a:pt x="178396" y="150789"/>
                  </a:lnTo>
                  <a:cubicBezTo>
                    <a:pt x="185505" y="157956"/>
                    <a:pt x="185505" y="169516"/>
                    <a:pt x="178396" y="176684"/>
                  </a:cubicBezTo>
                  <a:lnTo>
                    <a:pt x="163343" y="191705"/>
                  </a:lnTo>
                  <a:lnTo>
                    <a:pt x="2650" y="30653"/>
                  </a:lnTo>
                  <a:cubicBezTo>
                    <a:pt x="-883" y="27016"/>
                    <a:pt x="-883" y="21228"/>
                    <a:pt x="2650" y="17591"/>
                  </a:cubicBezTo>
                  <a:lnTo>
                    <a:pt x="17671" y="2668"/>
                  </a:lnTo>
                  <a:cubicBezTo>
                    <a:pt x="21260" y="-889"/>
                    <a:pt x="27046" y="-889"/>
                    <a:pt x="30635" y="2668"/>
                  </a:cubicBezTo>
                  <a:close/>
                </a:path>
              </a:pathLst>
            </a:custGeom>
            <a:solidFill>
              <a:srgbClr val="1490DF"/>
            </a:solidFill>
            <a:ln w="32279"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AE746282-97D4-8E35-33E0-C02C172C921B}"/>
              </a:ext>
              <a:ext uri="{C183D7F6-B498-43B3-948B-1728B52AA6E4}">
                <adec:decorative xmlns:adec="http://schemas.microsoft.com/office/drawing/2017/decorative" val="1"/>
              </a:ext>
            </a:extLst>
          </p:cNvPr>
          <p:cNvGrpSpPr/>
          <p:nvPr/>
        </p:nvGrpSpPr>
        <p:grpSpPr>
          <a:xfrm>
            <a:off x="5623551" y="4451285"/>
            <a:ext cx="546758" cy="490751"/>
            <a:chOff x="6167171" y="4518664"/>
            <a:chExt cx="537159" cy="482133"/>
          </a:xfrm>
          <a:effectLst>
            <a:outerShdw blurRad="38100" dist="38100" dir="2700000" algn="tl" rotWithShape="0">
              <a:prstClr val="black">
                <a:alpha val="40000"/>
              </a:prstClr>
            </a:outerShdw>
          </a:effectLst>
        </p:grpSpPr>
        <p:sp>
          <p:nvSpPr>
            <p:cNvPr id="13" name="Freeform: Shape 12">
              <a:extLst>
                <a:ext uri="{FF2B5EF4-FFF2-40B4-BE49-F238E27FC236}">
                  <a16:creationId xmlns:a16="http://schemas.microsoft.com/office/drawing/2014/main" id="{18C5EF2B-8648-279B-21C5-984A57C13916}"/>
                </a:ext>
              </a:extLst>
            </p:cNvPr>
            <p:cNvSpPr/>
            <p:nvPr/>
          </p:nvSpPr>
          <p:spPr>
            <a:xfrm>
              <a:off x="6465204" y="4627220"/>
              <a:ext cx="59661" cy="59661"/>
            </a:xfrm>
            <a:custGeom>
              <a:avLst/>
              <a:gdLst>
                <a:gd name="connsiteX0" fmla="*/ 59662 w 59661"/>
                <a:gd name="connsiteY0" fmla="*/ 29831 h 59661"/>
                <a:gd name="connsiteX1" fmla="*/ 29831 w 59661"/>
                <a:gd name="connsiteY1" fmla="*/ 59662 h 59661"/>
                <a:gd name="connsiteX2" fmla="*/ 0 w 59661"/>
                <a:gd name="connsiteY2" fmla="*/ 29831 h 59661"/>
                <a:gd name="connsiteX3" fmla="*/ 29831 w 59661"/>
                <a:gd name="connsiteY3" fmla="*/ 0 h 59661"/>
                <a:gd name="connsiteX4" fmla="*/ 59662 w 59661"/>
                <a:gd name="connsiteY4" fmla="*/ 29831 h 59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61" h="59661">
                  <a:moveTo>
                    <a:pt x="59662" y="29831"/>
                  </a:moveTo>
                  <a:cubicBezTo>
                    <a:pt x="59662" y="46306"/>
                    <a:pt x="46306" y="59662"/>
                    <a:pt x="29831" y="59662"/>
                  </a:cubicBezTo>
                  <a:cubicBezTo>
                    <a:pt x="13356" y="59662"/>
                    <a:pt x="0" y="46306"/>
                    <a:pt x="0" y="29831"/>
                  </a:cubicBezTo>
                  <a:cubicBezTo>
                    <a:pt x="0" y="13356"/>
                    <a:pt x="13356" y="0"/>
                    <a:pt x="29831" y="0"/>
                  </a:cubicBezTo>
                  <a:cubicBezTo>
                    <a:pt x="46306" y="0"/>
                    <a:pt x="59662" y="13356"/>
                    <a:pt x="59662" y="29831"/>
                  </a:cubicBezTo>
                  <a:close/>
                </a:path>
              </a:pathLst>
            </a:custGeom>
            <a:solidFill>
              <a:srgbClr val="8C8279"/>
            </a:solidFill>
            <a:ln w="3227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228D1E2-9BFC-554C-79A2-CFEBD2B7DD36}"/>
                </a:ext>
              </a:extLst>
            </p:cNvPr>
            <p:cNvSpPr/>
            <p:nvPr/>
          </p:nvSpPr>
          <p:spPr>
            <a:xfrm>
              <a:off x="6369981" y="4627482"/>
              <a:ext cx="59661" cy="59661"/>
            </a:xfrm>
            <a:custGeom>
              <a:avLst/>
              <a:gdLst>
                <a:gd name="connsiteX0" fmla="*/ 59662 w 59661"/>
                <a:gd name="connsiteY0" fmla="*/ 29831 h 59661"/>
                <a:gd name="connsiteX1" fmla="*/ 29831 w 59661"/>
                <a:gd name="connsiteY1" fmla="*/ 59662 h 59661"/>
                <a:gd name="connsiteX2" fmla="*/ 0 w 59661"/>
                <a:gd name="connsiteY2" fmla="*/ 29831 h 59661"/>
                <a:gd name="connsiteX3" fmla="*/ 29831 w 59661"/>
                <a:gd name="connsiteY3" fmla="*/ 0 h 59661"/>
                <a:gd name="connsiteX4" fmla="*/ 59662 w 59661"/>
                <a:gd name="connsiteY4" fmla="*/ 29831 h 59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61" h="59661">
                  <a:moveTo>
                    <a:pt x="59662" y="29831"/>
                  </a:moveTo>
                  <a:cubicBezTo>
                    <a:pt x="59662" y="46306"/>
                    <a:pt x="46306" y="59662"/>
                    <a:pt x="29831" y="59662"/>
                  </a:cubicBezTo>
                  <a:cubicBezTo>
                    <a:pt x="13356" y="59662"/>
                    <a:pt x="0" y="46306"/>
                    <a:pt x="0" y="29831"/>
                  </a:cubicBezTo>
                  <a:cubicBezTo>
                    <a:pt x="0" y="13356"/>
                    <a:pt x="13356" y="0"/>
                    <a:pt x="29831" y="0"/>
                  </a:cubicBezTo>
                  <a:cubicBezTo>
                    <a:pt x="46306" y="0"/>
                    <a:pt x="59662" y="13356"/>
                    <a:pt x="59662" y="29831"/>
                  </a:cubicBezTo>
                  <a:close/>
                </a:path>
              </a:pathLst>
            </a:custGeom>
            <a:solidFill>
              <a:srgbClr val="8C8279"/>
            </a:solidFill>
            <a:ln w="3227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23E41BF-BC40-ADAC-CDBA-8AE3985BC9E4}"/>
                </a:ext>
              </a:extLst>
            </p:cNvPr>
            <p:cNvSpPr/>
            <p:nvPr/>
          </p:nvSpPr>
          <p:spPr>
            <a:xfrm>
              <a:off x="6274791" y="4627482"/>
              <a:ext cx="59661" cy="59661"/>
            </a:xfrm>
            <a:custGeom>
              <a:avLst/>
              <a:gdLst>
                <a:gd name="connsiteX0" fmla="*/ 59662 w 59661"/>
                <a:gd name="connsiteY0" fmla="*/ 29831 h 59661"/>
                <a:gd name="connsiteX1" fmla="*/ 29831 w 59661"/>
                <a:gd name="connsiteY1" fmla="*/ 59662 h 59661"/>
                <a:gd name="connsiteX2" fmla="*/ 0 w 59661"/>
                <a:gd name="connsiteY2" fmla="*/ 29831 h 59661"/>
                <a:gd name="connsiteX3" fmla="*/ 29831 w 59661"/>
                <a:gd name="connsiteY3" fmla="*/ 0 h 59661"/>
                <a:gd name="connsiteX4" fmla="*/ 59662 w 59661"/>
                <a:gd name="connsiteY4" fmla="*/ 29831 h 59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61" h="59661">
                  <a:moveTo>
                    <a:pt x="59662" y="29831"/>
                  </a:moveTo>
                  <a:cubicBezTo>
                    <a:pt x="59662" y="46306"/>
                    <a:pt x="46306" y="59662"/>
                    <a:pt x="29831" y="59662"/>
                  </a:cubicBezTo>
                  <a:cubicBezTo>
                    <a:pt x="13356" y="59662"/>
                    <a:pt x="0" y="46306"/>
                    <a:pt x="0" y="29831"/>
                  </a:cubicBezTo>
                  <a:cubicBezTo>
                    <a:pt x="0" y="13356"/>
                    <a:pt x="13356" y="0"/>
                    <a:pt x="29831" y="0"/>
                  </a:cubicBezTo>
                  <a:cubicBezTo>
                    <a:pt x="46306" y="0"/>
                    <a:pt x="59662" y="13356"/>
                    <a:pt x="59662" y="29831"/>
                  </a:cubicBezTo>
                  <a:close/>
                </a:path>
              </a:pathLst>
            </a:custGeom>
            <a:solidFill>
              <a:srgbClr val="8C8279"/>
            </a:solidFill>
            <a:ln w="3227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FA3A38A-D24B-E2F0-4D8B-77ED664A3F67}"/>
                </a:ext>
              </a:extLst>
            </p:cNvPr>
            <p:cNvSpPr/>
            <p:nvPr/>
          </p:nvSpPr>
          <p:spPr>
            <a:xfrm>
              <a:off x="6167324" y="4628726"/>
              <a:ext cx="161360" cy="167137"/>
            </a:xfrm>
            <a:custGeom>
              <a:avLst/>
              <a:gdLst>
                <a:gd name="connsiteX0" fmla="*/ 158975 w 161360"/>
                <a:gd name="connsiteY0" fmla="*/ 147910 h 167137"/>
                <a:gd name="connsiteX1" fmla="*/ 141882 w 161360"/>
                <a:gd name="connsiteY1" fmla="*/ 164872 h 167137"/>
                <a:gd name="connsiteX2" fmla="*/ 131000 w 161360"/>
                <a:gd name="connsiteY2" fmla="*/ 164894 h 167137"/>
                <a:gd name="connsiteX3" fmla="*/ 130978 w 161360"/>
                <a:gd name="connsiteY3" fmla="*/ 164872 h 167137"/>
                <a:gd name="connsiteX4" fmla="*/ 130978 w 161360"/>
                <a:gd name="connsiteY4" fmla="*/ 164872 h 167137"/>
                <a:gd name="connsiteX5" fmla="*/ 4516 w 161360"/>
                <a:gd name="connsiteY5" fmla="*/ 38934 h 167137"/>
                <a:gd name="connsiteX6" fmla="*/ 4516 w 161360"/>
                <a:gd name="connsiteY6" fmla="*/ 17126 h 167137"/>
                <a:gd name="connsiteX7" fmla="*/ 4516 w 161360"/>
                <a:gd name="connsiteY7" fmla="*/ 17126 h 167137"/>
                <a:gd name="connsiteX8" fmla="*/ 21576 w 161360"/>
                <a:gd name="connsiteY8" fmla="*/ 0 h 167137"/>
                <a:gd name="connsiteX9" fmla="*/ 21576 w 161360"/>
                <a:gd name="connsiteY9" fmla="*/ 0 h 167137"/>
                <a:gd name="connsiteX10" fmla="*/ 159106 w 161360"/>
                <a:gd name="connsiteY10" fmla="*/ 136973 h 167137"/>
                <a:gd name="connsiteX11" fmla="*/ 159106 w 161360"/>
                <a:gd name="connsiteY11" fmla="*/ 147910 h 16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360" h="167137">
                  <a:moveTo>
                    <a:pt x="158975" y="147910"/>
                  </a:moveTo>
                  <a:lnTo>
                    <a:pt x="141882" y="164872"/>
                  </a:lnTo>
                  <a:cubicBezTo>
                    <a:pt x="138883" y="167883"/>
                    <a:pt x="134011" y="167893"/>
                    <a:pt x="131000" y="164894"/>
                  </a:cubicBezTo>
                  <a:cubicBezTo>
                    <a:pt x="130992" y="164887"/>
                    <a:pt x="130985" y="164880"/>
                    <a:pt x="130978" y="164872"/>
                  </a:cubicBezTo>
                  <a:lnTo>
                    <a:pt x="130978" y="164872"/>
                  </a:lnTo>
                  <a:lnTo>
                    <a:pt x="4516" y="38934"/>
                  </a:lnTo>
                  <a:cubicBezTo>
                    <a:pt x="-1505" y="32911"/>
                    <a:pt x="-1505" y="23149"/>
                    <a:pt x="4516" y="17126"/>
                  </a:cubicBezTo>
                  <a:lnTo>
                    <a:pt x="4516" y="17126"/>
                  </a:lnTo>
                  <a:lnTo>
                    <a:pt x="21576" y="0"/>
                  </a:lnTo>
                  <a:lnTo>
                    <a:pt x="21576" y="0"/>
                  </a:lnTo>
                  <a:lnTo>
                    <a:pt x="159106" y="136973"/>
                  </a:lnTo>
                  <a:cubicBezTo>
                    <a:pt x="162112" y="140000"/>
                    <a:pt x="162112" y="144884"/>
                    <a:pt x="159106" y="147910"/>
                  </a:cubicBezTo>
                  <a:close/>
                </a:path>
              </a:pathLst>
            </a:custGeom>
            <a:solidFill>
              <a:schemeClr val="accent3"/>
            </a:solidFill>
            <a:ln w="3227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DA8C9AB-F347-BB2A-9AC0-4FB67157D4F2}"/>
                </a:ext>
              </a:extLst>
            </p:cNvPr>
            <p:cNvSpPr/>
            <p:nvPr/>
          </p:nvSpPr>
          <p:spPr>
            <a:xfrm>
              <a:off x="6167171" y="4518893"/>
              <a:ext cx="158838" cy="165598"/>
            </a:xfrm>
            <a:custGeom>
              <a:avLst/>
              <a:gdLst>
                <a:gd name="connsiteX0" fmla="*/ 139448 w 158838"/>
                <a:gd name="connsiteY0" fmla="*/ 2265 h 165598"/>
                <a:gd name="connsiteX1" fmla="*/ 156574 w 158838"/>
                <a:gd name="connsiteY1" fmla="*/ 19292 h 165598"/>
                <a:gd name="connsiteX2" fmla="*/ 156596 w 158838"/>
                <a:gd name="connsiteY2" fmla="*/ 30175 h 165598"/>
                <a:gd name="connsiteX3" fmla="*/ 156574 w 158838"/>
                <a:gd name="connsiteY3" fmla="*/ 30196 h 165598"/>
                <a:gd name="connsiteX4" fmla="*/ 21598 w 158838"/>
                <a:gd name="connsiteY4" fmla="*/ 165598 h 165598"/>
                <a:gd name="connsiteX5" fmla="*/ 21598 w 158838"/>
                <a:gd name="connsiteY5" fmla="*/ 165598 h 165598"/>
                <a:gd name="connsiteX6" fmla="*/ 4505 w 158838"/>
                <a:gd name="connsiteY6" fmla="*/ 148538 h 165598"/>
                <a:gd name="connsiteX7" fmla="*/ 4505 w 158838"/>
                <a:gd name="connsiteY7" fmla="*/ 126697 h 165598"/>
                <a:gd name="connsiteX8" fmla="*/ 4505 w 158838"/>
                <a:gd name="connsiteY8" fmla="*/ 126697 h 165598"/>
                <a:gd name="connsiteX9" fmla="*/ 128544 w 158838"/>
                <a:gd name="connsiteY9" fmla="*/ 2265 h 165598"/>
                <a:gd name="connsiteX10" fmla="*/ 139427 w 158838"/>
                <a:gd name="connsiteY10" fmla="*/ 2243 h 165598"/>
                <a:gd name="connsiteX11" fmla="*/ 139448 w 158838"/>
                <a:gd name="connsiteY11" fmla="*/ 2265 h 16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838" h="165598">
                  <a:moveTo>
                    <a:pt x="139448" y="2265"/>
                  </a:moveTo>
                  <a:lnTo>
                    <a:pt x="156574" y="19292"/>
                  </a:lnTo>
                  <a:cubicBezTo>
                    <a:pt x="159585" y="22291"/>
                    <a:pt x="159595" y="27164"/>
                    <a:pt x="156596" y="30175"/>
                  </a:cubicBezTo>
                  <a:cubicBezTo>
                    <a:pt x="156589" y="30182"/>
                    <a:pt x="156581" y="30189"/>
                    <a:pt x="156574" y="30196"/>
                  </a:cubicBezTo>
                  <a:lnTo>
                    <a:pt x="21598" y="165598"/>
                  </a:lnTo>
                  <a:lnTo>
                    <a:pt x="21598" y="165598"/>
                  </a:lnTo>
                  <a:lnTo>
                    <a:pt x="4505" y="148538"/>
                  </a:lnTo>
                  <a:cubicBezTo>
                    <a:pt x="-1502" y="142496"/>
                    <a:pt x="-1502" y="132738"/>
                    <a:pt x="4505" y="126697"/>
                  </a:cubicBezTo>
                  <a:lnTo>
                    <a:pt x="4505" y="126697"/>
                  </a:lnTo>
                  <a:lnTo>
                    <a:pt x="128544" y="2265"/>
                  </a:lnTo>
                  <a:cubicBezTo>
                    <a:pt x="131543" y="-746"/>
                    <a:pt x="136416" y="-756"/>
                    <a:pt x="139427" y="2243"/>
                  </a:cubicBezTo>
                  <a:cubicBezTo>
                    <a:pt x="139434" y="2250"/>
                    <a:pt x="139441" y="2257"/>
                    <a:pt x="139448" y="2265"/>
                  </a:cubicBezTo>
                  <a:close/>
                </a:path>
              </a:pathLst>
            </a:custGeom>
            <a:solidFill>
              <a:srgbClr val="1490DF"/>
            </a:solidFill>
            <a:ln w="322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9258035-9D3B-C8E2-C624-1314A7DA9984}"/>
                </a:ext>
              </a:extLst>
            </p:cNvPr>
            <p:cNvSpPr/>
            <p:nvPr/>
          </p:nvSpPr>
          <p:spPr>
            <a:xfrm>
              <a:off x="6510229" y="4628497"/>
              <a:ext cx="119994" cy="98235"/>
            </a:xfrm>
            <a:custGeom>
              <a:avLst/>
              <a:gdLst>
                <a:gd name="connsiteX0" fmla="*/ 18174 w 119994"/>
                <a:gd name="connsiteY0" fmla="*/ 98138 h 98235"/>
                <a:gd name="connsiteX1" fmla="*/ 56125 w 119994"/>
                <a:gd name="connsiteY1" fmla="*/ 98138 h 98235"/>
                <a:gd name="connsiteX2" fmla="*/ 115493 w 119994"/>
                <a:gd name="connsiteY2" fmla="*/ 38934 h 98235"/>
                <a:gd name="connsiteX3" fmla="*/ 115493 w 119994"/>
                <a:gd name="connsiteY3" fmla="*/ 17126 h 98235"/>
                <a:gd name="connsiteX4" fmla="*/ 98400 w 119994"/>
                <a:gd name="connsiteY4" fmla="*/ 0 h 98235"/>
                <a:gd name="connsiteX5" fmla="*/ 0 w 119994"/>
                <a:gd name="connsiteY5" fmla="*/ 98236 h 9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94" h="98235">
                  <a:moveTo>
                    <a:pt x="18174" y="98138"/>
                  </a:moveTo>
                  <a:lnTo>
                    <a:pt x="56125" y="98138"/>
                  </a:lnTo>
                  <a:lnTo>
                    <a:pt x="115493" y="38934"/>
                  </a:lnTo>
                  <a:cubicBezTo>
                    <a:pt x="121495" y="32904"/>
                    <a:pt x="121495" y="23156"/>
                    <a:pt x="115493" y="17126"/>
                  </a:cubicBezTo>
                  <a:lnTo>
                    <a:pt x="98400" y="0"/>
                  </a:lnTo>
                  <a:lnTo>
                    <a:pt x="0" y="98236"/>
                  </a:lnTo>
                  <a:close/>
                </a:path>
              </a:pathLst>
            </a:custGeom>
            <a:solidFill>
              <a:schemeClr val="accent3"/>
            </a:solidFill>
            <a:ln w="3227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C51B47B-5FFF-26B4-B179-63DDB74D36FA}"/>
                </a:ext>
              </a:extLst>
            </p:cNvPr>
            <p:cNvSpPr/>
            <p:nvPr/>
          </p:nvSpPr>
          <p:spPr>
            <a:xfrm>
              <a:off x="6471387" y="4518664"/>
              <a:ext cx="159016" cy="165663"/>
            </a:xfrm>
            <a:custGeom>
              <a:avLst/>
              <a:gdLst>
                <a:gd name="connsiteX0" fmla="*/ 154302 w 159016"/>
                <a:gd name="connsiteY0" fmla="*/ 148603 h 165663"/>
                <a:gd name="connsiteX1" fmla="*/ 137176 w 159016"/>
                <a:gd name="connsiteY1" fmla="*/ 165664 h 165663"/>
                <a:gd name="connsiteX2" fmla="*/ 137176 w 159016"/>
                <a:gd name="connsiteY2" fmla="*/ 165664 h 165663"/>
                <a:gd name="connsiteX3" fmla="*/ 2200 w 159016"/>
                <a:gd name="connsiteY3" fmla="*/ 30295 h 165663"/>
                <a:gd name="connsiteX4" fmla="*/ 2200 w 159016"/>
                <a:gd name="connsiteY4" fmla="*/ 19521 h 165663"/>
                <a:gd name="connsiteX5" fmla="*/ 2200 w 159016"/>
                <a:gd name="connsiteY5" fmla="*/ 19521 h 165663"/>
                <a:gd name="connsiteX6" fmla="*/ 19522 w 159016"/>
                <a:gd name="connsiteY6" fmla="*/ 2265 h 165663"/>
                <a:gd name="connsiteX7" fmla="*/ 30403 w 159016"/>
                <a:gd name="connsiteY7" fmla="*/ 2243 h 165663"/>
                <a:gd name="connsiteX8" fmla="*/ 30426 w 159016"/>
                <a:gd name="connsiteY8" fmla="*/ 2265 h 165663"/>
                <a:gd name="connsiteX9" fmla="*/ 30426 w 159016"/>
                <a:gd name="connsiteY9" fmla="*/ 2265 h 165663"/>
                <a:gd name="connsiteX10" fmla="*/ 154498 w 159016"/>
                <a:gd name="connsiteY10" fmla="*/ 126697 h 165663"/>
                <a:gd name="connsiteX11" fmla="*/ 154498 w 159016"/>
                <a:gd name="connsiteY11" fmla="*/ 148538 h 165663"/>
                <a:gd name="connsiteX12" fmla="*/ 154498 w 159016"/>
                <a:gd name="connsiteY12" fmla="*/ 148538 h 16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16" h="165663">
                  <a:moveTo>
                    <a:pt x="154302" y="148603"/>
                  </a:moveTo>
                  <a:lnTo>
                    <a:pt x="137176" y="165664"/>
                  </a:lnTo>
                  <a:lnTo>
                    <a:pt x="137176" y="165664"/>
                  </a:lnTo>
                  <a:lnTo>
                    <a:pt x="2200" y="30295"/>
                  </a:lnTo>
                  <a:cubicBezTo>
                    <a:pt x="-733" y="27302"/>
                    <a:pt x="-733" y="22514"/>
                    <a:pt x="2200" y="19521"/>
                  </a:cubicBezTo>
                  <a:lnTo>
                    <a:pt x="2200" y="19521"/>
                  </a:lnTo>
                  <a:lnTo>
                    <a:pt x="19522" y="2265"/>
                  </a:lnTo>
                  <a:cubicBezTo>
                    <a:pt x="22521" y="-746"/>
                    <a:pt x="27394" y="-756"/>
                    <a:pt x="30403" y="2243"/>
                  </a:cubicBezTo>
                  <a:cubicBezTo>
                    <a:pt x="30413" y="2250"/>
                    <a:pt x="30420" y="2257"/>
                    <a:pt x="30426" y="2265"/>
                  </a:cubicBezTo>
                  <a:lnTo>
                    <a:pt x="30426" y="2265"/>
                  </a:lnTo>
                  <a:lnTo>
                    <a:pt x="154498" y="126697"/>
                  </a:lnTo>
                  <a:cubicBezTo>
                    <a:pt x="160523" y="132731"/>
                    <a:pt x="160523" y="142504"/>
                    <a:pt x="154498" y="148538"/>
                  </a:cubicBezTo>
                  <a:lnTo>
                    <a:pt x="154498" y="148538"/>
                  </a:lnTo>
                  <a:close/>
                </a:path>
              </a:pathLst>
            </a:custGeom>
            <a:solidFill>
              <a:srgbClr val="1490DF"/>
            </a:solidFill>
            <a:ln w="322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DF1598B-E483-81A6-6E83-3E6DCBD14C0C}"/>
                </a:ext>
              </a:extLst>
            </p:cNvPr>
            <p:cNvSpPr/>
            <p:nvPr/>
          </p:nvSpPr>
          <p:spPr>
            <a:xfrm>
              <a:off x="6419620" y="4712290"/>
              <a:ext cx="284710" cy="288507"/>
            </a:xfrm>
            <a:custGeom>
              <a:avLst/>
              <a:gdLst>
                <a:gd name="connsiteX0" fmla="*/ 353518 w 353518"/>
                <a:gd name="connsiteY0" fmla="*/ 198567 h 358233"/>
                <a:gd name="connsiteX1" fmla="*/ 353518 w 353518"/>
                <a:gd name="connsiteY1" fmla="*/ 158487 h 358233"/>
                <a:gd name="connsiteX2" fmla="*/ 348213 w 353518"/>
                <a:gd name="connsiteY2" fmla="*/ 158487 h 358233"/>
                <a:gd name="connsiteX3" fmla="*/ 304629 w 353518"/>
                <a:gd name="connsiteY3" fmla="*/ 144963 h 358233"/>
                <a:gd name="connsiteX4" fmla="*/ 294609 w 353518"/>
                <a:gd name="connsiteY4" fmla="*/ 114903 h 358233"/>
                <a:gd name="connsiteX5" fmla="*/ 316418 w 353518"/>
                <a:gd name="connsiteY5" fmla="*/ 67783 h 358233"/>
                <a:gd name="connsiteX6" fmla="*/ 288126 w 353518"/>
                <a:gd name="connsiteY6" fmla="*/ 39491 h 358233"/>
                <a:gd name="connsiteX7" fmla="*/ 282821 w 353518"/>
                <a:gd name="connsiteY7" fmla="*/ 39491 h 358233"/>
                <a:gd name="connsiteX8" fmla="*/ 242184 w 353518"/>
                <a:gd name="connsiteY8" fmla="*/ 60120 h 358233"/>
                <a:gd name="connsiteX9" fmla="*/ 215071 w 353518"/>
                <a:gd name="connsiteY9" fmla="*/ 48921 h 358233"/>
                <a:gd name="connsiteX10" fmla="*/ 197389 w 353518"/>
                <a:gd name="connsiteY10" fmla="*/ 0 h 358233"/>
                <a:gd name="connsiteX11" fmla="*/ 155573 w 353518"/>
                <a:gd name="connsiteY11" fmla="*/ 0 h 358233"/>
                <a:gd name="connsiteX12" fmla="*/ 155573 w 353518"/>
                <a:gd name="connsiteY12" fmla="*/ 5894 h 358233"/>
                <a:gd name="connsiteX13" fmla="*/ 141427 w 353518"/>
                <a:gd name="connsiteY13" fmla="*/ 48921 h 358233"/>
                <a:gd name="connsiteX14" fmla="*/ 113724 w 353518"/>
                <a:gd name="connsiteY14" fmla="*/ 60120 h 358233"/>
                <a:gd name="connsiteX15" fmla="*/ 67881 w 353518"/>
                <a:gd name="connsiteY15" fmla="*/ 38312 h 358233"/>
                <a:gd name="connsiteX16" fmla="*/ 39589 w 353518"/>
                <a:gd name="connsiteY16" fmla="*/ 66604 h 358233"/>
                <a:gd name="connsiteX17" fmla="*/ 42536 w 353518"/>
                <a:gd name="connsiteY17" fmla="*/ 71909 h 358233"/>
                <a:gd name="connsiteX18" fmla="*/ 58909 w 353518"/>
                <a:gd name="connsiteY18" fmla="*/ 115493 h 358233"/>
                <a:gd name="connsiteX19" fmla="*/ 49478 w 353518"/>
                <a:gd name="connsiteY19" fmla="*/ 144963 h 358233"/>
                <a:gd name="connsiteX20" fmla="*/ 0 w 353518"/>
                <a:gd name="connsiteY20" fmla="*/ 160845 h 358233"/>
                <a:gd name="connsiteX21" fmla="*/ 0 w 353518"/>
                <a:gd name="connsiteY21" fmla="*/ 203872 h 358233"/>
                <a:gd name="connsiteX22" fmla="*/ 5894 w 353518"/>
                <a:gd name="connsiteY22" fmla="*/ 203872 h 358233"/>
                <a:gd name="connsiteX23" fmla="*/ 48889 w 353518"/>
                <a:gd name="connsiteY23" fmla="*/ 218018 h 358233"/>
                <a:gd name="connsiteX24" fmla="*/ 58909 w 353518"/>
                <a:gd name="connsiteY24" fmla="*/ 244509 h 358233"/>
                <a:gd name="connsiteX25" fmla="*/ 37100 w 353518"/>
                <a:gd name="connsiteY25" fmla="*/ 291662 h 358233"/>
                <a:gd name="connsiteX26" fmla="*/ 66571 w 353518"/>
                <a:gd name="connsiteY26" fmla="*/ 321690 h 358233"/>
                <a:gd name="connsiteX27" fmla="*/ 72465 w 353518"/>
                <a:gd name="connsiteY27" fmla="*/ 318743 h 358233"/>
                <a:gd name="connsiteX28" fmla="*/ 112513 w 353518"/>
                <a:gd name="connsiteY28" fmla="*/ 298146 h 358233"/>
                <a:gd name="connsiteX29" fmla="*/ 140215 w 353518"/>
                <a:gd name="connsiteY29" fmla="*/ 309345 h 358233"/>
                <a:gd name="connsiteX30" fmla="*/ 157930 w 353518"/>
                <a:gd name="connsiteY30" fmla="*/ 358233 h 358233"/>
                <a:gd name="connsiteX31" fmla="*/ 197978 w 353518"/>
                <a:gd name="connsiteY31" fmla="*/ 358233 h 358233"/>
                <a:gd name="connsiteX32" fmla="*/ 197978 w 353518"/>
                <a:gd name="connsiteY32" fmla="*/ 352339 h 358233"/>
                <a:gd name="connsiteX33" fmla="*/ 212124 w 353518"/>
                <a:gd name="connsiteY33" fmla="*/ 309345 h 358233"/>
                <a:gd name="connsiteX34" fmla="*/ 239826 w 353518"/>
                <a:gd name="connsiteY34" fmla="*/ 298146 h 358233"/>
                <a:gd name="connsiteX35" fmla="*/ 286357 w 353518"/>
                <a:gd name="connsiteY35" fmla="*/ 319921 h 358233"/>
                <a:gd name="connsiteX36" fmla="*/ 314649 w 353518"/>
                <a:gd name="connsiteY36" fmla="*/ 291662 h 358233"/>
                <a:gd name="connsiteX37" fmla="*/ 311702 w 353518"/>
                <a:gd name="connsiteY37" fmla="*/ 286357 h 358233"/>
                <a:gd name="connsiteX38" fmla="*/ 294609 w 353518"/>
                <a:gd name="connsiteY38" fmla="*/ 243789 h 358233"/>
                <a:gd name="connsiteX39" fmla="*/ 305808 w 353518"/>
                <a:gd name="connsiteY39" fmla="*/ 216119 h 358233"/>
                <a:gd name="connsiteX40" fmla="*/ 177971 w 353518"/>
                <a:gd name="connsiteY40" fmla="*/ 257509 h 358233"/>
                <a:gd name="connsiteX41" fmla="*/ 176759 w 353518"/>
                <a:gd name="connsiteY41" fmla="*/ 257509 h 358233"/>
                <a:gd name="connsiteX42" fmla="*/ 100186 w 353518"/>
                <a:gd name="connsiteY42" fmla="*/ 179726 h 358233"/>
                <a:gd name="connsiteX43" fmla="*/ 177971 w 353518"/>
                <a:gd name="connsiteY43" fmla="*/ 103151 h 358233"/>
                <a:gd name="connsiteX44" fmla="*/ 254542 w 353518"/>
                <a:gd name="connsiteY44" fmla="*/ 180937 h 358233"/>
                <a:gd name="connsiteX45" fmla="*/ 177971 w 353518"/>
                <a:gd name="connsiteY45" fmla="*/ 257509 h 3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53518" h="358233">
                  <a:moveTo>
                    <a:pt x="353518" y="198567"/>
                  </a:moveTo>
                  <a:lnTo>
                    <a:pt x="353518" y="158487"/>
                  </a:lnTo>
                  <a:lnTo>
                    <a:pt x="348213" y="158487"/>
                  </a:lnTo>
                  <a:lnTo>
                    <a:pt x="304629" y="144963"/>
                  </a:lnTo>
                  <a:lnTo>
                    <a:pt x="294609" y="114903"/>
                  </a:lnTo>
                  <a:lnTo>
                    <a:pt x="316418" y="67783"/>
                  </a:lnTo>
                  <a:lnTo>
                    <a:pt x="288126" y="39491"/>
                  </a:lnTo>
                  <a:lnTo>
                    <a:pt x="282821" y="39491"/>
                  </a:lnTo>
                  <a:lnTo>
                    <a:pt x="242184" y="60120"/>
                  </a:lnTo>
                  <a:lnTo>
                    <a:pt x="215071" y="48921"/>
                  </a:lnTo>
                  <a:lnTo>
                    <a:pt x="197389" y="0"/>
                  </a:lnTo>
                  <a:lnTo>
                    <a:pt x="155573" y="0"/>
                  </a:lnTo>
                  <a:lnTo>
                    <a:pt x="155573" y="5894"/>
                  </a:lnTo>
                  <a:lnTo>
                    <a:pt x="141427" y="48921"/>
                  </a:lnTo>
                  <a:lnTo>
                    <a:pt x="113724" y="60120"/>
                  </a:lnTo>
                  <a:lnTo>
                    <a:pt x="67881" y="38312"/>
                  </a:lnTo>
                  <a:lnTo>
                    <a:pt x="39589" y="66604"/>
                  </a:lnTo>
                  <a:lnTo>
                    <a:pt x="42536" y="71909"/>
                  </a:lnTo>
                  <a:lnTo>
                    <a:pt x="58909" y="115493"/>
                  </a:lnTo>
                  <a:lnTo>
                    <a:pt x="49478" y="144963"/>
                  </a:lnTo>
                  <a:lnTo>
                    <a:pt x="0" y="160845"/>
                  </a:lnTo>
                  <a:lnTo>
                    <a:pt x="0" y="203872"/>
                  </a:lnTo>
                  <a:lnTo>
                    <a:pt x="5894" y="203872"/>
                  </a:lnTo>
                  <a:lnTo>
                    <a:pt x="48889" y="218018"/>
                  </a:lnTo>
                  <a:lnTo>
                    <a:pt x="58909" y="244509"/>
                  </a:lnTo>
                  <a:lnTo>
                    <a:pt x="37100" y="291662"/>
                  </a:lnTo>
                  <a:lnTo>
                    <a:pt x="66571" y="321690"/>
                  </a:lnTo>
                  <a:lnTo>
                    <a:pt x="72465" y="318743"/>
                  </a:lnTo>
                  <a:lnTo>
                    <a:pt x="112513" y="298146"/>
                  </a:lnTo>
                  <a:lnTo>
                    <a:pt x="140215" y="309345"/>
                  </a:lnTo>
                  <a:lnTo>
                    <a:pt x="157930" y="358233"/>
                  </a:lnTo>
                  <a:lnTo>
                    <a:pt x="197978" y="358233"/>
                  </a:lnTo>
                  <a:lnTo>
                    <a:pt x="197978" y="352339"/>
                  </a:lnTo>
                  <a:lnTo>
                    <a:pt x="212124" y="309345"/>
                  </a:lnTo>
                  <a:lnTo>
                    <a:pt x="239826" y="298146"/>
                  </a:lnTo>
                  <a:lnTo>
                    <a:pt x="286357" y="319921"/>
                  </a:lnTo>
                  <a:lnTo>
                    <a:pt x="314649" y="291662"/>
                  </a:lnTo>
                  <a:lnTo>
                    <a:pt x="311702" y="286357"/>
                  </a:lnTo>
                  <a:lnTo>
                    <a:pt x="294609" y="243789"/>
                  </a:lnTo>
                  <a:lnTo>
                    <a:pt x="305808" y="216119"/>
                  </a:lnTo>
                  <a:close/>
                  <a:moveTo>
                    <a:pt x="177971" y="257509"/>
                  </a:moveTo>
                  <a:lnTo>
                    <a:pt x="176759" y="257509"/>
                  </a:lnTo>
                  <a:cubicBezTo>
                    <a:pt x="134134" y="257175"/>
                    <a:pt x="99852" y="222350"/>
                    <a:pt x="100186" y="179726"/>
                  </a:cubicBezTo>
                  <a:cubicBezTo>
                    <a:pt x="100521" y="137101"/>
                    <a:pt x="135346" y="102817"/>
                    <a:pt x="177971" y="103151"/>
                  </a:cubicBezTo>
                  <a:cubicBezTo>
                    <a:pt x="220595" y="103488"/>
                    <a:pt x="254876" y="138313"/>
                    <a:pt x="254542" y="180937"/>
                  </a:cubicBezTo>
                  <a:cubicBezTo>
                    <a:pt x="254211" y="223087"/>
                    <a:pt x="220124" y="257178"/>
                    <a:pt x="177971" y="257509"/>
                  </a:cubicBezTo>
                  <a:close/>
                </a:path>
              </a:pathLst>
            </a:custGeom>
            <a:gradFill>
              <a:gsLst>
                <a:gs pos="0">
                  <a:srgbClr val="5EA0EF"/>
                </a:gs>
                <a:gs pos="50000">
                  <a:srgbClr val="2F8CE1"/>
                </a:gs>
                <a:gs pos="100000">
                  <a:srgbClr val="0078D4"/>
                </a:gs>
              </a:gsLst>
              <a:lin ang="5400000" scaled="1"/>
            </a:gradFill>
            <a:ln w="32279" cap="flat">
              <a:noFill/>
              <a:prstDash val="solid"/>
              <a:miter/>
            </a:ln>
          </p:spPr>
          <p:txBody>
            <a:bodyPr rtlCol="0" anchor="ctr"/>
            <a:lstStyle/>
            <a:p>
              <a:endParaRPr lang="en-US"/>
            </a:p>
          </p:txBody>
        </p:sp>
      </p:grpSp>
      <p:sp>
        <p:nvSpPr>
          <p:cNvPr id="23" name="TextBox 22">
            <a:extLst>
              <a:ext uri="{FF2B5EF4-FFF2-40B4-BE49-F238E27FC236}">
                <a16:creationId xmlns:a16="http://schemas.microsoft.com/office/drawing/2014/main" id="{55E1EE9A-FAE4-7B29-6132-E0A4EBE8457C}"/>
              </a:ext>
            </a:extLst>
          </p:cNvPr>
          <p:cNvSpPr txBox="1"/>
          <p:nvPr/>
        </p:nvSpPr>
        <p:spPr>
          <a:xfrm>
            <a:off x="5498328" y="5015599"/>
            <a:ext cx="900407" cy="3323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54142"/>
                </a:solidFill>
                <a:effectLst/>
                <a:uLnTx/>
                <a:uFillTx/>
                <a:latin typeface="+mj-lt"/>
                <a:ea typeface="+mn-ea"/>
                <a:cs typeface="Segoe UI Semilight" panose="020B0402040204020203" pitchFamily="34" charset="0"/>
              </a:rPr>
              <a:t>Security</a:t>
            </a:r>
            <a:r>
              <a:rPr kumimoji="0" lang="en-US" sz="1200" b="0" i="0" u="none" strike="noStrike" kern="1200" cap="none" spc="0" normalizeH="0" noProof="0">
                <a:ln>
                  <a:noFill/>
                </a:ln>
                <a:solidFill>
                  <a:srgbClr val="454142"/>
                </a:solidFill>
                <a:effectLst/>
                <a:uLnTx/>
                <a:uFillTx/>
                <a:latin typeface="+mj-lt"/>
                <a:ea typeface="+mn-ea"/>
                <a:cs typeface="Segoe UI Semilight" panose="020B0402040204020203" pitchFamily="34" charset="0"/>
              </a:rPr>
              <a:t> admin rules</a:t>
            </a:r>
            <a:endParaRPr kumimoji="0" lang="en-US" sz="1200" b="0" i="0" u="none" strike="noStrike" kern="1200" cap="none" spc="0" normalizeH="0" baseline="0" noProof="0">
              <a:ln>
                <a:noFill/>
              </a:ln>
              <a:solidFill>
                <a:srgbClr val="454142"/>
              </a:solidFill>
              <a:effectLst/>
              <a:uLnTx/>
              <a:uFillTx/>
              <a:latin typeface="+mj-lt"/>
              <a:ea typeface="+mn-ea"/>
              <a:cs typeface="Segoe UI Semilight" panose="020B0402040204020203" pitchFamily="34" charset="0"/>
            </a:endParaRPr>
          </a:p>
        </p:txBody>
      </p:sp>
    </p:spTree>
    <p:extLst>
      <p:ext uri="{BB962C8B-B14F-4D97-AF65-F5344CB8AC3E}">
        <p14:creationId xmlns:p14="http://schemas.microsoft.com/office/powerpoint/2010/main" val="17189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nodeType="withEffect">
                                  <p:stCondLst>
                                    <p:cond delay="150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nodeType="withEffect">
                                  <p:stCondLst>
                                    <p:cond delay="1500"/>
                                  </p:stCondLst>
                                  <p:childTnLst>
                                    <p:set>
                                      <p:cBhvr>
                                        <p:cTn id="24" dur="1" fill="hold">
                                          <p:stCondLst>
                                            <p:cond delay="0"/>
                                          </p:stCondLst>
                                        </p:cTn>
                                        <p:tgtEl>
                                          <p:spTgt spid="91"/>
                                        </p:tgtEl>
                                        <p:attrNameLst>
                                          <p:attrName>style.visibility</p:attrName>
                                        </p:attrNameLst>
                                      </p:cBhvr>
                                      <p:to>
                                        <p:strVal val="visible"/>
                                      </p:to>
                                    </p:set>
                                    <p:animEffect transition="in" filter="fade">
                                      <p:cBhvr>
                                        <p:cTn id="25" dur="500"/>
                                        <p:tgtEl>
                                          <p:spTgt spid="91"/>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15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9" grpId="0"/>
      <p:bldP spid="70" grpId="0"/>
      <p:bldP spid="71" grpId="0"/>
      <p:bldP spid="23" grpId="0"/>
    </p:bldLst>
  </p:timing>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36">
            <a:extLst>
              <a:ext uri="{FF2B5EF4-FFF2-40B4-BE49-F238E27FC236}">
                <a16:creationId xmlns:a16="http://schemas.microsoft.com/office/drawing/2014/main" id="{542E7F2A-B82B-0B6F-2985-1C265FEC0B76}"/>
              </a:ext>
              <a:ext uri="{C183D7F6-B498-43B3-948B-1728B52AA6E4}">
                <adec:decorative xmlns:adec="http://schemas.microsoft.com/office/drawing/2017/decorative" val="1"/>
              </a:ext>
            </a:extLst>
          </p:cNvPr>
          <p:cNvSpPr/>
          <p:nvPr/>
        </p:nvSpPr>
        <p:spPr>
          <a:xfrm>
            <a:off x="3931382" y="641350"/>
            <a:ext cx="7674015" cy="5575300"/>
          </a:xfrm>
          <a:prstGeom prst="roundRect">
            <a:avLst>
              <a:gd name="adj" fmla="val 2747"/>
            </a:avLst>
          </a:prstGeom>
          <a:solidFill>
            <a:schemeClr val="tx1"/>
          </a:solidFill>
          <a:ln w="19050" cap="flat" cmpd="sng" algn="ctr">
            <a:noFill/>
            <a:prstDash val="solid"/>
            <a:headEnd type="none" w="med" len="med"/>
            <a:tailEnd type="none" w="med" len="med"/>
          </a:ln>
          <a:effectLst>
            <a:outerShdw blurRad="127000" dist="88900" dir="2700000" algn="tl" rotWithShape="0">
              <a:srgbClr val="FFFFFF">
                <a:lumMod val="50000"/>
                <a:alpha val="5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2797">
                    <a:srgbClr val="000000"/>
                  </a:gs>
                  <a:gs pos="16783">
                    <a:srgbClr val="000000"/>
                  </a:gs>
                </a:gsLst>
                <a:lin ang="5400000" scaled="1"/>
              </a:gradFill>
              <a:effectLst/>
              <a:uLnTx/>
              <a:uFillTx/>
              <a:latin typeface="Segoe Sans Text Semibold"/>
              <a:ea typeface="+mn-ea"/>
              <a:cs typeface="Segoe UI" pitchFamily="34" charset="0"/>
            </a:endParaRPr>
          </a:p>
        </p:txBody>
      </p:sp>
      <p:sp>
        <p:nvSpPr>
          <p:cNvPr id="14" name="Rounded Rectangle 7">
            <a:extLst>
              <a:ext uri="{FF2B5EF4-FFF2-40B4-BE49-F238E27FC236}">
                <a16:creationId xmlns:a16="http://schemas.microsoft.com/office/drawing/2014/main" id="{C865B637-34FD-FED5-91A8-05D3E989C2A5}"/>
              </a:ext>
              <a:ext uri="{C183D7F6-B498-43B3-948B-1728B52AA6E4}">
                <adec:decorative xmlns:adec="http://schemas.microsoft.com/office/drawing/2017/decorative" val="1"/>
              </a:ext>
            </a:extLst>
          </p:cNvPr>
          <p:cNvSpPr/>
          <p:nvPr/>
        </p:nvSpPr>
        <p:spPr bwMode="auto">
          <a:xfrm>
            <a:off x="4852144" y="4208210"/>
            <a:ext cx="6462809" cy="1376208"/>
          </a:xfrm>
          <a:prstGeom prst="roundRect">
            <a:avLst>
              <a:gd name="adj" fmla="val 12821"/>
            </a:avLst>
          </a:prstGeom>
          <a:solidFill>
            <a:schemeClr val="tx1"/>
          </a:solidFill>
          <a:ln w="9525" cap="flat" cmpd="sng" algn="ctr">
            <a:solidFill>
              <a:srgbClr val="E4E4E4"/>
            </a:solidFill>
            <a:prstDash val="solid"/>
            <a:headEnd type="none" w="med" len="med"/>
            <a:tailEnd type="none" w="med" len="med"/>
          </a:ln>
          <a:effectLst>
            <a:innerShdw blurRad="63500" dist="50800" dir="13500000">
              <a:prstClr val="black">
                <a:alpha val="50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Sans Text"/>
              <a:cs typeface="Segoe UI" pitchFamily="34" charset="0"/>
            </a:endParaRPr>
          </a:p>
        </p:txBody>
      </p:sp>
      <p:pic>
        <p:nvPicPr>
          <p:cNvPr id="25" name="Graphic 24" descr="Azure logo">
            <a:extLst>
              <a:ext uri="{FF2B5EF4-FFF2-40B4-BE49-F238E27FC236}">
                <a16:creationId xmlns:a16="http://schemas.microsoft.com/office/drawing/2014/main" id="{7F87262B-E82B-BC93-4193-D93FB9A6D5A6}"/>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564" y="816607"/>
            <a:ext cx="867778" cy="867778"/>
          </a:xfrm>
          <a:prstGeom prst="rect">
            <a:avLst/>
          </a:prstGeom>
        </p:spPr>
      </p:pic>
      <p:sp>
        <p:nvSpPr>
          <p:cNvPr id="3" name="Title 2">
            <a:extLst>
              <a:ext uri="{FF2B5EF4-FFF2-40B4-BE49-F238E27FC236}">
                <a16:creationId xmlns:a16="http://schemas.microsoft.com/office/drawing/2014/main" id="{E7796B30-2737-6F20-B672-E081BE643E06}"/>
              </a:ext>
            </a:extLst>
          </p:cNvPr>
          <p:cNvSpPr>
            <a:spLocks noGrp="1"/>
          </p:cNvSpPr>
          <p:nvPr>
            <p:ph type="title"/>
          </p:nvPr>
        </p:nvSpPr>
        <p:spPr>
          <a:xfrm>
            <a:off x="744674" y="1934275"/>
            <a:ext cx="3590037" cy="997196"/>
          </a:xfrm>
        </p:spPr>
        <p:txBody>
          <a:bodyPr/>
          <a:lstStyle/>
          <a:p>
            <a:pPr>
              <a:lnSpc>
                <a:spcPct val="90000"/>
              </a:lnSpc>
            </a:pPr>
            <a:r>
              <a:rPr lang="en-US"/>
              <a:t>Application</a:t>
            </a:r>
            <a:br>
              <a:rPr lang="en-US"/>
            </a:br>
            <a:r>
              <a:rPr lang="en-US"/>
              <a:t>security</a:t>
            </a:r>
          </a:p>
        </p:txBody>
      </p:sp>
      <p:sp>
        <p:nvSpPr>
          <p:cNvPr id="2" name="Rectangle 1">
            <a:extLst>
              <a:ext uri="{FF2B5EF4-FFF2-40B4-BE49-F238E27FC236}">
                <a16:creationId xmlns:a16="http://schemas.microsoft.com/office/drawing/2014/main" id="{FEE67E32-8B2B-7E65-C696-F3F292A5AA5E}"/>
              </a:ext>
            </a:extLst>
          </p:cNvPr>
          <p:cNvSpPr/>
          <p:nvPr/>
        </p:nvSpPr>
        <p:spPr bwMode="auto">
          <a:xfrm>
            <a:off x="747942" y="3074654"/>
            <a:ext cx="2808555" cy="1194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1" rIns="0" bIns="89641" numCol="1" spcCol="0" rtlCol="0" fromWordArt="0" anchor="t" anchorCtr="0" forceAA="0" compatLnSpc="1">
            <a:prstTxWarp prst="textNoShape">
              <a:avLst/>
            </a:prstTxWarp>
            <a:noAutofit/>
          </a:bodyPr>
          <a:lstStyle/>
          <a:p>
            <a:pPr marL="0" marR="0" lvl="0" indent="0" algn="l" defTabSz="932305" rtl="0" eaLnBrk="1" fontAlgn="base" latinLnBrk="0" hangingPunct="1">
              <a:lnSpc>
                <a:spcPct val="11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Build and secure </a:t>
            </a:r>
            <a:br>
              <a:rPr kumimoji="0" lang="en-US" sz="2000" b="0" i="0" u="none" strike="noStrike" kern="1200" cap="none" spc="0" normalizeH="0" baseline="0" noProof="0">
                <a:ln>
                  <a:noFill/>
                </a:ln>
                <a:solidFill>
                  <a:srgbClr val="FFFFFF"/>
                </a:solidFill>
                <a:effectLst/>
                <a:uLnTx/>
                <a:uFillTx/>
                <a:latin typeface="Segoe UI"/>
                <a:ea typeface="+mn-ea"/>
                <a:cs typeface="+mn-cs"/>
              </a:rPr>
            </a:br>
            <a:r>
              <a:rPr kumimoji="0" lang="en-US" sz="2000" b="0" i="0" u="none" strike="noStrike" kern="1200" cap="none" spc="0" normalizeH="0" baseline="0" noProof="0">
                <a:ln>
                  <a:noFill/>
                </a:ln>
                <a:solidFill>
                  <a:srgbClr val="FFFFFF"/>
                </a:solidFill>
                <a:effectLst/>
                <a:uLnTx/>
                <a:uFillTx/>
                <a:latin typeface="Segoe UI"/>
                <a:ea typeface="+mn-ea"/>
                <a:cs typeface="+mn-cs"/>
              </a:rPr>
              <a:t>your global applications and APIs</a:t>
            </a:r>
          </a:p>
        </p:txBody>
      </p:sp>
      <p:sp>
        <p:nvSpPr>
          <p:cNvPr id="6" name="TextBox 5">
            <a:extLst>
              <a:ext uri="{FF2B5EF4-FFF2-40B4-BE49-F238E27FC236}">
                <a16:creationId xmlns:a16="http://schemas.microsoft.com/office/drawing/2014/main" id="{2682287F-1EB2-EC7D-431C-108C4F4DA22F}"/>
              </a:ext>
            </a:extLst>
          </p:cNvPr>
          <p:cNvSpPr txBox="1"/>
          <p:nvPr/>
        </p:nvSpPr>
        <p:spPr>
          <a:xfrm>
            <a:off x="7239515" y="1061348"/>
            <a:ext cx="130484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Segmentation</a:t>
            </a:r>
          </a:p>
        </p:txBody>
      </p:sp>
      <p:sp>
        <p:nvSpPr>
          <p:cNvPr id="5" name="TextBox 4">
            <a:extLst>
              <a:ext uri="{FF2B5EF4-FFF2-40B4-BE49-F238E27FC236}">
                <a16:creationId xmlns:a16="http://schemas.microsoft.com/office/drawing/2014/main" id="{6DF33E89-490C-6C21-6BA0-40C2A3DA0FBD}"/>
              </a:ext>
            </a:extLst>
          </p:cNvPr>
          <p:cNvSpPr txBox="1"/>
          <p:nvPr/>
        </p:nvSpPr>
        <p:spPr>
          <a:xfrm>
            <a:off x="8916340" y="846899"/>
            <a:ext cx="961995"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Threat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Protection</a:t>
            </a:r>
          </a:p>
        </p:txBody>
      </p:sp>
      <p:sp>
        <p:nvSpPr>
          <p:cNvPr id="4" name="TextBox 3">
            <a:extLst>
              <a:ext uri="{FF2B5EF4-FFF2-40B4-BE49-F238E27FC236}">
                <a16:creationId xmlns:a16="http://schemas.microsoft.com/office/drawing/2014/main" id="{960868B9-3C75-694B-B451-C2A30E608E38}"/>
              </a:ext>
            </a:extLst>
          </p:cNvPr>
          <p:cNvSpPr txBox="1"/>
          <p:nvPr/>
        </p:nvSpPr>
        <p:spPr>
          <a:xfrm>
            <a:off x="10145264" y="1062342"/>
            <a:ext cx="100206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Encryption</a:t>
            </a:r>
          </a:p>
        </p:txBody>
      </p:sp>
      <p:cxnSp>
        <p:nvCxnSpPr>
          <p:cNvPr id="7" name="Straight Connector 6">
            <a:extLst>
              <a:ext uri="{FF2B5EF4-FFF2-40B4-BE49-F238E27FC236}">
                <a16:creationId xmlns:a16="http://schemas.microsoft.com/office/drawing/2014/main" id="{FB878534-8BF7-6F97-4863-7F0692E0D2DB}"/>
              </a:ext>
              <a:ext uri="{C183D7F6-B498-43B3-948B-1728B52AA6E4}">
                <adec:decorative xmlns:adec="http://schemas.microsoft.com/office/drawing/2017/decorative" val="1"/>
              </a:ext>
            </a:extLst>
          </p:cNvPr>
          <p:cNvCxnSpPr>
            <a:cxnSpLocks/>
          </p:cNvCxnSpPr>
          <p:nvPr/>
        </p:nvCxnSpPr>
        <p:spPr>
          <a:xfrm>
            <a:off x="4832411" y="1434493"/>
            <a:ext cx="6400800" cy="0"/>
          </a:xfrm>
          <a:prstGeom prst="line">
            <a:avLst/>
          </a:prstGeom>
          <a:noFill/>
          <a:ln w="19050" cap="flat" cmpd="sng" algn="ctr">
            <a:solidFill>
              <a:schemeClr val="tx1">
                <a:lumMod val="85000"/>
              </a:schemeClr>
            </a:solidFill>
            <a:prstDash val="solid"/>
            <a:headEnd type="none" w="med" len="med"/>
            <a:tailEnd type="none" w="med" len="med"/>
          </a:ln>
          <a:effectLst>
            <a:outerShdw blurRad="291531" dist="127000" dir="2700000" algn="tl" rotWithShape="0">
              <a:srgbClr val="8DC8E8">
                <a:alpha val="50000"/>
              </a:srgbClr>
            </a:outerShdw>
          </a:effectLst>
        </p:spPr>
      </p:cxnSp>
      <p:pic>
        <p:nvPicPr>
          <p:cNvPr id="17" name="Graphic 16">
            <a:extLst>
              <a:ext uri="{FF2B5EF4-FFF2-40B4-BE49-F238E27FC236}">
                <a16:creationId xmlns:a16="http://schemas.microsoft.com/office/drawing/2014/main" id="{F17CC5B7-2318-3535-B652-18FDAFF5703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03074" y="1624584"/>
            <a:ext cx="543240" cy="543240"/>
          </a:xfrm>
          <a:prstGeom prst="rect">
            <a:avLst/>
          </a:prstGeom>
          <a:effectLst>
            <a:outerShdw blurRad="63500" dist="38100" dir="2700000" algn="tl" rotWithShape="0">
              <a:prstClr val="black">
                <a:alpha val="20000"/>
              </a:prstClr>
            </a:outerShdw>
          </a:effectLst>
        </p:spPr>
      </p:pic>
      <p:pic>
        <p:nvPicPr>
          <p:cNvPr id="24" name="Graphic 23">
            <a:extLst>
              <a:ext uri="{FF2B5EF4-FFF2-40B4-BE49-F238E27FC236}">
                <a16:creationId xmlns:a16="http://schemas.microsoft.com/office/drawing/2014/main" id="{E65EEA8E-020C-4AF9-1770-3D16A4568CF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69779" y="1624584"/>
            <a:ext cx="543240" cy="543240"/>
          </a:xfrm>
          <a:prstGeom prst="rect">
            <a:avLst/>
          </a:prstGeom>
          <a:effectLst>
            <a:outerShdw blurRad="63500" dist="38100" dir="2700000" algn="tl" rotWithShape="0">
              <a:prstClr val="black">
                <a:alpha val="20000"/>
              </a:prstClr>
            </a:outerShdw>
          </a:effectLst>
        </p:spPr>
      </p:pic>
      <p:pic>
        <p:nvPicPr>
          <p:cNvPr id="26" name="Graphic 25">
            <a:extLst>
              <a:ext uri="{FF2B5EF4-FFF2-40B4-BE49-F238E27FC236}">
                <a16:creationId xmlns:a16="http://schemas.microsoft.com/office/drawing/2014/main" id="{29237241-384E-4475-2246-FEE4E04A22C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50291" y="1624584"/>
            <a:ext cx="543240" cy="543240"/>
          </a:xfrm>
          <a:prstGeom prst="rect">
            <a:avLst/>
          </a:prstGeom>
          <a:effectLst>
            <a:outerShdw blurRad="63500" dist="38100" dir="2700000" algn="tl" rotWithShape="0">
              <a:prstClr val="black">
                <a:alpha val="20000"/>
              </a:prstClr>
            </a:outerShdw>
          </a:effectLst>
        </p:spPr>
      </p:pic>
      <p:sp>
        <p:nvSpPr>
          <p:cNvPr id="45" name="Rectangle 44">
            <a:extLst>
              <a:ext uri="{FF2B5EF4-FFF2-40B4-BE49-F238E27FC236}">
                <a16:creationId xmlns:a16="http://schemas.microsoft.com/office/drawing/2014/main" id="{12949B74-2921-D182-AD0E-76097DA5F509}"/>
              </a:ext>
            </a:extLst>
          </p:cNvPr>
          <p:cNvSpPr/>
          <p:nvPr/>
        </p:nvSpPr>
        <p:spPr>
          <a:xfrm>
            <a:off x="4852145" y="1600706"/>
            <a:ext cx="2631542" cy="92333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pitchFamily="2" charset="0"/>
                <a:ea typeface="+mn-ea"/>
                <a:cs typeface="Segoe Sans Text Semibold" pitchFamily="2" charset="0"/>
              </a:rPr>
              <a:t>Web Application Firewall on Azure Front Door </a:t>
            </a:r>
            <a:r>
              <a:rPr kumimoji="0" lang="en-US" sz="1600" b="0" i="0" u="none" strike="noStrike" kern="1200" cap="none" spc="0" normalizeH="0" baseline="0" noProof="0">
                <a:ln>
                  <a:noFill/>
                </a:ln>
                <a:solidFill>
                  <a:srgbClr val="000000"/>
                </a:solidFill>
                <a:effectLst/>
                <a:uLnTx/>
                <a:uFillTx/>
                <a:latin typeface="Segoe Sans Text" pitchFamily="2" charset="0"/>
                <a:cs typeface="Segoe Sans Text" pitchFamily="2" charset="0"/>
              </a:rPr>
              <a:t>(global)</a:t>
            </a:r>
            <a:endParaRPr kumimoji="0" lang="en-US" sz="1800" b="0"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p:txBody>
      </p:sp>
      <p:pic>
        <p:nvPicPr>
          <p:cNvPr id="48" name="Graphic 47">
            <a:extLst>
              <a:ext uri="{FF2B5EF4-FFF2-40B4-BE49-F238E27FC236}">
                <a16:creationId xmlns:a16="http://schemas.microsoft.com/office/drawing/2014/main" id="{9D038F1F-1FFD-4B27-59D3-BD32272AC88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58553" y="1628052"/>
            <a:ext cx="543240" cy="543240"/>
          </a:xfrm>
          <a:prstGeom prst="rect">
            <a:avLst/>
          </a:prstGeom>
          <a:effectLst>
            <a:outerShdw blurRad="63500" dist="127000" dir="2700000" algn="tl" rotWithShape="0">
              <a:prstClr val="black">
                <a:alpha val="20000"/>
              </a:prstClr>
            </a:outerShdw>
          </a:effectLst>
        </p:spPr>
      </p:pic>
      <p:sp>
        <p:nvSpPr>
          <p:cNvPr id="57" name="TextBox 56">
            <a:extLst>
              <a:ext uri="{FF2B5EF4-FFF2-40B4-BE49-F238E27FC236}">
                <a16:creationId xmlns:a16="http://schemas.microsoft.com/office/drawing/2014/main" id="{44A7E0BB-8AC4-5409-03F8-51710ACBFCDD}"/>
              </a:ext>
            </a:extLst>
          </p:cNvPr>
          <p:cNvSpPr txBox="1"/>
          <p:nvPr/>
        </p:nvSpPr>
        <p:spPr>
          <a:xfrm>
            <a:off x="4839074" y="2828929"/>
            <a:ext cx="3001980" cy="923330"/>
          </a:xfrm>
          <a:prstGeom prst="rect">
            <a:avLst/>
          </a:prstGeom>
        </p:spPr>
        <p:txBody>
          <a:bodyPr wrap="square" anchor="t">
            <a:spAutoFit/>
          </a:bodyPr>
          <a:lstStyle>
            <a:defPPr>
              <a:defRPr lang="en-US"/>
            </a:defPPr>
            <a:lvl1pPr>
              <a:defRPr>
                <a:solidFill>
                  <a:srgbClr val="000000"/>
                </a:solidFill>
                <a:latin typeface="Segoe Sans Text Semibold" pitchFamily="2" charset="0"/>
                <a:cs typeface="Segoe Sans Text Semibold"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pitchFamily="2" charset="0"/>
                <a:ea typeface="+mn-ea"/>
                <a:cs typeface="Segoe Sans Text Semibold" pitchFamily="2" charset="0"/>
              </a:rPr>
              <a:t>Web Application Firewall on Azure Application Gateway </a:t>
            </a:r>
            <a:r>
              <a:rPr kumimoji="0" lang="en-US" sz="1600" i="0" u="none" strike="noStrike" kern="1200" cap="none" spc="0" normalizeH="0" baseline="0" noProof="0">
                <a:ln>
                  <a:noFill/>
                </a:ln>
                <a:solidFill>
                  <a:srgbClr val="000000"/>
                </a:solidFill>
                <a:effectLst/>
                <a:uLnTx/>
                <a:uFillTx/>
                <a:latin typeface="Segoe Sans Text" pitchFamily="2" charset="0"/>
                <a:cs typeface="Segoe Sans Text" pitchFamily="2" charset="0"/>
              </a:rPr>
              <a:t>(regional)</a:t>
            </a:r>
            <a:endParaRPr kumimoji="0" lang="en-US" sz="2000"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p:txBody>
      </p:sp>
      <p:cxnSp>
        <p:nvCxnSpPr>
          <p:cNvPr id="62" name="Straight Connector 61">
            <a:extLst>
              <a:ext uri="{FF2B5EF4-FFF2-40B4-BE49-F238E27FC236}">
                <a16:creationId xmlns:a16="http://schemas.microsoft.com/office/drawing/2014/main" id="{AAE82A92-A6F5-46E8-70B1-DFBDCDA06326}"/>
              </a:ext>
              <a:ext uri="{C183D7F6-B498-43B3-948B-1728B52AA6E4}">
                <adec:decorative xmlns:adec="http://schemas.microsoft.com/office/drawing/2017/decorative" val="1"/>
              </a:ext>
            </a:extLst>
          </p:cNvPr>
          <p:cNvCxnSpPr>
            <a:cxnSpLocks/>
          </p:cNvCxnSpPr>
          <p:nvPr/>
        </p:nvCxnSpPr>
        <p:spPr>
          <a:xfrm>
            <a:off x="4851138" y="2680071"/>
            <a:ext cx="6400800" cy="0"/>
          </a:xfrm>
          <a:prstGeom prst="line">
            <a:avLst/>
          </a:prstGeom>
          <a:noFill/>
          <a:ln w="3175" cap="flat" cmpd="sng" algn="ctr">
            <a:solidFill>
              <a:schemeClr val="tx1">
                <a:lumMod val="85000"/>
              </a:schemeClr>
            </a:solidFill>
            <a:prstDash val="solid"/>
            <a:headEnd type="none" w="med" len="med"/>
            <a:tailEnd type="none" w="med" len="med"/>
          </a:ln>
          <a:effectLst>
            <a:outerShdw blurRad="291531" dist="127000" dir="2700000" algn="tl" rotWithShape="0">
              <a:srgbClr val="8DC8E8">
                <a:alpha val="50000"/>
              </a:srgbClr>
            </a:outerShdw>
          </a:effectLst>
        </p:spPr>
      </p:cxnSp>
      <p:cxnSp>
        <p:nvCxnSpPr>
          <p:cNvPr id="63" name="Straight Connector 62">
            <a:extLst>
              <a:ext uri="{FF2B5EF4-FFF2-40B4-BE49-F238E27FC236}">
                <a16:creationId xmlns:a16="http://schemas.microsoft.com/office/drawing/2014/main" id="{CD3C11C8-7518-3E89-959D-8A0A359D03E5}"/>
              </a:ext>
              <a:ext uri="{C183D7F6-B498-43B3-948B-1728B52AA6E4}">
                <adec:decorative xmlns:adec="http://schemas.microsoft.com/office/drawing/2017/decorative" val="1"/>
              </a:ext>
            </a:extLst>
          </p:cNvPr>
          <p:cNvCxnSpPr>
            <a:cxnSpLocks/>
          </p:cNvCxnSpPr>
          <p:nvPr/>
        </p:nvCxnSpPr>
        <p:spPr>
          <a:xfrm>
            <a:off x="4832411" y="3935237"/>
            <a:ext cx="6400800" cy="0"/>
          </a:xfrm>
          <a:prstGeom prst="line">
            <a:avLst/>
          </a:prstGeom>
          <a:noFill/>
          <a:ln w="3175" cap="flat" cmpd="sng" algn="ctr">
            <a:solidFill>
              <a:schemeClr val="tx1">
                <a:lumMod val="85000"/>
              </a:schemeClr>
            </a:solidFill>
            <a:prstDash val="solid"/>
            <a:headEnd type="none" w="med" len="med"/>
            <a:tailEnd type="none" w="med" len="med"/>
          </a:ln>
          <a:effectLst>
            <a:outerShdw blurRad="291531" dist="127000" dir="2700000" algn="tl" rotWithShape="0">
              <a:srgbClr val="8DC8E8">
                <a:alpha val="50000"/>
              </a:srgbClr>
            </a:outerShdw>
          </a:effectLst>
        </p:spPr>
      </p:cxnSp>
      <p:sp>
        <p:nvSpPr>
          <p:cNvPr id="68" name="TextBox 67">
            <a:extLst>
              <a:ext uri="{FF2B5EF4-FFF2-40B4-BE49-F238E27FC236}">
                <a16:creationId xmlns:a16="http://schemas.microsoft.com/office/drawing/2014/main" id="{60072D25-2ACD-FBE5-F04C-B32BB540D390}"/>
              </a:ext>
            </a:extLst>
          </p:cNvPr>
          <p:cNvSpPr txBox="1"/>
          <p:nvPr/>
        </p:nvSpPr>
        <p:spPr>
          <a:xfrm>
            <a:off x="5817709" y="5015599"/>
            <a:ext cx="900407" cy="3323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1200">
                <a:solidFill>
                  <a:srgbClr val="454142"/>
                </a:solidFill>
                <a:latin typeface="Segoe Sans Text Semibold"/>
                <a:cs typeface="Segoe UI Semilight" panose="020B0402040204020203" pitchFamily="34" charset="0"/>
              </a:rPr>
              <a:t>Azure </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54142"/>
                </a:solidFill>
                <a:effectLst/>
                <a:uLnTx/>
                <a:uFillTx/>
                <a:latin typeface="Segoe Sans Text Semibold"/>
                <a:ea typeface="+mn-ea"/>
                <a:cs typeface="Segoe UI Semilight" panose="020B0402040204020203" pitchFamily="34" charset="0"/>
              </a:rPr>
              <a:t>CDN</a:t>
            </a:r>
          </a:p>
        </p:txBody>
      </p:sp>
      <p:sp>
        <p:nvSpPr>
          <p:cNvPr id="69" name="TextBox 68">
            <a:extLst>
              <a:ext uri="{FF2B5EF4-FFF2-40B4-BE49-F238E27FC236}">
                <a16:creationId xmlns:a16="http://schemas.microsoft.com/office/drawing/2014/main" id="{60F3A7EB-8307-1A58-1435-5C7321D9B738}"/>
              </a:ext>
            </a:extLst>
          </p:cNvPr>
          <p:cNvSpPr txBox="1"/>
          <p:nvPr/>
        </p:nvSpPr>
        <p:spPr>
          <a:xfrm>
            <a:off x="7338985" y="5015599"/>
            <a:ext cx="1246360" cy="332399"/>
          </a:xfrm>
          <a:prstGeom prst="rect">
            <a:avLst/>
          </a:prstGeom>
          <a:noFill/>
        </p:spPr>
        <p:txBody>
          <a:bodyPr wrap="square" lIns="0" tIns="0" rIns="0" bIns="0" rtlCol="0">
            <a:spAutoFit/>
          </a:bodyPr>
          <a:lstStyle>
            <a:defPPr>
              <a:defRPr lang="en-US"/>
            </a:defPPr>
            <a:lvl1pPr marR="0" lvl="0" indent="0" algn="ctr" defTabSz="914367" fontAlgn="auto">
              <a:lnSpc>
                <a:spcPct val="90000"/>
              </a:lnSpc>
              <a:spcBef>
                <a:spcPts val="0"/>
              </a:spcBef>
              <a:spcAft>
                <a:spcPts val="0"/>
              </a:spcAft>
              <a:buClrTx/>
              <a:buSzTx/>
              <a:buFontTx/>
              <a:buNone/>
              <a:tabLst/>
              <a:defRPr kumimoji="0" sz="1200" b="0" i="0" u="none" strike="noStrike" cap="none" spc="0" normalizeH="0" baseline="0">
                <a:ln>
                  <a:noFill/>
                </a:ln>
                <a:solidFill>
                  <a:srgbClr val="454142"/>
                </a:solidFill>
                <a:effectLst/>
                <a:uLnTx/>
                <a:uFillTx/>
                <a:latin typeface="+mj-lt"/>
                <a:cs typeface="Segoe UI Semilight" panose="020B0402040204020203" pitchFamily="34" charset="0"/>
              </a:defRPr>
            </a:lvl1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54142"/>
                </a:solidFill>
                <a:effectLst/>
                <a:uLnTx/>
                <a:uFillTx/>
                <a:latin typeface="Segoe Sans Text Semibold"/>
                <a:ea typeface="+mn-ea"/>
                <a:cs typeface="Segoe UI Semilight" panose="020B0402040204020203" pitchFamily="34" charset="0"/>
              </a:rPr>
              <a:t>Azure DDoS</a:t>
            </a:r>
          </a:p>
          <a:p>
            <a:pPr marL="0" marR="0" lvl="0" indent="0" algn="ctr" defTabSz="914367" rtl="0" eaLnBrk="1" fontAlgn="auto" latinLnBrk="0" hangingPunct="1">
              <a:lnSpc>
                <a:spcPct val="90000"/>
              </a:lnSpc>
              <a:spcBef>
                <a:spcPts val="0"/>
              </a:spcBef>
              <a:spcAft>
                <a:spcPts val="0"/>
              </a:spcAft>
              <a:buClrTx/>
              <a:buSzTx/>
              <a:buFontTx/>
              <a:buNone/>
              <a:tabLst/>
              <a:defRPr/>
            </a:pPr>
            <a:r>
              <a:rPr lang="en-US">
                <a:latin typeface="Segoe Sans Text Semibold"/>
              </a:rPr>
              <a:t>Protection</a:t>
            </a:r>
            <a:endParaRPr kumimoji="0" lang="en-US" sz="1200" b="0" i="0" u="none" strike="noStrike" kern="1200" cap="none" spc="0" normalizeH="0" baseline="0" noProof="0">
              <a:ln>
                <a:noFill/>
              </a:ln>
              <a:solidFill>
                <a:srgbClr val="454142"/>
              </a:solidFill>
              <a:effectLst/>
              <a:uLnTx/>
              <a:uFillTx/>
              <a:latin typeface="Segoe Sans Text Semibold"/>
              <a:ea typeface="+mn-ea"/>
              <a:cs typeface="Segoe UI Semilight" panose="020B0402040204020203" pitchFamily="34" charset="0"/>
            </a:endParaRPr>
          </a:p>
        </p:txBody>
      </p:sp>
      <p:pic>
        <p:nvPicPr>
          <p:cNvPr id="10" name="Graphic 9">
            <a:extLst>
              <a:ext uri="{FF2B5EF4-FFF2-40B4-BE49-F238E27FC236}">
                <a16:creationId xmlns:a16="http://schemas.microsoft.com/office/drawing/2014/main" id="{853DF6DF-6275-50D7-10EA-5AF05FE42BA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76666" y="2917816"/>
            <a:ext cx="543240" cy="543240"/>
          </a:xfrm>
          <a:prstGeom prst="rect">
            <a:avLst/>
          </a:prstGeom>
          <a:effectLst>
            <a:outerShdw blurRad="63500" dist="127000" dir="2700000" algn="tl" rotWithShape="0">
              <a:prstClr val="black">
                <a:alpha val="20000"/>
              </a:prstClr>
            </a:outerShdw>
          </a:effectLst>
        </p:spPr>
      </p:pic>
      <p:pic>
        <p:nvPicPr>
          <p:cNvPr id="11" name="Graphic 10">
            <a:extLst>
              <a:ext uri="{FF2B5EF4-FFF2-40B4-BE49-F238E27FC236}">
                <a16:creationId xmlns:a16="http://schemas.microsoft.com/office/drawing/2014/main" id="{7106838F-774E-8876-7AA9-410A8EFD9E9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03074" y="2960743"/>
            <a:ext cx="543240" cy="543240"/>
          </a:xfrm>
          <a:prstGeom prst="rect">
            <a:avLst/>
          </a:prstGeom>
          <a:effectLst>
            <a:outerShdw blurRad="63500" dist="38100" dir="2700000" algn="tl" rotWithShape="0">
              <a:prstClr val="black">
                <a:alpha val="20000"/>
              </a:prstClr>
            </a:outerShdw>
          </a:effectLst>
        </p:spPr>
      </p:pic>
      <p:pic>
        <p:nvPicPr>
          <p:cNvPr id="12" name="Graphic 11">
            <a:extLst>
              <a:ext uri="{FF2B5EF4-FFF2-40B4-BE49-F238E27FC236}">
                <a16:creationId xmlns:a16="http://schemas.microsoft.com/office/drawing/2014/main" id="{F576E610-F220-7901-1348-3770D610974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69779" y="2960743"/>
            <a:ext cx="543240" cy="543240"/>
          </a:xfrm>
          <a:prstGeom prst="rect">
            <a:avLst/>
          </a:prstGeom>
          <a:effectLst>
            <a:outerShdw blurRad="63500" dist="38100" dir="2700000" algn="tl" rotWithShape="0">
              <a:prstClr val="black">
                <a:alpha val="20000"/>
              </a:prstClr>
            </a:outerShdw>
          </a:effectLst>
        </p:spPr>
      </p:pic>
      <p:pic>
        <p:nvPicPr>
          <p:cNvPr id="13" name="Graphic 12">
            <a:extLst>
              <a:ext uri="{FF2B5EF4-FFF2-40B4-BE49-F238E27FC236}">
                <a16:creationId xmlns:a16="http://schemas.microsoft.com/office/drawing/2014/main" id="{186163BE-9FE5-E830-56D8-E62C942D349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50291" y="2960743"/>
            <a:ext cx="543240" cy="543240"/>
          </a:xfrm>
          <a:prstGeom prst="rect">
            <a:avLst/>
          </a:prstGeom>
          <a:effectLst>
            <a:outerShdw blurRad="63500" dist="38100" dir="2700000" algn="tl" rotWithShape="0">
              <a:prstClr val="black">
                <a:alpha val="20000"/>
              </a:prstClr>
            </a:outerShdw>
          </a:effectLst>
        </p:spPr>
      </p:pic>
      <p:sp>
        <p:nvSpPr>
          <p:cNvPr id="15" name="TextBox 14">
            <a:extLst>
              <a:ext uri="{FF2B5EF4-FFF2-40B4-BE49-F238E27FC236}">
                <a16:creationId xmlns:a16="http://schemas.microsoft.com/office/drawing/2014/main" id="{679957C6-7EDF-8B28-4723-54AA12CE25DD}"/>
              </a:ext>
            </a:extLst>
          </p:cNvPr>
          <p:cNvSpPr txBox="1"/>
          <p:nvPr/>
        </p:nvSpPr>
        <p:spPr>
          <a:xfrm>
            <a:off x="9075112" y="5015599"/>
            <a:ext cx="1221116" cy="3323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1200">
                <a:solidFill>
                  <a:srgbClr val="454142"/>
                </a:solidFill>
                <a:latin typeface="+mj-lt"/>
                <a:cs typeface="Segoe UI Semilight" panose="020B0402040204020203" pitchFamily="34" charset="0"/>
              </a:rPr>
              <a:t>Azure</a:t>
            </a:r>
          </a:p>
          <a:p>
            <a:pPr marL="0" marR="0" lvl="0" indent="0" algn="ctr" defTabSz="914367" rtl="0" eaLnBrk="1" fontAlgn="auto" latinLnBrk="0" hangingPunct="1">
              <a:lnSpc>
                <a:spcPct val="90000"/>
              </a:lnSpc>
              <a:spcBef>
                <a:spcPts val="0"/>
              </a:spcBef>
              <a:spcAft>
                <a:spcPts val="0"/>
              </a:spcAft>
              <a:buClrTx/>
              <a:buSzTx/>
              <a:buFontTx/>
              <a:buNone/>
              <a:tabLst/>
              <a:defRPr/>
            </a:pPr>
            <a:r>
              <a:rPr lang="en-US" sz="1200">
                <a:solidFill>
                  <a:srgbClr val="454142"/>
                </a:solidFill>
                <a:latin typeface="+mj-lt"/>
                <a:cs typeface="Segoe UI Semilight" panose="020B0402040204020203" pitchFamily="34" charset="0"/>
              </a:rPr>
              <a:t>Private Link</a:t>
            </a:r>
          </a:p>
        </p:txBody>
      </p:sp>
      <p:grpSp>
        <p:nvGrpSpPr>
          <p:cNvPr id="16" name="Graphic 89">
            <a:extLst>
              <a:ext uri="{FF2B5EF4-FFF2-40B4-BE49-F238E27FC236}">
                <a16:creationId xmlns:a16="http://schemas.microsoft.com/office/drawing/2014/main" id="{6DBA06DC-6B2F-56ED-C8C8-43219144E733}"/>
              </a:ext>
              <a:ext uri="{C183D7F6-B498-43B3-948B-1728B52AA6E4}">
                <adec:decorative xmlns:adec="http://schemas.microsoft.com/office/drawing/2017/decorative" val="1"/>
              </a:ext>
            </a:extLst>
          </p:cNvPr>
          <p:cNvGrpSpPr/>
          <p:nvPr/>
        </p:nvGrpSpPr>
        <p:grpSpPr>
          <a:xfrm>
            <a:off x="9391766" y="4470988"/>
            <a:ext cx="587808" cy="340289"/>
            <a:chOff x="6342682" y="4344834"/>
            <a:chExt cx="587808" cy="340289"/>
          </a:xfrm>
          <a:effectLst>
            <a:outerShdw blurRad="50800" dist="38100" dir="2700000" algn="tl" rotWithShape="0">
              <a:prstClr val="black">
                <a:alpha val="20000"/>
              </a:prstClr>
            </a:outerShdw>
          </a:effectLst>
        </p:grpSpPr>
        <p:sp>
          <p:nvSpPr>
            <p:cNvPr id="18" name="Freeform: Shape 17">
              <a:extLst>
                <a:ext uri="{FF2B5EF4-FFF2-40B4-BE49-F238E27FC236}">
                  <a16:creationId xmlns:a16="http://schemas.microsoft.com/office/drawing/2014/main" id="{66373235-C968-EB1D-9633-5A6AB3A66CE0}"/>
                </a:ext>
              </a:extLst>
            </p:cNvPr>
            <p:cNvSpPr/>
            <p:nvPr/>
          </p:nvSpPr>
          <p:spPr>
            <a:xfrm>
              <a:off x="6491805" y="4419325"/>
              <a:ext cx="206384" cy="146684"/>
            </a:xfrm>
            <a:custGeom>
              <a:avLst/>
              <a:gdLst>
                <a:gd name="connsiteX0" fmla="*/ 131364 w 206384"/>
                <a:gd name="connsiteY0" fmla="*/ 16 h 146684"/>
                <a:gd name="connsiteX1" fmla="*/ 72586 w 206384"/>
                <a:gd name="connsiteY1" fmla="*/ 16 h 146684"/>
                <a:gd name="connsiteX2" fmla="*/ 4 w 206384"/>
                <a:gd name="connsiteY2" fmla="*/ 74111 h 146684"/>
                <a:gd name="connsiteX3" fmla="*/ 61222 w 206384"/>
                <a:gd name="connsiteY3" fmla="*/ 145688 h 146684"/>
                <a:gd name="connsiteX4" fmla="*/ 62071 w 206384"/>
                <a:gd name="connsiteY4" fmla="*/ 118356 h 146684"/>
                <a:gd name="connsiteX5" fmla="*/ 27305 w 206384"/>
                <a:gd name="connsiteY5" fmla="*/ 62863 h 146684"/>
                <a:gd name="connsiteX6" fmla="*/ 72716 w 206384"/>
                <a:gd name="connsiteY6" fmla="*/ 26924 h 146684"/>
                <a:gd name="connsiteX7" fmla="*/ 131495 w 206384"/>
                <a:gd name="connsiteY7" fmla="*/ 26924 h 146684"/>
                <a:gd name="connsiteX8" fmla="*/ 177929 w 206384"/>
                <a:gd name="connsiteY8" fmla="*/ 73358 h 146684"/>
                <a:gd name="connsiteX9" fmla="*/ 131495 w 206384"/>
                <a:gd name="connsiteY9" fmla="*/ 119793 h 146684"/>
                <a:gd name="connsiteX10" fmla="*/ 115233 w 206384"/>
                <a:gd name="connsiteY10" fmla="*/ 119793 h 146684"/>
                <a:gd name="connsiteX11" fmla="*/ 111967 w 206384"/>
                <a:gd name="connsiteY11" fmla="*/ 134455 h 146684"/>
                <a:gd name="connsiteX12" fmla="*/ 114286 w 206384"/>
                <a:gd name="connsiteY12" fmla="*/ 146668 h 146684"/>
                <a:gd name="connsiteX13" fmla="*/ 131495 w 206384"/>
                <a:gd name="connsiteY13" fmla="*/ 146668 h 146684"/>
                <a:gd name="connsiteX14" fmla="*/ 206368 w 206384"/>
                <a:gd name="connsiteY14" fmla="*/ 74890 h 146684"/>
                <a:gd name="connsiteX15" fmla="*/ 134590 w 206384"/>
                <a:gd name="connsiteY15" fmla="*/ 16 h 146684"/>
                <a:gd name="connsiteX16" fmla="*/ 131495 w 206384"/>
                <a:gd name="connsiteY16" fmla="*/ 16 h 14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384" h="146684">
                  <a:moveTo>
                    <a:pt x="131364" y="16"/>
                  </a:moveTo>
                  <a:lnTo>
                    <a:pt x="72586" y="16"/>
                  </a:lnTo>
                  <a:cubicBezTo>
                    <a:pt x="32082" y="434"/>
                    <a:pt x="-414" y="33607"/>
                    <a:pt x="4" y="74111"/>
                  </a:cubicBezTo>
                  <a:cubicBezTo>
                    <a:pt x="371" y="109652"/>
                    <a:pt x="26168" y="139814"/>
                    <a:pt x="61222" y="145688"/>
                  </a:cubicBezTo>
                  <a:cubicBezTo>
                    <a:pt x="59907" y="136597"/>
                    <a:pt x="60195" y="127347"/>
                    <a:pt x="62071" y="118356"/>
                  </a:cubicBezTo>
                  <a:cubicBezTo>
                    <a:pt x="37147" y="112633"/>
                    <a:pt x="21582" y="87787"/>
                    <a:pt x="27305" y="62863"/>
                  </a:cubicBezTo>
                  <a:cubicBezTo>
                    <a:pt x="32159" y="41728"/>
                    <a:pt x="51031" y="26792"/>
                    <a:pt x="72716" y="26924"/>
                  </a:cubicBezTo>
                  <a:lnTo>
                    <a:pt x="131495" y="26924"/>
                  </a:lnTo>
                  <a:cubicBezTo>
                    <a:pt x="157140" y="26924"/>
                    <a:pt x="177929" y="47713"/>
                    <a:pt x="177929" y="73358"/>
                  </a:cubicBezTo>
                  <a:cubicBezTo>
                    <a:pt x="177929" y="99004"/>
                    <a:pt x="157140" y="119793"/>
                    <a:pt x="131495" y="119793"/>
                  </a:cubicBezTo>
                  <a:lnTo>
                    <a:pt x="115233" y="119793"/>
                  </a:lnTo>
                  <a:cubicBezTo>
                    <a:pt x="113094" y="124386"/>
                    <a:pt x="111980" y="129390"/>
                    <a:pt x="111967" y="134455"/>
                  </a:cubicBezTo>
                  <a:cubicBezTo>
                    <a:pt x="111965" y="138635"/>
                    <a:pt x="112752" y="142779"/>
                    <a:pt x="114286" y="146668"/>
                  </a:cubicBezTo>
                  <a:lnTo>
                    <a:pt x="131495" y="146668"/>
                  </a:lnTo>
                  <a:cubicBezTo>
                    <a:pt x="171991" y="147523"/>
                    <a:pt x="205512" y="115386"/>
                    <a:pt x="206368" y="74890"/>
                  </a:cubicBezTo>
                  <a:cubicBezTo>
                    <a:pt x="207224" y="34393"/>
                    <a:pt x="175086" y="871"/>
                    <a:pt x="134590" y="16"/>
                  </a:cubicBezTo>
                  <a:cubicBezTo>
                    <a:pt x="133558" y="-5"/>
                    <a:pt x="132526" y="-5"/>
                    <a:pt x="131495" y="16"/>
                  </a:cubicBezTo>
                  <a:close/>
                </a:path>
              </a:pathLst>
            </a:custGeom>
            <a:solidFill>
              <a:srgbClr val="8C8279"/>
            </a:solidFill>
            <a:ln w="322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8138B07-D3F3-5856-7E65-28918D1F9F7E}"/>
                </a:ext>
              </a:extLst>
            </p:cNvPr>
            <p:cNvSpPr/>
            <p:nvPr/>
          </p:nvSpPr>
          <p:spPr>
            <a:xfrm>
              <a:off x="6566036" y="4480340"/>
              <a:ext cx="203158" cy="146651"/>
            </a:xfrm>
            <a:custGeom>
              <a:avLst/>
              <a:gdLst>
                <a:gd name="connsiteX0" fmla="*/ 141839 w 203158"/>
                <a:gd name="connsiteY0" fmla="*/ 1078 h 146651"/>
                <a:gd name="connsiteX1" fmla="*/ 142688 w 203158"/>
                <a:gd name="connsiteY1" fmla="*/ 12343 h 146651"/>
                <a:gd name="connsiteX2" fmla="*/ 141088 w 203158"/>
                <a:gd name="connsiteY2" fmla="*/ 28344 h 146651"/>
                <a:gd name="connsiteX3" fmla="*/ 175852 w 203158"/>
                <a:gd name="connsiteY3" fmla="*/ 83837 h 146651"/>
                <a:gd name="connsiteX4" fmla="*/ 130475 w 203158"/>
                <a:gd name="connsiteY4" fmla="*/ 119777 h 146651"/>
                <a:gd name="connsiteX5" fmla="*/ 71697 w 203158"/>
                <a:gd name="connsiteY5" fmla="*/ 119777 h 146651"/>
                <a:gd name="connsiteX6" fmla="*/ 25262 w 203158"/>
                <a:gd name="connsiteY6" fmla="*/ 73342 h 146651"/>
                <a:gd name="connsiteX7" fmla="*/ 71697 w 203158"/>
                <a:gd name="connsiteY7" fmla="*/ 26907 h 146651"/>
                <a:gd name="connsiteX8" fmla="*/ 87828 w 203158"/>
                <a:gd name="connsiteY8" fmla="*/ 26907 h 146651"/>
                <a:gd name="connsiteX9" fmla="*/ 91094 w 203158"/>
                <a:gd name="connsiteY9" fmla="*/ 12245 h 146651"/>
                <a:gd name="connsiteX10" fmla="*/ 88775 w 203158"/>
                <a:gd name="connsiteY10" fmla="*/ 0 h 146651"/>
                <a:gd name="connsiteX11" fmla="*/ 71795 w 203158"/>
                <a:gd name="connsiteY11" fmla="*/ 0 h 146651"/>
                <a:gd name="connsiteX12" fmla="*/ 17 w 203158"/>
                <a:gd name="connsiteY12" fmla="*/ 74874 h 146651"/>
                <a:gd name="connsiteX13" fmla="*/ 71795 w 203158"/>
                <a:gd name="connsiteY13" fmla="*/ 146651 h 146651"/>
                <a:gd name="connsiteX14" fmla="*/ 130573 w 203158"/>
                <a:gd name="connsiteY14" fmla="*/ 146651 h 146651"/>
                <a:gd name="connsiteX15" fmla="*/ 203154 w 203158"/>
                <a:gd name="connsiteY15" fmla="*/ 72558 h 146651"/>
                <a:gd name="connsiteX16" fmla="*/ 141937 w 203158"/>
                <a:gd name="connsiteY16" fmla="*/ 980 h 14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158" h="146651">
                  <a:moveTo>
                    <a:pt x="141839" y="1078"/>
                  </a:moveTo>
                  <a:cubicBezTo>
                    <a:pt x="142368" y="4810"/>
                    <a:pt x="142652" y="8574"/>
                    <a:pt x="142688" y="12343"/>
                  </a:cubicBezTo>
                  <a:cubicBezTo>
                    <a:pt x="142727" y="17719"/>
                    <a:pt x="142191" y="23083"/>
                    <a:pt x="141088" y="28344"/>
                  </a:cubicBezTo>
                  <a:cubicBezTo>
                    <a:pt x="166013" y="34068"/>
                    <a:pt x="181576" y="58914"/>
                    <a:pt x="175852" y="83837"/>
                  </a:cubicBezTo>
                  <a:cubicBezTo>
                    <a:pt x="171002" y="104961"/>
                    <a:pt x="152148" y="119894"/>
                    <a:pt x="130475" y="119777"/>
                  </a:cubicBezTo>
                  <a:lnTo>
                    <a:pt x="71697" y="119777"/>
                  </a:lnTo>
                  <a:cubicBezTo>
                    <a:pt x="46052" y="119777"/>
                    <a:pt x="25262" y="98986"/>
                    <a:pt x="25262" y="73342"/>
                  </a:cubicBezTo>
                  <a:cubicBezTo>
                    <a:pt x="25262" y="47697"/>
                    <a:pt x="46052" y="26907"/>
                    <a:pt x="71697" y="26907"/>
                  </a:cubicBezTo>
                  <a:lnTo>
                    <a:pt x="87828" y="26907"/>
                  </a:lnTo>
                  <a:cubicBezTo>
                    <a:pt x="89992" y="22323"/>
                    <a:pt x="91108" y="17315"/>
                    <a:pt x="91094" y="12245"/>
                  </a:cubicBezTo>
                  <a:cubicBezTo>
                    <a:pt x="91092" y="8055"/>
                    <a:pt x="90306" y="3901"/>
                    <a:pt x="88775" y="0"/>
                  </a:cubicBezTo>
                  <a:lnTo>
                    <a:pt x="71795" y="0"/>
                  </a:lnTo>
                  <a:cubicBezTo>
                    <a:pt x="31298" y="855"/>
                    <a:pt x="-838" y="34376"/>
                    <a:pt x="17" y="74874"/>
                  </a:cubicBezTo>
                  <a:cubicBezTo>
                    <a:pt x="846" y="114167"/>
                    <a:pt x="32501" y="145822"/>
                    <a:pt x="71795" y="146651"/>
                  </a:cubicBezTo>
                  <a:lnTo>
                    <a:pt x="130573" y="146651"/>
                  </a:lnTo>
                  <a:cubicBezTo>
                    <a:pt x="171078" y="146233"/>
                    <a:pt x="203572" y="113060"/>
                    <a:pt x="203154" y="72558"/>
                  </a:cubicBezTo>
                  <a:cubicBezTo>
                    <a:pt x="202788" y="37016"/>
                    <a:pt x="176991" y="6853"/>
                    <a:pt x="141937" y="980"/>
                  </a:cubicBezTo>
                  <a:close/>
                </a:path>
              </a:pathLst>
            </a:custGeom>
            <a:solidFill>
              <a:srgbClr val="8C8279"/>
            </a:solidFill>
            <a:ln w="3227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F801910-AE08-CFAD-98C4-928838882240}"/>
                </a:ext>
              </a:extLst>
            </p:cNvPr>
            <p:cNvSpPr/>
            <p:nvPr/>
          </p:nvSpPr>
          <p:spPr>
            <a:xfrm>
              <a:off x="6342682" y="4481907"/>
              <a:ext cx="184913" cy="192276"/>
            </a:xfrm>
            <a:custGeom>
              <a:avLst/>
              <a:gdLst>
                <a:gd name="connsiteX0" fmla="*/ 182263 w 184913"/>
                <a:gd name="connsiteY0" fmla="*/ 175975 h 192276"/>
                <a:gd name="connsiteX1" fmla="*/ 168809 w 184913"/>
                <a:gd name="connsiteY1" fmla="*/ 189559 h 192276"/>
                <a:gd name="connsiteX2" fmla="*/ 155786 w 184913"/>
                <a:gd name="connsiteY2" fmla="*/ 189599 h 192276"/>
                <a:gd name="connsiteX3" fmla="*/ 155747 w 184913"/>
                <a:gd name="connsiteY3" fmla="*/ 189559 h 192276"/>
                <a:gd name="connsiteX4" fmla="*/ 5406 w 184913"/>
                <a:gd name="connsiteY4" fmla="*/ 39447 h 192276"/>
                <a:gd name="connsiteX5" fmla="*/ 5406 w 184913"/>
                <a:gd name="connsiteY5" fmla="*/ 13323 h 192276"/>
                <a:gd name="connsiteX6" fmla="*/ 18990 w 184913"/>
                <a:gd name="connsiteY6" fmla="*/ 0 h 192276"/>
                <a:gd name="connsiteX7" fmla="*/ 182263 w 184913"/>
                <a:gd name="connsiteY7" fmla="*/ 163044 h 192276"/>
                <a:gd name="connsiteX8" fmla="*/ 182285 w 184913"/>
                <a:gd name="connsiteY8" fmla="*/ 175789 h 192276"/>
                <a:gd name="connsiteX9" fmla="*/ 182263 w 184913"/>
                <a:gd name="connsiteY9" fmla="*/ 175812 h 192276"/>
                <a:gd name="connsiteX10" fmla="*/ 182263 w 184913"/>
                <a:gd name="connsiteY10" fmla="*/ 175812 h 19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913" h="192276">
                  <a:moveTo>
                    <a:pt x="182263" y="175975"/>
                  </a:moveTo>
                  <a:lnTo>
                    <a:pt x="168809" y="189559"/>
                  </a:lnTo>
                  <a:cubicBezTo>
                    <a:pt x="165224" y="193168"/>
                    <a:pt x="159393" y="193184"/>
                    <a:pt x="155786" y="189599"/>
                  </a:cubicBezTo>
                  <a:cubicBezTo>
                    <a:pt x="155773" y="189586"/>
                    <a:pt x="155761" y="189572"/>
                    <a:pt x="155747" y="189559"/>
                  </a:cubicBezTo>
                  <a:lnTo>
                    <a:pt x="5406" y="39447"/>
                  </a:lnTo>
                  <a:cubicBezTo>
                    <a:pt x="-1802" y="32230"/>
                    <a:pt x="-1802" y="20539"/>
                    <a:pt x="5406" y="13323"/>
                  </a:cubicBezTo>
                  <a:lnTo>
                    <a:pt x="18990" y="0"/>
                  </a:lnTo>
                  <a:lnTo>
                    <a:pt x="182263" y="163044"/>
                  </a:lnTo>
                  <a:cubicBezTo>
                    <a:pt x="185789" y="166558"/>
                    <a:pt x="185798" y="172266"/>
                    <a:pt x="182285" y="175789"/>
                  </a:cubicBezTo>
                  <a:cubicBezTo>
                    <a:pt x="182278" y="175795"/>
                    <a:pt x="182270" y="175805"/>
                    <a:pt x="182263" y="175812"/>
                  </a:cubicBezTo>
                  <a:lnTo>
                    <a:pt x="182263" y="175812"/>
                  </a:lnTo>
                  <a:close/>
                </a:path>
              </a:pathLst>
            </a:custGeom>
            <a:solidFill>
              <a:schemeClr val="accent3"/>
            </a:solidFill>
            <a:ln w="322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73984B0-FA6F-FA42-9863-3C74F73637EE}"/>
                </a:ext>
              </a:extLst>
            </p:cNvPr>
            <p:cNvSpPr/>
            <p:nvPr/>
          </p:nvSpPr>
          <p:spPr>
            <a:xfrm>
              <a:off x="6342682" y="4344834"/>
              <a:ext cx="183738" cy="191704"/>
            </a:xfrm>
            <a:custGeom>
              <a:avLst/>
              <a:gdLst>
                <a:gd name="connsiteX0" fmla="*/ 166001 w 183738"/>
                <a:gd name="connsiteY0" fmla="*/ 2668 h 191704"/>
                <a:gd name="connsiteX1" fmla="*/ 181022 w 183738"/>
                <a:gd name="connsiteY1" fmla="*/ 17689 h 191704"/>
                <a:gd name="connsiteX2" fmla="*/ 181061 w 183738"/>
                <a:gd name="connsiteY2" fmla="*/ 30712 h 191704"/>
                <a:gd name="connsiteX3" fmla="*/ 181022 w 183738"/>
                <a:gd name="connsiteY3" fmla="*/ 30751 h 191704"/>
                <a:gd name="connsiteX4" fmla="*/ 20460 w 183738"/>
                <a:gd name="connsiteY4" fmla="*/ 191705 h 191704"/>
                <a:gd name="connsiteX5" fmla="*/ 5406 w 183738"/>
                <a:gd name="connsiteY5" fmla="*/ 176814 h 191704"/>
                <a:gd name="connsiteX6" fmla="*/ 5406 w 183738"/>
                <a:gd name="connsiteY6" fmla="*/ 150691 h 191704"/>
                <a:gd name="connsiteX7" fmla="*/ 153037 w 183738"/>
                <a:gd name="connsiteY7" fmla="*/ 2668 h 191704"/>
                <a:gd name="connsiteX8" fmla="*/ 166001 w 183738"/>
                <a:gd name="connsiteY8" fmla="*/ 2668 h 19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38" h="191704">
                  <a:moveTo>
                    <a:pt x="166001" y="2668"/>
                  </a:moveTo>
                  <a:lnTo>
                    <a:pt x="181022" y="17689"/>
                  </a:lnTo>
                  <a:cubicBezTo>
                    <a:pt x="184629" y="21274"/>
                    <a:pt x="184646" y="27105"/>
                    <a:pt x="181061" y="30712"/>
                  </a:cubicBezTo>
                  <a:cubicBezTo>
                    <a:pt x="181048" y="30725"/>
                    <a:pt x="181035" y="30738"/>
                    <a:pt x="181022" y="30751"/>
                  </a:cubicBezTo>
                  <a:lnTo>
                    <a:pt x="20460" y="191705"/>
                  </a:lnTo>
                  <a:lnTo>
                    <a:pt x="5406" y="176814"/>
                  </a:lnTo>
                  <a:cubicBezTo>
                    <a:pt x="-1802" y="169598"/>
                    <a:pt x="-1802" y="157907"/>
                    <a:pt x="5406" y="150691"/>
                  </a:cubicBezTo>
                  <a:lnTo>
                    <a:pt x="153037" y="2668"/>
                  </a:lnTo>
                  <a:cubicBezTo>
                    <a:pt x="156627" y="-889"/>
                    <a:pt x="162412" y="-889"/>
                    <a:pt x="166001" y="2668"/>
                  </a:cubicBezTo>
                  <a:close/>
                </a:path>
              </a:pathLst>
            </a:custGeom>
            <a:solidFill>
              <a:srgbClr val="1490DF"/>
            </a:solidFill>
            <a:ln w="32279"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050E2C-3F59-2E3C-265D-203751ED0008}"/>
                </a:ext>
              </a:extLst>
            </p:cNvPr>
            <p:cNvSpPr/>
            <p:nvPr/>
          </p:nvSpPr>
          <p:spPr>
            <a:xfrm>
              <a:off x="6745454" y="4492879"/>
              <a:ext cx="185011" cy="192243"/>
            </a:xfrm>
            <a:custGeom>
              <a:avLst/>
              <a:gdLst>
                <a:gd name="connsiteX0" fmla="*/ 2750 w 185011"/>
                <a:gd name="connsiteY0" fmla="*/ 175649 h 192243"/>
                <a:gd name="connsiteX1" fmla="*/ 2531 w 185011"/>
                <a:gd name="connsiteY1" fmla="*/ 162904 h 192243"/>
                <a:gd name="connsiteX2" fmla="*/ 2554 w 185011"/>
                <a:gd name="connsiteY2" fmla="*/ 162881 h 192243"/>
                <a:gd name="connsiteX3" fmla="*/ 2554 w 185011"/>
                <a:gd name="connsiteY3" fmla="*/ 162881 h 192243"/>
                <a:gd name="connsiteX4" fmla="*/ 2750 w 185011"/>
                <a:gd name="connsiteY4" fmla="*/ 162881 h 192243"/>
                <a:gd name="connsiteX5" fmla="*/ 166022 w 185011"/>
                <a:gd name="connsiteY5" fmla="*/ 0 h 192243"/>
                <a:gd name="connsiteX6" fmla="*/ 179606 w 185011"/>
                <a:gd name="connsiteY6" fmla="*/ 13552 h 192243"/>
                <a:gd name="connsiteX7" fmla="*/ 179606 w 185011"/>
                <a:gd name="connsiteY7" fmla="*/ 39675 h 192243"/>
                <a:gd name="connsiteX8" fmla="*/ 29036 w 185011"/>
                <a:gd name="connsiteY8" fmla="*/ 189494 h 192243"/>
                <a:gd name="connsiteX9" fmla="*/ 16291 w 185011"/>
                <a:gd name="connsiteY9" fmla="*/ 189713 h 192243"/>
                <a:gd name="connsiteX10" fmla="*/ 16269 w 185011"/>
                <a:gd name="connsiteY10" fmla="*/ 189690 h 192243"/>
                <a:gd name="connsiteX11" fmla="*/ 16269 w 185011"/>
                <a:gd name="connsiteY11" fmla="*/ 189690 h 192243"/>
                <a:gd name="connsiteX12" fmla="*/ 16073 w 185011"/>
                <a:gd name="connsiteY12" fmla="*/ 189527 h 1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011" h="192243">
                  <a:moveTo>
                    <a:pt x="2750" y="175649"/>
                  </a:moveTo>
                  <a:cubicBezTo>
                    <a:pt x="-829" y="172190"/>
                    <a:pt x="-927" y="166486"/>
                    <a:pt x="2531" y="162904"/>
                  </a:cubicBezTo>
                  <a:cubicBezTo>
                    <a:pt x="2537" y="162897"/>
                    <a:pt x="2547" y="162887"/>
                    <a:pt x="2554" y="162881"/>
                  </a:cubicBezTo>
                  <a:lnTo>
                    <a:pt x="2554" y="162881"/>
                  </a:lnTo>
                  <a:lnTo>
                    <a:pt x="2750" y="162881"/>
                  </a:lnTo>
                  <a:lnTo>
                    <a:pt x="166022" y="0"/>
                  </a:lnTo>
                  <a:lnTo>
                    <a:pt x="179606" y="13552"/>
                  </a:lnTo>
                  <a:cubicBezTo>
                    <a:pt x="186813" y="20768"/>
                    <a:pt x="186813" y="32459"/>
                    <a:pt x="179606" y="39675"/>
                  </a:cubicBezTo>
                  <a:lnTo>
                    <a:pt x="29036" y="189494"/>
                  </a:lnTo>
                  <a:cubicBezTo>
                    <a:pt x="25578" y="193073"/>
                    <a:pt x="19874" y="193171"/>
                    <a:pt x="16291" y="189713"/>
                  </a:cubicBezTo>
                  <a:cubicBezTo>
                    <a:pt x="16285" y="189706"/>
                    <a:pt x="16275" y="189697"/>
                    <a:pt x="16269" y="189690"/>
                  </a:cubicBezTo>
                  <a:lnTo>
                    <a:pt x="16269" y="189690"/>
                  </a:lnTo>
                  <a:lnTo>
                    <a:pt x="16073" y="189527"/>
                  </a:lnTo>
                  <a:close/>
                </a:path>
              </a:pathLst>
            </a:custGeom>
            <a:solidFill>
              <a:schemeClr val="accent3"/>
            </a:solidFill>
            <a:ln w="3227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D80BA59-5462-E588-432D-B348055A6FBF}"/>
                </a:ext>
              </a:extLst>
            </p:cNvPr>
            <p:cNvSpPr/>
            <p:nvPr/>
          </p:nvSpPr>
          <p:spPr>
            <a:xfrm>
              <a:off x="6746762" y="4355577"/>
              <a:ext cx="183728" cy="191704"/>
            </a:xfrm>
            <a:custGeom>
              <a:avLst/>
              <a:gdLst>
                <a:gd name="connsiteX0" fmla="*/ 30635 w 183728"/>
                <a:gd name="connsiteY0" fmla="*/ 2668 h 191704"/>
                <a:gd name="connsiteX1" fmla="*/ 178396 w 183728"/>
                <a:gd name="connsiteY1" fmla="*/ 150789 h 191704"/>
                <a:gd name="connsiteX2" fmla="*/ 178396 w 183728"/>
                <a:gd name="connsiteY2" fmla="*/ 176684 h 191704"/>
                <a:gd name="connsiteX3" fmla="*/ 163343 w 183728"/>
                <a:gd name="connsiteY3" fmla="*/ 191705 h 191704"/>
                <a:gd name="connsiteX4" fmla="*/ 2650 w 183728"/>
                <a:gd name="connsiteY4" fmla="*/ 30653 h 191704"/>
                <a:gd name="connsiteX5" fmla="*/ 2650 w 183728"/>
                <a:gd name="connsiteY5" fmla="*/ 17591 h 191704"/>
                <a:gd name="connsiteX6" fmla="*/ 17671 w 183728"/>
                <a:gd name="connsiteY6" fmla="*/ 2668 h 191704"/>
                <a:gd name="connsiteX7" fmla="*/ 30635 w 183728"/>
                <a:gd name="connsiteY7" fmla="*/ 2668 h 19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728" h="191704">
                  <a:moveTo>
                    <a:pt x="30635" y="2668"/>
                  </a:moveTo>
                  <a:lnTo>
                    <a:pt x="178396" y="150789"/>
                  </a:lnTo>
                  <a:cubicBezTo>
                    <a:pt x="185505" y="157956"/>
                    <a:pt x="185505" y="169516"/>
                    <a:pt x="178396" y="176684"/>
                  </a:cubicBezTo>
                  <a:lnTo>
                    <a:pt x="163343" y="191705"/>
                  </a:lnTo>
                  <a:lnTo>
                    <a:pt x="2650" y="30653"/>
                  </a:lnTo>
                  <a:cubicBezTo>
                    <a:pt x="-883" y="27016"/>
                    <a:pt x="-883" y="21228"/>
                    <a:pt x="2650" y="17591"/>
                  </a:cubicBezTo>
                  <a:lnTo>
                    <a:pt x="17671" y="2668"/>
                  </a:lnTo>
                  <a:cubicBezTo>
                    <a:pt x="21260" y="-889"/>
                    <a:pt x="27046" y="-889"/>
                    <a:pt x="30635" y="2668"/>
                  </a:cubicBezTo>
                  <a:close/>
                </a:path>
              </a:pathLst>
            </a:custGeom>
            <a:solidFill>
              <a:srgbClr val="1490DF"/>
            </a:solidFill>
            <a:ln w="32279"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C346E112-9F37-E06D-D68F-7B40B91396D1}"/>
              </a:ext>
              <a:ext uri="{C183D7F6-B498-43B3-948B-1728B52AA6E4}">
                <adec:decorative xmlns:adec="http://schemas.microsoft.com/office/drawing/2017/decorative" val="1"/>
              </a:ext>
            </a:extLst>
          </p:cNvPr>
          <p:cNvGrpSpPr/>
          <p:nvPr/>
        </p:nvGrpSpPr>
        <p:grpSpPr>
          <a:xfrm>
            <a:off x="5834906" y="4451736"/>
            <a:ext cx="736871" cy="382436"/>
            <a:chOff x="5900222" y="4451736"/>
            <a:chExt cx="736871" cy="382436"/>
          </a:xfrm>
        </p:grpSpPr>
        <p:sp>
          <p:nvSpPr>
            <p:cNvPr id="30" name="Freeform: Shape 29">
              <a:extLst>
                <a:ext uri="{FF2B5EF4-FFF2-40B4-BE49-F238E27FC236}">
                  <a16:creationId xmlns:a16="http://schemas.microsoft.com/office/drawing/2014/main" id="{07BC0BA1-B131-0736-CB91-5A8588167B4E}"/>
                </a:ext>
              </a:extLst>
            </p:cNvPr>
            <p:cNvSpPr/>
            <p:nvPr/>
          </p:nvSpPr>
          <p:spPr>
            <a:xfrm rot="16200000">
              <a:off x="6040972" y="4512816"/>
              <a:ext cx="49190" cy="192290"/>
            </a:xfrm>
            <a:custGeom>
              <a:avLst/>
              <a:gdLst>
                <a:gd name="connsiteX0" fmla="*/ 27513 w 49190"/>
                <a:gd name="connsiteY0" fmla="*/ 0 h 192290"/>
                <a:gd name="connsiteX1" fmla="*/ 49190 w 49190"/>
                <a:gd name="connsiteY1" fmla="*/ 0 h 192290"/>
                <a:gd name="connsiteX2" fmla="*/ 49190 w 49190"/>
                <a:gd name="connsiteY2" fmla="*/ 192291 h 192290"/>
                <a:gd name="connsiteX3" fmla="*/ 27513 w 49190"/>
                <a:gd name="connsiteY3" fmla="*/ 192291 h 192290"/>
                <a:gd name="connsiteX4" fmla="*/ 21677 w 49190"/>
                <a:gd name="connsiteY4" fmla="*/ 192291 h 192290"/>
                <a:gd name="connsiteX5" fmla="*/ 0 w 49190"/>
                <a:gd name="connsiteY5" fmla="*/ 192291 h 192290"/>
                <a:gd name="connsiteX6" fmla="*/ 0 w 49190"/>
                <a:gd name="connsiteY6" fmla="*/ 0 h 192290"/>
                <a:gd name="connsiteX7" fmla="*/ 21677 w 49190"/>
                <a:gd name="connsiteY7" fmla="*/ 0 h 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90" h="192290">
                  <a:moveTo>
                    <a:pt x="27513" y="0"/>
                  </a:moveTo>
                  <a:cubicBezTo>
                    <a:pt x="39485" y="0"/>
                    <a:pt x="49190" y="0"/>
                    <a:pt x="49190" y="0"/>
                  </a:cubicBezTo>
                  <a:lnTo>
                    <a:pt x="49190" y="192291"/>
                  </a:lnTo>
                  <a:cubicBezTo>
                    <a:pt x="49190" y="192291"/>
                    <a:pt x="39485" y="192291"/>
                    <a:pt x="27513" y="192291"/>
                  </a:cubicBezTo>
                  <a:lnTo>
                    <a:pt x="21677" y="192291"/>
                  </a:lnTo>
                  <a:cubicBezTo>
                    <a:pt x="9705" y="192291"/>
                    <a:pt x="0" y="192291"/>
                    <a:pt x="0" y="192291"/>
                  </a:cubicBezTo>
                  <a:lnTo>
                    <a:pt x="0" y="0"/>
                  </a:lnTo>
                  <a:cubicBezTo>
                    <a:pt x="0" y="0"/>
                    <a:pt x="9705" y="0"/>
                    <a:pt x="21677" y="0"/>
                  </a:cubicBezTo>
                  <a:close/>
                </a:path>
              </a:pathLst>
            </a:custGeom>
            <a:solidFill>
              <a:schemeClr val="bg2"/>
            </a:solidFill>
            <a:ln w="29744" cap="flat">
              <a:noFill/>
              <a:prstDash val="solid"/>
              <a:miter/>
            </a:ln>
            <a:effectLst>
              <a:outerShdw blurRad="50800" dist="38100" dir="2700000" algn="tl" rotWithShape="0">
                <a:prstClr val="black">
                  <a:alpha val="20000"/>
                </a:prstClr>
              </a:outerShdw>
            </a:effectLst>
          </p:spPr>
          <p:txBody>
            <a:bodyPr rtlCol="0" anchor="ctr"/>
            <a:lstStyle/>
            <a:p>
              <a:endParaRPr lang="en-US"/>
            </a:p>
          </p:txBody>
        </p:sp>
        <p:sp>
          <p:nvSpPr>
            <p:cNvPr id="31" name="Freeform: Shape 30">
              <a:extLst>
                <a:ext uri="{FF2B5EF4-FFF2-40B4-BE49-F238E27FC236}">
                  <a16:creationId xmlns:a16="http://schemas.microsoft.com/office/drawing/2014/main" id="{EB972F83-461D-E97B-B059-7CAAC881DBAB}"/>
                </a:ext>
              </a:extLst>
            </p:cNvPr>
            <p:cNvSpPr/>
            <p:nvPr/>
          </p:nvSpPr>
          <p:spPr>
            <a:xfrm rot="16200000">
              <a:off x="5971772" y="4600188"/>
              <a:ext cx="49190" cy="192290"/>
            </a:xfrm>
            <a:custGeom>
              <a:avLst/>
              <a:gdLst>
                <a:gd name="connsiteX0" fmla="*/ 27513 w 49190"/>
                <a:gd name="connsiteY0" fmla="*/ 0 h 192290"/>
                <a:gd name="connsiteX1" fmla="*/ 49190 w 49190"/>
                <a:gd name="connsiteY1" fmla="*/ 0 h 192290"/>
                <a:gd name="connsiteX2" fmla="*/ 49190 w 49190"/>
                <a:gd name="connsiteY2" fmla="*/ 192291 h 192290"/>
                <a:gd name="connsiteX3" fmla="*/ 27513 w 49190"/>
                <a:gd name="connsiteY3" fmla="*/ 192291 h 192290"/>
                <a:gd name="connsiteX4" fmla="*/ 21677 w 49190"/>
                <a:gd name="connsiteY4" fmla="*/ 192291 h 192290"/>
                <a:gd name="connsiteX5" fmla="*/ 0 w 49190"/>
                <a:gd name="connsiteY5" fmla="*/ 192291 h 192290"/>
                <a:gd name="connsiteX6" fmla="*/ 0 w 49190"/>
                <a:gd name="connsiteY6" fmla="*/ 0 h 192290"/>
                <a:gd name="connsiteX7" fmla="*/ 21677 w 49190"/>
                <a:gd name="connsiteY7" fmla="*/ 0 h 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90" h="192290">
                  <a:moveTo>
                    <a:pt x="27513" y="0"/>
                  </a:moveTo>
                  <a:cubicBezTo>
                    <a:pt x="39485" y="0"/>
                    <a:pt x="49190" y="0"/>
                    <a:pt x="49190" y="0"/>
                  </a:cubicBezTo>
                  <a:lnTo>
                    <a:pt x="49190" y="192291"/>
                  </a:lnTo>
                  <a:cubicBezTo>
                    <a:pt x="49190" y="192291"/>
                    <a:pt x="39485" y="192291"/>
                    <a:pt x="27513" y="192291"/>
                  </a:cubicBezTo>
                  <a:lnTo>
                    <a:pt x="21677" y="192291"/>
                  </a:lnTo>
                  <a:cubicBezTo>
                    <a:pt x="9705" y="192291"/>
                    <a:pt x="0" y="192291"/>
                    <a:pt x="0" y="192291"/>
                  </a:cubicBezTo>
                  <a:lnTo>
                    <a:pt x="0" y="0"/>
                  </a:lnTo>
                  <a:cubicBezTo>
                    <a:pt x="0" y="0"/>
                    <a:pt x="9705" y="0"/>
                    <a:pt x="21677" y="0"/>
                  </a:cubicBezTo>
                  <a:close/>
                </a:path>
              </a:pathLst>
            </a:custGeom>
            <a:solidFill>
              <a:schemeClr val="bg2"/>
            </a:solidFill>
            <a:ln w="29744" cap="flat">
              <a:noFill/>
              <a:prstDash val="solid"/>
              <a:miter/>
            </a:ln>
            <a:effectLst>
              <a:outerShdw blurRad="50800" dist="38100" dir="2700000" algn="tl" rotWithShape="0">
                <a:prstClr val="black">
                  <a:alpha val="20000"/>
                </a:prstClr>
              </a:outerShdw>
            </a:effectLst>
          </p:spPr>
          <p:txBody>
            <a:bodyPr rtlCol="0" anchor="ctr"/>
            <a:lstStyle/>
            <a:p>
              <a:endParaRPr lang="en-US"/>
            </a:p>
          </p:txBody>
        </p:sp>
        <p:sp>
          <p:nvSpPr>
            <p:cNvPr id="32" name="Freeform: Shape 31">
              <a:extLst>
                <a:ext uri="{FF2B5EF4-FFF2-40B4-BE49-F238E27FC236}">
                  <a16:creationId xmlns:a16="http://schemas.microsoft.com/office/drawing/2014/main" id="{45398F3A-B6BF-4EF2-792E-645B1AC66CFB}"/>
                </a:ext>
              </a:extLst>
            </p:cNvPr>
            <p:cNvSpPr/>
            <p:nvPr/>
          </p:nvSpPr>
          <p:spPr>
            <a:xfrm rot="16200000">
              <a:off x="6040972" y="4687560"/>
              <a:ext cx="49190" cy="192290"/>
            </a:xfrm>
            <a:custGeom>
              <a:avLst/>
              <a:gdLst>
                <a:gd name="connsiteX0" fmla="*/ 27513 w 49190"/>
                <a:gd name="connsiteY0" fmla="*/ 0 h 192290"/>
                <a:gd name="connsiteX1" fmla="*/ 49190 w 49190"/>
                <a:gd name="connsiteY1" fmla="*/ 0 h 192290"/>
                <a:gd name="connsiteX2" fmla="*/ 49190 w 49190"/>
                <a:gd name="connsiteY2" fmla="*/ 192291 h 192290"/>
                <a:gd name="connsiteX3" fmla="*/ 27513 w 49190"/>
                <a:gd name="connsiteY3" fmla="*/ 192291 h 192290"/>
                <a:gd name="connsiteX4" fmla="*/ 21677 w 49190"/>
                <a:gd name="connsiteY4" fmla="*/ 192291 h 192290"/>
                <a:gd name="connsiteX5" fmla="*/ 0 w 49190"/>
                <a:gd name="connsiteY5" fmla="*/ 192291 h 192290"/>
                <a:gd name="connsiteX6" fmla="*/ 0 w 49190"/>
                <a:gd name="connsiteY6" fmla="*/ 0 h 192290"/>
                <a:gd name="connsiteX7" fmla="*/ 21677 w 49190"/>
                <a:gd name="connsiteY7" fmla="*/ 0 h 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90" h="192290">
                  <a:moveTo>
                    <a:pt x="27513" y="0"/>
                  </a:moveTo>
                  <a:cubicBezTo>
                    <a:pt x="39485" y="0"/>
                    <a:pt x="49190" y="0"/>
                    <a:pt x="49190" y="0"/>
                  </a:cubicBezTo>
                  <a:lnTo>
                    <a:pt x="49190" y="192291"/>
                  </a:lnTo>
                  <a:cubicBezTo>
                    <a:pt x="49190" y="192291"/>
                    <a:pt x="39485" y="192291"/>
                    <a:pt x="27513" y="192291"/>
                  </a:cubicBezTo>
                  <a:lnTo>
                    <a:pt x="21677" y="192291"/>
                  </a:lnTo>
                  <a:cubicBezTo>
                    <a:pt x="9705" y="192291"/>
                    <a:pt x="0" y="192291"/>
                    <a:pt x="0" y="192291"/>
                  </a:cubicBezTo>
                  <a:lnTo>
                    <a:pt x="0" y="0"/>
                  </a:lnTo>
                  <a:cubicBezTo>
                    <a:pt x="0" y="0"/>
                    <a:pt x="9705" y="0"/>
                    <a:pt x="21677" y="0"/>
                  </a:cubicBezTo>
                  <a:close/>
                </a:path>
              </a:pathLst>
            </a:custGeom>
            <a:solidFill>
              <a:schemeClr val="bg2"/>
            </a:solidFill>
            <a:ln w="29744" cap="flat">
              <a:noFill/>
              <a:prstDash val="solid"/>
              <a:miter/>
            </a:ln>
            <a:effectLst>
              <a:outerShdw blurRad="50800" dist="38100" dir="2700000" algn="tl" rotWithShape="0">
                <a:prstClr val="black">
                  <a:alpha val="20000"/>
                </a:prstClr>
              </a:outerShdw>
            </a:effectLst>
          </p:spPr>
          <p:txBody>
            <a:bodyPr rtlCol="0" anchor="ctr"/>
            <a:lstStyle/>
            <a:p>
              <a:endParaRPr lang="en-US"/>
            </a:p>
          </p:txBody>
        </p:sp>
        <p:sp>
          <p:nvSpPr>
            <p:cNvPr id="33" name="Freeform: Shape 32">
              <a:extLst>
                <a:ext uri="{FF2B5EF4-FFF2-40B4-BE49-F238E27FC236}">
                  <a16:creationId xmlns:a16="http://schemas.microsoft.com/office/drawing/2014/main" id="{1286F94E-CE7F-198F-F47B-442716E5353F}"/>
                </a:ext>
              </a:extLst>
            </p:cNvPr>
            <p:cNvSpPr/>
            <p:nvPr/>
          </p:nvSpPr>
          <p:spPr>
            <a:xfrm>
              <a:off x="6036803" y="4451736"/>
              <a:ext cx="600290" cy="382436"/>
            </a:xfrm>
            <a:custGeom>
              <a:avLst/>
              <a:gdLst>
                <a:gd name="connsiteX0" fmla="*/ 600290 w 600290"/>
                <a:gd name="connsiteY0" fmla="*/ 262511 h 382436"/>
                <a:gd name="connsiteX1" fmla="*/ 483150 w 600290"/>
                <a:gd name="connsiteY1" fmla="*/ 146259 h 382436"/>
                <a:gd name="connsiteX2" fmla="*/ 307649 w 600290"/>
                <a:gd name="connsiteY2" fmla="*/ 30 h 382436"/>
                <a:gd name="connsiteX3" fmla="*/ 140902 w 600290"/>
                <a:gd name="connsiteY3" fmla="*/ 102390 h 382436"/>
                <a:gd name="connsiteX4" fmla="*/ 0 w 600290"/>
                <a:gd name="connsiteY4" fmla="*/ 241308 h 382436"/>
                <a:gd name="connsiteX5" fmla="*/ 169249 w 600290"/>
                <a:gd name="connsiteY5" fmla="*/ 382418 h 382436"/>
                <a:gd name="connsiteX6" fmla="*/ 184256 w 600290"/>
                <a:gd name="connsiteY6" fmla="*/ 382418 h 382436"/>
                <a:gd name="connsiteX7" fmla="*/ 458555 w 600290"/>
                <a:gd name="connsiteY7" fmla="*/ 382418 h 382436"/>
                <a:gd name="connsiteX8" fmla="*/ 465642 w 600290"/>
                <a:gd name="connsiteY8" fmla="*/ 382418 h 382436"/>
                <a:gd name="connsiteX9" fmla="*/ 600290 w 600290"/>
                <a:gd name="connsiteY9" fmla="*/ 262511 h 38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290" h="382436">
                  <a:moveTo>
                    <a:pt x="600290" y="262511"/>
                  </a:moveTo>
                  <a:cubicBezTo>
                    <a:pt x="598940" y="203845"/>
                    <a:pt x="549374" y="154655"/>
                    <a:pt x="483150" y="146259"/>
                  </a:cubicBezTo>
                  <a:cubicBezTo>
                    <a:pt x="480199" y="63588"/>
                    <a:pt x="401949" y="-1612"/>
                    <a:pt x="307649" y="30"/>
                  </a:cubicBezTo>
                  <a:cubicBezTo>
                    <a:pt x="232955" y="-264"/>
                    <a:pt x="166152" y="40743"/>
                    <a:pt x="140902" y="102390"/>
                  </a:cubicBezTo>
                  <a:cubicBezTo>
                    <a:pt x="61141" y="111633"/>
                    <a:pt x="1168" y="170761"/>
                    <a:pt x="0" y="241308"/>
                  </a:cubicBezTo>
                  <a:cubicBezTo>
                    <a:pt x="3168" y="320922"/>
                    <a:pt x="78420" y="383661"/>
                    <a:pt x="169249" y="382418"/>
                  </a:cubicBezTo>
                  <a:lnTo>
                    <a:pt x="184256" y="382418"/>
                  </a:lnTo>
                  <a:lnTo>
                    <a:pt x="458555" y="382418"/>
                  </a:lnTo>
                  <a:lnTo>
                    <a:pt x="465642" y="382418"/>
                  </a:lnTo>
                  <a:cubicBezTo>
                    <a:pt x="539965" y="380656"/>
                    <a:pt x="599423" y="327711"/>
                    <a:pt x="600290" y="262511"/>
                  </a:cubicBezTo>
                  <a:close/>
                </a:path>
              </a:pathLst>
            </a:custGeom>
            <a:solidFill>
              <a:schemeClr val="tx1"/>
            </a:solidFill>
            <a:ln w="3175" cap="flat">
              <a:solidFill>
                <a:schemeClr val="tx1">
                  <a:lumMod val="85000"/>
                </a:schemeClr>
              </a:solidFill>
              <a:prstDash val="solid"/>
              <a:miter/>
            </a:ln>
            <a:effectLst>
              <a:outerShdw blurRad="50800" dist="50800" dir="2700000" algn="tl" rotWithShape="0">
                <a:prstClr val="black">
                  <a:alpha val="20000"/>
                </a:prstClr>
              </a:outerShdw>
            </a:effectLst>
          </p:spPr>
          <p:txBody>
            <a:bodyPr rtlCol="0" anchor="ctr"/>
            <a:lstStyle/>
            <a:p>
              <a:endParaRPr lang="en-US"/>
            </a:p>
          </p:txBody>
        </p:sp>
      </p:grpSp>
      <p:pic>
        <p:nvPicPr>
          <p:cNvPr id="27" name="Graphic 26">
            <a:extLst>
              <a:ext uri="{FF2B5EF4-FFF2-40B4-BE49-F238E27FC236}">
                <a16:creationId xmlns:a16="http://schemas.microsoft.com/office/drawing/2014/main" id="{619ACCBA-4C19-BAAA-0F17-71C6D18B6A73}"/>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2759" y="4391726"/>
            <a:ext cx="498812" cy="498812"/>
          </a:xfrm>
          <a:prstGeom prst="rect">
            <a:avLst/>
          </a:prstGeom>
          <a:effectLst>
            <a:outerShdw blurRad="50800" dist="38100" dir="2700000" algn="tl" rotWithShape="0">
              <a:prstClr val="black">
                <a:alpha val="20000"/>
              </a:prstClr>
            </a:outerShdw>
          </a:effectLst>
        </p:spPr>
      </p:pic>
      <p:sp>
        <p:nvSpPr>
          <p:cNvPr id="28" name="TextBox 27">
            <a:extLst>
              <a:ext uri="{FF2B5EF4-FFF2-40B4-BE49-F238E27FC236}">
                <a16:creationId xmlns:a16="http://schemas.microsoft.com/office/drawing/2014/main" id="{C466130A-B339-B652-3788-5EB58B6B4647}"/>
              </a:ext>
            </a:extLst>
          </p:cNvPr>
          <p:cNvSpPr txBox="1"/>
          <p:nvPr/>
        </p:nvSpPr>
        <p:spPr>
          <a:xfrm>
            <a:off x="6666939" y="5678786"/>
            <a:ext cx="25904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2"/>
                </a:solidFill>
                <a:effectLst/>
                <a:uLnTx/>
                <a:uFillTx/>
                <a:latin typeface="Segoe Sans Text" pitchFamily="2" charset="0"/>
                <a:cs typeface="Segoe Sans Text" pitchFamily="2" charset="0"/>
              </a:rPr>
              <a:t>Supporting Azure Networking services</a:t>
            </a:r>
          </a:p>
        </p:txBody>
      </p:sp>
    </p:spTree>
    <p:extLst>
      <p:ext uri="{BB962C8B-B14F-4D97-AF65-F5344CB8AC3E}">
        <p14:creationId xmlns:p14="http://schemas.microsoft.com/office/powerpoint/2010/main" val="1951948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1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15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15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8" grpId="0"/>
      <p:bldP spid="69" grpId="0"/>
      <p:bldP spid="15"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3C6C9-6CAD-9FE6-82D3-75EB4564E827}"/>
              </a:ext>
            </a:extLst>
          </p:cNvPr>
          <p:cNvSpPr>
            <a:spLocks noGrp="1"/>
          </p:cNvSpPr>
          <p:nvPr>
            <p:ph type="title"/>
          </p:nvPr>
        </p:nvSpPr>
        <p:spPr/>
        <p:txBody>
          <a:bodyPr/>
          <a:lstStyle/>
          <a:p>
            <a:pPr algn="ctr"/>
            <a:r>
              <a:rPr lang="en-US"/>
              <a:t>Encryption built into Azure</a:t>
            </a:r>
          </a:p>
        </p:txBody>
      </p:sp>
      <p:sp>
        <p:nvSpPr>
          <p:cNvPr id="3" name="Rounded Rectangle 19">
            <a:extLst>
              <a:ext uri="{FF2B5EF4-FFF2-40B4-BE49-F238E27FC236}">
                <a16:creationId xmlns:a16="http://schemas.microsoft.com/office/drawing/2014/main" id="{98DEE46C-2B5E-8908-4E38-1E2ADC325EE5}"/>
              </a:ext>
              <a:ext uri="{C183D7F6-B498-43B3-948B-1728B52AA6E4}">
                <adec:decorative xmlns:adec="http://schemas.microsoft.com/office/drawing/2017/decorative" val="1"/>
              </a:ext>
            </a:extLst>
          </p:cNvPr>
          <p:cNvSpPr/>
          <p:nvPr/>
        </p:nvSpPr>
        <p:spPr bwMode="auto">
          <a:xfrm>
            <a:off x="881886" y="1594649"/>
            <a:ext cx="3383280" cy="3140946"/>
          </a:xfrm>
          <a:prstGeom prst="roundRect">
            <a:avLst>
              <a:gd name="adj" fmla="val 6175"/>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4" name="Rounded Rectangle 19">
            <a:extLst>
              <a:ext uri="{FF2B5EF4-FFF2-40B4-BE49-F238E27FC236}">
                <a16:creationId xmlns:a16="http://schemas.microsoft.com/office/drawing/2014/main" id="{544FE2A1-F9D3-69F5-1DF9-6A4E3304FEF5}"/>
              </a:ext>
              <a:ext uri="{C183D7F6-B498-43B3-948B-1728B52AA6E4}">
                <adec:decorative xmlns:adec="http://schemas.microsoft.com/office/drawing/2017/decorative" val="1"/>
              </a:ext>
            </a:extLst>
          </p:cNvPr>
          <p:cNvSpPr/>
          <p:nvPr/>
        </p:nvSpPr>
        <p:spPr bwMode="auto">
          <a:xfrm>
            <a:off x="4404360" y="1594649"/>
            <a:ext cx="3383280" cy="3140946"/>
          </a:xfrm>
          <a:prstGeom prst="roundRect">
            <a:avLst>
              <a:gd name="adj" fmla="val 6175"/>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5" name="Rounded Rectangle 19">
            <a:extLst>
              <a:ext uri="{FF2B5EF4-FFF2-40B4-BE49-F238E27FC236}">
                <a16:creationId xmlns:a16="http://schemas.microsoft.com/office/drawing/2014/main" id="{0F79FEBF-4704-69AE-5286-028E194D4E91}"/>
              </a:ext>
              <a:ext uri="{C183D7F6-B498-43B3-948B-1728B52AA6E4}">
                <adec:decorative xmlns:adec="http://schemas.microsoft.com/office/drawing/2017/decorative" val="1"/>
              </a:ext>
            </a:extLst>
          </p:cNvPr>
          <p:cNvSpPr/>
          <p:nvPr/>
        </p:nvSpPr>
        <p:spPr bwMode="auto">
          <a:xfrm>
            <a:off x="7934960" y="1594648"/>
            <a:ext cx="3383280" cy="3140945"/>
          </a:xfrm>
          <a:prstGeom prst="roundRect">
            <a:avLst>
              <a:gd name="adj" fmla="val 6175"/>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7" name="Picture Placeholder 3">
            <a:extLst>
              <a:ext uri="{FF2B5EF4-FFF2-40B4-BE49-F238E27FC236}">
                <a16:creationId xmlns:a16="http://schemas.microsoft.com/office/drawing/2014/main" id="{981AFEFF-A847-ACB7-1767-4F4956F103FA}"/>
              </a:ext>
              <a:ext uri="{C183D7F6-B498-43B3-948B-1728B52AA6E4}">
                <adec:decorative xmlns:adec="http://schemas.microsoft.com/office/drawing/2017/decorative" val="0"/>
              </a:ext>
            </a:extLst>
          </p:cNvPr>
          <p:cNvSpPr txBox="1">
            <a:spLocks/>
          </p:cNvSpPr>
          <p:nvPr/>
        </p:nvSpPr>
        <p:spPr>
          <a:xfrm>
            <a:off x="891547" y="3198395"/>
            <a:ext cx="3383279" cy="673204"/>
          </a:xfrm>
          <a:prstGeom prst="rect">
            <a:avLst/>
          </a:prstGeom>
          <a:noFill/>
        </p:spPr>
        <p:txBody>
          <a:bodyPr wrap="none" tIns="91440" bIns="91440"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24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At rest</a:t>
            </a:r>
          </a:p>
        </p:txBody>
      </p:sp>
      <p:sp>
        <p:nvSpPr>
          <p:cNvPr id="6" name="Prove users" descr="At rest - Encrypt VM disks, storage, and data&#10;">
            <a:extLst>
              <a:ext uri="{FF2B5EF4-FFF2-40B4-BE49-F238E27FC236}">
                <a16:creationId xmlns:a16="http://schemas.microsoft.com/office/drawing/2014/main" id="{941E8A2B-F257-FA8B-4C15-0E2B1915ACFA}"/>
              </a:ext>
            </a:extLst>
          </p:cNvPr>
          <p:cNvSpPr/>
          <p:nvPr/>
        </p:nvSpPr>
        <p:spPr bwMode="auto">
          <a:xfrm>
            <a:off x="1390211" y="3735653"/>
            <a:ext cx="2366631" cy="843179"/>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282828"/>
                    </a:gs>
                    <a:gs pos="100000">
                      <a:srgbClr val="282828"/>
                    </a:gs>
                  </a:gsLst>
                  <a:lin ang="5400000" scaled="0"/>
                </a:gradFill>
                <a:effectLst/>
                <a:uLnTx/>
                <a:uFillTx/>
                <a:latin typeface="Segoe Sans Text" pitchFamily="2" charset="0"/>
                <a:cs typeface="Segoe Sans Text" pitchFamily="2" charset="0"/>
              </a:rPr>
              <a:t>Encrypt VM disks, storage, and data</a:t>
            </a:r>
          </a:p>
        </p:txBody>
      </p:sp>
      <p:sp>
        <p:nvSpPr>
          <p:cNvPr id="9" name="Picture Placeholder 3">
            <a:extLst>
              <a:ext uri="{FF2B5EF4-FFF2-40B4-BE49-F238E27FC236}">
                <a16:creationId xmlns:a16="http://schemas.microsoft.com/office/drawing/2014/main" id="{9E43737E-5F1C-332C-F5E9-1650FEC7E8A8}"/>
              </a:ext>
              <a:ext uri="{C183D7F6-B498-43B3-948B-1728B52AA6E4}">
                <adec:decorative xmlns:adec="http://schemas.microsoft.com/office/drawing/2017/decorative" val="0"/>
              </a:ext>
            </a:extLst>
          </p:cNvPr>
          <p:cNvSpPr txBox="1">
            <a:spLocks/>
          </p:cNvSpPr>
          <p:nvPr/>
        </p:nvSpPr>
        <p:spPr>
          <a:xfrm>
            <a:off x="4389214" y="3198395"/>
            <a:ext cx="3383279" cy="673204"/>
          </a:xfrm>
          <a:prstGeom prst="rect">
            <a:avLst/>
          </a:prstGeom>
          <a:noFill/>
        </p:spPr>
        <p:txBody>
          <a:bodyPr wrap="none" tIns="91440" bIns="91440"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24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In transit</a:t>
            </a:r>
          </a:p>
        </p:txBody>
      </p:sp>
      <p:sp>
        <p:nvSpPr>
          <p:cNvPr id="8" name="Prove users">
            <a:extLst>
              <a:ext uri="{FF2B5EF4-FFF2-40B4-BE49-F238E27FC236}">
                <a16:creationId xmlns:a16="http://schemas.microsoft.com/office/drawing/2014/main" id="{CBC11CFD-0204-567F-6FC0-D5C5A1F38928}"/>
              </a:ext>
            </a:extLst>
          </p:cNvPr>
          <p:cNvSpPr/>
          <p:nvPr/>
        </p:nvSpPr>
        <p:spPr bwMode="auto">
          <a:xfrm>
            <a:off x="5040797" y="3735653"/>
            <a:ext cx="2118532" cy="843179"/>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282828"/>
                    </a:gs>
                    <a:gs pos="100000">
                      <a:srgbClr val="282828"/>
                    </a:gs>
                  </a:gsLst>
                  <a:lin ang="5400000" scaled="0"/>
                </a:gradFill>
                <a:effectLst/>
                <a:uLnTx/>
                <a:uFillTx/>
                <a:latin typeface="Segoe Sans Text" pitchFamily="2" charset="0"/>
                <a:cs typeface="Segoe Sans Text" pitchFamily="2" charset="0"/>
              </a:rPr>
              <a:t>Encrypt data </a:t>
            </a:r>
            <a:br>
              <a:rPr kumimoji="0" lang="en-US" sz="2000" b="0" i="0" u="none" strike="noStrike" kern="1200" cap="none" spc="0" normalizeH="0" baseline="0" noProof="0">
                <a:ln>
                  <a:noFill/>
                </a:ln>
                <a:gradFill>
                  <a:gsLst>
                    <a:gs pos="0">
                      <a:srgbClr val="282828"/>
                    </a:gs>
                    <a:gs pos="100000">
                      <a:srgbClr val="282828"/>
                    </a:gs>
                  </a:gsLst>
                  <a:lin ang="5400000" scaled="0"/>
                </a:gradFill>
                <a:effectLst/>
                <a:uLnTx/>
                <a:uFillTx/>
                <a:latin typeface="Segoe Sans Text" pitchFamily="2" charset="0"/>
                <a:cs typeface="Segoe Sans Text" pitchFamily="2" charset="0"/>
              </a:rPr>
            </a:br>
            <a:r>
              <a:rPr kumimoji="0" lang="en-US" sz="2000" b="0" i="0" u="none" strike="noStrike" kern="1200" cap="none" spc="0" normalizeH="0" baseline="0" noProof="0">
                <a:ln>
                  <a:noFill/>
                </a:ln>
                <a:gradFill>
                  <a:gsLst>
                    <a:gs pos="0">
                      <a:srgbClr val="282828"/>
                    </a:gs>
                    <a:gs pos="100000">
                      <a:srgbClr val="282828"/>
                    </a:gs>
                  </a:gsLst>
                  <a:lin ang="5400000" scaled="0"/>
                </a:gradFill>
                <a:effectLst/>
                <a:uLnTx/>
                <a:uFillTx/>
                <a:latin typeface="Segoe Sans Text" pitchFamily="2" charset="0"/>
                <a:cs typeface="Segoe Sans Text" pitchFamily="2" charset="0"/>
              </a:rPr>
              <a:t>on the wire</a:t>
            </a:r>
          </a:p>
        </p:txBody>
      </p:sp>
      <p:sp>
        <p:nvSpPr>
          <p:cNvPr id="11" name="Picture Placeholder 3">
            <a:extLst>
              <a:ext uri="{FF2B5EF4-FFF2-40B4-BE49-F238E27FC236}">
                <a16:creationId xmlns:a16="http://schemas.microsoft.com/office/drawing/2014/main" id="{597D7B75-424F-5E31-99C1-8C1648ED57CD}"/>
              </a:ext>
              <a:ext uri="{C183D7F6-B498-43B3-948B-1728B52AA6E4}">
                <adec:decorative xmlns:adec="http://schemas.microsoft.com/office/drawing/2017/decorative" val="0"/>
              </a:ext>
            </a:extLst>
          </p:cNvPr>
          <p:cNvSpPr txBox="1">
            <a:spLocks/>
          </p:cNvSpPr>
          <p:nvPr/>
        </p:nvSpPr>
        <p:spPr>
          <a:xfrm>
            <a:off x="7926834" y="3198395"/>
            <a:ext cx="3391406" cy="673204"/>
          </a:xfrm>
          <a:prstGeom prst="rect">
            <a:avLst/>
          </a:prstGeom>
          <a:noFill/>
        </p:spPr>
        <p:txBody>
          <a:bodyPr wrap="none" tIns="91440" bIns="91440"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24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In use</a:t>
            </a:r>
          </a:p>
        </p:txBody>
      </p:sp>
      <p:sp>
        <p:nvSpPr>
          <p:cNvPr id="10" name="Prove users" descr="In use - Utilize hardware-based secure enclaves&#10;">
            <a:extLst>
              <a:ext uri="{FF2B5EF4-FFF2-40B4-BE49-F238E27FC236}">
                <a16:creationId xmlns:a16="http://schemas.microsoft.com/office/drawing/2014/main" id="{B502971D-6DDC-1FB8-7666-0DDDBA85502C}"/>
              </a:ext>
            </a:extLst>
          </p:cNvPr>
          <p:cNvSpPr/>
          <p:nvPr/>
        </p:nvSpPr>
        <p:spPr bwMode="auto">
          <a:xfrm>
            <a:off x="8190765" y="3735653"/>
            <a:ext cx="2871671" cy="843179"/>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282828"/>
                    </a:gs>
                    <a:gs pos="100000">
                      <a:srgbClr val="282828"/>
                    </a:gs>
                  </a:gsLst>
                  <a:lin ang="5400000" scaled="0"/>
                </a:gradFill>
                <a:effectLst/>
                <a:uLnTx/>
                <a:uFillTx/>
                <a:latin typeface="Segoe Sans Text" pitchFamily="2" charset="0"/>
                <a:cs typeface="Segoe Sans Text" pitchFamily="2" charset="0"/>
              </a:rPr>
              <a:t>Utilize hardware-based secure enclaves</a:t>
            </a:r>
          </a:p>
        </p:txBody>
      </p:sp>
      <p:sp>
        <p:nvSpPr>
          <p:cNvPr id="12" name="Rectangle 11">
            <a:extLst>
              <a:ext uri="{FF2B5EF4-FFF2-40B4-BE49-F238E27FC236}">
                <a16:creationId xmlns:a16="http://schemas.microsoft.com/office/drawing/2014/main" id="{3D14EF9B-7799-C939-6E23-D1D9B2BA9CF1}"/>
              </a:ext>
              <a:ext uri="{C183D7F6-B498-43B3-948B-1728B52AA6E4}">
                <adec:decorative xmlns:adec="http://schemas.microsoft.com/office/drawing/2017/decorative" val="0"/>
              </a:ext>
            </a:extLst>
          </p:cNvPr>
          <p:cNvSpPr/>
          <p:nvPr/>
        </p:nvSpPr>
        <p:spPr bwMode="auto">
          <a:xfrm>
            <a:off x="848952" y="4735595"/>
            <a:ext cx="10436354" cy="901356"/>
          </a:xfrm>
          <a:prstGeom prst="rect">
            <a:avLst/>
          </a:prstGeom>
          <a:noFill/>
          <a:ln w="9525" cap="flat" cmpd="sng" algn="ctr">
            <a:noFill/>
            <a:prstDash val="solid"/>
          </a:ln>
          <a:effectLst/>
        </p:spPr>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0" algn="ctr" defTabSz="932418" rtl="0" eaLnBrk="1" fontAlgn="base" latinLnBrk="0" hangingPunct="1">
              <a:lnSpc>
                <a:spcPct val="90000"/>
              </a:lnSpc>
              <a:spcBef>
                <a:spcPct val="0"/>
              </a:spcBef>
              <a:spcAft>
                <a:spcPts val="1199"/>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Management of keys, secrets, and certificates, backed by hardware security modules</a:t>
            </a:r>
          </a:p>
        </p:txBody>
      </p:sp>
      <p:grpSp>
        <p:nvGrpSpPr>
          <p:cNvPr id="30" name="Group 29">
            <a:extLst>
              <a:ext uri="{FF2B5EF4-FFF2-40B4-BE49-F238E27FC236}">
                <a16:creationId xmlns:a16="http://schemas.microsoft.com/office/drawing/2014/main" id="{2F18C67C-F52E-B9BA-1DF9-C7FA98D74F0F}"/>
              </a:ext>
              <a:ext uri="{C183D7F6-B498-43B3-948B-1728B52AA6E4}">
                <adec:decorative xmlns:adec="http://schemas.microsoft.com/office/drawing/2017/decorative" val="1"/>
              </a:ext>
            </a:extLst>
          </p:cNvPr>
          <p:cNvGrpSpPr/>
          <p:nvPr/>
        </p:nvGrpSpPr>
        <p:grpSpPr>
          <a:xfrm>
            <a:off x="4995481" y="2039574"/>
            <a:ext cx="2163848" cy="1044928"/>
            <a:chOff x="4995481" y="2039574"/>
            <a:chExt cx="2163848" cy="1044928"/>
          </a:xfrm>
          <a:effectLst>
            <a:outerShdw blurRad="63500" dist="38100" dir="2700000" algn="tl" rotWithShape="0">
              <a:prstClr val="black">
                <a:alpha val="20000"/>
              </a:prstClr>
            </a:outerShdw>
          </a:effectLst>
        </p:grpSpPr>
        <p:sp>
          <p:nvSpPr>
            <p:cNvPr id="17" name="Graphic 15">
              <a:extLst>
                <a:ext uri="{FF2B5EF4-FFF2-40B4-BE49-F238E27FC236}">
                  <a16:creationId xmlns:a16="http://schemas.microsoft.com/office/drawing/2014/main" id="{5500E373-90EE-EDA5-4860-6EF34F024A7A}"/>
                </a:ext>
              </a:extLst>
            </p:cNvPr>
            <p:cNvSpPr/>
            <p:nvPr/>
          </p:nvSpPr>
          <p:spPr>
            <a:xfrm>
              <a:off x="4995481" y="2039574"/>
              <a:ext cx="626957" cy="1044928"/>
            </a:xfrm>
            <a:custGeom>
              <a:avLst/>
              <a:gdLst>
                <a:gd name="connsiteX0" fmla="*/ 119627 w 478509"/>
                <a:gd name="connsiteY0" fmla="*/ 0 h 797515"/>
                <a:gd name="connsiteX1" fmla="*/ 0 w 478509"/>
                <a:gd name="connsiteY1" fmla="*/ 119627 h 797515"/>
                <a:gd name="connsiteX2" fmla="*/ 0 w 478509"/>
                <a:gd name="connsiteY2" fmla="*/ 677888 h 797515"/>
                <a:gd name="connsiteX3" fmla="*/ 119627 w 478509"/>
                <a:gd name="connsiteY3" fmla="*/ 797515 h 797515"/>
                <a:gd name="connsiteX4" fmla="*/ 358882 w 478509"/>
                <a:gd name="connsiteY4" fmla="*/ 797515 h 797515"/>
                <a:gd name="connsiteX5" fmla="*/ 478509 w 478509"/>
                <a:gd name="connsiteY5" fmla="*/ 677888 h 797515"/>
                <a:gd name="connsiteX6" fmla="*/ 478509 w 478509"/>
                <a:gd name="connsiteY6" fmla="*/ 119627 h 797515"/>
                <a:gd name="connsiteX7" fmla="*/ 358882 w 478509"/>
                <a:gd name="connsiteY7" fmla="*/ 0 h 797515"/>
                <a:gd name="connsiteX8" fmla="*/ 119627 w 478509"/>
                <a:gd name="connsiteY8" fmla="*/ 0 h 797515"/>
                <a:gd name="connsiteX9" fmla="*/ 99689 w 478509"/>
                <a:gd name="connsiteY9" fmla="*/ 189410 h 797515"/>
                <a:gd name="connsiteX10" fmla="*/ 129596 w 478509"/>
                <a:gd name="connsiteY10" fmla="*/ 159503 h 797515"/>
                <a:gd name="connsiteX11" fmla="*/ 348913 w 478509"/>
                <a:gd name="connsiteY11" fmla="*/ 159503 h 797515"/>
                <a:gd name="connsiteX12" fmla="*/ 378820 w 478509"/>
                <a:gd name="connsiteY12" fmla="*/ 189410 h 797515"/>
                <a:gd name="connsiteX13" fmla="*/ 348913 w 478509"/>
                <a:gd name="connsiteY13" fmla="*/ 219317 h 797515"/>
                <a:gd name="connsiteX14" fmla="*/ 129596 w 478509"/>
                <a:gd name="connsiteY14" fmla="*/ 219317 h 797515"/>
                <a:gd name="connsiteX15" fmla="*/ 99689 w 478509"/>
                <a:gd name="connsiteY15" fmla="*/ 189410 h 797515"/>
                <a:gd name="connsiteX16" fmla="*/ 99689 w 478509"/>
                <a:gd name="connsiteY16" fmla="*/ 628043 h 797515"/>
                <a:gd name="connsiteX17" fmla="*/ 129596 w 478509"/>
                <a:gd name="connsiteY17" fmla="*/ 598136 h 797515"/>
                <a:gd name="connsiteX18" fmla="*/ 348913 w 478509"/>
                <a:gd name="connsiteY18" fmla="*/ 598136 h 797515"/>
                <a:gd name="connsiteX19" fmla="*/ 378820 w 478509"/>
                <a:gd name="connsiteY19" fmla="*/ 628043 h 797515"/>
                <a:gd name="connsiteX20" fmla="*/ 348913 w 478509"/>
                <a:gd name="connsiteY20" fmla="*/ 657950 h 797515"/>
                <a:gd name="connsiteX21" fmla="*/ 129596 w 478509"/>
                <a:gd name="connsiteY21" fmla="*/ 657950 h 797515"/>
                <a:gd name="connsiteX22" fmla="*/ 99689 w 478509"/>
                <a:gd name="connsiteY22" fmla="*/ 628043 h 797515"/>
                <a:gd name="connsiteX23" fmla="*/ 99689 w 478509"/>
                <a:gd name="connsiteY23" fmla="*/ 508416 h 797515"/>
                <a:gd name="connsiteX24" fmla="*/ 129596 w 478509"/>
                <a:gd name="connsiteY24" fmla="*/ 478509 h 797515"/>
                <a:gd name="connsiteX25" fmla="*/ 348913 w 478509"/>
                <a:gd name="connsiteY25" fmla="*/ 478509 h 797515"/>
                <a:gd name="connsiteX26" fmla="*/ 378820 w 478509"/>
                <a:gd name="connsiteY26" fmla="*/ 508416 h 797515"/>
                <a:gd name="connsiteX27" fmla="*/ 348913 w 478509"/>
                <a:gd name="connsiteY27" fmla="*/ 538323 h 797515"/>
                <a:gd name="connsiteX28" fmla="*/ 129596 w 478509"/>
                <a:gd name="connsiteY28" fmla="*/ 538323 h 797515"/>
                <a:gd name="connsiteX29" fmla="*/ 99689 w 478509"/>
                <a:gd name="connsiteY29" fmla="*/ 508416 h 7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8509" h="797515">
                  <a:moveTo>
                    <a:pt x="119627" y="0"/>
                  </a:moveTo>
                  <a:cubicBezTo>
                    <a:pt x="53559" y="0"/>
                    <a:pt x="0" y="53559"/>
                    <a:pt x="0" y="119627"/>
                  </a:cubicBezTo>
                  <a:lnTo>
                    <a:pt x="0" y="677888"/>
                  </a:lnTo>
                  <a:cubicBezTo>
                    <a:pt x="0" y="743958"/>
                    <a:pt x="53559" y="797515"/>
                    <a:pt x="119627" y="797515"/>
                  </a:cubicBezTo>
                  <a:lnTo>
                    <a:pt x="358882" y="797515"/>
                  </a:lnTo>
                  <a:cubicBezTo>
                    <a:pt x="424952" y="797515"/>
                    <a:pt x="478509" y="743958"/>
                    <a:pt x="478509" y="677888"/>
                  </a:cubicBezTo>
                  <a:lnTo>
                    <a:pt x="478509" y="119627"/>
                  </a:lnTo>
                  <a:cubicBezTo>
                    <a:pt x="478509" y="53559"/>
                    <a:pt x="424952" y="0"/>
                    <a:pt x="358882" y="0"/>
                  </a:cubicBezTo>
                  <a:lnTo>
                    <a:pt x="119627" y="0"/>
                  </a:lnTo>
                  <a:close/>
                  <a:moveTo>
                    <a:pt x="99689" y="189410"/>
                  </a:moveTo>
                  <a:cubicBezTo>
                    <a:pt x="99689" y="172893"/>
                    <a:pt x="113079" y="159503"/>
                    <a:pt x="129596" y="159503"/>
                  </a:cubicBezTo>
                  <a:lnTo>
                    <a:pt x="348913" y="159503"/>
                  </a:lnTo>
                  <a:cubicBezTo>
                    <a:pt x="365429" y="159503"/>
                    <a:pt x="378820" y="172893"/>
                    <a:pt x="378820" y="189410"/>
                  </a:cubicBezTo>
                  <a:cubicBezTo>
                    <a:pt x="378820" y="205927"/>
                    <a:pt x="365429" y="219317"/>
                    <a:pt x="348913" y="219317"/>
                  </a:cubicBezTo>
                  <a:lnTo>
                    <a:pt x="129596" y="219317"/>
                  </a:lnTo>
                  <a:cubicBezTo>
                    <a:pt x="113079" y="219317"/>
                    <a:pt x="99689" y="205927"/>
                    <a:pt x="99689" y="189410"/>
                  </a:cubicBezTo>
                  <a:close/>
                  <a:moveTo>
                    <a:pt x="99689" y="628043"/>
                  </a:moveTo>
                  <a:cubicBezTo>
                    <a:pt x="99689" y="611527"/>
                    <a:pt x="113079" y="598136"/>
                    <a:pt x="129596" y="598136"/>
                  </a:cubicBezTo>
                  <a:lnTo>
                    <a:pt x="348913" y="598136"/>
                  </a:lnTo>
                  <a:cubicBezTo>
                    <a:pt x="365429" y="598136"/>
                    <a:pt x="378820" y="611527"/>
                    <a:pt x="378820" y="628043"/>
                  </a:cubicBezTo>
                  <a:cubicBezTo>
                    <a:pt x="378820" y="644560"/>
                    <a:pt x="365429" y="657950"/>
                    <a:pt x="348913" y="657950"/>
                  </a:cubicBezTo>
                  <a:lnTo>
                    <a:pt x="129596" y="657950"/>
                  </a:lnTo>
                  <a:cubicBezTo>
                    <a:pt x="113079" y="657950"/>
                    <a:pt x="99689" y="644560"/>
                    <a:pt x="99689" y="628043"/>
                  </a:cubicBezTo>
                  <a:close/>
                  <a:moveTo>
                    <a:pt x="99689" y="508416"/>
                  </a:moveTo>
                  <a:cubicBezTo>
                    <a:pt x="99689" y="491899"/>
                    <a:pt x="113079" y="478509"/>
                    <a:pt x="129596" y="478509"/>
                  </a:cubicBezTo>
                  <a:lnTo>
                    <a:pt x="348913" y="478509"/>
                  </a:lnTo>
                  <a:cubicBezTo>
                    <a:pt x="365429" y="478509"/>
                    <a:pt x="378820" y="491899"/>
                    <a:pt x="378820" y="508416"/>
                  </a:cubicBezTo>
                  <a:cubicBezTo>
                    <a:pt x="378820" y="524932"/>
                    <a:pt x="365429" y="538323"/>
                    <a:pt x="348913" y="538323"/>
                  </a:cubicBezTo>
                  <a:lnTo>
                    <a:pt x="129596" y="538323"/>
                  </a:lnTo>
                  <a:cubicBezTo>
                    <a:pt x="113079" y="538323"/>
                    <a:pt x="99689" y="524932"/>
                    <a:pt x="99689" y="508416"/>
                  </a:cubicBezTo>
                  <a:close/>
                </a:path>
              </a:pathLst>
            </a:custGeom>
            <a:gradFill flip="none" rotWithShape="1">
              <a:gsLst>
                <a:gs pos="28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Graphic 15">
              <a:extLst>
                <a:ext uri="{FF2B5EF4-FFF2-40B4-BE49-F238E27FC236}">
                  <a16:creationId xmlns:a16="http://schemas.microsoft.com/office/drawing/2014/main" id="{6D6F50AD-C07B-E025-1C2D-8EEAD2442C74}"/>
                </a:ext>
              </a:extLst>
            </p:cNvPr>
            <p:cNvSpPr/>
            <p:nvPr/>
          </p:nvSpPr>
          <p:spPr>
            <a:xfrm>
              <a:off x="6532372" y="2039574"/>
              <a:ext cx="626957" cy="1044928"/>
            </a:xfrm>
            <a:custGeom>
              <a:avLst/>
              <a:gdLst>
                <a:gd name="connsiteX0" fmla="*/ 119627 w 478509"/>
                <a:gd name="connsiteY0" fmla="*/ 0 h 797515"/>
                <a:gd name="connsiteX1" fmla="*/ 0 w 478509"/>
                <a:gd name="connsiteY1" fmla="*/ 119627 h 797515"/>
                <a:gd name="connsiteX2" fmla="*/ 0 w 478509"/>
                <a:gd name="connsiteY2" fmla="*/ 677888 h 797515"/>
                <a:gd name="connsiteX3" fmla="*/ 119627 w 478509"/>
                <a:gd name="connsiteY3" fmla="*/ 797515 h 797515"/>
                <a:gd name="connsiteX4" fmla="*/ 358882 w 478509"/>
                <a:gd name="connsiteY4" fmla="*/ 797515 h 797515"/>
                <a:gd name="connsiteX5" fmla="*/ 478509 w 478509"/>
                <a:gd name="connsiteY5" fmla="*/ 677888 h 797515"/>
                <a:gd name="connsiteX6" fmla="*/ 478509 w 478509"/>
                <a:gd name="connsiteY6" fmla="*/ 119627 h 797515"/>
                <a:gd name="connsiteX7" fmla="*/ 358882 w 478509"/>
                <a:gd name="connsiteY7" fmla="*/ 0 h 797515"/>
                <a:gd name="connsiteX8" fmla="*/ 119627 w 478509"/>
                <a:gd name="connsiteY8" fmla="*/ 0 h 797515"/>
                <a:gd name="connsiteX9" fmla="*/ 99689 w 478509"/>
                <a:gd name="connsiteY9" fmla="*/ 189410 h 797515"/>
                <a:gd name="connsiteX10" fmla="*/ 129596 w 478509"/>
                <a:gd name="connsiteY10" fmla="*/ 159503 h 797515"/>
                <a:gd name="connsiteX11" fmla="*/ 348913 w 478509"/>
                <a:gd name="connsiteY11" fmla="*/ 159503 h 797515"/>
                <a:gd name="connsiteX12" fmla="*/ 378820 w 478509"/>
                <a:gd name="connsiteY12" fmla="*/ 189410 h 797515"/>
                <a:gd name="connsiteX13" fmla="*/ 348913 w 478509"/>
                <a:gd name="connsiteY13" fmla="*/ 219317 h 797515"/>
                <a:gd name="connsiteX14" fmla="*/ 129596 w 478509"/>
                <a:gd name="connsiteY14" fmla="*/ 219317 h 797515"/>
                <a:gd name="connsiteX15" fmla="*/ 99689 w 478509"/>
                <a:gd name="connsiteY15" fmla="*/ 189410 h 797515"/>
                <a:gd name="connsiteX16" fmla="*/ 99689 w 478509"/>
                <a:gd name="connsiteY16" fmla="*/ 628043 h 797515"/>
                <a:gd name="connsiteX17" fmla="*/ 129596 w 478509"/>
                <a:gd name="connsiteY17" fmla="*/ 598136 h 797515"/>
                <a:gd name="connsiteX18" fmla="*/ 348913 w 478509"/>
                <a:gd name="connsiteY18" fmla="*/ 598136 h 797515"/>
                <a:gd name="connsiteX19" fmla="*/ 378820 w 478509"/>
                <a:gd name="connsiteY19" fmla="*/ 628043 h 797515"/>
                <a:gd name="connsiteX20" fmla="*/ 348913 w 478509"/>
                <a:gd name="connsiteY20" fmla="*/ 657950 h 797515"/>
                <a:gd name="connsiteX21" fmla="*/ 129596 w 478509"/>
                <a:gd name="connsiteY21" fmla="*/ 657950 h 797515"/>
                <a:gd name="connsiteX22" fmla="*/ 99689 w 478509"/>
                <a:gd name="connsiteY22" fmla="*/ 628043 h 797515"/>
                <a:gd name="connsiteX23" fmla="*/ 99689 w 478509"/>
                <a:gd name="connsiteY23" fmla="*/ 508416 h 797515"/>
                <a:gd name="connsiteX24" fmla="*/ 129596 w 478509"/>
                <a:gd name="connsiteY24" fmla="*/ 478509 h 797515"/>
                <a:gd name="connsiteX25" fmla="*/ 348913 w 478509"/>
                <a:gd name="connsiteY25" fmla="*/ 478509 h 797515"/>
                <a:gd name="connsiteX26" fmla="*/ 378820 w 478509"/>
                <a:gd name="connsiteY26" fmla="*/ 508416 h 797515"/>
                <a:gd name="connsiteX27" fmla="*/ 348913 w 478509"/>
                <a:gd name="connsiteY27" fmla="*/ 538323 h 797515"/>
                <a:gd name="connsiteX28" fmla="*/ 129596 w 478509"/>
                <a:gd name="connsiteY28" fmla="*/ 538323 h 797515"/>
                <a:gd name="connsiteX29" fmla="*/ 99689 w 478509"/>
                <a:gd name="connsiteY29" fmla="*/ 508416 h 7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8509" h="797515">
                  <a:moveTo>
                    <a:pt x="119627" y="0"/>
                  </a:moveTo>
                  <a:cubicBezTo>
                    <a:pt x="53559" y="0"/>
                    <a:pt x="0" y="53559"/>
                    <a:pt x="0" y="119627"/>
                  </a:cubicBezTo>
                  <a:lnTo>
                    <a:pt x="0" y="677888"/>
                  </a:lnTo>
                  <a:cubicBezTo>
                    <a:pt x="0" y="743958"/>
                    <a:pt x="53559" y="797515"/>
                    <a:pt x="119627" y="797515"/>
                  </a:cubicBezTo>
                  <a:lnTo>
                    <a:pt x="358882" y="797515"/>
                  </a:lnTo>
                  <a:cubicBezTo>
                    <a:pt x="424952" y="797515"/>
                    <a:pt x="478509" y="743958"/>
                    <a:pt x="478509" y="677888"/>
                  </a:cubicBezTo>
                  <a:lnTo>
                    <a:pt x="478509" y="119627"/>
                  </a:lnTo>
                  <a:cubicBezTo>
                    <a:pt x="478509" y="53559"/>
                    <a:pt x="424952" y="0"/>
                    <a:pt x="358882" y="0"/>
                  </a:cubicBezTo>
                  <a:lnTo>
                    <a:pt x="119627" y="0"/>
                  </a:lnTo>
                  <a:close/>
                  <a:moveTo>
                    <a:pt x="99689" y="189410"/>
                  </a:moveTo>
                  <a:cubicBezTo>
                    <a:pt x="99689" y="172893"/>
                    <a:pt x="113079" y="159503"/>
                    <a:pt x="129596" y="159503"/>
                  </a:cubicBezTo>
                  <a:lnTo>
                    <a:pt x="348913" y="159503"/>
                  </a:lnTo>
                  <a:cubicBezTo>
                    <a:pt x="365429" y="159503"/>
                    <a:pt x="378820" y="172893"/>
                    <a:pt x="378820" y="189410"/>
                  </a:cubicBezTo>
                  <a:cubicBezTo>
                    <a:pt x="378820" y="205927"/>
                    <a:pt x="365429" y="219317"/>
                    <a:pt x="348913" y="219317"/>
                  </a:cubicBezTo>
                  <a:lnTo>
                    <a:pt x="129596" y="219317"/>
                  </a:lnTo>
                  <a:cubicBezTo>
                    <a:pt x="113079" y="219317"/>
                    <a:pt x="99689" y="205927"/>
                    <a:pt x="99689" y="189410"/>
                  </a:cubicBezTo>
                  <a:close/>
                  <a:moveTo>
                    <a:pt x="99689" y="628043"/>
                  </a:moveTo>
                  <a:cubicBezTo>
                    <a:pt x="99689" y="611527"/>
                    <a:pt x="113079" y="598136"/>
                    <a:pt x="129596" y="598136"/>
                  </a:cubicBezTo>
                  <a:lnTo>
                    <a:pt x="348913" y="598136"/>
                  </a:lnTo>
                  <a:cubicBezTo>
                    <a:pt x="365429" y="598136"/>
                    <a:pt x="378820" y="611527"/>
                    <a:pt x="378820" y="628043"/>
                  </a:cubicBezTo>
                  <a:cubicBezTo>
                    <a:pt x="378820" y="644560"/>
                    <a:pt x="365429" y="657950"/>
                    <a:pt x="348913" y="657950"/>
                  </a:cubicBezTo>
                  <a:lnTo>
                    <a:pt x="129596" y="657950"/>
                  </a:lnTo>
                  <a:cubicBezTo>
                    <a:pt x="113079" y="657950"/>
                    <a:pt x="99689" y="644560"/>
                    <a:pt x="99689" y="628043"/>
                  </a:cubicBezTo>
                  <a:close/>
                  <a:moveTo>
                    <a:pt x="99689" y="508416"/>
                  </a:moveTo>
                  <a:cubicBezTo>
                    <a:pt x="99689" y="491899"/>
                    <a:pt x="113079" y="478509"/>
                    <a:pt x="129596" y="478509"/>
                  </a:cubicBezTo>
                  <a:lnTo>
                    <a:pt x="348913" y="478509"/>
                  </a:lnTo>
                  <a:cubicBezTo>
                    <a:pt x="365429" y="478509"/>
                    <a:pt x="378820" y="491899"/>
                    <a:pt x="378820" y="508416"/>
                  </a:cubicBezTo>
                  <a:cubicBezTo>
                    <a:pt x="378820" y="524932"/>
                    <a:pt x="365429" y="538323"/>
                    <a:pt x="348913" y="538323"/>
                  </a:cubicBezTo>
                  <a:lnTo>
                    <a:pt x="129596" y="538323"/>
                  </a:lnTo>
                  <a:cubicBezTo>
                    <a:pt x="113079" y="538323"/>
                    <a:pt x="99689" y="524932"/>
                    <a:pt x="99689" y="508416"/>
                  </a:cubicBezTo>
                  <a:close/>
                </a:path>
              </a:pathLst>
            </a:custGeom>
            <a:gradFill flip="none" rotWithShape="1">
              <a:gsLst>
                <a:gs pos="28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6" name="Straight Arrow Connector 25">
              <a:extLst>
                <a:ext uri="{FF2B5EF4-FFF2-40B4-BE49-F238E27FC236}">
                  <a16:creationId xmlns:a16="http://schemas.microsoft.com/office/drawing/2014/main" id="{9B0FEC0C-B96F-FE76-DA3F-D16F3DEED5B4}"/>
                </a:ext>
              </a:extLst>
            </p:cNvPr>
            <p:cNvCxnSpPr/>
            <p:nvPr/>
          </p:nvCxnSpPr>
          <p:spPr>
            <a:xfrm>
              <a:off x="5656288" y="2635760"/>
              <a:ext cx="847342" cy="0"/>
            </a:xfrm>
            <a:prstGeom prst="straightConnector1">
              <a:avLst/>
            </a:prstGeom>
            <a:ln>
              <a:solidFill>
                <a:srgbClr val="8C8279"/>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7B816B4-0EE2-D1E8-C73D-EE602FB217F8}"/>
                </a:ext>
              </a:extLst>
            </p:cNvPr>
            <p:cNvGrpSpPr>
              <a:grpSpLocks noChangeAspect="1"/>
            </p:cNvGrpSpPr>
            <p:nvPr/>
          </p:nvGrpSpPr>
          <p:grpSpPr>
            <a:xfrm>
              <a:off x="5882841" y="2396116"/>
              <a:ext cx="413272" cy="490760"/>
              <a:chOff x="2683005" y="2605199"/>
              <a:chExt cx="275374" cy="327007"/>
            </a:xfrm>
            <a:effectLst/>
          </p:grpSpPr>
          <p:sp>
            <p:nvSpPr>
              <p:cNvPr id="20" name="Rectangle: Rounded Corners 19">
                <a:extLst>
                  <a:ext uri="{FF2B5EF4-FFF2-40B4-BE49-F238E27FC236}">
                    <a16:creationId xmlns:a16="http://schemas.microsoft.com/office/drawing/2014/main" id="{D5E82A19-C08B-BC73-8ABC-59FB213CF694}"/>
                  </a:ext>
                </a:extLst>
              </p:cNvPr>
              <p:cNvSpPr/>
              <p:nvPr/>
            </p:nvSpPr>
            <p:spPr bwMode="auto">
              <a:xfrm>
                <a:off x="2694736" y="2703544"/>
                <a:ext cx="255489" cy="207635"/>
              </a:xfrm>
              <a:prstGeom prst="roundRect">
                <a:avLst/>
              </a:pr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1" name="Graphic 19">
                <a:extLst>
                  <a:ext uri="{FF2B5EF4-FFF2-40B4-BE49-F238E27FC236}">
                    <a16:creationId xmlns:a16="http://schemas.microsoft.com/office/drawing/2014/main" id="{AA652CCD-A7B4-044E-4802-9C7426BD040A}"/>
                  </a:ext>
                </a:extLst>
              </p:cNvPr>
              <p:cNvSpPr/>
              <p:nvPr/>
            </p:nvSpPr>
            <p:spPr>
              <a:xfrm>
                <a:off x="2683005" y="2605199"/>
                <a:ext cx="275374" cy="327007"/>
              </a:xfrm>
              <a:custGeom>
                <a:avLst/>
                <a:gdLst>
                  <a:gd name="connsiteX0" fmla="*/ 109769 w 219538"/>
                  <a:gd name="connsiteY0" fmla="*/ 185236 h 260702"/>
                  <a:gd name="connsiteX1" fmla="*/ 130351 w 219538"/>
                  <a:gd name="connsiteY1" fmla="*/ 164654 h 260702"/>
                  <a:gd name="connsiteX2" fmla="*/ 109769 w 219538"/>
                  <a:gd name="connsiteY2" fmla="*/ 144072 h 260702"/>
                  <a:gd name="connsiteX3" fmla="*/ 89188 w 219538"/>
                  <a:gd name="connsiteY3" fmla="*/ 164654 h 260702"/>
                  <a:gd name="connsiteX4" fmla="*/ 109769 w 219538"/>
                  <a:gd name="connsiteY4" fmla="*/ 185236 h 260702"/>
                  <a:gd name="connsiteX5" fmla="*/ 54885 w 219538"/>
                  <a:gd name="connsiteY5" fmla="*/ 54885 h 260702"/>
                  <a:gd name="connsiteX6" fmla="*/ 109769 w 219538"/>
                  <a:gd name="connsiteY6" fmla="*/ 0 h 260702"/>
                  <a:gd name="connsiteX7" fmla="*/ 164654 w 219538"/>
                  <a:gd name="connsiteY7" fmla="*/ 54885 h 260702"/>
                  <a:gd name="connsiteX8" fmla="*/ 164654 w 219538"/>
                  <a:gd name="connsiteY8" fmla="*/ 68606 h 260702"/>
                  <a:gd name="connsiteX9" fmla="*/ 174945 w 219538"/>
                  <a:gd name="connsiteY9" fmla="*/ 68606 h 260702"/>
                  <a:gd name="connsiteX10" fmla="*/ 219539 w 219538"/>
                  <a:gd name="connsiteY10" fmla="*/ 113200 h 260702"/>
                  <a:gd name="connsiteX11" fmla="*/ 219539 w 219538"/>
                  <a:gd name="connsiteY11" fmla="*/ 216108 h 260702"/>
                  <a:gd name="connsiteX12" fmla="*/ 174945 w 219538"/>
                  <a:gd name="connsiteY12" fmla="*/ 260702 h 260702"/>
                  <a:gd name="connsiteX13" fmla="*/ 44594 w 219538"/>
                  <a:gd name="connsiteY13" fmla="*/ 260702 h 260702"/>
                  <a:gd name="connsiteX14" fmla="*/ 0 w 219538"/>
                  <a:gd name="connsiteY14" fmla="*/ 216108 h 260702"/>
                  <a:gd name="connsiteX15" fmla="*/ 0 w 219538"/>
                  <a:gd name="connsiteY15" fmla="*/ 113200 h 260702"/>
                  <a:gd name="connsiteX16" fmla="*/ 44594 w 219538"/>
                  <a:gd name="connsiteY16" fmla="*/ 68606 h 260702"/>
                  <a:gd name="connsiteX17" fmla="*/ 54885 w 219538"/>
                  <a:gd name="connsiteY17" fmla="*/ 68606 h 260702"/>
                  <a:gd name="connsiteX18" fmla="*/ 54885 w 219538"/>
                  <a:gd name="connsiteY18" fmla="*/ 54885 h 260702"/>
                  <a:gd name="connsiteX19" fmla="*/ 109769 w 219538"/>
                  <a:gd name="connsiteY19" fmla="*/ 20582 h 260702"/>
                  <a:gd name="connsiteX20" fmla="*/ 75466 w 219538"/>
                  <a:gd name="connsiteY20" fmla="*/ 54885 h 260702"/>
                  <a:gd name="connsiteX21" fmla="*/ 75466 w 219538"/>
                  <a:gd name="connsiteY21" fmla="*/ 68606 h 260702"/>
                  <a:gd name="connsiteX22" fmla="*/ 144072 w 219538"/>
                  <a:gd name="connsiteY22" fmla="*/ 68606 h 260702"/>
                  <a:gd name="connsiteX23" fmla="*/ 144072 w 219538"/>
                  <a:gd name="connsiteY23" fmla="*/ 54885 h 260702"/>
                  <a:gd name="connsiteX24" fmla="*/ 109769 w 219538"/>
                  <a:gd name="connsiteY24" fmla="*/ 20582 h 260702"/>
                  <a:gd name="connsiteX25" fmla="*/ 44594 w 219538"/>
                  <a:gd name="connsiteY25" fmla="*/ 89188 h 260702"/>
                  <a:gd name="connsiteX26" fmla="*/ 20582 w 219538"/>
                  <a:gd name="connsiteY26" fmla="*/ 113200 h 260702"/>
                  <a:gd name="connsiteX27" fmla="*/ 20582 w 219538"/>
                  <a:gd name="connsiteY27" fmla="*/ 216108 h 260702"/>
                  <a:gd name="connsiteX28" fmla="*/ 44594 w 219538"/>
                  <a:gd name="connsiteY28" fmla="*/ 240120 h 260702"/>
                  <a:gd name="connsiteX29" fmla="*/ 174945 w 219538"/>
                  <a:gd name="connsiteY29" fmla="*/ 240120 h 260702"/>
                  <a:gd name="connsiteX30" fmla="*/ 198957 w 219538"/>
                  <a:gd name="connsiteY30" fmla="*/ 216108 h 260702"/>
                  <a:gd name="connsiteX31" fmla="*/ 198957 w 219538"/>
                  <a:gd name="connsiteY31" fmla="*/ 113200 h 260702"/>
                  <a:gd name="connsiteX32" fmla="*/ 174945 w 219538"/>
                  <a:gd name="connsiteY32" fmla="*/ 89188 h 260702"/>
                  <a:gd name="connsiteX33" fmla="*/ 44594 w 219538"/>
                  <a:gd name="connsiteY33" fmla="*/ 89188 h 26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9538" h="260702">
                    <a:moveTo>
                      <a:pt x="109769" y="185236"/>
                    </a:moveTo>
                    <a:cubicBezTo>
                      <a:pt x="121136" y="185236"/>
                      <a:pt x="130351" y="176021"/>
                      <a:pt x="130351" y="164654"/>
                    </a:cubicBezTo>
                    <a:cubicBezTo>
                      <a:pt x="130351" y="153287"/>
                      <a:pt x="121136" y="144072"/>
                      <a:pt x="109769" y="144072"/>
                    </a:cubicBezTo>
                    <a:cubicBezTo>
                      <a:pt x="98403" y="144072"/>
                      <a:pt x="89188" y="153287"/>
                      <a:pt x="89188" y="164654"/>
                    </a:cubicBezTo>
                    <a:cubicBezTo>
                      <a:pt x="89188" y="176021"/>
                      <a:pt x="98403" y="185236"/>
                      <a:pt x="109769" y="185236"/>
                    </a:cubicBezTo>
                    <a:close/>
                    <a:moveTo>
                      <a:pt x="54885" y="54885"/>
                    </a:moveTo>
                    <a:cubicBezTo>
                      <a:pt x="54885" y="24573"/>
                      <a:pt x="79457" y="0"/>
                      <a:pt x="109769" y="0"/>
                    </a:cubicBezTo>
                    <a:cubicBezTo>
                      <a:pt x="140081" y="0"/>
                      <a:pt x="164654" y="24573"/>
                      <a:pt x="164654" y="54885"/>
                    </a:cubicBezTo>
                    <a:lnTo>
                      <a:pt x="164654" y="68606"/>
                    </a:lnTo>
                    <a:lnTo>
                      <a:pt x="174945" y="68606"/>
                    </a:lnTo>
                    <a:cubicBezTo>
                      <a:pt x="199573" y="68606"/>
                      <a:pt x="219539" y="88571"/>
                      <a:pt x="219539" y="113200"/>
                    </a:cubicBezTo>
                    <a:lnTo>
                      <a:pt x="219539" y="216108"/>
                    </a:lnTo>
                    <a:cubicBezTo>
                      <a:pt x="219539" y="240737"/>
                      <a:pt x="199573" y="260702"/>
                      <a:pt x="174945" y="260702"/>
                    </a:cubicBezTo>
                    <a:lnTo>
                      <a:pt x="44594" y="260702"/>
                    </a:lnTo>
                    <a:cubicBezTo>
                      <a:pt x="19965" y="260702"/>
                      <a:pt x="0" y="240737"/>
                      <a:pt x="0" y="216108"/>
                    </a:cubicBezTo>
                    <a:lnTo>
                      <a:pt x="0" y="113200"/>
                    </a:lnTo>
                    <a:cubicBezTo>
                      <a:pt x="0" y="88571"/>
                      <a:pt x="19965" y="68606"/>
                      <a:pt x="44594" y="68606"/>
                    </a:cubicBezTo>
                    <a:lnTo>
                      <a:pt x="54885" y="68606"/>
                    </a:lnTo>
                    <a:lnTo>
                      <a:pt x="54885" y="54885"/>
                    </a:lnTo>
                    <a:close/>
                    <a:moveTo>
                      <a:pt x="109769" y="20582"/>
                    </a:moveTo>
                    <a:cubicBezTo>
                      <a:pt x="90825" y="20582"/>
                      <a:pt x="75466" y="35940"/>
                      <a:pt x="75466" y="54885"/>
                    </a:cubicBezTo>
                    <a:lnTo>
                      <a:pt x="75466" y="68606"/>
                    </a:lnTo>
                    <a:lnTo>
                      <a:pt x="144072" y="68606"/>
                    </a:lnTo>
                    <a:lnTo>
                      <a:pt x="144072" y="54885"/>
                    </a:lnTo>
                    <a:cubicBezTo>
                      <a:pt x="144072" y="35940"/>
                      <a:pt x="128714" y="20582"/>
                      <a:pt x="109769" y="20582"/>
                    </a:cubicBezTo>
                    <a:close/>
                    <a:moveTo>
                      <a:pt x="44594" y="89188"/>
                    </a:moveTo>
                    <a:cubicBezTo>
                      <a:pt x="31332" y="89188"/>
                      <a:pt x="20582" y="99938"/>
                      <a:pt x="20582" y="113200"/>
                    </a:cubicBezTo>
                    <a:lnTo>
                      <a:pt x="20582" y="216108"/>
                    </a:lnTo>
                    <a:cubicBezTo>
                      <a:pt x="20582" y="229370"/>
                      <a:pt x="31332" y="240120"/>
                      <a:pt x="44594" y="240120"/>
                    </a:cubicBezTo>
                    <a:lnTo>
                      <a:pt x="174945" y="240120"/>
                    </a:lnTo>
                    <a:cubicBezTo>
                      <a:pt x="188206" y="240120"/>
                      <a:pt x="198957" y="229370"/>
                      <a:pt x="198957" y="216108"/>
                    </a:cubicBezTo>
                    <a:lnTo>
                      <a:pt x="198957" y="113200"/>
                    </a:lnTo>
                    <a:cubicBezTo>
                      <a:pt x="198957" y="99938"/>
                      <a:pt x="188206" y="89188"/>
                      <a:pt x="174945" y="89188"/>
                    </a:cubicBezTo>
                    <a:lnTo>
                      <a:pt x="44594" y="89188"/>
                    </a:lnTo>
                    <a:close/>
                  </a:path>
                </a:pathLst>
              </a:cu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2" name="Oval 21">
                <a:extLst>
                  <a:ext uri="{FF2B5EF4-FFF2-40B4-BE49-F238E27FC236}">
                    <a16:creationId xmlns:a16="http://schemas.microsoft.com/office/drawing/2014/main" id="{3886B05C-04F1-5852-E74B-C0A9902E38DB}"/>
                  </a:ext>
                </a:extLst>
              </p:cNvPr>
              <p:cNvSpPr/>
              <p:nvPr/>
            </p:nvSpPr>
            <p:spPr bwMode="auto">
              <a:xfrm>
                <a:off x="2790419" y="2779533"/>
                <a:ext cx="54695" cy="54695"/>
              </a:xfrm>
              <a:prstGeom prst="ellipse">
                <a:avLst/>
              </a:prstGeom>
              <a:solidFill>
                <a:srgbClr val="454142"/>
              </a:solidFill>
              <a:ln>
                <a:noFill/>
                <a:headEnd type="none" w="med" len="med"/>
                <a:tailEnd type="none" w="med" len="med"/>
              </a:ln>
              <a:effectLst>
                <a:innerShdw blurRad="12700">
                  <a:schemeClr val="bg2"/>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31" name="Group 30">
            <a:extLst>
              <a:ext uri="{FF2B5EF4-FFF2-40B4-BE49-F238E27FC236}">
                <a16:creationId xmlns:a16="http://schemas.microsoft.com/office/drawing/2014/main" id="{4D3B86EB-836E-4B52-7921-2ACA2D57BF5B}"/>
              </a:ext>
              <a:ext uri="{C183D7F6-B498-43B3-948B-1728B52AA6E4}">
                <adec:decorative xmlns:adec="http://schemas.microsoft.com/office/drawing/2017/decorative" val="1"/>
              </a:ext>
            </a:extLst>
          </p:cNvPr>
          <p:cNvGrpSpPr/>
          <p:nvPr/>
        </p:nvGrpSpPr>
        <p:grpSpPr>
          <a:xfrm>
            <a:off x="9188272" y="2334398"/>
            <a:ext cx="949277" cy="849949"/>
            <a:chOff x="9188272" y="2334398"/>
            <a:chExt cx="949277" cy="849949"/>
          </a:xfrm>
        </p:grpSpPr>
        <p:grpSp>
          <p:nvGrpSpPr>
            <p:cNvPr id="27" name="Group 26">
              <a:extLst>
                <a:ext uri="{FF2B5EF4-FFF2-40B4-BE49-F238E27FC236}">
                  <a16:creationId xmlns:a16="http://schemas.microsoft.com/office/drawing/2014/main" id="{9C658507-22EC-9901-4F74-61FB62E56ECB}"/>
                </a:ext>
              </a:extLst>
            </p:cNvPr>
            <p:cNvGrpSpPr/>
            <p:nvPr/>
          </p:nvGrpSpPr>
          <p:grpSpPr>
            <a:xfrm>
              <a:off x="9188272" y="2334398"/>
              <a:ext cx="784817" cy="765835"/>
              <a:chOff x="9188272" y="2334398"/>
              <a:chExt cx="784817" cy="765835"/>
            </a:xfrm>
          </p:grpSpPr>
          <p:sp>
            <p:nvSpPr>
              <p:cNvPr id="52" name="Freeform: Shape 51">
                <a:extLst>
                  <a:ext uri="{FF2B5EF4-FFF2-40B4-BE49-F238E27FC236}">
                    <a16:creationId xmlns:a16="http://schemas.microsoft.com/office/drawing/2014/main" id="{816EE58A-7896-F2FD-B0C9-1A010F51FE23}"/>
                  </a:ext>
                </a:extLst>
              </p:cNvPr>
              <p:cNvSpPr/>
              <p:nvPr/>
            </p:nvSpPr>
            <p:spPr>
              <a:xfrm rot="5400000">
                <a:off x="9925618" y="2498956"/>
                <a:ext cx="31647" cy="63295"/>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ACF1F7FB-A591-C89C-0B3E-628AD28EAE3E}"/>
                  </a:ext>
                </a:extLst>
              </p:cNvPr>
              <p:cNvSpPr/>
              <p:nvPr/>
            </p:nvSpPr>
            <p:spPr>
              <a:xfrm rot="5400000">
                <a:off x="9925618" y="2597059"/>
                <a:ext cx="31647" cy="63295"/>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BBF01D40-9490-DF4D-4A17-95C90F871C8E}"/>
                  </a:ext>
                </a:extLst>
              </p:cNvPr>
              <p:cNvSpPr/>
              <p:nvPr/>
            </p:nvSpPr>
            <p:spPr>
              <a:xfrm rot="5400000">
                <a:off x="9925618" y="2695163"/>
                <a:ext cx="31647" cy="63295"/>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D65C2F84-2EC9-CF8A-54B7-466869A90DC6}"/>
                  </a:ext>
                </a:extLst>
              </p:cNvPr>
              <p:cNvSpPr/>
              <p:nvPr/>
            </p:nvSpPr>
            <p:spPr>
              <a:xfrm rot="5400000">
                <a:off x="9925618" y="2793266"/>
                <a:ext cx="31647" cy="63295"/>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65CEB084-F33F-A154-536B-92009FBA2CF0}"/>
                  </a:ext>
                </a:extLst>
              </p:cNvPr>
              <p:cNvSpPr/>
              <p:nvPr/>
            </p:nvSpPr>
            <p:spPr>
              <a:xfrm rot="5400000">
                <a:off x="9925618" y="2907194"/>
                <a:ext cx="31647" cy="63295"/>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62F982E-CC4B-2877-3B98-96E613941AA3}"/>
                  </a:ext>
                </a:extLst>
              </p:cNvPr>
              <p:cNvSpPr/>
              <p:nvPr/>
            </p:nvSpPr>
            <p:spPr>
              <a:xfrm rot="5400000">
                <a:off x="9309036" y="2404742"/>
                <a:ext cx="562271" cy="593503"/>
              </a:xfrm>
              <a:custGeom>
                <a:avLst/>
                <a:gdLst>
                  <a:gd name="connsiteX0" fmla="*/ 287713 w 306440"/>
                  <a:gd name="connsiteY0" fmla="*/ 326870 h 323464"/>
                  <a:gd name="connsiteX1" fmla="*/ 30644 w 306440"/>
                  <a:gd name="connsiteY1" fmla="*/ 326870 h 323464"/>
                  <a:gd name="connsiteX2" fmla="*/ 0 w 306440"/>
                  <a:gd name="connsiteY2" fmla="*/ 296226 h 323464"/>
                  <a:gd name="connsiteX3" fmla="*/ 0 w 306440"/>
                  <a:gd name="connsiteY3" fmla="*/ 30644 h 323464"/>
                  <a:gd name="connsiteX4" fmla="*/ 30644 w 306440"/>
                  <a:gd name="connsiteY4" fmla="*/ 0 h 323464"/>
                  <a:gd name="connsiteX5" fmla="*/ 287713 w 306440"/>
                  <a:gd name="connsiteY5" fmla="*/ 0 h 323464"/>
                  <a:gd name="connsiteX6" fmla="*/ 318357 w 306440"/>
                  <a:gd name="connsiteY6" fmla="*/ 30644 h 323464"/>
                  <a:gd name="connsiteX7" fmla="*/ 318357 w 306440"/>
                  <a:gd name="connsiteY7" fmla="*/ 294523 h 323464"/>
                  <a:gd name="connsiteX8" fmla="*/ 287713 w 306440"/>
                  <a:gd name="connsiteY8" fmla="*/ 326870 h 323464"/>
                  <a:gd name="connsiteX9" fmla="*/ 287713 w 306440"/>
                  <a:gd name="connsiteY9" fmla="*/ 326870 h 32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440" h="323464">
                    <a:moveTo>
                      <a:pt x="287713" y="326870"/>
                    </a:moveTo>
                    <a:cubicBezTo>
                      <a:pt x="30644" y="326870"/>
                      <a:pt x="30644" y="326870"/>
                      <a:pt x="30644" y="326870"/>
                    </a:cubicBezTo>
                    <a:cubicBezTo>
                      <a:pt x="15322" y="326870"/>
                      <a:pt x="0" y="311548"/>
                      <a:pt x="0" y="296226"/>
                    </a:cubicBezTo>
                    <a:cubicBezTo>
                      <a:pt x="0" y="30644"/>
                      <a:pt x="0" y="30644"/>
                      <a:pt x="0" y="30644"/>
                    </a:cubicBezTo>
                    <a:cubicBezTo>
                      <a:pt x="0" y="10215"/>
                      <a:pt x="15322" y="0"/>
                      <a:pt x="30644" y="0"/>
                    </a:cubicBezTo>
                    <a:cubicBezTo>
                      <a:pt x="287713" y="0"/>
                      <a:pt x="287713" y="0"/>
                      <a:pt x="287713" y="0"/>
                    </a:cubicBezTo>
                    <a:cubicBezTo>
                      <a:pt x="306440" y="0"/>
                      <a:pt x="318357" y="11917"/>
                      <a:pt x="318357" y="30644"/>
                    </a:cubicBezTo>
                    <a:cubicBezTo>
                      <a:pt x="318357" y="294523"/>
                      <a:pt x="318357" y="294523"/>
                      <a:pt x="318357" y="294523"/>
                    </a:cubicBezTo>
                    <a:cubicBezTo>
                      <a:pt x="316655" y="311548"/>
                      <a:pt x="304738" y="326870"/>
                      <a:pt x="287713" y="326870"/>
                    </a:cubicBezTo>
                    <a:lnTo>
                      <a:pt x="287713" y="326870"/>
                    </a:lnTo>
                    <a:close/>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E6307076-A257-AFE0-8C64-8B2A084DDFDA}"/>
                  </a:ext>
                </a:extLst>
              </p:cNvPr>
              <p:cNvSpPr/>
              <p:nvPr/>
            </p:nvSpPr>
            <p:spPr>
              <a:xfrm rot="5400000">
                <a:off x="9729416" y="3036941"/>
                <a:ext cx="94937" cy="31648"/>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A374C61-A866-8FDF-FF9D-070082C171CA}"/>
                  </a:ext>
                </a:extLst>
              </p:cNvPr>
              <p:cNvSpPr/>
              <p:nvPr/>
            </p:nvSpPr>
            <p:spPr>
              <a:xfrm rot="5400000">
                <a:off x="9631312" y="3036941"/>
                <a:ext cx="94937" cy="31648"/>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A7E9F50-44D0-3759-B163-5E03931B85CE}"/>
                  </a:ext>
                </a:extLst>
              </p:cNvPr>
              <p:cNvSpPr/>
              <p:nvPr/>
            </p:nvSpPr>
            <p:spPr>
              <a:xfrm rot="5400000">
                <a:off x="9533211" y="3036941"/>
                <a:ext cx="94937" cy="31648"/>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8A8E2E44-9E95-7B7E-B208-E7E575DFF396}"/>
                  </a:ext>
                </a:extLst>
              </p:cNvPr>
              <p:cNvSpPr/>
              <p:nvPr/>
            </p:nvSpPr>
            <p:spPr>
              <a:xfrm rot="5400000">
                <a:off x="9416121" y="3036941"/>
                <a:ext cx="94937" cy="31648"/>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EBB90163-1584-4990-2E2E-AD7A6FCE9841}"/>
                  </a:ext>
                </a:extLst>
              </p:cNvPr>
              <p:cNvSpPr/>
              <p:nvPr/>
            </p:nvSpPr>
            <p:spPr>
              <a:xfrm rot="5400000">
                <a:off x="9318015" y="3036941"/>
                <a:ext cx="94937" cy="31648"/>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C57E3154-EE47-439B-4503-D764C4A571B2}"/>
                  </a:ext>
                </a:extLst>
              </p:cNvPr>
              <p:cNvSpPr/>
              <p:nvPr/>
            </p:nvSpPr>
            <p:spPr>
              <a:xfrm rot="5400000">
                <a:off x="9745235" y="2350222"/>
                <a:ext cx="63295" cy="31648"/>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15FEC156-592D-C6C6-AE20-85B9D3D6473C}"/>
                  </a:ext>
                </a:extLst>
              </p:cNvPr>
              <p:cNvSpPr/>
              <p:nvPr/>
            </p:nvSpPr>
            <p:spPr>
              <a:xfrm rot="5400000">
                <a:off x="9647132" y="2350222"/>
                <a:ext cx="63295" cy="31648"/>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E631CF7-6361-DEC8-779A-AA5E47F2EFD3}"/>
                  </a:ext>
                </a:extLst>
              </p:cNvPr>
              <p:cNvSpPr/>
              <p:nvPr/>
            </p:nvSpPr>
            <p:spPr>
              <a:xfrm rot="5400000">
                <a:off x="9549030" y="2350222"/>
                <a:ext cx="63295" cy="31648"/>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7ABA462F-A438-D418-A607-2407E601CEE6}"/>
                  </a:ext>
                </a:extLst>
              </p:cNvPr>
              <p:cNvSpPr/>
              <p:nvPr/>
            </p:nvSpPr>
            <p:spPr>
              <a:xfrm rot="5400000">
                <a:off x="9431941" y="2350222"/>
                <a:ext cx="63295" cy="31648"/>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7349338-C7A1-35B9-3ED3-3B3FEE989DDA}"/>
                  </a:ext>
                </a:extLst>
              </p:cNvPr>
              <p:cNvSpPr/>
              <p:nvPr/>
            </p:nvSpPr>
            <p:spPr>
              <a:xfrm rot="5400000">
                <a:off x="9333836" y="2350222"/>
                <a:ext cx="63295" cy="31648"/>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D39F3AE-345B-B22E-806D-072EE148E429}"/>
                  </a:ext>
                </a:extLst>
              </p:cNvPr>
              <p:cNvSpPr/>
              <p:nvPr/>
            </p:nvSpPr>
            <p:spPr>
              <a:xfrm rot="5400000">
                <a:off x="9219917" y="2483135"/>
                <a:ext cx="31647" cy="94938"/>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2B8C8DD-3EDF-4B19-8D2E-AAE5ECAF8097}"/>
                  </a:ext>
                </a:extLst>
              </p:cNvPr>
              <p:cNvSpPr/>
              <p:nvPr/>
            </p:nvSpPr>
            <p:spPr>
              <a:xfrm rot="5400000">
                <a:off x="9219917" y="2581240"/>
                <a:ext cx="31647" cy="94938"/>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AB831CF-EABC-7384-B9B1-BBEB6CB85051}"/>
                  </a:ext>
                </a:extLst>
              </p:cNvPr>
              <p:cNvSpPr/>
              <p:nvPr/>
            </p:nvSpPr>
            <p:spPr>
              <a:xfrm rot="5400000">
                <a:off x="9223077" y="2679343"/>
                <a:ext cx="31647" cy="94938"/>
              </a:xfrm>
              <a:custGeom>
                <a:avLst/>
                <a:gdLst>
                  <a:gd name="connsiteX0" fmla="*/ 0 w 0"/>
                  <a:gd name="connsiteY0" fmla="*/ 54478 h 51073"/>
                  <a:gd name="connsiteX1" fmla="*/ 0 w 0"/>
                  <a:gd name="connsiteY1" fmla="*/ 0 h 51073"/>
                </a:gdLst>
                <a:ahLst/>
                <a:cxnLst>
                  <a:cxn ang="0">
                    <a:pos x="connsiteX0" y="connsiteY0"/>
                  </a:cxn>
                  <a:cxn ang="0">
                    <a:pos x="connsiteX1" y="connsiteY1"/>
                  </a:cxn>
                </a:cxnLst>
                <a:rect l="l" t="t" r="r" b="b"/>
                <a:pathLst>
                  <a:path h="51073">
                    <a:moveTo>
                      <a:pt x="0" y="54478"/>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1719A4D-76E0-CB7C-6905-1DE1F8AD445F}"/>
                  </a:ext>
                </a:extLst>
              </p:cNvPr>
              <p:cNvSpPr/>
              <p:nvPr/>
            </p:nvSpPr>
            <p:spPr>
              <a:xfrm rot="5400000">
                <a:off x="9219917" y="2777445"/>
                <a:ext cx="31647" cy="94938"/>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1CF6BB9-A29B-2471-092E-83750BF16040}"/>
                  </a:ext>
                </a:extLst>
              </p:cNvPr>
              <p:cNvSpPr/>
              <p:nvPr/>
            </p:nvSpPr>
            <p:spPr>
              <a:xfrm rot="5400000">
                <a:off x="9219917" y="2891375"/>
                <a:ext cx="31647" cy="94938"/>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E7D48548-766C-DA64-9E46-F8E2408800C1}"/>
                  </a:ext>
                </a:extLst>
              </p:cNvPr>
              <p:cNvSpPr/>
              <p:nvPr/>
            </p:nvSpPr>
            <p:spPr>
              <a:xfrm rot="5400000">
                <a:off x="9359156" y="2473642"/>
                <a:ext cx="474690" cy="474691"/>
              </a:xfrm>
              <a:custGeom>
                <a:avLst/>
                <a:gdLst>
                  <a:gd name="connsiteX0" fmla="*/ 233235 w 255366"/>
                  <a:gd name="connsiteY0" fmla="*/ 265582 h 255366"/>
                  <a:gd name="connsiteX1" fmla="*/ 23834 w 255366"/>
                  <a:gd name="connsiteY1" fmla="*/ 265582 h 255366"/>
                  <a:gd name="connsiteX2" fmla="*/ 0 w 255366"/>
                  <a:gd name="connsiteY2" fmla="*/ 240045 h 255366"/>
                  <a:gd name="connsiteX3" fmla="*/ 0 w 255366"/>
                  <a:gd name="connsiteY3" fmla="*/ 25537 h 255366"/>
                  <a:gd name="connsiteX4" fmla="*/ 23834 w 255366"/>
                  <a:gd name="connsiteY4" fmla="*/ 0 h 255366"/>
                  <a:gd name="connsiteX5" fmla="*/ 233235 w 255366"/>
                  <a:gd name="connsiteY5" fmla="*/ 0 h 255366"/>
                  <a:gd name="connsiteX6" fmla="*/ 257069 w 255366"/>
                  <a:gd name="connsiteY6" fmla="*/ 25537 h 255366"/>
                  <a:gd name="connsiteX7" fmla="*/ 257069 w 255366"/>
                  <a:gd name="connsiteY7" fmla="*/ 240045 h 255366"/>
                  <a:gd name="connsiteX8" fmla="*/ 233235 w 255366"/>
                  <a:gd name="connsiteY8" fmla="*/ 265582 h 255366"/>
                  <a:gd name="connsiteX9" fmla="*/ 233235 w 255366"/>
                  <a:gd name="connsiteY9" fmla="*/ 265582 h 2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366" h="255366">
                    <a:moveTo>
                      <a:pt x="233235" y="265582"/>
                    </a:moveTo>
                    <a:cubicBezTo>
                      <a:pt x="23834" y="265582"/>
                      <a:pt x="23834" y="265582"/>
                      <a:pt x="23834" y="265582"/>
                    </a:cubicBezTo>
                    <a:cubicBezTo>
                      <a:pt x="11917" y="265582"/>
                      <a:pt x="0" y="253664"/>
                      <a:pt x="0" y="240045"/>
                    </a:cubicBezTo>
                    <a:cubicBezTo>
                      <a:pt x="0" y="25537"/>
                      <a:pt x="0" y="25537"/>
                      <a:pt x="0" y="25537"/>
                    </a:cubicBezTo>
                    <a:cubicBezTo>
                      <a:pt x="0" y="8512"/>
                      <a:pt x="11917" y="0"/>
                      <a:pt x="23834" y="0"/>
                    </a:cubicBezTo>
                    <a:cubicBezTo>
                      <a:pt x="233235" y="0"/>
                      <a:pt x="233235" y="0"/>
                      <a:pt x="233235" y="0"/>
                    </a:cubicBezTo>
                    <a:cubicBezTo>
                      <a:pt x="248557" y="0"/>
                      <a:pt x="257069" y="8512"/>
                      <a:pt x="257069" y="25537"/>
                    </a:cubicBezTo>
                    <a:cubicBezTo>
                      <a:pt x="257069" y="240045"/>
                      <a:pt x="257069" y="240045"/>
                      <a:pt x="257069" y="240045"/>
                    </a:cubicBezTo>
                    <a:cubicBezTo>
                      <a:pt x="257069" y="253664"/>
                      <a:pt x="248557" y="265582"/>
                      <a:pt x="233235" y="265582"/>
                    </a:cubicBezTo>
                    <a:lnTo>
                      <a:pt x="233235" y="265582"/>
                    </a:lnTo>
                    <a:close/>
                  </a:path>
                </a:pathLst>
              </a:custGeom>
              <a:gradFill flip="none" rotWithShape="1">
                <a:gsLst>
                  <a:gs pos="28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7" name="Group 36">
              <a:extLst>
                <a:ext uri="{FF2B5EF4-FFF2-40B4-BE49-F238E27FC236}">
                  <a16:creationId xmlns:a16="http://schemas.microsoft.com/office/drawing/2014/main" id="{F35F80DC-50D1-C95E-A49A-FFDCA40FD428}"/>
                </a:ext>
              </a:extLst>
            </p:cNvPr>
            <p:cNvGrpSpPr>
              <a:grpSpLocks noChangeAspect="1"/>
            </p:cNvGrpSpPr>
            <p:nvPr/>
          </p:nvGrpSpPr>
          <p:grpSpPr>
            <a:xfrm>
              <a:off x="9721738" y="2690571"/>
              <a:ext cx="415811" cy="493776"/>
              <a:chOff x="2683005" y="2605199"/>
              <a:chExt cx="275374" cy="327007"/>
            </a:xfrm>
            <a:effectLst/>
          </p:grpSpPr>
          <p:sp>
            <p:nvSpPr>
              <p:cNvPr id="38" name="Rectangle: Rounded Corners 37">
                <a:extLst>
                  <a:ext uri="{FF2B5EF4-FFF2-40B4-BE49-F238E27FC236}">
                    <a16:creationId xmlns:a16="http://schemas.microsoft.com/office/drawing/2014/main" id="{7DCF6F51-4088-CAB2-BE69-D9C96E506F7E}"/>
                  </a:ext>
                </a:extLst>
              </p:cNvPr>
              <p:cNvSpPr/>
              <p:nvPr/>
            </p:nvSpPr>
            <p:spPr bwMode="auto">
              <a:xfrm>
                <a:off x="2694736" y="2703544"/>
                <a:ext cx="255489" cy="207635"/>
              </a:xfrm>
              <a:prstGeom prst="roundRect">
                <a:avLst/>
              </a:pr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9" name="Graphic 19">
                <a:extLst>
                  <a:ext uri="{FF2B5EF4-FFF2-40B4-BE49-F238E27FC236}">
                    <a16:creationId xmlns:a16="http://schemas.microsoft.com/office/drawing/2014/main" id="{EEFEE12E-42D6-4BBE-4207-F802F635933B}"/>
                  </a:ext>
                </a:extLst>
              </p:cNvPr>
              <p:cNvSpPr/>
              <p:nvPr/>
            </p:nvSpPr>
            <p:spPr>
              <a:xfrm>
                <a:off x="2683005" y="2605199"/>
                <a:ext cx="275374" cy="327007"/>
              </a:xfrm>
              <a:custGeom>
                <a:avLst/>
                <a:gdLst>
                  <a:gd name="connsiteX0" fmla="*/ 109769 w 219538"/>
                  <a:gd name="connsiteY0" fmla="*/ 185236 h 260702"/>
                  <a:gd name="connsiteX1" fmla="*/ 130351 w 219538"/>
                  <a:gd name="connsiteY1" fmla="*/ 164654 h 260702"/>
                  <a:gd name="connsiteX2" fmla="*/ 109769 w 219538"/>
                  <a:gd name="connsiteY2" fmla="*/ 144072 h 260702"/>
                  <a:gd name="connsiteX3" fmla="*/ 89188 w 219538"/>
                  <a:gd name="connsiteY3" fmla="*/ 164654 h 260702"/>
                  <a:gd name="connsiteX4" fmla="*/ 109769 w 219538"/>
                  <a:gd name="connsiteY4" fmla="*/ 185236 h 260702"/>
                  <a:gd name="connsiteX5" fmla="*/ 54885 w 219538"/>
                  <a:gd name="connsiteY5" fmla="*/ 54885 h 260702"/>
                  <a:gd name="connsiteX6" fmla="*/ 109769 w 219538"/>
                  <a:gd name="connsiteY6" fmla="*/ 0 h 260702"/>
                  <a:gd name="connsiteX7" fmla="*/ 164654 w 219538"/>
                  <a:gd name="connsiteY7" fmla="*/ 54885 h 260702"/>
                  <a:gd name="connsiteX8" fmla="*/ 164654 w 219538"/>
                  <a:gd name="connsiteY8" fmla="*/ 68606 h 260702"/>
                  <a:gd name="connsiteX9" fmla="*/ 174945 w 219538"/>
                  <a:gd name="connsiteY9" fmla="*/ 68606 h 260702"/>
                  <a:gd name="connsiteX10" fmla="*/ 219539 w 219538"/>
                  <a:gd name="connsiteY10" fmla="*/ 113200 h 260702"/>
                  <a:gd name="connsiteX11" fmla="*/ 219539 w 219538"/>
                  <a:gd name="connsiteY11" fmla="*/ 216108 h 260702"/>
                  <a:gd name="connsiteX12" fmla="*/ 174945 w 219538"/>
                  <a:gd name="connsiteY12" fmla="*/ 260702 h 260702"/>
                  <a:gd name="connsiteX13" fmla="*/ 44594 w 219538"/>
                  <a:gd name="connsiteY13" fmla="*/ 260702 h 260702"/>
                  <a:gd name="connsiteX14" fmla="*/ 0 w 219538"/>
                  <a:gd name="connsiteY14" fmla="*/ 216108 h 260702"/>
                  <a:gd name="connsiteX15" fmla="*/ 0 w 219538"/>
                  <a:gd name="connsiteY15" fmla="*/ 113200 h 260702"/>
                  <a:gd name="connsiteX16" fmla="*/ 44594 w 219538"/>
                  <a:gd name="connsiteY16" fmla="*/ 68606 h 260702"/>
                  <a:gd name="connsiteX17" fmla="*/ 54885 w 219538"/>
                  <a:gd name="connsiteY17" fmla="*/ 68606 h 260702"/>
                  <a:gd name="connsiteX18" fmla="*/ 54885 w 219538"/>
                  <a:gd name="connsiteY18" fmla="*/ 54885 h 260702"/>
                  <a:gd name="connsiteX19" fmla="*/ 109769 w 219538"/>
                  <a:gd name="connsiteY19" fmla="*/ 20582 h 260702"/>
                  <a:gd name="connsiteX20" fmla="*/ 75466 w 219538"/>
                  <a:gd name="connsiteY20" fmla="*/ 54885 h 260702"/>
                  <a:gd name="connsiteX21" fmla="*/ 75466 w 219538"/>
                  <a:gd name="connsiteY21" fmla="*/ 68606 h 260702"/>
                  <a:gd name="connsiteX22" fmla="*/ 144072 w 219538"/>
                  <a:gd name="connsiteY22" fmla="*/ 68606 h 260702"/>
                  <a:gd name="connsiteX23" fmla="*/ 144072 w 219538"/>
                  <a:gd name="connsiteY23" fmla="*/ 54885 h 260702"/>
                  <a:gd name="connsiteX24" fmla="*/ 109769 w 219538"/>
                  <a:gd name="connsiteY24" fmla="*/ 20582 h 260702"/>
                  <a:gd name="connsiteX25" fmla="*/ 44594 w 219538"/>
                  <a:gd name="connsiteY25" fmla="*/ 89188 h 260702"/>
                  <a:gd name="connsiteX26" fmla="*/ 20582 w 219538"/>
                  <a:gd name="connsiteY26" fmla="*/ 113200 h 260702"/>
                  <a:gd name="connsiteX27" fmla="*/ 20582 w 219538"/>
                  <a:gd name="connsiteY27" fmla="*/ 216108 h 260702"/>
                  <a:gd name="connsiteX28" fmla="*/ 44594 w 219538"/>
                  <a:gd name="connsiteY28" fmla="*/ 240120 h 260702"/>
                  <a:gd name="connsiteX29" fmla="*/ 174945 w 219538"/>
                  <a:gd name="connsiteY29" fmla="*/ 240120 h 260702"/>
                  <a:gd name="connsiteX30" fmla="*/ 198957 w 219538"/>
                  <a:gd name="connsiteY30" fmla="*/ 216108 h 260702"/>
                  <a:gd name="connsiteX31" fmla="*/ 198957 w 219538"/>
                  <a:gd name="connsiteY31" fmla="*/ 113200 h 260702"/>
                  <a:gd name="connsiteX32" fmla="*/ 174945 w 219538"/>
                  <a:gd name="connsiteY32" fmla="*/ 89188 h 260702"/>
                  <a:gd name="connsiteX33" fmla="*/ 44594 w 219538"/>
                  <a:gd name="connsiteY33" fmla="*/ 89188 h 26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9538" h="260702">
                    <a:moveTo>
                      <a:pt x="109769" y="185236"/>
                    </a:moveTo>
                    <a:cubicBezTo>
                      <a:pt x="121136" y="185236"/>
                      <a:pt x="130351" y="176021"/>
                      <a:pt x="130351" y="164654"/>
                    </a:cubicBezTo>
                    <a:cubicBezTo>
                      <a:pt x="130351" y="153287"/>
                      <a:pt x="121136" y="144072"/>
                      <a:pt x="109769" y="144072"/>
                    </a:cubicBezTo>
                    <a:cubicBezTo>
                      <a:pt x="98403" y="144072"/>
                      <a:pt x="89188" y="153287"/>
                      <a:pt x="89188" y="164654"/>
                    </a:cubicBezTo>
                    <a:cubicBezTo>
                      <a:pt x="89188" y="176021"/>
                      <a:pt x="98403" y="185236"/>
                      <a:pt x="109769" y="185236"/>
                    </a:cubicBezTo>
                    <a:close/>
                    <a:moveTo>
                      <a:pt x="54885" y="54885"/>
                    </a:moveTo>
                    <a:cubicBezTo>
                      <a:pt x="54885" y="24573"/>
                      <a:pt x="79457" y="0"/>
                      <a:pt x="109769" y="0"/>
                    </a:cubicBezTo>
                    <a:cubicBezTo>
                      <a:pt x="140081" y="0"/>
                      <a:pt x="164654" y="24573"/>
                      <a:pt x="164654" y="54885"/>
                    </a:cubicBezTo>
                    <a:lnTo>
                      <a:pt x="164654" y="68606"/>
                    </a:lnTo>
                    <a:lnTo>
                      <a:pt x="174945" y="68606"/>
                    </a:lnTo>
                    <a:cubicBezTo>
                      <a:pt x="199573" y="68606"/>
                      <a:pt x="219539" y="88571"/>
                      <a:pt x="219539" y="113200"/>
                    </a:cubicBezTo>
                    <a:lnTo>
                      <a:pt x="219539" y="216108"/>
                    </a:lnTo>
                    <a:cubicBezTo>
                      <a:pt x="219539" y="240737"/>
                      <a:pt x="199573" y="260702"/>
                      <a:pt x="174945" y="260702"/>
                    </a:cubicBezTo>
                    <a:lnTo>
                      <a:pt x="44594" y="260702"/>
                    </a:lnTo>
                    <a:cubicBezTo>
                      <a:pt x="19965" y="260702"/>
                      <a:pt x="0" y="240737"/>
                      <a:pt x="0" y="216108"/>
                    </a:cubicBezTo>
                    <a:lnTo>
                      <a:pt x="0" y="113200"/>
                    </a:lnTo>
                    <a:cubicBezTo>
                      <a:pt x="0" y="88571"/>
                      <a:pt x="19965" y="68606"/>
                      <a:pt x="44594" y="68606"/>
                    </a:cubicBezTo>
                    <a:lnTo>
                      <a:pt x="54885" y="68606"/>
                    </a:lnTo>
                    <a:lnTo>
                      <a:pt x="54885" y="54885"/>
                    </a:lnTo>
                    <a:close/>
                    <a:moveTo>
                      <a:pt x="109769" y="20582"/>
                    </a:moveTo>
                    <a:cubicBezTo>
                      <a:pt x="90825" y="20582"/>
                      <a:pt x="75466" y="35940"/>
                      <a:pt x="75466" y="54885"/>
                    </a:cubicBezTo>
                    <a:lnTo>
                      <a:pt x="75466" y="68606"/>
                    </a:lnTo>
                    <a:lnTo>
                      <a:pt x="144072" y="68606"/>
                    </a:lnTo>
                    <a:lnTo>
                      <a:pt x="144072" y="54885"/>
                    </a:lnTo>
                    <a:cubicBezTo>
                      <a:pt x="144072" y="35940"/>
                      <a:pt x="128714" y="20582"/>
                      <a:pt x="109769" y="20582"/>
                    </a:cubicBezTo>
                    <a:close/>
                    <a:moveTo>
                      <a:pt x="44594" y="89188"/>
                    </a:moveTo>
                    <a:cubicBezTo>
                      <a:pt x="31332" y="89188"/>
                      <a:pt x="20582" y="99938"/>
                      <a:pt x="20582" y="113200"/>
                    </a:cubicBezTo>
                    <a:lnTo>
                      <a:pt x="20582" y="216108"/>
                    </a:lnTo>
                    <a:cubicBezTo>
                      <a:pt x="20582" y="229370"/>
                      <a:pt x="31332" y="240120"/>
                      <a:pt x="44594" y="240120"/>
                    </a:cubicBezTo>
                    <a:lnTo>
                      <a:pt x="174945" y="240120"/>
                    </a:lnTo>
                    <a:cubicBezTo>
                      <a:pt x="188206" y="240120"/>
                      <a:pt x="198957" y="229370"/>
                      <a:pt x="198957" y="216108"/>
                    </a:cubicBezTo>
                    <a:lnTo>
                      <a:pt x="198957" y="113200"/>
                    </a:lnTo>
                    <a:cubicBezTo>
                      <a:pt x="198957" y="99938"/>
                      <a:pt x="188206" y="89188"/>
                      <a:pt x="174945" y="89188"/>
                    </a:cubicBezTo>
                    <a:lnTo>
                      <a:pt x="44594" y="89188"/>
                    </a:lnTo>
                    <a:close/>
                  </a:path>
                </a:pathLst>
              </a:cu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0" name="Oval 39">
                <a:extLst>
                  <a:ext uri="{FF2B5EF4-FFF2-40B4-BE49-F238E27FC236}">
                    <a16:creationId xmlns:a16="http://schemas.microsoft.com/office/drawing/2014/main" id="{98193553-2BF7-DAB2-D770-C320DBB6EAC0}"/>
                  </a:ext>
                </a:extLst>
              </p:cNvPr>
              <p:cNvSpPr/>
              <p:nvPr/>
            </p:nvSpPr>
            <p:spPr bwMode="auto">
              <a:xfrm>
                <a:off x="2790419" y="2779533"/>
                <a:ext cx="54695" cy="54695"/>
              </a:xfrm>
              <a:prstGeom prst="ellipse">
                <a:avLst/>
              </a:prstGeom>
              <a:solidFill>
                <a:srgbClr val="454142"/>
              </a:solidFill>
              <a:ln>
                <a:noFill/>
                <a:headEnd type="none" w="med" len="med"/>
                <a:tailEnd type="none" w="med" len="med"/>
              </a:ln>
              <a:effectLst>
                <a:innerShdw blurRad="12700">
                  <a:schemeClr val="bg2"/>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28" name="Group 27">
            <a:extLst>
              <a:ext uri="{FF2B5EF4-FFF2-40B4-BE49-F238E27FC236}">
                <a16:creationId xmlns:a16="http://schemas.microsoft.com/office/drawing/2014/main" id="{EFDC5C80-9900-9D5F-FB07-3135E8DF87C1}"/>
              </a:ext>
              <a:ext uri="{C183D7F6-B498-43B3-948B-1728B52AA6E4}">
                <adec:decorative xmlns:adec="http://schemas.microsoft.com/office/drawing/2017/decorative" val="1"/>
              </a:ext>
            </a:extLst>
          </p:cNvPr>
          <p:cNvGrpSpPr/>
          <p:nvPr/>
        </p:nvGrpSpPr>
        <p:grpSpPr>
          <a:xfrm>
            <a:off x="1890548" y="2174377"/>
            <a:ext cx="1045400" cy="939266"/>
            <a:chOff x="1890548" y="2174377"/>
            <a:chExt cx="1045400" cy="939266"/>
          </a:xfrm>
        </p:grpSpPr>
        <p:grpSp>
          <p:nvGrpSpPr>
            <p:cNvPr id="80" name="Group 79">
              <a:extLst>
                <a:ext uri="{FF2B5EF4-FFF2-40B4-BE49-F238E27FC236}">
                  <a16:creationId xmlns:a16="http://schemas.microsoft.com/office/drawing/2014/main" id="{655A4902-0E20-FB3E-453C-11D8F55EE019}"/>
                </a:ext>
              </a:extLst>
            </p:cNvPr>
            <p:cNvGrpSpPr/>
            <p:nvPr/>
          </p:nvGrpSpPr>
          <p:grpSpPr>
            <a:xfrm>
              <a:off x="1890548" y="2174377"/>
              <a:ext cx="736774" cy="857231"/>
              <a:chOff x="1958237" y="2286671"/>
              <a:chExt cx="628980" cy="857231"/>
            </a:xfrm>
          </p:grpSpPr>
          <p:sp>
            <p:nvSpPr>
              <p:cNvPr id="49" name="Graphic 47">
                <a:extLst>
                  <a:ext uri="{FF2B5EF4-FFF2-40B4-BE49-F238E27FC236}">
                    <a16:creationId xmlns:a16="http://schemas.microsoft.com/office/drawing/2014/main" id="{1736E9E8-00BB-3ACC-20A0-2B0675372591}"/>
                  </a:ext>
                </a:extLst>
              </p:cNvPr>
              <p:cNvSpPr/>
              <p:nvPr/>
            </p:nvSpPr>
            <p:spPr>
              <a:xfrm>
                <a:off x="1958237" y="2286671"/>
                <a:ext cx="622612" cy="259421"/>
              </a:xfrm>
              <a:custGeom>
                <a:avLst/>
                <a:gdLst>
                  <a:gd name="connsiteX0" fmla="*/ 71374 w 475826"/>
                  <a:gd name="connsiteY0" fmla="*/ 0 h 237913"/>
                  <a:gd name="connsiteX1" fmla="*/ 404453 w 475826"/>
                  <a:gd name="connsiteY1" fmla="*/ 0 h 237913"/>
                  <a:gd name="connsiteX2" fmla="*/ 475705 w 475826"/>
                  <a:gd name="connsiteY2" fmla="*/ 67180 h 237913"/>
                  <a:gd name="connsiteX3" fmla="*/ 475827 w 475826"/>
                  <a:gd name="connsiteY3" fmla="*/ 71374 h 237913"/>
                  <a:gd name="connsiteX4" fmla="*/ 475827 w 475826"/>
                  <a:gd name="connsiteY4" fmla="*/ 166539 h 237913"/>
                  <a:gd name="connsiteX5" fmla="*/ 408647 w 475826"/>
                  <a:gd name="connsiteY5" fmla="*/ 237792 h 237913"/>
                  <a:gd name="connsiteX6" fmla="*/ 404453 w 475826"/>
                  <a:gd name="connsiteY6" fmla="*/ 237913 h 237913"/>
                  <a:gd name="connsiteX7" fmla="*/ 71374 w 475826"/>
                  <a:gd name="connsiteY7" fmla="*/ 237913 h 237913"/>
                  <a:gd name="connsiteX8" fmla="*/ 121 w 475826"/>
                  <a:gd name="connsiteY8" fmla="*/ 170734 h 237913"/>
                  <a:gd name="connsiteX9" fmla="*/ 0 w 475826"/>
                  <a:gd name="connsiteY9" fmla="*/ 166539 h 237913"/>
                  <a:gd name="connsiteX10" fmla="*/ 0 w 475826"/>
                  <a:gd name="connsiteY10" fmla="*/ 71374 h 237913"/>
                  <a:gd name="connsiteX11" fmla="*/ 67180 w 475826"/>
                  <a:gd name="connsiteY11" fmla="*/ 121 h 237913"/>
                  <a:gd name="connsiteX12" fmla="*/ 71374 w 475826"/>
                  <a:gd name="connsiteY12" fmla="*/ 0 h 237913"/>
                  <a:gd name="connsiteX13" fmla="*/ 404453 w 475826"/>
                  <a:gd name="connsiteY13" fmla="*/ 0 h 237913"/>
                  <a:gd name="connsiteX14" fmla="*/ 71374 w 475826"/>
                  <a:gd name="connsiteY14" fmla="*/ 0 h 237913"/>
                  <a:gd name="connsiteX15" fmla="*/ 380661 w 475826"/>
                  <a:gd name="connsiteY15" fmla="*/ 71374 h 237913"/>
                  <a:gd name="connsiteX16" fmla="*/ 356870 w 475826"/>
                  <a:gd name="connsiteY16" fmla="*/ 95165 h 237913"/>
                  <a:gd name="connsiteX17" fmla="*/ 380661 w 475826"/>
                  <a:gd name="connsiteY17" fmla="*/ 118957 h 237913"/>
                  <a:gd name="connsiteX18" fmla="*/ 404453 w 475826"/>
                  <a:gd name="connsiteY18" fmla="*/ 95165 h 237913"/>
                  <a:gd name="connsiteX19" fmla="*/ 380661 w 475826"/>
                  <a:gd name="connsiteY19" fmla="*/ 71374 h 237913"/>
                  <a:gd name="connsiteX20" fmla="*/ 285496 w 475826"/>
                  <a:gd name="connsiteY20" fmla="*/ 71374 h 237913"/>
                  <a:gd name="connsiteX21" fmla="*/ 261705 w 475826"/>
                  <a:gd name="connsiteY21" fmla="*/ 95165 h 237913"/>
                  <a:gd name="connsiteX22" fmla="*/ 285496 w 475826"/>
                  <a:gd name="connsiteY22" fmla="*/ 118957 h 237913"/>
                  <a:gd name="connsiteX23" fmla="*/ 309287 w 475826"/>
                  <a:gd name="connsiteY23" fmla="*/ 95165 h 237913"/>
                  <a:gd name="connsiteX24" fmla="*/ 285496 w 475826"/>
                  <a:gd name="connsiteY24" fmla="*/ 71374 h 23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5826" h="237913">
                    <a:moveTo>
                      <a:pt x="71374" y="0"/>
                    </a:moveTo>
                    <a:lnTo>
                      <a:pt x="404453" y="0"/>
                    </a:lnTo>
                    <a:cubicBezTo>
                      <a:pt x="442464" y="0"/>
                      <a:pt x="473536" y="29713"/>
                      <a:pt x="475705" y="67180"/>
                    </a:cubicBezTo>
                    <a:lnTo>
                      <a:pt x="475827" y="71374"/>
                    </a:lnTo>
                    <a:lnTo>
                      <a:pt x="475827" y="166539"/>
                    </a:lnTo>
                    <a:cubicBezTo>
                      <a:pt x="475827" y="204551"/>
                      <a:pt x="446114" y="235622"/>
                      <a:pt x="408647" y="237792"/>
                    </a:cubicBezTo>
                    <a:lnTo>
                      <a:pt x="404453" y="237913"/>
                    </a:lnTo>
                    <a:lnTo>
                      <a:pt x="71374" y="237913"/>
                    </a:lnTo>
                    <a:cubicBezTo>
                      <a:pt x="33363" y="237913"/>
                      <a:pt x="2292" y="208200"/>
                      <a:pt x="121" y="170734"/>
                    </a:cubicBezTo>
                    <a:lnTo>
                      <a:pt x="0" y="166539"/>
                    </a:lnTo>
                    <a:lnTo>
                      <a:pt x="0" y="71374"/>
                    </a:lnTo>
                    <a:cubicBezTo>
                      <a:pt x="0" y="33363"/>
                      <a:pt x="29713" y="2292"/>
                      <a:pt x="67180" y="121"/>
                    </a:cubicBezTo>
                    <a:lnTo>
                      <a:pt x="71374" y="0"/>
                    </a:lnTo>
                    <a:lnTo>
                      <a:pt x="404453" y="0"/>
                    </a:lnTo>
                    <a:lnTo>
                      <a:pt x="71374" y="0"/>
                    </a:lnTo>
                    <a:close/>
                    <a:moveTo>
                      <a:pt x="380661" y="71374"/>
                    </a:moveTo>
                    <a:cubicBezTo>
                      <a:pt x="367521" y="71374"/>
                      <a:pt x="356870" y="82025"/>
                      <a:pt x="356870" y="95165"/>
                    </a:cubicBezTo>
                    <a:cubicBezTo>
                      <a:pt x="356870" y="108305"/>
                      <a:pt x="367521" y="118957"/>
                      <a:pt x="380661" y="118957"/>
                    </a:cubicBezTo>
                    <a:cubicBezTo>
                      <a:pt x="393801" y="118957"/>
                      <a:pt x="404453" y="108305"/>
                      <a:pt x="404453" y="95165"/>
                    </a:cubicBezTo>
                    <a:cubicBezTo>
                      <a:pt x="404453" y="82025"/>
                      <a:pt x="393801" y="71374"/>
                      <a:pt x="380661" y="71374"/>
                    </a:cubicBezTo>
                    <a:close/>
                    <a:moveTo>
                      <a:pt x="285496" y="71374"/>
                    </a:moveTo>
                    <a:cubicBezTo>
                      <a:pt x="272356" y="71374"/>
                      <a:pt x="261705" y="82025"/>
                      <a:pt x="261705" y="95165"/>
                    </a:cubicBezTo>
                    <a:cubicBezTo>
                      <a:pt x="261705" y="108305"/>
                      <a:pt x="272356" y="118957"/>
                      <a:pt x="285496" y="118957"/>
                    </a:cubicBezTo>
                    <a:cubicBezTo>
                      <a:pt x="298636" y="118957"/>
                      <a:pt x="309287" y="108305"/>
                      <a:pt x="309287" y="95165"/>
                    </a:cubicBezTo>
                    <a:cubicBezTo>
                      <a:pt x="309287" y="82025"/>
                      <a:pt x="298636" y="71374"/>
                      <a:pt x="285496" y="71374"/>
                    </a:cubicBezTo>
                    <a:close/>
                  </a:path>
                </a:pathLst>
              </a:custGeom>
              <a:gradFill flip="none" rotWithShape="1">
                <a:gsLst>
                  <a:gs pos="33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Graphic 47">
                <a:extLst>
                  <a:ext uri="{FF2B5EF4-FFF2-40B4-BE49-F238E27FC236}">
                    <a16:creationId xmlns:a16="http://schemas.microsoft.com/office/drawing/2014/main" id="{6552D82D-51B9-624B-8715-7B5AFFE96241}"/>
                  </a:ext>
                </a:extLst>
              </p:cNvPr>
              <p:cNvSpPr/>
              <p:nvPr/>
            </p:nvSpPr>
            <p:spPr>
              <a:xfrm>
                <a:off x="1964605" y="2584254"/>
                <a:ext cx="622612" cy="259421"/>
              </a:xfrm>
              <a:custGeom>
                <a:avLst/>
                <a:gdLst>
                  <a:gd name="connsiteX0" fmla="*/ 71374 w 475826"/>
                  <a:gd name="connsiteY0" fmla="*/ 0 h 237913"/>
                  <a:gd name="connsiteX1" fmla="*/ 404453 w 475826"/>
                  <a:gd name="connsiteY1" fmla="*/ 0 h 237913"/>
                  <a:gd name="connsiteX2" fmla="*/ 475705 w 475826"/>
                  <a:gd name="connsiteY2" fmla="*/ 67180 h 237913"/>
                  <a:gd name="connsiteX3" fmla="*/ 475827 w 475826"/>
                  <a:gd name="connsiteY3" fmla="*/ 71374 h 237913"/>
                  <a:gd name="connsiteX4" fmla="*/ 475827 w 475826"/>
                  <a:gd name="connsiteY4" fmla="*/ 166539 h 237913"/>
                  <a:gd name="connsiteX5" fmla="*/ 408647 w 475826"/>
                  <a:gd name="connsiteY5" fmla="*/ 237792 h 237913"/>
                  <a:gd name="connsiteX6" fmla="*/ 404453 w 475826"/>
                  <a:gd name="connsiteY6" fmla="*/ 237913 h 237913"/>
                  <a:gd name="connsiteX7" fmla="*/ 71374 w 475826"/>
                  <a:gd name="connsiteY7" fmla="*/ 237913 h 237913"/>
                  <a:gd name="connsiteX8" fmla="*/ 121 w 475826"/>
                  <a:gd name="connsiteY8" fmla="*/ 170734 h 237913"/>
                  <a:gd name="connsiteX9" fmla="*/ 0 w 475826"/>
                  <a:gd name="connsiteY9" fmla="*/ 166539 h 237913"/>
                  <a:gd name="connsiteX10" fmla="*/ 0 w 475826"/>
                  <a:gd name="connsiteY10" fmla="*/ 71374 h 237913"/>
                  <a:gd name="connsiteX11" fmla="*/ 67180 w 475826"/>
                  <a:gd name="connsiteY11" fmla="*/ 121 h 237913"/>
                  <a:gd name="connsiteX12" fmla="*/ 71374 w 475826"/>
                  <a:gd name="connsiteY12" fmla="*/ 0 h 237913"/>
                  <a:gd name="connsiteX13" fmla="*/ 404453 w 475826"/>
                  <a:gd name="connsiteY13" fmla="*/ 0 h 237913"/>
                  <a:gd name="connsiteX14" fmla="*/ 71374 w 475826"/>
                  <a:gd name="connsiteY14" fmla="*/ 0 h 237913"/>
                  <a:gd name="connsiteX15" fmla="*/ 380661 w 475826"/>
                  <a:gd name="connsiteY15" fmla="*/ 71374 h 237913"/>
                  <a:gd name="connsiteX16" fmla="*/ 356870 w 475826"/>
                  <a:gd name="connsiteY16" fmla="*/ 95165 h 237913"/>
                  <a:gd name="connsiteX17" fmla="*/ 380661 w 475826"/>
                  <a:gd name="connsiteY17" fmla="*/ 118957 h 237913"/>
                  <a:gd name="connsiteX18" fmla="*/ 404453 w 475826"/>
                  <a:gd name="connsiteY18" fmla="*/ 95165 h 237913"/>
                  <a:gd name="connsiteX19" fmla="*/ 380661 w 475826"/>
                  <a:gd name="connsiteY19" fmla="*/ 71374 h 237913"/>
                  <a:gd name="connsiteX20" fmla="*/ 285496 w 475826"/>
                  <a:gd name="connsiteY20" fmla="*/ 71374 h 237913"/>
                  <a:gd name="connsiteX21" fmla="*/ 261705 w 475826"/>
                  <a:gd name="connsiteY21" fmla="*/ 95165 h 237913"/>
                  <a:gd name="connsiteX22" fmla="*/ 285496 w 475826"/>
                  <a:gd name="connsiteY22" fmla="*/ 118957 h 237913"/>
                  <a:gd name="connsiteX23" fmla="*/ 309287 w 475826"/>
                  <a:gd name="connsiteY23" fmla="*/ 95165 h 237913"/>
                  <a:gd name="connsiteX24" fmla="*/ 285496 w 475826"/>
                  <a:gd name="connsiteY24" fmla="*/ 71374 h 23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5826" h="237913">
                    <a:moveTo>
                      <a:pt x="71374" y="0"/>
                    </a:moveTo>
                    <a:lnTo>
                      <a:pt x="404453" y="0"/>
                    </a:lnTo>
                    <a:cubicBezTo>
                      <a:pt x="442464" y="0"/>
                      <a:pt x="473536" y="29713"/>
                      <a:pt x="475705" y="67180"/>
                    </a:cubicBezTo>
                    <a:lnTo>
                      <a:pt x="475827" y="71374"/>
                    </a:lnTo>
                    <a:lnTo>
                      <a:pt x="475827" y="166539"/>
                    </a:lnTo>
                    <a:cubicBezTo>
                      <a:pt x="475827" y="204551"/>
                      <a:pt x="446114" y="235622"/>
                      <a:pt x="408647" y="237792"/>
                    </a:cubicBezTo>
                    <a:lnTo>
                      <a:pt x="404453" y="237913"/>
                    </a:lnTo>
                    <a:lnTo>
                      <a:pt x="71374" y="237913"/>
                    </a:lnTo>
                    <a:cubicBezTo>
                      <a:pt x="33363" y="237913"/>
                      <a:pt x="2292" y="208200"/>
                      <a:pt x="121" y="170734"/>
                    </a:cubicBezTo>
                    <a:lnTo>
                      <a:pt x="0" y="166539"/>
                    </a:lnTo>
                    <a:lnTo>
                      <a:pt x="0" y="71374"/>
                    </a:lnTo>
                    <a:cubicBezTo>
                      <a:pt x="0" y="33363"/>
                      <a:pt x="29713" y="2292"/>
                      <a:pt x="67180" y="121"/>
                    </a:cubicBezTo>
                    <a:lnTo>
                      <a:pt x="71374" y="0"/>
                    </a:lnTo>
                    <a:lnTo>
                      <a:pt x="404453" y="0"/>
                    </a:lnTo>
                    <a:lnTo>
                      <a:pt x="71374" y="0"/>
                    </a:lnTo>
                    <a:close/>
                    <a:moveTo>
                      <a:pt x="380661" y="71374"/>
                    </a:moveTo>
                    <a:cubicBezTo>
                      <a:pt x="367521" y="71374"/>
                      <a:pt x="356870" y="82025"/>
                      <a:pt x="356870" y="95165"/>
                    </a:cubicBezTo>
                    <a:cubicBezTo>
                      <a:pt x="356870" y="108305"/>
                      <a:pt x="367521" y="118957"/>
                      <a:pt x="380661" y="118957"/>
                    </a:cubicBezTo>
                    <a:cubicBezTo>
                      <a:pt x="393801" y="118957"/>
                      <a:pt x="404453" y="108305"/>
                      <a:pt x="404453" y="95165"/>
                    </a:cubicBezTo>
                    <a:cubicBezTo>
                      <a:pt x="404453" y="82025"/>
                      <a:pt x="393801" y="71374"/>
                      <a:pt x="380661" y="71374"/>
                    </a:cubicBezTo>
                    <a:close/>
                    <a:moveTo>
                      <a:pt x="285496" y="71374"/>
                    </a:moveTo>
                    <a:cubicBezTo>
                      <a:pt x="272356" y="71374"/>
                      <a:pt x="261705" y="82025"/>
                      <a:pt x="261705" y="95165"/>
                    </a:cubicBezTo>
                    <a:cubicBezTo>
                      <a:pt x="261705" y="108305"/>
                      <a:pt x="272356" y="118957"/>
                      <a:pt x="285496" y="118957"/>
                    </a:cubicBezTo>
                    <a:cubicBezTo>
                      <a:pt x="298636" y="118957"/>
                      <a:pt x="309287" y="108305"/>
                      <a:pt x="309287" y="95165"/>
                    </a:cubicBezTo>
                    <a:cubicBezTo>
                      <a:pt x="309287" y="82025"/>
                      <a:pt x="298636" y="71374"/>
                      <a:pt x="285496" y="71374"/>
                    </a:cubicBezTo>
                    <a:close/>
                  </a:path>
                </a:pathLst>
              </a:custGeom>
              <a:gradFill flip="none" rotWithShape="1">
                <a:gsLst>
                  <a:gs pos="33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Graphic 47">
                <a:extLst>
                  <a:ext uri="{FF2B5EF4-FFF2-40B4-BE49-F238E27FC236}">
                    <a16:creationId xmlns:a16="http://schemas.microsoft.com/office/drawing/2014/main" id="{7208CB43-9F6E-4AB3-1F78-15F51BAAFB79}"/>
                  </a:ext>
                </a:extLst>
              </p:cNvPr>
              <p:cNvSpPr/>
              <p:nvPr/>
            </p:nvSpPr>
            <p:spPr>
              <a:xfrm>
                <a:off x="1964605" y="2884481"/>
                <a:ext cx="622612" cy="259421"/>
              </a:xfrm>
              <a:custGeom>
                <a:avLst/>
                <a:gdLst>
                  <a:gd name="connsiteX0" fmla="*/ 71374 w 475826"/>
                  <a:gd name="connsiteY0" fmla="*/ 0 h 237913"/>
                  <a:gd name="connsiteX1" fmla="*/ 404453 w 475826"/>
                  <a:gd name="connsiteY1" fmla="*/ 0 h 237913"/>
                  <a:gd name="connsiteX2" fmla="*/ 475705 w 475826"/>
                  <a:gd name="connsiteY2" fmla="*/ 67180 h 237913"/>
                  <a:gd name="connsiteX3" fmla="*/ 475827 w 475826"/>
                  <a:gd name="connsiteY3" fmla="*/ 71374 h 237913"/>
                  <a:gd name="connsiteX4" fmla="*/ 475827 w 475826"/>
                  <a:gd name="connsiteY4" fmla="*/ 166539 h 237913"/>
                  <a:gd name="connsiteX5" fmla="*/ 408647 w 475826"/>
                  <a:gd name="connsiteY5" fmla="*/ 237792 h 237913"/>
                  <a:gd name="connsiteX6" fmla="*/ 404453 w 475826"/>
                  <a:gd name="connsiteY6" fmla="*/ 237913 h 237913"/>
                  <a:gd name="connsiteX7" fmla="*/ 71374 w 475826"/>
                  <a:gd name="connsiteY7" fmla="*/ 237913 h 237913"/>
                  <a:gd name="connsiteX8" fmla="*/ 121 w 475826"/>
                  <a:gd name="connsiteY8" fmla="*/ 170734 h 237913"/>
                  <a:gd name="connsiteX9" fmla="*/ 0 w 475826"/>
                  <a:gd name="connsiteY9" fmla="*/ 166539 h 237913"/>
                  <a:gd name="connsiteX10" fmla="*/ 0 w 475826"/>
                  <a:gd name="connsiteY10" fmla="*/ 71374 h 237913"/>
                  <a:gd name="connsiteX11" fmla="*/ 67180 w 475826"/>
                  <a:gd name="connsiteY11" fmla="*/ 121 h 237913"/>
                  <a:gd name="connsiteX12" fmla="*/ 71374 w 475826"/>
                  <a:gd name="connsiteY12" fmla="*/ 0 h 237913"/>
                  <a:gd name="connsiteX13" fmla="*/ 404453 w 475826"/>
                  <a:gd name="connsiteY13" fmla="*/ 0 h 237913"/>
                  <a:gd name="connsiteX14" fmla="*/ 71374 w 475826"/>
                  <a:gd name="connsiteY14" fmla="*/ 0 h 237913"/>
                  <a:gd name="connsiteX15" fmla="*/ 380661 w 475826"/>
                  <a:gd name="connsiteY15" fmla="*/ 71374 h 237913"/>
                  <a:gd name="connsiteX16" fmla="*/ 356870 w 475826"/>
                  <a:gd name="connsiteY16" fmla="*/ 95165 h 237913"/>
                  <a:gd name="connsiteX17" fmla="*/ 380661 w 475826"/>
                  <a:gd name="connsiteY17" fmla="*/ 118957 h 237913"/>
                  <a:gd name="connsiteX18" fmla="*/ 404453 w 475826"/>
                  <a:gd name="connsiteY18" fmla="*/ 95165 h 237913"/>
                  <a:gd name="connsiteX19" fmla="*/ 380661 w 475826"/>
                  <a:gd name="connsiteY19" fmla="*/ 71374 h 237913"/>
                  <a:gd name="connsiteX20" fmla="*/ 285496 w 475826"/>
                  <a:gd name="connsiteY20" fmla="*/ 71374 h 237913"/>
                  <a:gd name="connsiteX21" fmla="*/ 261705 w 475826"/>
                  <a:gd name="connsiteY21" fmla="*/ 95165 h 237913"/>
                  <a:gd name="connsiteX22" fmla="*/ 285496 w 475826"/>
                  <a:gd name="connsiteY22" fmla="*/ 118957 h 237913"/>
                  <a:gd name="connsiteX23" fmla="*/ 309287 w 475826"/>
                  <a:gd name="connsiteY23" fmla="*/ 95165 h 237913"/>
                  <a:gd name="connsiteX24" fmla="*/ 285496 w 475826"/>
                  <a:gd name="connsiteY24" fmla="*/ 71374 h 23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5826" h="237913">
                    <a:moveTo>
                      <a:pt x="71374" y="0"/>
                    </a:moveTo>
                    <a:lnTo>
                      <a:pt x="404453" y="0"/>
                    </a:lnTo>
                    <a:cubicBezTo>
                      <a:pt x="442464" y="0"/>
                      <a:pt x="473536" y="29713"/>
                      <a:pt x="475705" y="67180"/>
                    </a:cubicBezTo>
                    <a:lnTo>
                      <a:pt x="475827" y="71374"/>
                    </a:lnTo>
                    <a:lnTo>
                      <a:pt x="475827" y="166539"/>
                    </a:lnTo>
                    <a:cubicBezTo>
                      <a:pt x="475827" y="204551"/>
                      <a:pt x="446114" y="235622"/>
                      <a:pt x="408647" y="237792"/>
                    </a:cubicBezTo>
                    <a:lnTo>
                      <a:pt x="404453" y="237913"/>
                    </a:lnTo>
                    <a:lnTo>
                      <a:pt x="71374" y="237913"/>
                    </a:lnTo>
                    <a:cubicBezTo>
                      <a:pt x="33363" y="237913"/>
                      <a:pt x="2292" y="208200"/>
                      <a:pt x="121" y="170734"/>
                    </a:cubicBezTo>
                    <a:lnTo>
                      <a:pt x="0" y="166539"/>
                    </a:lnTo>
                    <a:lnTo>
                      <a:pt x="0" y="71374"/>
                    </a:lnTo>
                    <a:cubicBezTo>
                      <a:pt x="0" y="33363"/>
                      <a:pt x="29713" y="2292"/>
                      <a:pt x="67180" y="121"/>
                    </a:cubicBezTo>
                    <a:lnTo>
                      <a:pt x="71374" y="0"/>
                    </a:lnTo>
                    <a:lnTo>
                      <a:pt x="404453" y="0"/>
                    </a:lnTo>
                    <a:lnTo>
                      <a:pt x="71374" y="0"/>
                    </a:lnTo>
                    <a:close/>
                    <a:moveTo>
                      <a:pt x="380661" y="71374"/>
                    </a:moveTo>
                    <a:cubicBezTo>
                      <a:pt x="367521" y="71374"/>
                      <a:pt x="356870" y="82025"/>
                      <a:pt x="356870" y="95165"/>
                    </a:cubicBezTo>
                    <a:cubicBezTo>
                      <a:pt x="356870" y="108305"/>
                      <a:pt x="367521" y="118957"/>
                      <a:pt x="380661" y="118957"/>
                    </a:cubicBezTo>
                    <a:cubicBezTo>
                      <a:pt x="393801" y="118957"/>
                      <a:pt x="404453" y="108305"/>
                      <a:pt x="404453" y="95165"/>
                    </a:cubicBezTo>
                    <a:cubicBezTo>
                      <a:pt x="404453" y="82025"/>
                      <a:pt x="393801" y="71374"/>
                      <a:pt x="380661" y="71374"/>
                    </a:cubicBezTo>
                    <a:close/>
                    <a:moveTo>
                      <a:pt x="285496" y="71374"/>
                    </a:moveTo>
                    <a:cubicBezTo>
                      <a:pt x="272356" y="71374"/>
                      <a:pt x="261705" y="82025"/>
                      <a:pt x="261705" y="95165"/>
                    </a:cubicBezTo>
                    <a:cubicBezTo>
                      <a:pt x="261705" y="108305"/>
                      <a:pt x="272356" y="118957"/>
                      <a:pt x="285496" y="118957"/>
                    </a:cubicBezTo>
                    <a:cubicBezTo>
                      <a:pt x="298636" y="118957"/>
                      <a:pt x="309287" y="108305"/>
                      <a:pt x="309287" y="95165"/>
                    </a:cubicBezTo>
                    <a:cubicBezTo>
                      <a:pt x="309287" y="82025"/>
                      <a:pt x="298636" y="71374"/>
                      <a:pt x="285496" y="71374"/>
                    </a:cubicBezTo>
                    <a:close/>
                  </a:path>
                </a:pathLst>
              </a:custGeom>
              <a:gradFill flip="none" rotWithShape="1">
                <a:gsLst>
                  <a:gs pos="33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5" name="Group 14">
              <a:extLst>
                <a:ext uri="{FF2B5EF4-FFF2-40B4-BE49-F238E27FC236}">
                  <a16:creationId xmlns:a16="http://schemas.microsoft.com/office/drawing/2014/main" id="{CF76B3CA-9F8E-AB18-AEDE-ECB179C8F507}"/>
                </a:ext>
              </a:extLst>
            </p:cNvPr>
            <p:cNvGrpSpPr>
              <a:grpSpLocks noChangeAspect="1"/>
            </p:cNvGrpSpPr>
            <p:nvPr/>
          </p:nvGrpSpPr>
          <p:grpSpPr>
            <a:xfrm>
              <a:off x="2520136" y="2619867"/>
              <a:ext cx="415812" cy="493776"/>
              <a:chOff x="2683005" y="2605199"/>
              <a:chExt cx="275374" cy="327007"/>
            </a:xfrm>
            <a:effectLst/>
          </p:grpSpPr>
          <p:sp>
            <p:nvSpPr>
              <p:cNvPr id="35" name="Rectangle: Rounded Corners 34">
                <a:extLst>
                  <a:ext uri="{FF2B5EF4-FFF2-40B4-BE49-F238E27FC236}">
                    <a16:creationId xmlns:a16="http://schemas.microsoft.com/office/drawing/2014/main" id="{F1A831D3-4457-0690-06EE-053203405342}"/>
                  </a:ext>
                </a:extLst>
              </p:cNvPr>
              <p:cNvSpPr/>
              <p:nvPr/>
            </p:nvSpPr>
            <p:spPr bwMode="auto">
              <a:xfrm>
                <a:off x="2694736" y="2703544"/>
                <a:ext cx="255489" cy="207635"/>
              </a:xfrm>
              <a:prstGeom prst="roundRect">
                <a:avLst/>
              </a:pr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6" name="Graphic 19">
                <a:extLst>
                  <a:ext uri="{FF2B5EF4-FFF2-40B4-BE49-F238E27FC236}">
                    <a16:creationId xmlns:a16="http://schemas.microsoft.com/office/drawing/2014/main" id="{2A66AD89-60A3-80C0-9964-461E15DA11D0}"/>
                  </a:ext>
                </a:extLst>
              </p:cNvPr>
              <p:cNvSpPr/>
              <p:nvPr/>
            </p:nvSpPr>
            <p:spPr>
              <a:xfrm>
                <a:off x="2683005" y="2605199"/>
                <a:ext cx="275374" cy="327007"/>
              </a:xfrm>
              <a:custGeom>
                <a:avLst/>
                <a:gdLst>
                  <a:gd name="connsiteX0" fmla="*/ 109769 w 219538"/>
                  <a:gd name="connsiteY0" fmla="*/ 185236 h 260702"/>
                  <a:gd name="connsiteX1" fmla="*/ 130351 w 219538"/>
                  <a:gd name="connsiteY1" fmla="*/ 164654 h 260702"/>
                  <a:gd name="connsiteX2" fmla="*/ 109769 w 219538"/>
                  <a:gd name="connsiteY2" fmla="*/ 144072 h 260702"/>
                  <a:gd name="connsiteX3" fmla="*/ 89188 w 219538"/>
                  <a:gd name="connsiteY3" fmla="*/ 164654 h 260702"/>
                  <a:gd name="connsiteX4" fmla="*/ 109769 w 219538"/>
                  <a:gd name="connsiteY4" fmla="*/ 185236 h 260702"/>
                  <a:gd name="connsiteX5" fmla="*/ 54885 w 219538"/>
                  <a:gd name="connsiteY5" fmla="*/ 54885 h 260702"/>
                  <a:gd name="connsiteX6" fmla="*/ 109769 w 219538"/>
                  <a:gd name="connsiteY6" fmla="*/ 0 h 260702"/>
                  <a:gd name="connsiteX7" fmla="*/ 164654 w 219538"/>
                  <a:gd name="connsiteY7" fmla="*/ 54885 h 260702"/>
                  <a:gd name="connsiteX8" fmla="*/ 164654 w 219538"/>
                  <a:gd name="connsiteY8" fmla="*/ 68606 h 260702"/>
                  <a:gd name="connsiteX9" fmla="*/ 174945 w 219538"/>
                  <a:gd name="connsiteY9" fmla="*/ 68606 h 260702"/>
                  <a:gd name="connsiteX10" fmla="*/ 219539 w 219538"/>
                  <a:gd name="connsiteY10" fmla="*/ 113200 h 260702"/>
                  <a:gd name="connsiteX11" fmla="*/ 219539 w 219538"/>
                  <a:gd name="connsiteY11" fmla="*/ 216108 h 260702"/>
                  <a:gd name="connsiteX12" fmla="*/ 174945 w 219538"/>
                  <a:gd name="connsiteY12" fmla="*/ 260702 h 260702"/>
                  <a:gd name="connsiteX13" fmla="*/ 44594 w 219538"/>
                  <a:gd name="connsiteY13" fmla="*/ 260702 h 260702"/>
                  <a:gd name="connsiteX14" fmla="*/ 0 w 219538"/>
                  <a:gd name="connsiteY14" fmla="*/ 216108 h 260702"/>
                  <a:gd name="connsiteX15" fmla="*/ 0 w 219538"/>
                  <a:gd name="connsiteY15" fmla="*/ 113200 h 260702"/>
                  <a:gd name="connsiteX16" fmla="*/ 44594 w 219538"/>
                  <a:gd name="connsiteY16" fmla="*/ 68606 h 260702"/>
                  <a:gd name="connsiteX17" fmla="*/ 54885 w 219538"/>
                  <a:gd name="connsiteY17" fmla="*/ 68606 h 260702"/>
                  <a:gd name="connsiteX18" fmla="*/ 54885 w 219538"/>
                  <a:gd name="connsiteY18" fmla="*/ 54885 h 260702"/>
                  <a:gd name="connsiteX19" fmla="*/ 109769 w 219538"/>
                  <a:gd name="connsiteY19" fmla="*/ 20582 h 260702"/>
                  <a:gd name="connsiteX20" fmla="*/ 75466 w 219538"/>
                  <a:gd name="connsiteY20" fmla="*/ 54885 h 260702"/>
                  <a:gd name="connsiteX21" fmla="*/ 75466 w 219538"/>
                  <a:gd name="connsiteY21" fmla="*/ 68606 h 260702"/>
                  <a:gd name="connsiteX22" fmla="*/ 144072 w 219538"/>
                  <a:gd name="connsiteY22" fmla="*/ 68606 h 260702"/>
                  <a:gd name="connsiteX23" fmla="*/ 144072 w 219538"/>
                  <a:gd name="connsiteY23" fmla="*/ 54885 h 260702"/>
                  <a:gd name="connsiteX24" fmla="*/ 109769 w 219538"/>
                  <a:gd name="connsiteY24" fmla="*/ 20582 h 260702"/>
                  <a:gd name="connsiteX25" fmla="*/ 44594 w 219538"/>
                  <a:gd name="connsiteY25" fmla="*/ 89188 h 260702"/>
                  <a:gd name="connsiteX26" fmla="*/ 20582 w 219538"/>
                  <a:gd name="connsiteY26" fmla="*/ 113200 h 260702"/>
                  <a:gd name="connsiteX27" fmla="*/ 20582 w 219538"/>
                  <a:gd name="connsiteY27" fmla="*/ 216108 h 260702"/>
                  <a:gd name="connsiteX28" fmla="*/ 44594 w 219538"/>
                  <a:gd name="connsiteY28" fmla="*/ 240120 h 260702"/>
                  <a:gd name="connsiteX29" fmla="*/ 174945 w 219538"/>
                  <a:gd name="connsiteY29" fmla="*/ 240120 h 260702"/>
                  <a:gd name="connsiteX30" fmla="*/ 198957 w 219538"/>
                  <a:gd name="connsiteY30" fmla="*/ 216108 h 260702"/>
                  <a:gd name="connsiteX31" fmla="*/ 198957 w 219538"/>
                  <a:gd name="connsiteY31" fmla="*/ 113200 h 260702"/>
                  <a:gd name="connsiteX32" fmla="*/ 174945 w 219538"/>
                  <a:gd name="connsiteY32" fmla="*/ 89188 h 260702"/>
                  <a:gd name="connsiteX33" fmla="*/ 44594 w 219538"/>
                  <a:gd name="connsiteY33" fmla="*/ 89188 h 26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9538" h="260702">
                    <a:moveTo>
                      <a:pt x="109769" y="185236"/>
                    </a:moveTo>
                    <a:cubicBezTo>
                      <a:pt x="121136" y="185236"/>
                      <a:pt x="130351" y="176021"/>
                      <a:pt x="130351" y="164654"/>
                    </a:cubicBezTo>
                    <a:cubicBezTo>
                      <a:pt x="130351" y="153287"/>
                      <a:pt x="121136" y="144072"/>
                      <a:pt x="109769" y="144072"/>
                    </a:cubicBezTo>
                    <a:cubicBezTo>
                      <a:pt x="98403" y="144072"/>
                      <a:pt x="89188" y="153287"/>
                      <a:pt x="89188" y="164654"/>
                    </a:cubicBezTo>
                    <a:cubicBezTo>
                      <a:pt x="89188" y="176021"/>
                      <a:pt x="98403" y="185236"/>
                      <a:pt x="109769" y="185236"/>
                    </a:cubicBezTo>
                    <a:close/>
                    <a:moveTo>
                      <a:pt x="54885" y="54885"/>
                    </a:moveTo>
                    <a:cubicBezTo>
                      <a:pt x="54885" y="24573"/>
                      <a:pt x="79457" y="0"/>
                      <a:pt x="109769" y="0"/>
                    </a:cubicBezTo>
                    <a:cubicBezTo>
                      <a:pt x="140081" y="0"/>
                      <a:pt x="164654" y="24573"/>
                      <a:pt x="164654" y="54885"/>
                    </a:cubicBezTo>
                    <a:lnTo>
                      <a:pt x="164654" y="68606"/>
                    </a:lnTo>
                    <a:lnTo>
                      <a:pt x="174945" y="68606"/>
                    </a:lnTo>
                    <a:cubicBezTo>
                      <a:pt x="199573" y="68606"/>
                      <a:pt x="219539" y="88571"/>
                      <a:pt x="219539" y="113200"/>
                    </a:cubicBezTo>
                    <a:lnTo>
                      <a:pt x="219539" y="216108"/>
                    </a:lnTo>
                    <a:cubicBezTo>
                      <a:pt x="219539" y="240737"/>
                      <a:pt x="199573" y="260702"/>
                      <a:pt x="174945" y="260702"/>
                    </a:cubicBezTo>
                    <a:lnTo>
                      <a:pt x="44594" y="260702"/>
                    </a:lnTo>
                    <a:cubicBezTo>
                      <a:pt x="19965" y="260702"/>
                      <a:pt x="0" y="240737"/>
                      <a:pt x="0" y="216108"/>
                    </a:cubicBezTo>
                    <a:lnTo>
                      <a:pt x="0" y="113200"/>
                    </a:lnTo>
                    <a:cubicBezTo>
                      <a:pt x="0" y="88571"/>
                      <a:pt x="19965" y="68606"/>
                      <a:pt x="44594" y="68606"/>
                    </a:cubicBezTo>
                    <a:lnTo>
                      <a:pt x="54885" y="68606"/>
                    </a:lnTo>
                    <a:lnTo>
                      <a:pt x="54885" y="54885"/>
                    </a:lnTo>
                    <a:close/>
                    <a:moveTo>
                      <a:pt x="109769" y="20582"/>
                    </a:moveTo>
                    <a:cubicBezTo>
                      <a:pt x="90825" y="20582"/>
                      <a:pt x="75466" y="35940"/>
                      <a:pt x="75466" y="54885"/>
                    </a:cubicBezTo>
                    <a:lnTo>
                      <a:pt x="75466" y="68606"/>
                    </a:lnTo>
                    <a:lnTo>
                      <a:pt x="144072" y="68606"/>
                    </a:lnTo>
                    <a:lnTo>
                      <a:pt x="144072" y="54885"/>
                    </a:lnTo>
                    <a:cubicBezTo>
                      <a:pt x="144072" y="35940"/>
                      <a:pt x="128714" y="20582"/>
                      <a:pt x="109769" y="20582"/>
                    </a:cubicBezTo>
                    <a:close/>
                    <a:moveTo>
                      <a:pt x="44594" y="89188"/>
                    </a:moveTo>
                    <a:cubicBezTo>
                      <a:pt x="31332" y="89188"/>
                      <a:pt x="20582" y="99938"/>
                      <a:pt x="20582" y="113200"/>
                    </a:cubicBezTo>
                    <a:lnTo>
                      <a:pt x="20582" y="216108"/>
                    </a:lnTo>
                    <a:cubicBezTo>
                      <a:pt x="20582" y="229370"/>
                      <a:pt x="31332" y="240120"/>
                      <a:pt x="44594" y="240120"/>
                    </a:cubicBezTo>
                    <a:lnTo>
                      <a:pt x="174945" y="240120"/>
                    </a:lnTo>
                    <a:cubicBezTo>
                      <a:pt x="188206" y="240120"/>
                      <a:pt x="198957" y="229370"/>
                      <a:pt x="198957" y="216108"/>
                    </a:cubicBezTo>
                    <a:lnTo>
                      <a:pt x="198957" y="113200"/>
                    </a:lnTo>
                    <a:cubicBezTo>
                      <a:pt x="198957" y="99938"/>
                      <a:pt x="188206" y="89188"/>
                      <a:pt x="174945" y="89188"/>
                    </a:cubicBezTo>
                    <a:lnTo>
                      <a:pt x="44594" y="89188"/>
                    </a:lnTo>
                    <a:close/>
                  </a:path>
                </a:pathLst>
              </a:cu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4" name="Oval 13">
                <a:extLst>
                  <a:ext uri="{FF2B5EF4-FFF2-40B4-BE49-F238E27FC236}">
                    <a16:creationId xmlns:a16="http://schemas.microsoft.com/office/drawing/2014/main" id="{D28746EA-9587-D40B-BB8F-BC3CF5E5B51A}"/>
                  </a:ext>
                </a:extLst>
              </p:cNvPr>
              <p:cNvSpPr/>
              <p:nvPr/>
            </p:nvSpPr>
            <p:spPr bwMode="auto">
              <a:xfrm>
                <a:off x="2790419" y="2779533"/>
                <a:ext cx="54695" cy="54695"/>
              </a:xfrm>
              <a:prstGeom prst="ellipse">
                <a:avLst/>
              </a:prstGeom>
              <a:solidFill>
                <a:srgbClr val="454142"/>
              </a:solidFill>
              <a:ln>
                <a:noFill/>
                <a:headEnd type="none" w="med" len="med"/>
                <a:tailEnd type="none" w="med" len="med"/>
              </a:ln>
              <a:effectLst>
                <a:innerShdw blurRad="12700">
                  <a:schemeClr val="bg2"/>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2207211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7"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6" grpId="0"/>
      <p:bldP spid="9" grpId="0"/>
      <p:bldP spid="8" grpId="0"/>
      <p:bldP spid="11"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81">
            <a:extLst>
              <a:ext uri="{FF2B5EF4-FFF2-40B4-BE49-F238E27FC236}">
                <a16:creationId xmlns:a16="http://schemas.microsoft.com/office/drawing/2014/main" id="{49CCFBE4-DE2D-DF15-57CF-44F9DE98461F}"/>
              </a:ext>
              <a:ext uri="{C183D7F6-B498-43B3-948B-1728B52AA6E4}">
                <adec:decorative xmlns:adec="http://schemas.microsoft.com/office/drawing/2017/decorative" val="1"/>
              </a:ext>
            </a:extLst>
          </p:cNvPr>
          <p:cNvSpPr/>
          <p:nvPr/>
        </p:nvSpPr>
        <p:spPr>
          <a:xfrm>
            <a:off x="304805" y="3402833"/>
            <a:ext cx="11582390" cy="2970152"/>
          </a:xfrm>
          <a:prstGeom prst="roundRect">
            <a:avLst>
              <a:gd name="adj" fmla="val 4432"/>
            </a:avLst>
          </a:prstGeom>
          <a:gradFill>
            <a:gsLst>
              <a:gs pos="100000">
                <a:schemeClr val="accent3"/>
              </a:gs>
              <a:gs pos="8000">
                <a:schemeClr val="accent1"/>
              </a:gs>
            </a:gsLst>
            <a:lin ang="18900000" scaled="1"/>
          </a:gradFill>
        </p:spPr>
        <p:txBody>
          <a:bodyPr vert="horz" wrap="square" lIns="0" tIns="0" rIns="0" bIns="731520" rtlCol="0" anchor="ctr" anchorCtr="0">
            <a:noAutofit/>
          </a:bodyPr>
          <a:lstStyle/>
          <a:p>
            <a:pPr algn="ctr" defTabSz="932742">
              <a:spcBef>
                <a:spcPct val="20000"/>
              </a:spcBef>
              <a:buSzPct val="90000"/>
            </a:pPr>
            <a:endParaRPr lang="en-US" sz="600" b="1">
              <a:solidFill>
                <a:schemeClr val="bg1"/>
              </a:solidFill>
              <a:cs typeface="Segoe UI" panose="020B0502040204020203" pitchFamily="34" charset="0"/>
            </a:endParaRPr>
          </a:p>
        </p:txBody>
      </p:sp>
      <p:sp>
        <p:nvSpPr>
          <p:cNvPr id="6" name="!!container">
            <a:extLst>
              <a:ext uri="{FF2B5EF4-FFF2-40B4-BE49-F238E27FC236}">
                <a16:creationId xmlns:a16="http://schemas.microsoft.com/office/drawing/2014/main" id="{38310AFE-D244-D353-B75B-332008F6D9A1}"/>
              </a:ext>
              <a:ext uri="{C183D7F6-B498-43B3-948B-1728B52AA6E4}">
                <adec:decorative xmlns:adec="http://schemas.microsoft.com/office/drawing/2017/decorative" val="1"/>
              </a:ext>
            </a:extLst>
          </p:cNvPr>
          <p:cNvSpPr/>
          <p:nvPr/>
        </p:nvSpPr>
        <p:spPr bwMode="auto">
          <a:xfrm>
            <a:off x="572369" y="585787"/>
            <a:ext cx="4742582" cy="5550693"/>
          </a:xfrm>
          <a:prstGeom prst="roundRect">
            <a:avLst>
              <a:gd name="adj" fmla="val 3282"/>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A6D7407F-141D-527E-3F06-11466732BBC4}"/>
              </a:ext>
            </a:extLst>
          </p:cNvPr>
          <p:cNvSpPr>
            <a:spLocks noGrp="1"/>
          </p:cNvSpPr>
          <p:nvPr>
            <p:ph type="title"/>
          </p:nvPr>
        </p:nvSpPr>
        <p:spPr>
          <a:xfrm>
            <a:off x="1201604" y="1377091"/>
            <a:ext cx="3782352" cy="1412694"/>
          </a:xfrm>
        </p:spPr>
        <p:txBody>
          <a:bodyPr/>
          <a:lstStyle/>
          <a:p>
            <a:pPr defTabSz="896010">
              <a:lnSpc>
                <a:spcPct val="85000"/>
              </a:lnSpc>
              <a:spcBef>
                <a:spcPts val="0"/>
              </a:spcBef>
              <a:buSzPct val="90000"/>
              <a:defRPr/>
            </a:pPr>
            <a:r>
              <a:rPr lang="en-US" sz="5400" spc="0">
                <a:gradFill>
                  <a:gsLst>
                    <a:gs pos="0">
                      <a:schemeClr val="accent3"/>
                    </a:gs>
                    <a:gs pos="100000">
                      <a:srgbClr val="2A446F"/>
                    </a:gs>
                    <a:gs pos="68000">
                      <a:schemeClr val="tx2"/>
                    </a:gs>
                  </a:gsLst>
                  <a:lin ang="10800000" scaled="1"/>
                </a:gradFill>
              </a:rPr>
              <a:t>Microsoft security</a:t>
            </a:r>
          </a:p>
        </p:txBody>
      </p:sp>
      <p:sp>
        <p:nvSpPr>
          <p:cNvPr id="42" name="Title 3">
            <a:extLst>
              <a:ext uri="{FF2B5EF4-FFF2-40B4-BE49-F238E27FC236}">
                <a16:creationId xmlns:a16="http://schemas.microsoft.com/office/drawing/2014/main" id="{1BA12BAE-6C95-76A4-9E92-52A9FB7D6A1D}"/>
              </a:ext>
            </a:extLst>
          </p:cNvPr>
          <p:cNvSpPr txBox="1">
            <a:spLocks/>
          </p:cNvSpPr>
          <p:nvPr/>
        </p:nvSpPr>
        <p:spPr>
          <a:xfrm>
            <a:off x="1201968" y="3293185"/>
            <a:ext cx="3258553" cy="157677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nSpc>
                <a:spcPct val="110000"/>
              </a:lnSpc>
            </a:pPr>
            <a:r>
              <a:rPr lang="en-US" sz="3200">
                <a:latin typeface="Segoe Sans Text" pitchFamily="2" charset="0"/>
                <a:ea typeface="+mj-lt"/>
                <a:cs typeface="Segoe Sans Text" pitchFamily="2" charset="0"/>
              </a:rPr>
              <a:t>Safeguarding people, data, and infrastructure</a:t>
            </a:r>
            <a:endParaRPr lang="en-US" sz="3200">
              <a:latin typeface="Segoe Sans Text" pitchFamily="2" charset="0"/>
              <a:cs typeface="Segoe Sans Text" pitchFamily="2" charset="0"/>
            </a:endParaRPr>
          </a:p>
        </p:txBody>
      </p:sp>
      <p:grpSp>
        <p:nvGrpSpPr>
          <p:cNvPr id="11" name="Group 10">
            <a:extLst>
              <a:ext uri="{FF2B5EF4-FFF2-40B4-BE49-F238E27FC236}">
                <a16:creationId xmlns:a16="http://schemas.microsoft.com/office/drawing/2014/main" id="{8B914617-C7C3-CF62-C8FC-CD92B58F02F1}"/>
              </a:ext>
              <a:ext uri="{C183D7F6-B498-43B3-948B-1728B52AA6E4}">
                <adec:decorative xmlns:adec="http://schemas.microsoft.com/office/drawing/2017/decorative" val="1"/>
              </a:ext>
            </a:extLst>
          </p:cNvPr>
          <p:cNvGrpSpPr>
            <a:grpSpLocks noChangeAspect="1"/>
          </p:cNvGrpSpPr>
          <p:nvPr/>
        </p:nvGrpSpPr>
        <p:grpSpPr>
          <a:xfrm>
            <a:off x="6314669" y="585791"/>
            <a:ext cx="4702053" cy="4702051"/>
            <a:chOff x="6757868" y="1190063"/>
            <a:chExt cx="4479024" cy="4479022"/>
          </a:xfrm>
        </p:grpSpPr>
        <p:sp>
          <p:nvSpPr>
            <p:cNvPr id="40" name="Circle: Hollow 79">
              <a:extLst>
                <a:ext uri="{FF2B5EF4-FFF2-40B4-BE49-F238E27FC236}">
                  <a16:creationId xmlns:a16="http://schemas.microsoft.com/office/drawing/2014/main" id="{E24BC911-8865-9CCF-6175-8C71C357F78A}"/>
                </a:ext>
                <a:ext uri="{C183D7F6-B498-43B3-948B-1728B52AA6E4}">
                  <adec:decorative xmlns:adec="http://schemas.microsoft.com/office/drawing/2017/decorative" val="1"/>
                </a:ext>
              </a:extLst>
            </p:cNvPr>
            <p:cNvSpPr/>
            <p:nvPr/>
          </p:nvSpPr>
          <p:spPr bwMode="auto">
            <a:xfrm>
              <a:off x="6757868" y="1190063"/>
              <a:ext cx="4479024" cy="4479022"/>
            </a:xfrm>
            <a:prstGeom prst="donut">
              <a:avLst>
                <a:gd name="adj" fmla="val 6166"/>
              </a:avLst>
            </a:prstGeom>
            <a:solidFill>
              <a:srgbClr val="E8E8E8"/>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algn="ctr" defTabSz="822930">
                <a:defRPr/>
              </a:pPr>
              <a:endParaRPr lang="en-US" sz="1400" kern="0" spc="27">
                <a:gradFill>
                  <a:gsLst>
                    <a:gs pos="4819">
                      <a:srgbClr val="2F2F2F"/>
                    </a:gs>
                    <a:gs pos="18675">
                      <a:srgbClr val="2F2F2F"/>
                    </a:gs>
                  </a:gsLst>
                  <a:lin ang="2700000" scaled="0"/>
                </a:gra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E5003065-7C75-100C-FAC7-06C7371B8774}"/>
                </a:ext>
                <a:ext uri="{C183D7F6-B498-43B3-948B-1728B52AA6E4}">
                  <adec:decorative xmlns:adec="http://schemas.microsoft.com/office/drawing/2017/decorative" val="1"/>
                </a:ext>
              </a:extLst>
            </p:cNvPr>
            <p:cNvSpPr txBox="1"/>
            <p:nvPr/>
          </p:nvSpPr>
          <p:spPr>
            <a:xfrm>
              <a:off x="6876944" y="1309140"/>
              <a:ext cx="4240871" cy="4240870"/>
            </a:xfrm>
            <a:prstGeom prst="rect">
              <a:avLst/>
            </a:prstGeom>
            <a:noFill/>
          </p:spPr>
          <p:txBody>
            <a:bodyPr spcFirstLastPara="1" wrap="none" lIns="0" tIns="0" rIns="0" bIns="0" numCol="1" rtlCol="0">
              <a:prstTxWarp prst="textArchDown">
                <a:avLst/>
              </a:prstTxWarp>
              <a:spAutoFit/>
            </a:bodyPr>
            <a:lstStyle/>
            <a:p>
              <a:pPr algn="ctr" defTabSz="822692" fontAlgn="base">
                <a:lnSpc>
                  <a:spcPct val="90000"/>
                </a:lnSpc>
                <a:spcBef>
                  <a:spcPct val="0"/>
                </a:spcBef>
                <a:spcAft>
                  <a:spcPct val="0"/>
                </a:spcAft>
                <a:defRPr/>
              </a:pPr>
              <a:r>
                <a:rPr lang="en-US" sz="1200" kern="0" spc="18">
                  <a:gradFill>
                    <a:gsLst>
                      <a:gs pos="24000">
                        <a:srgbClr val="2F2F2F"/>
                      </a:gs>
                      <a:gs pos="13855">
                        <a:srgbClr val="000000"/>
                      </a:gs>
                    </a:gsLst>
                    <a:lin ang="5400000" scaled="1"/>
                  </a:gradFill>
                  <a:latin typeface="Segoe UI" panose="020B0502040204020203" pitchFamily="34" charset="0"/>
                  <a:cs typeface="Segoe UI" panose="020B0502040204020203" pitchFamily="34" charset="0"/>
                </a:rPr>
                <a:t>Multicloud</a:t>
              </a:r>
            </a:p>
          </p:txBody>
        </p:sp>
      </p:grpSp>
      <p:sp>
        <p:nvSpPr>
          <p:cNvPr id="9" name="Oval 8">
            <a:extLst>
              <a:ext uri="{FF2B5EF4-FFF2-40B4-BE49-F238E27FC236}">
                <a16:creationId xmlns:a16="http://schemas.microsoft.com/office/drawing/2014/main" id="{23CFE079-2372-B752-E961-918C2EBAC2C1}"/>
              </a:ext>
              <a:ext uri="{C183D7F6-B498-43B3-948B-1728B52AA6E4}">
                <adec:decorative xmlns:adec="http://schemas.microsoft.com/office/drawing/2017/decorative" val="1"/>
              </a:ext>
            </a:extLst>
          </p:cNvPr>
          <p:cNvSpPr/>
          <p:nvPr/>
        </p:nvSpPr>
        <p:spPr bwMode="auto">
          <a:xfrm>
            <a:off x="6318244" y="585788"/>
            <a:ext cx="4702051" cy="4702051"/>
          </a:xfrm>
          <a:prstGeom prst="ellipse">
            <a:avLst/>
          </a:prstGeom>
          <a:solidFill>
            <a:srgbClr val="FFFFFF"/>
          </a:solidFill>
          <a:ln w="9525" cap="flat" cmpd="sng" algn="ctr">
            <a:noFill/>
            <a:prstDash val="solid"/>
            <a:headEnd type="none" w="med" len="med"/>
            <a:tailEnd type="none" w="med" len="med"/>
          </a:ln>
          <a:effectLst>
            <a:outerShdw blurRad="266700" sx="102000" sy="102000" algn="ctr" rotWithShape="0">
              <a:prstClr val="black">
                <a:alpha val="19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3" name="TextBox 62">
            <a:extLst>
              <a:ext uri="{FF2B5EF4-FFF2-40B4-BE49-F238E27FC236}">
                <a16:creationId xmlns:a16="http://schemas.microsoft.com/office/drawing/2014/main" id="{576F9A35-F883-0D40-924B-DA58803F70E5}"/>
              </a:ext>
              <a:ext uri="{C183D7F6-B498-43B3-948B-1728B52AA6E4}">
                <adec:decorative xmlns:adec="http://schemas.microsoft.com/office/drawing/2017/decorative" val="0"/>
              </a:ext>
            </a:extLst>
          </p:cNvPr>
          <p:cNvSpPr txBox="1"/>
          <p:nvPr/>
        </p:nvSpPr>
        <p:spPr>
          <a:xfrm>
            <a:off x="6449438" y="762412"/>
            <a:ext cx="4452042" cy="4452040"/>
          </a:xfrm>
          <a:prstGeom prst="rect">
            <a:avLst/>
          </a:prstGeom>
          <a:noFill/>
        </p:spPr>
        <p:txBody>
          <a:bodyPr spcFirstLastPara="1" wrap="none" lIns="0" tIns="0" rIns="0" bIns="0" numCol="1" rtlCol="0">
            <a:prstTxWarp prst="textArchUp">
              <a:avLst/>
            </a:prstTxWarp>
            <a:spAutoFit/>
          </a:bodyPr>
          <a:lstStyle/>
          <a:p>
            <a:pPr algn="ctr" defTabSz="822692" fontAlgn="base">
              <a:lnSpc>
                <a:spcPct val="90000"/>
              </a:lnSpc>
              <a:spcBef>
                <a:spcPct val="0"/>
              </a:spcBef>
              <a:spcAft>
                <a:spcPct val="0"/>
              </a:spcAft>
              <a:defRPr/>
            </a:pPr>
            <a:r>
              <a:rPr lang="en-US" sz="1200" kern="0" spc="18">
                <a:gradFill>
                  <a:gsLst>
                    <a:gs pos="55000">
                      <a:srgbClr val="2F2F2F"/>
                    </a:gs>
                    <a:gs pos="13855">
                      <a:srgbClr val="000000"/>
                    </a:gs>
                  </a:gsLst>
                  <a:lin ang="5400000" scaled="1"/>
                </a:gradFill>
                <a:latin typeface="Segoe UI" panose="020B0502040204020203" pitchFamily="34" charset="0"/>
                <a:cs typeface="Segoe UI" panose="020B0502040204020203" pitchFamily="34" charset="0"/>
              </a:rPr>
              <a:t>Multiplatform</a:t>
            </a:r>
          </a:p>
        </p:txBody>
      </p:sp>
      <p:cxnSp>
        <p:nvCxnSpPr>
          <p:cNvPr id="12" name="Straight Connector 11">
            <a:extLst>
              <a:ext uri="{FF2B5EF4-FFF2-40B4-BE49-F238E27FC236}">
                <a16:creationId xmlns:a16="http://schemas.microsoft.com/office/drawing/2014/main" id="{6B760A9E-8C77-1570-0727-8D990F4FA5FD}"/>
              </a:ext>
              <a:ext uri="{C183D7F6-B498-43B3-948B-1728B52AA6E4}">
                <adec:decorative xmlns:adec="http://schemas.microsoft.com/office/drawing/2017/decorative" val="1"/>
              </a:ext>
            </a:extLst>
          </p:cNvPr>
          <p:cNvCxnSpPr>
            <a:cxnSpLocks noChangeAspect="1"/>
          </p:cNvCxnSpPr>
          <p:nvPr/>
        </p:nvCxnSpPr>
        <p:spPr>
          <a:xfrm rot="5400000">
            <a:off x="8665696" y="872501"/>
            <a:ext cx="0" cy="4128632"/>
          </a:xfrm>
          <a:prstGeom prst="line">
            <a:avLst/>
          </a:prstGeom>
          <a:noFill/>
          <a:ln w="12700" cap="rnd" cmpd="sng" algn="ctr">
            <a:solidFill>
              <a:srgbClr val="D2D2D2"/>
            </a:solidFill>
            <a:prstDash val="solid"/>
            <a:headEnd type="none" w="lg" len="med"/>
            <a:tailEnd type="none" w="lg" len="sm"/>
          </a:ln>
          <a:effectLst>
            <a:outerShdw blurRad="63500" dist="63500" dir="2700000" algn="tl" rotWithShape="0">
              <a:srgbClr val="737373">
                <a:alpha val="20000"/>
              </a:srgbClr>
            </a:outerShdw>
          </a:effectLst>
          <a:extLst>
            <a:ext uri="{909E8E84-426E-40DD-AFC4-6F175D3DCCD1}">
              <a14:hiddenFill xmlns:a14="http://schemas.microsoft.com/office/drawing/2010/main">
                <a:solidFill>
                  <a:srgbClr val="FFFFFF"/>
                </a:solidFill>
              </a14:hiddenFill>
            </a:ext>
          </a:extLst>
        </p:spPr>
      </p:cxnSp>
      <p:cxnSp>
        <p:nvCxnSpPr>
          <p:cNvPr id="13" name="!!1">
            <a:extLst>
              <a:ext uri="{FF2B5EF4-FFF2-40B4-BE49-F238E27FC236}">
                <a16:creationId xmlns:a16="http://schemas.microsoft.com/office/drawing/2014/main" id="{67CE9A32-1845-6557-3D8F-9F47AD972F01}"/>
              </a:ext>
              <a:ext uri="{C183D7F6-B498-43B3-948B-1728B52AA6E4}">
                <adec:decorative xmlns:adec="http://schemas.microsoft.com/office/drawing/2017/decorative" val="1"/>
              </a:ext>
            </a:extLst>
          </p:cNvPr>
          <p:cNvCxnSpPr>
            <a:cxnSpLocks noChangeAspect="1"/>
          </p:cNvCxnSpPr>
          <p:nvPr/>
        </p:nvCxnSpPr>
        <p:spPr>
          <a:xfrm rot="19800000">
            <a:off x="8665696" y="872501"/>
            <a:ext cx="0" cy="4128632"/>
          </a:xfrm>
          <a:prstGeom prst="line">
            <a:avLst/>
          </a:prstGeom>
          <a:noFill/>
          <a:ln w="12700" cap="rnd" cmpd="sng" algn="ctr">
            <a:solidFill>
              <a:srgbClr val="D2D2D2"/>
            </a:solidFill>
            <a:prstDash val="solid"/>
            <a:headEnd type="none" w="lg" len="med"/>
            <a:tailEnd type="none" w="lg" len="sm"/>
          </a:ln>
          <a:effectLst>
            <a:outerShdw blurRad="63500" dist="63500" dir="2700000" algn="tl" rotWithShape="0">
              <a:srgbClr val="737373">
                <a:alpha val="20000"/>
              </a:srgbClr>
            </a:outerShdw>
          </a:effectLst>
          <a:extLst>
            <a:ext uri="{909E8E84-426E-40DD-AFC4-6F175D3DCCD1}">
              <a14:hiddenFill xmlns:a14="http://schemas.microsoft.com/office/drawing/2010/main">
                <a:solidFill>
                  <a:srgbClr val="FFFFFF"/>
                </a:solidFill>
              </a14:hiddenFill>
            </a:ext>
          </a:extLst>
        </p:spPr>
      </p:cxnSp>
      <p:cxnSp>
        <p:nvCxnSpPr>
          <p:cNvPr id="14" name="!!2">
            <a:extLst>
              <a:ext uri="{FF2B5EF4-FFF2-40B4-BE49-F238E27FC236}">
                <a16:creationId xmlns:a16="http://schemas.microsoft.com/office/drawing/2014/main" id="{9C8E6CA5-FCD7-EDFC-9D30-62787AFC27FA}"/>
              </a:ext>
              <a:ext uri="{C183D7F6-B498-43B3-948B-1728B52AA6E4}">
                <adec:decorative xmlns:adec="http://schemas.microsoft.com/office/drawing/2017/decorative" val="1"/>
              </a:ext>
            </a:extLst>
          </p:cNvPr>
          <p:cNvCxnSpPr>
            <a:cxnSpLocks noChangeAspect="1"/>
          </p:cNvCxnSpPr>
          <p:nvPr/>
        </p:nvCxnSpPr>
        <p:spPr>
          <a:xfrm rot="1800000">
            <a:off x="8665696" y="872501"/>
            <a:ext cx="0" cy="4128632"/>
          </a:xfrm>
          <a:prstGeom prst="line">
            <a:avLst/>
          </a:prstGeom>
          <a:noFill/>
          <a:ln w="12700" cap="rnd" cmpd="sng" algn="ctr">
            <a:solidFill>
              <a:srgbClr val="D2D2D2"/>
            </a:solidFill>
            <a:prstDash val="solid"/>
            <a:headEnd type="none" w="lg" len="med"/>
            <a:tailEnd type="none" w="lg" len="sm"/>
          </a:ln>
          <a:effectLst>
            <a:outerShdw blurRad="63500" dist="63500" dir="2700000" algn="tl" rotWithShape="0">
              <a:srgbClr val="737373">
                <a:alpha val="20000"/>
              </a:srgbClr>
            </a:outerShdw>
          </a:effectLst>
          <a:extLst>
            <a:ext uri="{909E8E84-426E-40DD-AFC4-6F175D3DCCD1}">
              <a14:hiddenFill xmlns:a14="http://schemas.microsoft.com/office/drawing/2010/main">
                <a:solidFill>
                  <a:srgbClr val="FFFFFF"/>
                </a:solidFill>
              </a14:hiddenFill>
            </a:ext>
          </a:extLst>
        </p:spPr>
      </p:cxnSp>
      <p:sp>
        <p:nvSpPr>
          <p:cNvPr id="15" name="Oval 14">
            <a:extLst>
              <a:ext uri="{FF2B5EF4-FFF2-40B4-BE49-F238E27FC236}">
                <a16:creationId xmlns:a16="http://schemas.microsoft.com/office/drawing/2014/main" id="{75A78766-6859-221B-023F-258A9DB05742}"/>
              </a:ext>
              <a:ext uri="{C183D7F6-B498-43B3-948B-1728B52AA6E4}">
                <adec:decorative xmlns:adec="http://schemas.microsoft.com/office/drawing/2017/decorative" val="1"/>
              </a:ext>
            </a:extLst>
          </p:cNvPr>
          <p:cNvSpPr>
            <a:spLocks noChangeAspect="1"/>
          </p:cNvSpPr>
          <p:nvPr/>
        </p:nvSpPr>
        <p:spPr bwMode="auto">
          <a:xfrm>
            <a:off x="6585947" y="861545"/>
            <a:ext cx="4128632" cy="4128632"/>
          </a:xfrm>
          <a:prstGeom prst="ellipse">
            <a:avLst/>
          </a:prstGeom>
          <a:noFill/>
          <a:ln w="12700" cap="rnd" cmpd="sng" algn="ctr">
            <a:solidFill>
              <a:srgbClr val="D2D2D2"/>
            </a:solidFill>
            <a:prstDash val="solid"/>
            <a:headEnd type="none" w="lg" len="med"/>
            <a:tailEnd type="none" w="lg" len="sm"/>
          </a:ln>
          <a:effectLst>
            <a:outerShdw blurRad="63500" dist="63500" dir="2700000" algn="tl" rotWithShape="0">
              <a:srgbClr val="737373">
                <a:alpha val="20000"/>
              </a:srgbClr>
            </a:outerShdw>
          </a:effectLst>
          <a:extLst>
            <a:ext uri="{909E8E84-426E-40DD-AFC4-6F175D3DCCD1}">
              <a14:hiddenFill xmlns:a14="http://schemas.microsoft.com/office/drawing/2010/main">
                <a:solidFill>
                  <a:srgbClr val="FFFFFF"/>
                </a:solidFill>
              </a14:hiddenFill>
            </a:ext>
          </a:extLst>
        </p:spPr>
        <p:txBody>
          <a:bodyPr rtlCol="0" anchor="ctr"/>
          <a:lstStyle/>
          <a:p>
            <a:pPr algn="ctr" defTabSz="822930">
              <a:defRPr/>
            </a:pPr>
            <a:endParaRPr lang="en-US" sz="1400" kern="0">
              <a:noFill/>
              <a:latin typeface="Segoe UI" panose="020B0502040204020203" pitchFamily="34" charset="0"/>
              <a:cs typeface="Segoe UI" panose="020B0502040204020203" pitchFamily="34" charset="0"/>
            </a:endParaRPr>
          </a:p>
        </p:txBody>
      </p:sp>
      <p:pic>
        <p:nvPicPr>
          <p:cNvPr id="47" name="Picture 46">
            <a:extLst>
              <a:ext uri="{FF2B5EF4-FFF2-40B4-BE49-F238E27FC236}">
                <a16:creationId xmlns:a16="http://schemas.microsoft.com/office/drawing/2014/main" id="{30BAE143-86D4-0783-E446-A0449088860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367" y="1035952"/>
            <a:ext cx="621793" cy="621793"/>
          </a:xfrm>
          <a:prstGeom prst="rect">
            <a:avLst/>
          </a:prstGeom>
        </p:spPr>
      </p:pic>
      <p:sp>
        <p:nvSpPr>
          <p:cNvPr id="48" name="TextBox 47">
            <a:extLst>
              <a:ext uri="{FF2B5EF4-FFF2-40B4-BE49-F238E27FC236}">
                <a16:creationId xmlns:a16="http://schemas.microsoft.com/office/drawing/2014/main" id="{E41959BD-59B6-9BDA-CF99-6C6883214A83}"/>
              </a:ext>
            </a:extLst>
          </p:cNvPr>
          <p:cNvSpPr txBox="1"/>
          <p:nvPr/>
        </p:nvSpPr>
        <p:spPr>
          <a:xfrm>
            <a:off x="8271955" y="1708469"/>
            <a:ext cx="756617" cy="215444"/>
          </a:xfrm>
          <a:prstGeom prst="rect">
            <a:avLst/>
          </a:prstGeom>
          <a:noFill/>
        </p:spPr>
        <p:txBody>
          <a:bodyPr wrap="none" lIns="0" tIns="0" rIns="0" bIns="0" rtlCol="0">
            <a:spAutoFit/>
          </a:bodyPr>
          <a:lstStyle/>
          <a:p>
            <a:pPr algn="l"/>
            <a:r>
              <a:rPr lang="en-US" sz="1400">
                <a:latin typeface="+mj-lt"/>
              </a:rPr>
              <a:t>Windows</a:t>
            </a:r>
          </a:p>
        </p:txBody>
      </p:sp>
      <p:sp>
        <p:nvSpPr>
          <p:cNvPr id="55" name="TextBox 54">
            <a:extLst>
              <a:ext uri="{FF2B5EF4-FFF2-40B4-BE49-F238E27FC236}">
                <a16:creationId xmlns:a16="http://schemas.microsoft.com/office/drawing/2014/main" id="{A5376E49-8538-99AB-C926-FDF522504168}"/>
              </a:ext>
            </a:extLst>
          </p:cNvPr>
          <p:cNvSpPr txBox="1"/>
          <p:nvPr/>
        </p:nvSpPr>
        <p:spPr>
          <a:xfrm>
            <a:off x="9620838" y="2326202"/>
            <a:ext cx="785728" cy="344710"/>
          </a:xfrm>
          <a:prstGeom prst="rect">
            <a:avLst/>
          </a:prstGeom>
          <a:noFill/>
        </p:spPr>
        <p:txBody>
          <a:bodyPr wrap="none" lIns="0" tIns="0" rIns="0" bIns="0" rtlCol="0">
            <a:spAutoFit/>
          </a:bodyPr>
          <a:lstStyle/>
          <a:p>
            <a:pPr algn="ctr">
              <a:lnSpc>
                <a:spcPct val="80000"/>
              </a:lnSpc>
            </a:pPr>
            <a:r>
              <a:rPr lang="en-US" sz="1400">
                <a:latin typeface="+mj-lt"/>
              </a:rPr>
              <a:t>Microsoft</a:t>
            </a:r>
          </a:p>
          <a:p>
            <a:pPr algn="ctr">
              <a:lnSpc>
                <a:spcPct val="80000"/>
              </a:lnSpc>
            </a:pPr>
            <a:r>
              <a:rPr lang="en-US" sz="1400">
                <a:latin typeface="+mj-lt"/>
              </a:rPr>
              <a:t>Surface</a:t>
            </a:r>
          </a:p>
        </p:txBody>
      </p:sp>
      <p:sp>
        <p:nvSpPr>
          <p:cNvPr id="59" name="TextBox 58">
            <a:extLst>
              <a:ext uri="{FF2B5EF4-FFF2-40B4-BE49-F238E27FC236}">
                <a16:creationId xmlns:a16="http://schemas.microsoft.com/office/drawing/2014/main" id="{D8E16F96-0B46-0A68-7F34-2EFD74B5DA1B}"/>
              </a:ext>
            </a:extLst>
          </p:cNvPr>
          <p:cNvSpPr txBox="1"/>
          <p:nvPr/>
        </p:nvSpPr>
        <p:spPr>
          <a:xfrm>
            <a:off x="9708504" y="3798448"/>
            <a:ext cx="466283" cy="172355"/>
          </a:xfrm>
          <a:prstGeom prst="rect">
            <a:avLst/>
          </a:prstGeom>
          <a:noFill/>
        </p:spPr>
        <p:txBody>
          <a:bodyPr wrap="none" lIns="0" tIns="0" rIns="0" bIns="0" rtlCol="0">
            <a:spAutoFit/>
          </a:bodyPr>
          <a:lstStyle/>
          <a:p>
            <a:pPr algn="ctr">
              <a:lnSpc>
                <a:spcPct val="80000"/>
              </a:lnSpc>
            </a:pPr>
            <a:r>
              <a:rPr lang="en-US" sz="1400">
                <a:latin typeface="+mj-lt"/>
              </a:rPr>
              <a:t>XBOX</a:t>
            </a:r>
          </a:p>
        </p:txBody>
      </p:sp>
      <p:sp>
        <p:nvSpPr>
          <p:cNvPr id="49" name="TextBox 48">
            <a:extLst>
              <a:ext uri="{FF2B5EF4-FFF2-40B4-BE49-F238E27FC236}">
                <a16:creationId xmlns:a16="http://schemas.microsoft.com/office/drawing/2014/main" id="{47276068-C64C-95B1-8AEC-3E3ABF131EDF}"/>
              </a:ext>
            </a:extLst>
          </p:cNvPr>
          <p:cNvSpPr txBox="1"/>
          <p:nvPr/>
        </p:nvSpPr>
        <p:spPr>
          <a:xfrm>
            <a:off x="8416603" y="4622238"/>
            <a:ext cx="474169" cy="215444"/>
          </a:xfrm>
          <a:prstGeom prst="rect">
            <a:avLst/>
          </a:prstGeom>
          <a:noFill/>
        </p:spPr>
        <p:txBody>
          <a:bodyPr wrap="none" lIns="0" tIns="0" rIns="0" bIns="0" rtlCol="0">
            <a:spAutoFit/>
          </a:bodyPr>
          <a:lstStyle/>
          <a:p>
            <a:pPr algn="l"/>
            <a:r>
              <a:rPr lang="en-US" sz="1400">
                <a:latin typeface="+mj-lt"/>
              </a:rPr>
              <a:t>Azure</a:t>
            </a:r>
          </a:p>
        </p:txBody>
      </p:sp>
      <p:sp>
        <p:nvSpPr>
          <p:cNvPr id="53" name="TextBox 52">
            <a:extLst>
              <a:ext uri="{FF2B5EF4-FFF2-40B4-BE49-F238E27FC236}">
                <a16:creationId xmlns:a16="http://schemas.microsoft.com/office/drawing/2014/main" id="{8C6A105B-7FFC-FA5D-90F3-F8248F913AEF}"/>
              </a:ext>
            </a:extLst>
          </p:cNvPr>
          <p:cNvSpPr txBox="1"/>
          <p:nvPr/>
        </p:nvSpPr>
        <p:spPr>
          <a:xfrm>
            <a:off x="7051124" y="3821749"/>
            <a:ext cx="835422" cy="366254"/>
          </a:xfrm>
          <a:prstGeom prst="rect">
            <a:avLst/>
          </a:prstGeom>
          <a:noFill/>
        </p:spPr>
        <p:txBody>
          <a:bodyPr wrap="none" lIns="0" tIns="0" rIns="0" bIns="0" rtlCol="0">
            <a:spAutoFit/>
          </a:bodyPr>
          <a:lstStyle/>
          <a:p>
            <a:pPr algn="ctr">
              <a:lnSpc>
                <a:spcPct val="85000"/>
              </a:lnSpc>
            </a:pPr>
            <a:r>
              <a:rPr lang="en-US" sz="1400">
                <a:latin typeface="+mj-lt"/>
              </a:rPr>
              <a:t>Microsoft </a:t>
            </a:r>
          </a:p>
          <a:p>
            <a:pPr algn="ctr">
              <a:lnSpc>
                <a:spcPct val="85000"/>
              </a:lnSpc>
            </a:pPr>
            <a:r>
              <a:rPr lang="en-US" sz="1400">
                <a:latin typeface="+mj-lt"/>
              </a:rPr>
              <a:t>Teams</a:t>
            </a:r>
          </a:p>
        </p:txBody>
      </p:sp>
      <p:sp>
        <p:nvSpPr>
          <p:cNvPr id="51" name="TextBox 50">
            <a:extLst>
              <a:ext uri="{FF2B5EF4-FFF2-40B4-BE49-F238E27FC236}">
                <a16:creationId xmlns:a16="http://schemas.microsoft.com/office/drawing/2014/main" id="{0D5C8FDD-63DF-6BFC-A1FA-FAEAC155D8A5}"/>
              </a:ext>
            </a:extLst>
          </p:cNvPr>
          <p:cNvSpPr txBox="1"/>
          <p:nvPr/>
        </p:nvSpPr>
        <p:spPr>
          <a:xfrm>
            <a:off x="6875132" y="2476194"/>
            <a:ext cx="835422" cy="366254"/>
          </a:xfrm>
          <a:prstGeom prst="rect">
            <a:avLst/>
          </a:prstGeom>
          <a:noFill/>
        </p:spPr>
        <p:txBody>
          <a:bodyPr wrap="none" lIns="0" tIns="0" rIns="0" bIns="0" rtlCol="0">
            <a:spAutoFit/>
          </a:bodyPr>
          <a:lstStyle/>
          <a:p>
            <a:pPr algn="ctr">
              <a:lnSpc>
                <a:spcPct val="85000"/>
              </a:lnSpc>
            </a:pPr>
            <a:r>
              <a:rPr lang="en-US" sz="1400">
                <a:latin typeface="+mj-lt"/>
              </a:rPr>
              <a:t>Microsoft </a:t>
            </a:r>
          </a:p>
          <a:p>
            <a:pPr algn="ctr">
              <a:lnSpc>
                <a:spcPct val="85000"/>
              </a:lnSpc>
            </a:pPr>
            <a:r>
              <a:rPr lang="en-US" sz="1400">
                <a:latin typeface="+mj-lt"/>
              </a:rPr>
              <a:t>365</a:t>
            </a:r>
          </a:p>
        </p:txBody>
      </p:sp>
      <p:pic>
        <p:nvPicPr>
          <p:cNvPr id="66" name="Picture 65">
            <a:extLst>
              <a:ext uri="{FF2B5EF4-FFF2-40B4-BE49-F238E27FC236}">
                <a16:creationId xmlns:a16="http://schemas.microsoft.com/office/drawing/2014/main" id="{0D74982D-599C-E817-66AA-CB63697AA854}"/>
              </a:ext>
              <a:ext uri="{C183D7F6-B498-43B3-948B-1728B52AA6E4}">
                <adec:decorative xmlns:adec="http://schemas.microsoft.com/office/drawing/2017/decorative" val="1"/>
              </a:ext>
            </a:extLst>
          </p:cNvPr>
          <p:cNvPicPr>
            <a:picLocks noChangeAspect="1"/>
          </p:cNvPicPr>
          <p:nvPr/>
        </p:nvPicPr>
        <p:blipFill>
          <a:blip r:embed="rId4"/>
          <a:srcRect/>
          <a:stretch>
            <a:fillRect/>
          </a:stretch>
        </p:blipFill>
        <p:spPr>
          <a:xfrm>
            <a:off x="6571284" y="816103"/>
            <a:ext cx="4273666" cy="4273666"/>
          </a:xfrm>
          <a:custGeom>
            <a:avLst/>
            <a:gdLst>
              <a:gd name="connsiteX0" fmla="*/ 2107318 w 4273666"/>
              <a:gd name="connsiteY0" fmla="*/ 2091035 h 4273666"/>
              <a:gd name="connsiteX1" fmla="*/ 3247129 w 4273666"/>
              <a:gd name="connsiteY1" fmla="*/ 4070953 h 4273666"/>
              <a:gd name="connsiteX2" fmla="*/ 4240644 w 4273666"/>
              <a:gd name="connsiteY2" fmla="*/ 3596701 h 4273666"/>
              <a:gd name="connsiteX3" fmla="*/ 4273666 w 4273666"/>
              <a:gd name="connsiteY3" fmla="*/ 3564405 h 4273666"/>
              <a:gd name="connsiteX4" fmla="*/ 4273666 w 4273666"/>
              <a:gd name="connsiteY4" fmla="*/ 4273666 h 4273666"/>
              <a:gd name="connsiteX5" fmla="*/ 850809 w 4273666"/>
              <a:gd name="connsiteY5" fmla="*/ 4273666 h 4273666"/>
              <a:gd name="connsiteX6" fmla="*/ 0 w 4273666"/>
              <a:gd name="connsiteY6" fmla="*/ 0 h 4273666"/>
              <a:gd name="connsiteX7" fmla="*/ 548917 w 4273666"/>
              <a:gd name="connsiteY7" fmla="*/ 0 h 4273666"/>
              <a:gd name="connsiteX8" fmla="*/ 479373 w 4273666"/>
              <a:gd name="connsiteY8" fmla="*/ 11875 h 4273666"/>
              <a:gd name="connsiteX9" fmla="*/ 87430 w 4273666"/>
              <a:gd name="connsiteY9" fmla="*/ 144604 h 4273666"/>
              <a:gd name="connsiteX10" fmla="*/ 0 w 4273666"/>
              <a:gd name="connsiteY10" fmla="*/ 190031 h 427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73666" h="4273666">
                <a:moveTo>
                  <a:pt x="2107318" y="2091035"/>
                </a:moveTo>
                <a:lnTo>
                  <a:pt x="3247129" y="4070953"/>
                </a:lnTo>
                <a:cubicBezTo>
                  <a:pt x="3621873" y="4015014"/>
                  <a:pt x="3960779" y="3847109"/>
                  <a:pt x="4240644" y="3596701"/>
                </a:cubicBezTo>
                <a:lnTo>
                  <a:pt x="4273666" y="3564405"/>
                </a:lnTo>
                <a:lnTo>
                  <a:pt x="4273666" y="4273666"/>
                </a:lnTo>
                <a:lnTo>
                  <a:pt x="850809" y="4273666"/>
                </a:lnTo>
                <a:close/>
                <a:moveTo>
                  <a:pt x="0" y="0"/>
                </a:moveTo>
                <a:lnTo>
                  <a:pt x="548917" y="0"/>
                </a:lnTo>
                <a:lnTo>
                  <a:pt x="479373" y="11875"/>
                </a:lnTo>
                <a:cubicBezTo>
                  <a:pt x="347747" y="41533"/>
                  <a:pt x="216569" y="85608"/>
                  <a:pt x="87430" y="144604"/>
                </a:cubicBezTo>
                <a:lnTo>
                  <a:pt x="0" y="190031"/>
                </a:lnTo>
                <a:close/>
              </a:path>
            </a:pathLst>
          </a:custGeom>
        </p:spPr>
      </p:pic>
      <p:pic>
        <p:nvPicPr>
          <p:cNvPr id="50" name="Picture 49">
            <a:extLst>
              <a:ext uri="{FF2B5EF4-FFF2-40B4-BE49-F238E27FC236}">
                <a16:creationId xmlns:a16="http://schemas.microsoft.com/office/drawing/2014/main" id="{50706293-CC52-B5D4-D973-D38C551A31A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1679" y="1816646"/>
            <a:ext cx="654156" cy="654156"/>
          </a:xfrm>
          <a:prstGeom prst="rect">
            <a:avLst/>
          </a:prstGeom>
        </p:spPr>
      </p:pic>
      <p:pic>
        <p:nvPicPr>
          <p:cNvPr id="52" name="Picture 51">
            <a:extLst>
              <a:ext uri="{FF2B5EF4-FFF2-40B4-BE49-F238E27FC236}">
                <a16:creationId xmlns:a16="http://schemas.microsoft.com/office/drawing/2014/main" id="{3B846A06-004E-0C00-3DD0-92753D01219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2934" y="3026743"/>
            <a:ext cx="995190" cy="995190"/>
          </a:xfrm>
          <a:prstGeom prst="rect">
            <a:avLst/>
          </a:prstGeom>
        </p:spPr>
      </p:pic>
      <p:pic>
        <p:nvPicPr>
          <p:cNvPr id="54" name="Picture 53">
            <a:extLst>
              <a:ext uri="{FF2B5EF4-FFF2-40B4-BE49-F238E27FC236}">
                <a16:creationId xmlns:a16="http://schemas.microsoft.com/office/drawing/2014/main" id="{BBFEBC3C-2ACF-62AA-3761-7564B437D770}"/>
              </a:ext>
              <a:ext uri="{C183D7F6-B498-43B3-948B-1728B52AA6E4}">
                <adec:decorative xmlns:adec="http://schemas.microsoft.com/office/drawing/2017/decorative" val="1"/>
              </a:ext>
            </a:extLst>
          </p:cNvPr>
          <p:cNvPicPr>
            <a:picLocks noChangeAspect="1"/>
          </p:cNvPicPr>
          <p:nvPr/>
        </p:nvPicPr>
        <p:blipFill rotWithShape="1">
          <a:blip r:embed="rId7"/>
          <a:srcRect r="65880" b="-21489"/>
          <a:stretch/>
        </p:blipFill>
        <p:spPr>
          <a:xfrm>
            <a:off x="9632899" y="1760600"/>
            <a:ext cx="586680" cy="700685"/>
          </a:xfrm>
          <a:prstGeom prst="rect">
            <a:avLst/>
          </a:prstGeom>
        </p:spPr>
      </p:pic>
      <p:pic>
        <p:nvPicPr>
          <p:cNvPr id="58" name="Picture 57">
            <a:extLst>
              <a:ext uri="{FF2B5EF4-FFF2-40B4-BE49-F238E27FC236}">
                <a16:creationId xmlns:a16="http://schemas.microsoft.com/office/drawing/2014/main" id="{18DBF64D-7738-6413-1CC4-C8FBD93B3FB3}"/>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b="43703"/>
          <a:stretch/>
        </p:blipFill>
        <p:spPr>
          <a:xfrm>
            <a:off x="9197768" y="3026887"/>
            <a:ext cx="1499804" cy="729303"/>
          </a:xfrm>
          <a:prstGeom prst="rect">
            <a:avLst/>
          </a:prstGeom>
        </p:spPr>
      </p:pic>
      <p:pic>
        <p:nvPicPr>
          <p:cNvPr id="46" name="Picture 45">
            <a:extLst>
              <a:ext uri="{FF2B5EF4-FFF2-40B4-BE49-F238E27FC236}">
                <a16:creationId xmlns:a16="http://schemas.microsoft.com/office/drawing/2014/main" id="{1158BD61-EF8F-70B4-A8A5-A0F8B361740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9632" y="4014402"/>
            <a:ext cx="588113" cy="588113"/>
          </a:xfrm>
          <a:prstGeom prst="rect">
            <a:avLst/>
          </a:prstGeom>
        </p:spPr>
      </p:pic>
      <p:sp>
        <p:nvSpPr>
          <p:cNvPr id="43" name="TextBox 42">
            <a:extLst>
              <a:ext uri="{FF2B5EF4-FFF2-40B4-BE49-F238E27FC236}">
                <a16:creationId xmlns:a16="http://schemas.microsoft.com/office/drawing/2014/main" id="{80332B38-0C6E-52C7-630D-B0935859AF42}"/>
              </a:ext>
            </a:extLst>
          </p:cNvPr>
          <p:cNvSpPr txBox="1"/>
          <p:nvPr/>
        </p:nvSpPr>
        <p:spPr>
          <a:xfrm>
            <a:off x="5726108" y="5418065"/>
            <a:ext cx="5882749"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Microsoft</a:t>
            </a:r>
            <a:r>
              <a:rPr kumimoji="0" lang="en-US" sz="2800" b="1"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 Cloud runs on Azure</a:t>
            </a:r>
          </a:p>
        </p:txBody>
      </p:sp>
      <p:sp>
        <p:nvSpPr>
          <p:cNvPr id="16" name="Oval 15">
            <a:extLst>
              <a:ext uri="{FF2B5EF4-FFF2-40B4-BE49-F238E27FC236}">
                <a16:creationId xmlns:a16="http://schemas.microsoft.com/office/drawing/2014/main" id="{59B7DED0-92D1-430E-6EFC-FE6C2C5AF465}"/>
              </a:ext>
              <a:ext uri="{C183D7F6-B498-43B3-948B-1728B52AA6E4}">
                <adec:decorative xmlns:adec="http://schemas.microsoft.com/office/drawing/2017/decorative" val="1"/>
              </a:ext>
            </a:extLst>
          </p:cNvPr>
          <p:cNvSpPr>
            <a:spLocks noChangeAspect="1"/>
          </p:cNvSpPr>
          <p:nvPr/>
        </p:nvSpPr>
        <p:spPr bwMode="auto">
          <a:xfrm>
            <a:off x="7733925" y="2003051"/>
            <a:ext cx="1863542" cy="1863542"/>
          </a:xfrm>
          <a:prstGeom prst="ellipse">
            <a:avLst/>
          </a:prstGeom>
          <a:gradFill>
            <a:gsLst>
              <a:gs pos="77618">
                <a:srgbClr val="B8B1A9"/>
              </a:gs>
              <a:gs pos="0">
                <a:srgbClr val="D7D2CB"/>
              </a:gs>
              <a:gs pos="49000">
                <a:srgbClr val="D7D2CB"/>
              </a:gs>
              <a:gs pos="100000">
                <a:srgbClr val="8C8279"/>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a:scene3d>
            <a:camera prst="orthographicFront"/>
            <a:lightRig rig="threePt" dir="t"/>
          </a:scene3d>
          <a:sp3d>
            <a:bevelT/>
          </a:sp3d>
        </p:spPr>
        <p:txBody>
          <a:bodyPr rot="0" spcFirstLastPara="0" vertOverflow="overflow" horzOverflow="overflow" vert="horz" wrap="square" lIns="164592" tIns="131674" rIns="164592" bIns="131674" numCol="1" spcCol="0" rtlCol="0" fromWordArt="0" anchor="ctr" anchorCtr="0" forceAA="0" compatLnSpc="1">
            <a:prstTxWarp prst="textNoShape">
              <a:avLst/>
            </a:prstTxWarp>
            <a:noAutofit/>
          </a:bodyPr>
          <a:lstStyle/>
          <a:p>
            <a:pPr algn="ctr" defTabSz="822930">
              <a:defRPr/>
            </a:pPr>
            <a:endParaRPr lang="en-US" sz="1400" kern="0">
              <a:noFill/>
              <a:latin typeface="Segoe UI" panose="020B0502040204020203" pitchFamily="34" charset="0"/>
              <a:cs typeface="Segoe UI" panose="020B0502040204020203" pitchFamily="34" charset="0"/>
            </a:endParaRPr>
          </a:p>
        </p:txBody>
      </p:sp>
      <p:sp>
        <p:nvSpPr>
          <p:cNvPr id="19" name="Title 57">
            <a:extLst>
              <a:ext uri="{FF2B5EF4-FFF2-40B4-BE49-F238E27FC236}">
                <a16:creationId xmlns:a16="http://schemas.microsoft.com/office/drawing/2014/main" id="{2FD04486-581F-3FD6-03C4-25446464F385}"/>
              </a:ext>
              <a:ext uri="{C183D7F6-B498-43B3-948B-1728B52AA6E4}">
                <adec:decorative xmlns:adec="http://schemas.microsoft.com/office/drawing/2017/decorative" val="1"/>
              </a:ext>
            </a:extLst>
          </p:cNvPr>
          <p:cNvSpPr txBox="1">
            <a:spLocks noChangeAspect="1"/>
          </p:cNvSpPr>
          <p:nvPr/>
        </p:nvSpPr>
        <p:spPr bwMode="auto">
          <a:xfrm>
            <a:off x="8145751" y="2755363"/>
            <a:ext cx="983422" cy="4409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822692" fontAlgn="base">
              <a:lnSpc>
                <a:spcPct val="90000"/>
              </a:lnSpc>
              <a:spcAft>
                <a:spcPct val="0"/>
              </a:spcAft>
              <a:defRPr/>
            </a:pPr>
            <a:r>
              <a:rPr sz="2000">
                <a:solidFill>
                  <a:srgbClr val="454142"/>
                </a:solidFill>
                <a:latin typeface="+mj-lt"/>
                <a:cs typeface="Segoe UI" panose="020B0502040204020203" pitchFamily="34" charset="0"/>
              </a:rPr>
              <a:t>Microsoft </a:t>
            </a:r>
            <a:br>
              <a:rPr sz="2000">
                <a:solidFill>
                  <a:srgbClr val="454142"/>
                </a:solidFill>
                <a:latin typeface="+mj-lt"/>
                <a:cs typeface="Segoe UI" panose="020B0502040204020203" pitchFamily="34" charset="0"/>
              </a:rPr>
            </a:br>
            <a:r>
              <a:rPr sz="2000">
                <a:solidFill>
                  <a:srgbClr val="454142"/>
                </a:solidFill>
                <a:latin typeface="+mj-lt"/>
                <a:cs typeface="Segoe UI" panose="020B0502040204020203" pitchFamily="34" charset="0"/>
              </a:rPr>
              <a:t>security</a:t>
            </a:r>
            <a:endParaRPr sz="4000">
              <a:solidFill>
                <a:srgbClr val="454142"/>
              </a:solidFill>
              <a:latin typeface="+mj-lt"/>
              <a:cs typeface="Segoe UI" panose="020B0502040204020203" pitchFamily="34" charset="0"/>
            </a:endParaRPr>
          </a:p>
        </p:txBody>
      </p:sp>
    </p:spTree>
    <p:extLst>
      <p:ext uri="{BB962C8B-B14F-4D97-AF65-F5344CB8AC3E}">
        <p14:creationId xmlns:p14="http://schemas.microsoft.com/office/powerpoint/2010/main" val="29605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1000"/>
                                        <p:tgtEl>
                                          <p:spTgt spid="43"/>
                                        </p:tgtEl>
                                      </p:cBhvr>
                                    </p:animEffect>
                                  </p:childTnLst>
                                </p:cTn>
                              </p:par>
                              <p:par>
                                <p:cTn id="8" presetID="10" presetClass="entr" presetSubtype="0" fill="hold" nodeType="withEffect">
                                  <p:stCondLst>
                                    <p:cond delay="5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1C099DE-94EA-B9DE-13EE-337875A7D129}"/>
              </a:ext>
              <a:ext uri="{C183D7F6-B498-43B3-948B-1728B52AA6E4}">
                <adec:decorative xmlns:adec="http://schemas.microsoft.com/office/drawing/2017/decorative" val="1"/>
              </a:ext>
            </a:extLst>
          </p:cNvPr>
          <p:cNvSpPr>
            <a:spLocks/>
          </p:cNvSpPr>
          <p:nvPr/>
        </p:nvSpPr>
        <p:spPr bwMode="auto">
          <a:xfrm>
            <a:off x="617638" y="1181840"/>
            <a:ext cx="11050027" cy="3238095"/>
          </a:xfrm>
          <a:prstGeom prst="roundRect">
            <a:avLst>
              <a:gd name="adj" fmla="val 4184"/>
            </a:avLst>
          </a:prstGeom>
          <a:solidFill>
            <a:schemeClr val="bg1"/>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rmAutofit/>
          </a:bodyPr>
          <a:lstStyle/>
          <a:p>
            <a:pPr marL="0" marR="0" lvl="0" indent="0" defTabSz="913927" eaLnBrk="1" fontAlgn="base" latinLnBrk="0" hangingPunct="1">
              <a:lnSpc>
                <a:spcPct val="100000"/>
              </a:lnSpc>
              <a:spcBef>
                <a:spcPct val="0"/>
              </a:spcBef>
              <a:spcAft>
                <a:spcPct val="0"/>
              </a:spcAft>
              <a:buClrTx/>
              <a:buSzTx/>
              <a:buFontTx/>
              <a:buNone/>
              <a:tabLst/>
              <a:defRPr/>
            </a:pPr>
            <a:endParaRPr kumimoji="0" lang="en-GB" sz="196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396FB298-785A-57EA-9EF2-6A263E817707}"/>
              </a:ext>
              <a:ext uri="{C183D7F6-B498-43B3-948B-1728B52AA6E4}">
                <adec:decorative xmlns:adec="http://schemas.microsoft.com/office/drawing/2017/decorative" val="1"/>
              </a:ext>
            </a:extLst>
          </p:cNvPr>
          <p:cNvSpPr>
            <a:spLocks/>
          </p:cNvSpPr>
          <p:nvPr/>
        </p:nvSpPr>
        <p:spPr bwMode="auto">
          <a:xfrm>
            <a:off x="7605216" y="1195591"/>
            <a:ext cx="4062448" cy="3213458"/>
          </a:xfrm>
          <a:prstGeom prst="roundRect">
            <a:avLst>
              <a:gd name="adj" fmla="val 4184"/>
            </a:avLst>
          </a:prstGeom>
          <a:solidFill>
            <a:schemeClr val="bg1"/>
          </a:solidFill>
          <a:ln w="12700" cap="flat" cmpd="sng" algn="ctr">
            <a:solidFill>
              <a:schemeClr val="bg1">
                <a:lumMod val="85000"/>
              </a:schemeClr>
            </a:solidFill>
            <a:prstDash val="solid"/>
            <a:headEnd type="none" w="med" len="med"/>
            <a:tailEnd type="none" w="med" len="med"/>
          </a:ln>
          <a:effectLst>
            <a:innerShdw blurRad="63500" dist="50800" dir="13500000">
              <a:prstClr val="black">
                <a:alpha val="50000"/>
              </a:prstClr>
            </a:innerShdw>
          </a:effec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rmAutofit/>
          </a:bodyPr>
          <a:lstStyle/>
          <a:p>
            <a:pPr marL="0" marR="0" lvl="0" indent="0" defTabSz="913927" eaLnBrk="1" fontAlgn="base" latinLnBrk="0" hangingPunct="1">
              <a:lnSpc>
                <a:spcPct val="100000"/>
              </a:lnSpc>
              <a:spcBef>
                <a:spcPct val="0"/>
              </a:spcBef>
              <a:spcAft>
                <a:spcPct val="0"/>
              </a:spcAft>
              <a:buClrTx/>
              <a:buSzTx/>
              <a:buFontTx/>
              <a:buNone/>
              <a:tabLst/>
              <a:defRPr/>
            </a:pPr>
            <a:endParaRPr kumimoji="0" lang="en-GB" sz="196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itle 6">
            <a:extLst>
              <a:ext uri="{FF2B5EF4-FFF2-40B4-BE49-F238E27FC236}">
                <a16:creationId xmlns:a16="http://schemas.microsoft.com/office/drawing/2014/main" id="{A4798A2F-F78B-4B26-ABE4-1877CAF87A0E}"/>
              </a:ext>
            </a:extLst>
          </p:cNvPr>
          <p:cNvSpPr>
            <a:spLocks noGrp="1"/>
          </p:cNvSpPr>
          <p:nvPr>
            <p:ph type="title"/>
          </p:nvPr>
        </p:nvSpPr>
        <p:spPr>
          <a:xfrm>
            <a:off x="881886" y="457200"/>
            <a:ext cx="10436354" cy="553998"/>
          </a:xfrm>
        </p:spPr>
        <p:txBody>
          <a:bodyPr>
            <a:normAutofit/>
          </a:bodyPr>
          <a:lstStyle/>
          <a:p>
            <a:pPr algn="ctr"/>
            <a:r>
              <a:rPr lang="en-GB"/>
              <a:t>Azure Confidential Computing</a:t>
            </a:r>
          </a:p>
        </p:txBody>
      </p:sp>
      <p:sp>
        <p:nvSpPr>
          <p:cNvPr id="64" name="Rectangle 63">
            <a:extLst>
              <a:ext uri="{FF2B5EF4-FFF2-40B4-BE49-F238E27FC236}">
                <a16:creationId xmlns:a16="http://schemas.microsoft.com/office/drawing/2014/main" id="{DF45E37C-344D-4E5C-990F-26573AB82427}"/>
              </a:ext>
            </a:extLst>
          </p:cNvPr>
          <p:cNvSpPr/>
          <p:nvPr/>
        </p:nvSpPr>
        <p:spPr bwMode="auto">
          <a:xfrm>
            <a:off x="1025689" y="1181306"/>
            <a:ext cx="6703166" cy="599577"/>
          </a:xfrm>
          <a:prstGeom prst="rect">
            <a:avLst/>
          </a:prstGeom>
          <a:noFill/>
          <a:ln w="9525" cap="flat" cmpd="sng" algn="ctr">
            <a:noFill/>
            <a:prstDash val="solid"/>
          </a:ln>
          <a:effectLst>
            <a:outerShdw blurRad="152400" sx="102000" sy="102000" algn="ctr" rotWithShape="0">
              <a:prstClr val="black">
                <a:alpha val="20000"/>
              </a:prstClr>
            </a:outerShdw>
          </a:effectLst>
        </p:spPr>
        <p:txBody>
          <a:bodyPr lIns="0" tIns="0" rIns="0" bIns="0" rtlCol="0" anchor="ctr" anchorCtr="0"/>
          <a:lstStyle/>
          <a:p>
            <a:pPr marL="0" marR="0" lvl="0" indent="0" defTabSz="609453" rtl="0" eaLnBrk="1" fontAlgn="auto" latinLnBrk="0" hangingPunct="1">
              <a:lnSpc>
                <a:spcPct val="100000"/>
              </a:lnSpc>
              <a:spcBef>
                <a:spcPts val="0"/>
              </a:spcBef>
              <a:spcAft>
                <a:spcPts val="0"/>
              </a:spcAft>
              <a:buClrTx/>
              <a:buSzTx/>
              <a:buFontTx/>
              <a:buNone/>
              <a:tabLst/>
              <a:defRPr/>
            </a:pPr>
            <a:r>
              <a:rPr kumimoji="0" lang="en-US" sz="1400" b="0" i="0" u="none" strike="noStrike" kern="0" cap="none" spc="150" normalizeH="0" noProof="0">
                <a:ln>
                  <a:noFill/>
                </a:ln>
                <a:solidFill>
                  <a:schemeClr val="tx2"/>
                </a:solidFill>
                <a:effectLst/>
                <a:uLnTx/>
                <a:uFillTx/>
                <a:latin typeface="Segoe UI Semibold"/>
                <a:ea typeface="+mn-ea"/>
                <a:cs typeface="+mn-cs"/>
              </a:rPr>
              <a:t>EXISTING ENCRYPTION</a:t>
            </a:r>
          </a:p>
        </p:txBody>
      </p:sp>
      <p:cxnSp>
        <p:nvCxnSpPr>
          <p:cNvPr id="27" name="Straight Connector 26">
            <a:extLst>
              <a:ext uri="{FF2B5EF4-FFF2-40B4-BE49-F238E27FC236}">
                <a16:creationId xmlns:a16="http://schemas.microsoft.com/office/drawing/2014/main" id="{BCE88B6C-6AE5-3747-8752-591AE1640CA0}"/>
              </a:ext>
              <a:ext uri="{C183D7F6-B498-43B3-948B-1728B52AA6E4}">
                <adec:decorative xmlns:adec="http://schemas.microsoft.com/office/drawing/2017/decorative" val="1"/>
              </a:ext>
            </a:extLst>
          </p:cNvPr>
          <p:cNvCxnSpPr>
            <a:cxnSpLocks/>
          </p:cNvCxnSpPr>
          <p:nvPr/>
        </p:nvCxnSpPr>
        <p:spPr>
          <a:xfrm>
            <a:off x="4044641" y="2978764"/>
            <a:ext cx="0" cy="109728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
            <a:extLst>
              <a:ext uri="{FF2B5EF4-FFF2-40B4-BE49-F238E27FC236}">
                <a16:creationId xmlns:a16="http://schemas.microsoft.com/office/drawing/2014/main" id="{8D626CE8-4D12-44B6-95FE-C85365DDEE5B}"/>
              </a:ext>
            </a:extLst>
          </p:cNvPr>
          <p:cNvSpPr/>
          <p:nvPr/>
        </p:nvSpPr>
        <p:spPr>
          <a:xfrm>
            <a:off x="986943" y="3033149"/>
            <a:ext cx="1611531" cy="332399"/>
          </a:xfrm>
          <a:prstGeom prst="rect">
            <a:avLst/>
          </a:prstGeom>
        </p:spPr>
        <p:txBody>
          <a:bodyPr wrap="none" lIns="0" tIns="0" rIns="0" bIns="0">
            <a:spAutoFit/>
          </a:bodyPr>
          <a:lstStyle/>
          <a:p>
            <a:pPr marL="0" marR="0" lvl="0" indent="0" algn="l" defTabSz="914016"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 at rest</a:t>
            </a:r>
            <a:endParaRPr kumimoji="0" lang="en-US" sz="2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0" name="TextBox 31">
            <a:extLst>
              <a:ext uri="{FF2B5EF4-FFF2-40B4-BE49-F238E27FC236}">
                <a16:creationId xmlns:a16="http://schemas.microsoft.com/office/drawing/2014/main" id="{E92685B4-27EF-574B-9B7F-0FCE161308FC}"/>
              </a:ext>
            </a:extLst>
          </p:cNvPr>
          <p:cNvSpPr txBox="1"/>
          <p:nvPr/>
        </p:nvSpPr>
        <p:spPr>
          <a:xfrm>
            <a:off x="986942" y="3498785"/>
            <a:ext cx="2817290" cy="430887"/>
          </a:xfrm>
          <a:prstGeom prst="rect">
            <a:avLst/>
          </a:prstGeom>
          <a:noFill/>
        </p:spPr>
        <p:txBody>
          <a:bodyPr wrap="square" lIns="0" tIns="0" rIns="0" bIns="0" rtlCol="0">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Encrypt inactive data when stored in blob storage, database, etc.</a:t>
            </a:r>
          </a:p>
        </p:txBody>
      </p:sp>
      <p:sp>
        <p:nvSpPr>
          <p:cNvPr id="79" name="Rectangle 69">
            <a:extLst>
              <a:ext uri="{FF2B5EF4-FFF2-40B4-BE49-F238E27FC236}">
                <a16:creationId xmlns:a16="http://schemas.microsoft.com/office/drawing/2014/main" id="{2B4EC798-E028-42BB-BFB5-551872825C03}"/>
              </a:ext>
            </a:extLst>
          </p:cNvPr>
          <p:cNvSpPr/>
          <p:nvPr/>
        </p:nvSpPr>
        <p:spPr>
          <a:xfrm>
            <a:off x="4472630" y="3033149"/>
            <a:ext cx="1970091" cy="332399"/>
          </a:xfrm>
          <a:prstGeom prst="rect">
            <a:avLst/>
          </a:prstGeom>
        </p:spPr>
        <p:txBody>
          <a:bodyPr wrap="none" lIns="0" tIns="0" rIns="0" bIns="0">
            <a:spAutoFit/>
          </a:bodyPr>
          <a:lstStyle/>
          <a:p>
            <a:pPr marL="0" marR="0" lvl="0" indent="0" algn="l" defTabSz="914016"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 in transit</a:t>
            </a:r>
            <a:endParaRPr kumimoji="0" lang="en-US" sz="2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4" name="TextBox 45">
            <a:extLst>
              <a:ext uri="{FF2B5EF4-FFF2-40B4-BE49-F238E27FC236}">
                <a16:creationId xmlns:a16="http://schemas.microsoft.com/office/drawing/2014/main" id="{9797A8A1-5D10-F842-872C-EF6547162020}"/>
              </a:ext>
            </a:extLst>
          </p:cNvPr>
          <p:cNvSpPr txBox="1"/>
          <p:nvPr/>
        </p:nvSpPr>
        <p:spPr>
          <a:xfrm>
            <a:off x="4472629" y="3498785"/>
            <a:ext cx="2907179" cy="430840"/>
          </a:xfrm>
          <a:prstGeom prst="rect">
            <a:avLst/>
          </a:prstGeom>
          <a:noFill/>
        </p:spPr>
        <p:txBody>
          <a:bodyPr wrap="square" lIns="0" tIns="0" rIns="0" bIns="0" rtlCol="0">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Encrypt data that is flowing between untrusted public or private networks</a:t>
            </a:r>
          </a:p>
        </p:txBody>
      </p:sp>
      <p:sp>
        <p:nvSpPr>
          <p:cNvPr id="110" name="Rectangle 64">
            <a:extLst>
              <a:ext uri="{FF2B5EF4-FFF2-40B4-BE49-F238E27FC236}">
                <a16:creationId xmlns:a16="http://schemas.microsoft.com/office/drawing/2014/main" id="{9F96B3B8-F006-4263-82D6-5B47308D80AB}"/>
              </a:ext>
            </a:extLst>
          </p:cNvPr>
          <p:cNvSpPr/>
          <p:nvPr/>
        </p:nvSpPr>
        <p:spPr bwMode="auto">
          <a:xfrm>
            <a:off x="7902462" y="1177379"/>
            <a:ext cx="3852292" cy="603504"/>
          </a:xfrm>
          <a:prstGeom prst="rect">
            <a:avLst/>
          </a:prstGeom>
          <a:noFill/>
          <a:ln w="9525" cap="flat" cmpd="sng" algn="ctr">
            <a:noFill/>
            <a:prstDash val="solid"/>
          </a:ln>
          <a:effectLst>
            <a:outerShdw blurRad="152400" sx="102000" sy="102000" algn="ctr" rotWithShape="0">
              <a:prstClr val="black">
                <a:alpha val="20000"/>
              </a:prstClr>
            </a:outerShdw>
          </a:effectLst>
        </p:spPr>
        <p:txBody>
          <a:bodyPr lIns="0" tIns="0" rIns="0" bIns="0" rtlCol="0" anchor="ctr" anchorCtr="0"/>
          <a:lstStyle/>
          <a:p>
            <a:pPr defTabSz="609453"/>
            <a:r>
              <a:rPr lang="en-US" sz="1400" kern="0" spc="150">
                <a:solidFill>
                  <a:schemeClr val="tx2"/>
                </a:solidFill>
                <a:latin typeface="Segoe UI Semibold"/>
              </a:rPr>
              <a:t>CONFIDENTIAL COMPUTING</a:t>
            </a:r>
          </a:p>
        </p:txBody>
      </p:sp>
      <p:sp>
        <p:nvSpPr>
          <p:cNvPr id="121" name="Rectangle 74">
            <a:extLst>
              <a:ext uri="{FF2B5EF4-FFF2-40B4-BE49-F238E27FC236}">
                <a16:creationId xmlns:a16="http://schemas.microsoft.com/office/drawing/2014/main" id="{BEC6B392-031B-4548-B6B2-4427844B5741}"/>
              </a:ext>
            </a:extLst>
          </p:cNvPr>
          <p:cNvSpPr/>
          <p:nvPr/>
        </p:nvSpPr>
        <p:spPr>
          <a:xfrm>
            <a:off x="8194879" y="3033148"/>
            <a:ext cx="1555776" cy="332402"/>
          </a:xfrm>
          <a:prstGeom prst="rect">
            <a:avLst/>
          </a:prstGeom>
        </p:spPr>
        <p:txBody>
          <a:bodyPr wrap="none" lIns="0" tIns="0" rIns="0" bIns="0">
            <a:spAutoFit/>
          </a:bodyPr>
          <a:lstStyle/>
          <a:p>
            <a:pPr marL="0" marR="0" lvl="0" indent="0" algn="l" defTabSz="914016"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 in use</a:t>
            </a:r>
            <a:endParaRPr kumimoji="0" lang="en-US" sz="2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2" name="TextBox 36">
            <a:extLst>
              <a:ext uri="{FF2B5EF4-FFF2-40B4-BE49-F238E27FC236}">
                <a16:creationId xmlns:a16="http://schemas.microsoft.com/office/drawing/2014/main" id="{D21987AD-BA4F-BE4C-A1F3-D12851B4FC71}"/>
              </a:ext>
            </a:extLst>
          </p:cNvPr>
          <p:cNvSpPr txBox="1"/>
          <p:nvPr/>
        </p:nvSpPr>
        <p:spPr>
          <a:xfrm>
            <a:off x="8194879" y="3498784"/>
            <a:ext cx="3059206" cy="430887"/>
          </a:xfrm>
          <a:prstGeom prst="rect">
            <a:avLst/>
          </a:prstGeom>
          <a:noFill/>
        </p:spPr>
        <p:txBody>
          <a:bodyPr wrap="square" lIns="0" tIns="0" rIns="0" bIns="0" rtlCol="0">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Protect/encrypt data that is in use, while in RAM, and during computation</a:t>
            </a:r>
          </a:p>
        </p:txBody>
      </p:sp>
      <p:sp>
        <p:nvSpPr>
          <p:cNvPr id="154" name="Rectangle 153">
            <a:extLst>
              <a:ext uri="{FF2B5EF4-FFF2-40B4-BE49-F238E27FC236}">
                <a16:creationId xmlns:a16="http://schemas.microsoft.com/office/drawing/2014/main" id="{B168A2E8-FDE6-7A75-FC38-3F38CBEC103A}"/>
              </a:ext>
            </a:extLst>
          </p:cNvPr>
          <p:cNvSpPr/>
          <p:nvPr/>
        </p:nvSpPr>
        <p:spPr bwMode="auto">
          <a:xfrm>
            <a:off x="617638" y="4591042"/>
            <a:ext cx="11050025" cy="530660"/>
          </a:xfrm>
          <a:prstGeom prst="rect">
            <a:avLst/>
          </a:prstGeom>
          <a:solidFill>
            <a:srgbClr val="8C8279"/>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Semibold"/>
                <a:ea typeface="+mn-ea"/>
                <a:cs typeface="Segoe UI" pitchFamily="34" charset="0"/>
              </a:rPr>
              <a:t>Protect against</a:t>
            </a:r>
          </a:p>
        </p:txBody>
      </p:sp>
      <p:sp>
        <p:nvSpPr>
          <p:cNvPr id="78" name="Text Placeholder 10">
            <a:extLst>
              <a:ext uri="{FF2B5EF4-FFF2-40B4-BE49-F238E27FC236}">
                <a16:creationId xmlns:a16="http://schemas.microsoft.com/office/drawing/2014/main" id="{AF7BA40B-CB1A-4FC5-ABEA-18086CD2C847}"/>
              </a:ext>
            </a:extLst>
          </p:cNvPr>
          <p:cNvSpPr txBox="1">
            <a:spLocks/>
          </p:cNvSpPr>
          <p:nvPr/>
        </p:nvSpPr>
        <p:spPr>
          <a:xfrm>
            <a:off x="1533964" y="5332517"/>
            <a:ext cx="1947071" cy="507831"/>
          </a:xfrm>
          <a:prstGeom prst="rect">
            <a:avLst/>
          </a:prstGeom>
        </p:spPr>
        <p:txBody>
          <a:bodyPr wrap="non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lang="en-US" sz="1600" spc="0">
                <a:gradFill>
                  <a:gsLst>
                    <a:gs pos="83000">
                      <a:srgbClr val="0078D3"/>
                    </a:gs>
                    <a:gs pos="100000">
                      <a:srgbClr val="0078D3"/>
                    </a:gs>
                  </a:gsLst>
                  <a:lin ang="5400000" scaled="1"/>
                </a:gradFill>
              </a:rPr>
              <a:t>Insider threat</a:t>
            </a:r>
            <a:endParaRPr kumimoji="0" lang="en-US" sz="1600" b="0" i="0" u="none" strike="noStrike" kern="1200" cap="none" spc="0" normalizeH="0" baseline="0" noProof="0">
              <a:ln>
                <a:noFill/>
              </a:ln>
              <a:gradFill>
                <a:gsLst>
                  <a:gs pos="83000">
                    <a:srgbClr val="0078D3"/>
                  </a:gs>
                  <a:gs pos="100000">
                    <a:srgbClr val="0078D3"/>
                  </a:gs>
                </a:gsLst>
                <a:lin ang="5400000" scaled="1"/>
              </a:gradFill>
              <a:effectLst/>
              <a:uLnTx/>
              <a:uFillTx/>
            </a:endParaRPr>
          </a:p>
          <a:p>
            <a:pPr marL="0" marR="0" lvl="0" indent="0" algn="l" defTabSz="91419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96842">
                      <a:srgbClr val="000000"/>
                    </a:gs>
                    <a:gs pos="85263">
                      <a:srgbClr val="000000"/>
                    </a:gs>
                  </a:gsLst>
                  <a:lin ang="2700000" scaled="1"/>
                </a:gradFill>
                <a:effectLst/>
                <a:uLnTx/>
                <a:uFillTx/>
                <a:latin typeface="+mn-lt"/>
              </a:rPr>
              <a:t>privileged admins or insiders</a:t>
            </a:r>
            <a:endParaRPr kumimoji="0" lang="en-US" sz="1600" b="0" i="0" u="none" strike="noStrike" kern="1200" cap="none" spc="0" normalizeH="0" baseline="0" noProof="0">
              <a:ln>
                <a:noFill/>
              </a:ln>
              <a:gradFill>
                <a:gsLst>
                  <a:gs pos="96842">
                    <a:srgbClr val="000000"/>
                  </a:gs>
                  <a:gs pos="85263">
                    <a:srgbClr val="000000"/>
                  </a:gs>
                </a:gsLst>
                <a:lin ang="2700000" scaled="1"/>
              </a:gradFill>
              <a:effectLst/>
              <a:uLnTx/>
              <a:uFillTx/>
              <a:latin typeface="+mn-lt"/>
            </a:endParaRPr>
          </a:p>
        </p:txBody>
      </p:sp>
      <p:sp>
        <p:nvSpPr>
          <p:cNvPr id="80" name="Text Placeholder 11">
            <a:extLst>
              <a:ext uri="{FF2B5EF4-FFF2-40B4-BE49-F238E27FC236}">
                <a16:creationId xmlns:a16="http://schemas.microsoft.com/office/drawing/2014/main" id="{E2E852F0-0DD9-4347-BFBD-0F99BA48261B}"/>
              </a:ext>
            </a:extLst>
          </p:cNvPr>
          <p:cNvSpPr txBox="1">
            <a:spLocks/>
          </p:cNvSpPr>
          <p:nvPr/>
        </p:nvSpPr>
        <p:spPr>
          <a:xfrm>
            <a:off x="4739103" y="5332517"/>
            <a:ext cx="2502032" cy="507831"/>
          </a:xfrm>
          <a:prstGeom prst="rect">
            <a:avLst/>
          </a:prstGeom>
        </p:spPr>
        <p:txBody>
          <a:bodyPr wrap="non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83000">
                      <a:srgbClr val="0078D3"/>
                    </a:gs>
                    <a:gs pos="100000">
                      <a:srgbClr val="0078D3"/>
                    </a:gs>
                  </a:gsLst>
                  <a:lin ang="5400000" scaled="1"/>
                </a:gradFill>
                <a:effectLst/>
                <a:uLnTx/>
                <a:uFillTx/>
                <a:ea typeface="+mn-ea"/>
                <a:cs typeface="+mn-cs"/>
              </a:rPr>
              <a:t>Hackers </a:t>
            </a:r>
          </a:p>
          <a:p>
            <a:pPr marL="0" marR="0" lvl="0" indent="0" algn="l" defTabSz="91419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96842">
                      <a:srgbClr val="000000"/>
                    </a:gs>
                    <a:gs pos="85263">
                      <a:srgbClr val="000000"/>
                    </a:gs>
                  </a:gsLst>
                  <a:lin ang="2700000" scaled="1"/>
                </a:gradFill>
                <a:effectLst/>
                <a:uLnTx/>
                <a:uFillTx/>
                <a:latin typeface="+mn-lt"/>
                <a:ea typeface="+mn-ea"/>
                <a:cs typeface="+mn-cs"/>
              </a:rPr>
              <a:t>exploiting bugs in the Hypervisor/OS</a:t>
            </a:r>
          </a:p>
        </p:txBody>
      </p:sp>
      <p:sp>
        <p:nvSpPr>
          <p:cNvPr id="81" name="Text Placeholder 11">
            <a:extLst>
              <a:ext uri="{FF2B5EF4-FFF2-40B4-BE49-F238E27FC236}">
                <a16:creationId xmlns:a16="http://schemas.microsoft.com/office/drawing/2014/main" id="{0DE790FC-E900-4CCE-ADF4-F6352A51414E}"/>
              </a:ext>
            </a:extLst>
          </p:cNvPr>
          <p:cNvSpPr txBox="1">
            <a:spLocks/>
          </p:cNvSpPr>
          <p:nvPr/>
        </p:nvSpPr>
        <p:spPr>
          <a:xfrm>
            <a:off x="8500915" y="5332517"/>
            <a:ext cx="2792816" cy="507831"/>
          </a:xfrm>
          <a:prstGeom prst="rect">
            <a:avLst/>
          </a:prstGeom>
        </p:spPr>
        <p:txBody>
          <a:bodyPr wrap="non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83000">
                      <a:srgbClr val="0078D3"/>
                    </a:gs>
                    <a:gs pos="100000">
                      <a:srgbClr val="0078D3"/>
                    </a:gs>
                  </a:gsLst>
                  <a:lin ang="5400000" scaled="1"/>
                </a:gradFill>
                <a:effectLst/>
                <a:uLnTx/>
                <a:uFillTx/>
                <a:ea typeface="+mn-ea"/>
                <a:cs typeface="+mn-cs"/>
              </a:rPr>
              <a:t>Third parties </a:t>
            </a:r>
          </a:p>
          <a:p>
            <a:pPr marL="0" marR="0" lvl="0" indent="0" algn="l" defTabSz="91419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96842">
                      <a:srgbClr val="000000"/>
                    </a:gs>
                    <a:gs pos="85263">
                      <a:srgbClr val="000000"/>
                    </a:gs>
                  </a:gsLst>
                  <a:lin ang="2700000" scaled="1"/>
                </a:gradFill>
                <a:effectLst/>
                <a:uLnTx/>
                <a:uFillTx/>
                <a:latin typeface="+mn-lt"/>
                <a:ea typeface="+mn-ea"/>
                <a:cs typeface="+mn-cs"/>
              </a:rPr>
              <a:t>accessing data without customer consent</a:t>
            </a:r>
          </a:p>
        </p:txBody>
      </p:sp>
      <p:sp>
        <p:nvSpPr>
          <p:cNvPr id="90" name="Freeform: Shape 89">
            <a:extLst>
              <a:ext uri="{FF2B5EF4-FFF2-40B4-BE49-F238E27FC236}">
                <a16:creationId xmlns:a16="http://schemas.microsoft.com/office/drawing/2014/main" id="{75E7ED84-55C9-4126-88F7-41D5D3026D4F}"/>
              </a:ext>
              <a:ext uri="{C183D7F6-B498-43B3-948B-1728B52AA6E4}">
                <adec:decorative xmlns:adec="http://schemas.microsoft.com/office/drawing/2017/decorative" val="1"/>
              </a:ext>
            </a:extLst>
          </p:cNvPr>
          <p:cNvSpPr/>
          <p:nvPr/>
        </p:nvSpPr>
        <p:spPr>
          <a:xfrm>
            <a:off x="4111529" y="5353728"/>
            <a:ext cx="452055" cy="476542"/>
          </a:xfrm>
          <a:custGeom>
            <a:avLst/>
            <a:gdLst>
              <a:gd name="connsiteX0" fmla="*/ 340884 w 380088"/>
              <a:gd name="connsiteY0" fmla="*/ 190804 h 380088"/>
              <a:gd name="connsiteX1" fmla="*/ 190804 w 380088"/>
              <a:gd name="connsiteY1" fmla="*/ 340884 h 380088"/>
              <a:gd name="connsiteX2" fmla="*/ 40723 w 380088"/>
              <a:gd name="connsiteY2" fmla="*/ 190804 h 380088"/>
              <a:gd name="connsiteX3" fmla="*/ 189806 w 380088"/>
              <a:gd name="connsiteY3" fmla="*/ 40723 h 380088"/>
              <a:gd name="connsiteX4" fmla="*/ 189806 w 380088"/>
              <a:gd name="connsiteY4" fmla="*/ 1225 h 380088"/>
              <a:gd name="connsiteX5" fmla="*/ 1225 w 380088"/>
              <a:gd name="connsiteY5" fmla="*/ 190804 h 380088"/>
              <a:gd name="connsiteX6" fmla="*/ 190804 w 380088"/>
              <a:gd name="connsiteY6" fmla="*/ 380382 h 380088"/>
              <a:gd name="connsiteX7" fmla="*/ 380382 w 380088"/>
              <a:gd name="connsiteY7" fmla="*/ 190804 h 380088"/>
              <a:gd name="connsiteX8" fmla="*/ 380382 w 380088"/>
              <a:gd name="connsiteY8" fmla="*/ 190005 h 380088"/>
              <a:gd name="connsiteX9" fmla="*/ 340884 w 380088"/>
              <a:gd name="connsiteY9" fmla="*/ 190005 h 380088"/>
              <a:gd name="connsiteX10" fmla="*/ 340884 w 380088"/>
              <a:gd name="connsiteY10" fmla="*/ 190804 h 38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0088" h="380088">
                <a:moveTo>
                  <a:pt x="340884" y="190804"/>
                </a:moveTo>
                <a:cubicBezTo>
                  <a:pt x="340884" y="273657"/>
                  <a:pt x="273724" y="340884"/>
                  <a:pt x="190804" y="340884"/>
                </a:cubicBezTo>
                <a:cubicBezTo>
                  <a:pt x="107883" y="340884"/>
                  <a:pt x="40723" y="273657"/>
                  <a:pt x="40723" y="190804"/>
                </a:cubicBezTo>
                <a:cubicBezTo>
                  <a:pt x="40723" y="108216"/>
                  <a:pt x="107418" y="41255"/>
                  <a:pt x="189806" y="40723"/>
                </a:cubicBezTo>
                <a:lnTo>
                  <a:pt x="189806" y="1225"/>
                </a:lnTo>
                <a:cubicBezTo>
                  <a:pt x="85607" y="1756"/>
                  <a:pt x="1225" y="86405"/>
                  <a:pt x="1225" y="190804"/>
                </a:cubicBezTo>
                <a:cubicBezTo>
                  <a:pt x="1225" y="295467"/>
                  <a:pt x="86073" y="380382"/>
                  <a:pt x="190804" y="380382"/>
                </a:cubicBezTo>
                <a:cubicBezTo>
                  <a:pt x="295534" y="380382"/>
                  <a:pt x="380382" y="295467"/>
                  <a:pt x="380382" y="190804"/>
                </a:cubicBezTo>
                <a:cubicBezTo>
                  <a:pt x="380382" y="190537"/>
                  <a:pt x="380382" y="190271"/>
                  <a:pt x="380382" y="190005"/>
                </a:cubicBezTo>
                <a:lnTo>
                  <a:pt x="340884" y="190005"/>
                </a:lnTo>
                <a:cubicBezTo>
                  <a:pt x="340884" y="190271"/>
                  <a:pt x="340884" y="190537"/>
                  <a:pt x="340884" y="190804"/>
                </a:cubicBezTo>
                <a:close/>
              </a:path>
            </a:pathLst>
          </a:custGeom>
          <a:gradFill flip="none" rotWithShape="1">
            <a:gsLst>
              <a:gs pos="70000">
                <a:srgbClr val="C03BC4"/>
              </a:gs>
              <a:gs pos="0">
                <a:srgbClr val="F4364C"/>
              </a:gs>
            </a:gsLst>
            <a:path path="circle">
              <a:fillToRect l="100000" t="100000"/>
            </a:path>
            <a:tileRect r="-100000" b="-100000"/>
          </a:gradFill>
          <a:effectLst>
            <a:outerShdw blurRad="63500" dist="127000" dir="2700000" algn="tl" rotWithShape="0">
              <a:srgbClr val="737373">
                <a:alpha val="20000"/>
              </a:srgbClr>
            </a:outerShdw>
          </a:effectLst>
        </p:spPr>
        <p:txBody>
          <a:bodyPr wrap="square" lIns="0" tIns="18288" rIns="0" bIns="45720" anchor="ctr" anchorCtr="0">
            <a:noAutofit/>
          </a:bodyPr>
          <a:lstStyle/>
          <a:p>
            <a:pPr algn="ctr" fontAlgn="base">
              <a:spcBef>
                <a:spcPct val="0"/>
              </a:spcBef>
              <a:spcAft>
                <a:spcPct val="0"/>
              </a:spcAft>
            </a:pPr>
            <a:endParaRPr lang="en-US" sz="1600" b="1">
              <a:ln w="3175">
                <a:noFill/>
              </a:ln>
              <a:gradFill>
                <a:gsLst>
                  <a:gs pos="3933">
                    <a:srgbClr val="FFFFFF"/>
                  </a:gs>
                  <a:gs pos="17416">
                    <a:srgbClr val="FFFFFF"/>
                  </a:gs>
                </a:gsLst>
                <a:path path="circle">
                  <a:fillToRect l="100000" b="100000"/>
                </a:path>
              </a:gradFill>
              <a:latin typeface="Segoe UI Variable Text Semibold" pitchFamily="2" charset="0"/>
              <a:cs typeface="Segoe UI" pitchFamily="34" charset="0"/>
            </a:endParaRPr>
          </a:p>
        </p:txBody>
      </p:sp>
      <p:sp>
        <p:nvSpPr>
          <p:cNvPr id="91" name="Freeform: Shape 90">
            <a:extLst>
              <a:ext uri="{FF2B5EF4-FFF2-40B4-BE49-F238E27FC236}">
                <a16:creationId xmlns:a16="http://schemas.microsoft.com/office/drawing/2014/main" id="{7AFC4FD5-3447-49E3-95BD-7201240B7F43}"/>
              </a:ext>
              <a:ext uri="{C183D7F6-B498-43B3-948B-1728B52AA6E4}">
                <adec:decorative xmlns:adec="http://schemas.microsoft.com/office/drawing/2017/decorative" val="1"/>
              </a:ext>
            </a:extLst>
          </p:cNvPr>
          <p:cNvSpPr/>
          <p:nvPr/>
        </p:nvSpPr>
        <p:spPr>
          <a:xfrm>
            <a:off x="4253412" y="5501296"/>
            <a:ext cx="169520" cy="169520"/>
          </a:xfrm>
          <a:custGeom>
            <a:avLst/>
            <a:gdLst>
              <a:gd name="connsiteX0" fmla="*/ 104426 w 142533"/>
              <a:gd name="connsiteY0" fmla="*/ 71444 h 142533"/>
              <a:gd name="connsiteX1" fmla="*/ 71510 w 142533"/>
              <a:gd name="connsiteY1" fmla="*/ 104359 h 142533"/>
              <a:gd name="connsiteX2" fmla="*/ 38595 w 142533"/>
              <a:gd name="connsiteY2" fmla="*/ 71444 h 142533"/>
              <a:gd name="connsiteX3" fmla="*/ 70446 w 142533"/>
              <a:gd name="connsiteY3" fmla="*/ 38595 h 142533"/>
              <a:gd name="connsiteX4" fmla="*/ 70446 w 142533"/>
              <a:gd name="connsiteY4" fmla="*/ 1225 h 142533"/>
              <a:gd name="connsiteX5" fmla="*/ 1225 w 142533"/>
              <a:gd name="connsiteY5" fmla="*/ 71444 h 142533"/>
              <a:gd name="connsiteX6" fmla="*/ 71444 w 142533"/>
              <a:gd name="connsiteY6" fmla="*/ 141663 h 142533"/>
              <a:gd name="connsiteX7" fmla="*/ 141663 w 142533"/>
              <a:gd name="connsiteY7" fmla="*/ 71444 h 142533"/>
              <a:gd name="connsiteX8" fmla="*/ 141663 w 142533"/>
              <a:gd name="connsiteY8" fmla="*/ 70646 h 142533"/>
              <a:gd name="connsiteX9" fmla="*/ 104293 w 142533"/>
              <a:gd name="connsiteY9" fmla="*/ 70646 h 142533"/>
              <a:gd name="connsiteX10" fmla="*/ 104426 w 142533"/>
              <a:gd name="connsiteY10" fmla="*/ 71444 h 14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533" h="142533">
                <a:moveTo>
                  <a:pt x="104426" y="71444"/>
                </a:moveTo>
                <a:cubicBezTo>
                  <a:pt x="104426" y="89597"/>
                  <a:pt x="89664" y="104359"/>
                  <a:pt x="71510" y="104359"/>
                </a:cubicBezTo>
                <a:cubicBezTo>
                  <a:pt x="53357" y="104359"/>
                  <a:pt x="38595" y="89597"/>
                  <a:pt x="38595" y="71444"/>
                </a:cubicBezTo>
                <a:cubicBezTo>
                  <a:pt x="38595" y="53623"/>
                  <a:pt x="52759" y="39127"/>
                  <a:pt x="70446" y="38595"/>
                </a:cubicBezTo>
                <a:lnTo>
                  <a:pt x="70446" y="1225"/>
                </a:lnTo>
                <a:cubicBezTo>
                  <a:pt x="32145" y="1756"/>
                  <a:pt x="1225" y="33009"/>
                  <a:pt x="1225" y="71444"/>
                </a:cubicBezTo>
                <a:cubicBezTo>
                  <a:pt x="1225" y="110211"/>
                  <a:pt x="32677" y="141663"/>
                  <a:pt x="71444" y="141663"/>
                </a:cubicBezTo>
                <a:cubicBezTo>
                  <a:pt x="110211" y="141663"/>
                  <a:pt x="141663" y="110211"/>
                  <a:pt x="141663" y="71444"/>
                </a:cubicBezTo>
                <a:cubicBezTo>
                  <a:pt x="141663" y="71178"/>
                  <a:pt x="141663" y="70912"/>
                  <a:pt x="141663" y="70646"/>
                </a:cubicBezTo>
                <a:lnTo>
                  <a:pt x="104293" y="70646"/>
                </a:lnTo>
                <a:cubicBezTo>
                  <a:pt x="104426" y="70912"/>
                  <a:pt x="104426" y="71178"/>
                  <a:pt x="104426" y="71444"/>
                </a:cubicBezTo>
                <a:close/>
              </a:path>
            </a:pathLst>
          </a:custGeom>
          <a:solidFill>
            <a:schemeClr val="accent5"/>
          </a:solidFill>
          <a:ln w="3928" cap="flat">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F485788-0620-498E-86B3-153E578DD229}"/>
              </a:ext>
              <a:ext uri="{C183D7F6-B498-43B3-948B-1728B52AA6E4}">
                <adec:decorative xmlns:adec="http://schemas.microsoft.com/office/drawing/2017/decorative" val="1"/>
              </a:ext>
            </a:extLst>
          </p:cNvPr>
          <p:cNvSpPr/>
          <p:nvPr/>
        </p:nvSpPr>
        <p:spPr>
          <a:xfrm>
            <a:off x="4227393" y="5429305"/>
            <a:ext cx="263698" cy="310854"/>
          </a:xfrm>
          <a:custGeom>
            <a:avLst/>
            <a:gdLst>
              <a:gd name="connsiteX0" fmla="*/ 93387 w 221718"/>
              <a:gd name="connsiteY0" fmla="*/ 1225 h 257351"/>
              <a:gd name="connsiteX1" fmla="*/ 2022 w 221718"/>
              <a:gd name="connsiteY1" fmla="*/ 39260 h 257351"/>
              <a:gd name="connsiteX2" fmla="*/ 29485 w 221718"/>
              <a:gd name="connsiteY2" fmla="*/ 66723 h 257351"/>
              <a:gd name="connsiteX3" fmla="*/ 93387 w 221718"/>
              <a:gd name="connsiteY3" fmla="*/ 40058 h 257351"/>
              <a:gd name="connsiteX4" fmla="*/ 183356 w 221718"/>
              <a:gd name="connsiteY4" fmla="*/ 130027 h 257351"/>
              <a:gd name="connsiteX5" fmla="*/ 93387 w 221718"/>
              <a:gd name="connsiteY5" fmla="*/ 219995 h 257351"/>
              <a:gd name="connsiteX6" fmla="*/ 28687 w 221718"/>
              <a:gd name="connsiteY6" fmla="*/ 192532 h 257351"/>
              <a:gd name="connsiteX7" fmla="*/ 1225 w 221718"/>
              <a:gd name="connsiteY7" fmla="*/ 219995 h 257351"/>
              <a:gd name="connsiteX8" fmla="*/ 93387 w 221718"/>
              <a:gd name="connsiteY8" fmla="*/ 258828 h 257351"/>
              <a:gd name="connsiteX9" fmla="*/ 222123 w 221718"/>
              <a:gd name="connsiteY9" fmla="*/ 130093 h 257351"/>
              <a:gd name="connsiteX10" fmla="*/ 93387 w 221718"/>
              <a:gd name="connsiteY10" fmla="*/ 1225 h 25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18" h="257351">
                <a:moveTo>
                  <a:pt x="93387" y="1225"/>
                </a:moveTo>
                <a:cubicBezTo>
                  <a:pt x="57679" y="1225"/>
                  <a:pt x="25363" y="15787"/>
                  <a:pt x="2022" y="39260"/>
                </a:cubicBezTo>
                <a:lnTo>
                  <a:pt x="29485" y="66723"/>
                </a:lnTo>
                <a:cubicBezTo>
                  <a:pt x="45776" y="50232"/>
                  <a:pt x="68385" y="40058"/>
                  <a:pt x="93387" y="40058"/>
                </a:cubicBezTo>
                <a:cubicBezTo>
                  <a:pt x="143059" y="40058"/>
                  <a:pt x="183356" y="80354"/>
                  <a:pt x="183356" y="130027"/>
                </a:cubicBezTo>
                <a:cubicBezTo>
                  <a:pt x="183356" y="179699"/>
                  <a:pt x="143059" y="219995"/>
                  <a:pt x="93387" y="219995"/>
                </a:cubicBezTo>
                <a:cubicBezTo>
                  <a:pt x="67986" y="219995"/>
                  <a:pt x="45045" y="209489"/>
                  <a:pt x="28687" y="192532"/>
                </a:cubicBezTo>
                <a:lnTo>
                  <a:pt x="1225" y="219995"/>
                </a:lnTo>
                <a:cubicBezTo>
                  <a:pt x="24631" y="243933"/>
                  <a:pt x="57214" y="258828"/>
                  <a:pt x="93387" y="258828"/>
                </a:cubicBezTo>
                <a:cubicBezTo>
                  <a:pt x="164471" y="258828"/>
                  <a:pt x="222123" y="201177"/>
                  <a:pt x="222123" y="130093"/>
                </a:cubicBezTo>
                <a:cubicBezTo>
                  <a:pt x="222123" y="59009"/>
                  <a:pt x="164538" y="1225"/>
                  <a:pt x="93387" y="1225"/>
                </a:cubicBezTo>
                <a:close/>
              </a:path>
            </a:pathLst>
          </a:custGeom>
          <a:gradFill flip="none" rotWithShape="1">
            <a:gsLst>
              <a:gs pos="70000">
                <a:schemeClr val="accent5"/>
              </a:gs>
              <a:gs pos="0">
                <a:srgbClr val="F4364C"/>
              </a:gs>
            </a:gsLst>
            <a:path path="circle">
              <a:fillToRect l="100000" t="100000"/>
            </a:path>
            <a:tileRect r="-100000" b="-100000"/>
          </a:gradFill>
          <a:effectLst>
            <a:outerShdw blurRad="63500" dist="127000" dir="2700000" algn="tl" rotWithShape="0">
              <a:srgbClr val="737373">
                <a:alpha val="20000"/>
              </a:srgbClr>
            </a:outerShdw>
          </a:effectLst>
        </p:spPr>
        <p:txBody>
          <a:bodyPr wrap="square" lIns="0" tIns="18288" rIns="0" bIns="45720" anchor="ctr" anchorCtr="0">
            <a:spAutoFit/>
          </a:bodyPr>
          <a:lstStyle/>
          <a:p>
            <a:pPr algn="ctr" fontAlgn="base">
              <a:spcBef>
                <a:spcPct val="0"/>
              </a:spcBef>
              <a:spcAft>
                <a:spcPct val="0"/>
              </a:spcAft>
            </a:pPr>
            <a:endParaRPr lang="en-US" sz="1600" b="1">
              <a:ln w="3175">
                <a:noFill/>
              </a:ln>
              <a:gradFill>
                <a:gsLst>
                  <a:gs pos="3933">
                    <a:srgbClr val="FFFFFF"/>
                  </a:gs>
                  <a:gs pos="17416">
                    <a:srgbClr val="FFFFFF"/>
                  </a:gs>
                </a:gsLst>
                <a:path path="circle">
                  <a:fillToRect l="100000" b="100000"/>
                </a:path>
              </a:gradFill>
              <a:latin typeface="Segoe UI Variable Text Semibold" pitchFamily="2" charset="0"/>
              <a:cs typeface="Segoe UI" pitchFamily="34" charset="0"/>
            </a:endParaRPr>
          </a:p>
        </p:txBody>
      </p:sp>
      <p:grpSp>
        <p:nvGrpSpPr>
          <p:cNvPr id="37" name="Group 36">
            <a:extLst>
              <a:ext uri="{FF2B5EF4-FFF2-40B4-BE49-F238E27FC236}">
                <a16:creationId xmlns:a16="http://schemas.microsoft.com/office/drawing/2014/main" id="{B2B3898E-8465-A23F-34EE-9808E60BCCB7}"/>
              </a:ext>
              <a:ext uri="{C183D7F6-B498-43B3-948B-1728B52AA6E4}">
                <adec:decorative xmlns:adec="http://schemas.microsoft.com/office/drawing/2017/decorative" val="1"/>
              </a:ext>
            </a:extLst>
          </p:cNvPr>
          <p:cNvGrpSpPr/>
          <p:nvPr/>
        </p:nvGrpSpPr>
        <p:grpSpPr>
          <a:xfrm>
            <a:off x="4457322" y="1994811"/>
            <a:ext cx="1638677" cy="791321"/>
            <a:chOff x="4995481" y="2039574"/>
            <a:chExt cx="2163848" cy="1044928"/>
          </a:xfrm>
          <a:effectLst>
            <a:outerShdw blurRad="63500" dist="38100" dir="2700000" algn="tl" rotWithShape="0">
              <a:prstClr val="black">
                <a:alpha val="20000"/>
              </a:prstClr>
            </a:outerShdw>
          </a:effectLst>
        </p:grpSpPr>
        <p:sp>
          <p:nvSpPr>
            <p:cNvPr id="38" name="Graphic 15">
              <a:extLst>
                <a:ext uri="{FF2B5EF4-FFF2-40B4-BE49-F238E27FC236}">
                  <a16:creationId xmlns:a16="http://schemas.microsoft.com/office/drawing/2014/main" id="{174D82D8-BA6A-6E93-8338-1BE4F525437D}"/>
                </a:ext>
              </a:extLst>
            </p:cNvPr>
            <p:cNvSpPr/>
            <p:nvPr/>
          </p:nvSpPr>
          <p:spPr>
            <a:xfrm>
              <a:off x="4995481" y="2039574"/>
              <a:ext cx="626957" cy="1044928"/>
            </a:xfrm>
            <a:custGeom>
              <a:avLst/>
              <a:gdLst>
                <a:gd name="connsiteX0" fmla="*/ 119627 w 478509"/>
                <a:gd name="connsiteY0" fmla="*/ 0 h 797515"/>
                <a:gd name="connsiteX1" fmla="*/ 0 w 478509"/>
                <a:gd name="connsiteY1" fmla="*/ 119627 h 797515"/>
                <a:gd name="connsiteX2" fmla="*/ 0 w 478509"/>
                <a:gd name="connsiteY2" fmla="*/ 677888 h 797515"/>
                <a:gd name="connsiteX3" fmla="*/ 119627 w 478509"/>
                <a:gd name="connsiteY3" fmla="*/ 797515 h 797515"/>
                <a:gd name="connsiteX4" fmla="*/ 358882 w 478509"/>
                <a:gd name="connsiteY4" fmla="*/ 797515 h 797515"/>
                <a:gd name="connsiteX5" fmla="*/ 478509 w 478509"/>
                <a:gd name="connsiteY5" fmla="*/ 677888 h 797515"/>
                <a:gd name="connsiteX6" fmla="*/ 478509 w 478509"/>
                <a:gd name="connsiteY6" fmla="*/ 119627 h 797515"/>
                <a:gd name="connsiteX7" fmla="*/ 358882 w 478509"/>
                <a:gd name="connsiteY7" fmla="*/ 0 h 797515"/>
                <a:gd name="connsiteX8" fmla="*/ 119627 w 478509"/>
                <a:gd name="connsiteY8" fmla="*/ 0 h 797515"/>
                <a:gd name="connsiteX9" fmla="*/ 99689 w 478509"/>
                <a:gd name="connsiteY9" fmla="*/ 189410 h 797515"/>
                <a:gd name="connsiteX10" fmla="*/ 129596 w 478509"/>
                <a:gd name="connsiteY10" fmla="*/ 159503 h 797515"/>
                <a:gd name="connsiteX11" fmla="*/ 348913 w 478509"/>
                <a:gd name="connsiteY11" fmla="*/ 159503 h 797515"/>
                <a:gd name="connsiteX12" fmla="*/ 378820 w 478509"/>
                <a:gd name="connsiteY12" fmla="*/ 189410 h 797515"/>
                <a:gd name="connsiteX13" fmla="*/ 348913 w 478509"/>
                <a:gd name="connsiteY13" fmla="*/ 219317 h 797515"/>
                <a:gd name="connsiteX14" fmla="*/ 129596 w 478509"/>
                <a:gd name="connsiteY14" fmla="*/ 219317 h 797515"/>
                <a:gd name="connsiteX15" fmla="*/ 99689 w 478509"/>
                <a:gd name="connsiteY15" fmla="*/ 189410 h 797515"/>
                <a:gd name="connsiteX16" fmla="*/ 99689 w 478509"/>
                <a:gd name="connsiteY16" fmla="*/ 628043 h 797515"/>
                <a:gd name="connsiteX17" fmla="*/ 129596 w 478509"/>
                <a:gd name="connsiteY17" fmla="*/ 598136 h 797515"/>
                <a:gd name="connsiteX18" fmla="*/ 348913 w 478509"/>
                <a:gd name="connsiteY18" fmla="*/ 598136 h 797515"/>
                <a:gd name="connsiteX19" fmla="*/ 378820 w 478509"/>
                <a:gd name="connsiteY19" fmla="*/ 628043 h 797515"/>
                <a:gd name="connsiteX20" fmla="*/ 348913 w 478509"/>
                <a:gd name="connsiteY20" fmla="*/ 657950 h 797515"/>
                <a:gd name="connsiteX21" fmla="*/ 129596 w 478509"/>
                <a:gd name="connsiteY21" fmla="*/ 657950 h 797515"/>
                <a:gd name="connsiteX22" fmla="*/ 99689 w 478509"/>
                <a:gd name="connsiteY22" fmla="*/ 628043 h 797515"/>
                <a:gd name="connsiteX23" fmla="*/ 99689 w 478509"/>
                <a:gd name="connsiteY23" fmla="*/ 508416 h 797515"/>
                <a:gd name="connsiteX24" fmla="*/ 129596 w 478509"/>
                <a:gd name="connsiteY24" fmla="*/ 478509 h 797515"/>
                <a:gd name="connsiteX25" fmla="*/ 348913 w 478509"/>
                <a:gd name="connsiteY25" fmla="*/ 478509 h 797515"/>
                <a:gd name="connsiteX26" fmla="*/ 378820 w 478509"/>
                <a:gd name="connsiteY26" fmla="*/ 508416 h 797515"/>
                <a:gd name="connsiteX27" fmla="*/ 348913 w 478509"/>
                <a:gd name="connsiteY27" fmla="*/ 538323 h 797515"/>
                <a:gd name="connsiteX28" fmla="*/ 129596 w 478509"/>
                <a:gd name="connsiteY28" fmla="*/ 538323 h 797515"/>
                <a:gd name="connsiteX29" fmla="*/ 99689 w 478509"/>
                <a:gd name="connsiteY29" fmla="*/ 508416 h 7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8509" h="797515">
                  <a:moveTo>
                    <a:pt x="119627" y="0"/>
                  </a:moveTo>
                  <a:cubicBezTo>
                    <a:pt x="53559" y="0"/>
                    <a:pt x="0" y="53559"/>
                    <a:pt x="0" y="119627"/>
                  </a:cubicBezTo>
                  <a:lnTo>
                    <a:pt x="0" y="677888"/>
                  </a:lnTo>
                  <a:cubicBezTo>
                    <a:pt x="0" y="743958"/>
                    <a:pt x="53559" y="797515"/>
                    <a:pt x="119627" y="797515"/>
                  </a:cubicBezTo>
                  <a:lnTo>
                    <a:pt x="358882" y="797515"/>
                  </a:lnTo>
                  <a:cubicBezTo>
                    <a:pt x="424952" y="797515"/>
                    <a:pt x="478509" y="743958"/>
                    <a:pt x="478509" y="677888"/>
                  </a:cubicBezTo>
                  <a:lnTo>
                    <a:pt x="478509" y="119627"/>
                  </a:lnTo>
                  <a:cubicBezTo>
                    <a:pt x="478509" y="53559"/>
                    <a:pt x="424952" y="0"/>
                    <a:pt x="358882" y="0"/>
                  </a:cubicBezTo>
                  <a:lnTo>
                    <a:pt x="119627" y="0"/>
                  </a:lnTo>
                  <a:close/>
                  <a:moveTo>
                    <a:pt x="99689" y="189410"/>
                  </a:moveTo>
                  <a:cubicBezTo>
                    <a:pt x="99689" y="172893"/>
                    <a:pt x="113079" y="159503"/>
                    <a:pt x="129596" y="159503"/>
                  </a:cubicBezTo>
                  <a:lnTo>
                    <a:pt x="348913" y="159503"/>
                  </a:lnTo>
                  <a:cubicBezTo>
                    <a:pt x="365429" y="159503"/>
                    <a:pt x="378820" y="172893"/>
                    <a:pt x="378820" y="189410"/>
                  </a:cubicBezTo>
                  <a:cubicBezTo>
                    <a:pt x="378820" y="205927"/>
                    <a:pt x="365429" y="219317"/>
                    <a:pt x="348913" y="219317"/>
                  </a:cubicBezTo>
                  <a:lnTo>
                    <a:pt x="129596" y="219317"/>
                  </a:lnTo>
                  <a:cubicBezTo>
                    <a:pt x="113079" y="219317"/>
                    <a:pt x="99689" y="205927"/>
                    <a:pt x="99689" y="189410"/>
                  </a:cubicBezTo>
                  <a:close/>
                  <a:moveTo>
                    <a:pt x="99689" y="628043"/>
                  </a:moveTo>
                  <a:cubicBezTo>
                    <a:pt x="99689" y="611527"/>
                    <a:pt x="113079" y="598136"/>
                    <a:pt x="129596" y="598136"/>
                  </a:cubicBezTo>
                  <a:lnTo>
                    <a:pt x="348913" y="598136"/>
                  </a:lnTo>
                  <a:cubicBezTo>
                    <a:pt x="365429" y="598136"/>
                    <a:pt x="378820" y="611527"/>
                    <a:pt x="378820" y="628043"/>
                  </a:cubicBezTo>
                  <a:cubicBezTo>
                    <a:pt x="378820" y="644560"/>
                    <a:pt x="365429" y="657950"/>
                    <a:pt x="348913" y="657950"/>
                  </a:cubicBezTo>
                  <a:lnTo>
                    <a:pt x="129596" y="657950"/>
                  </a:lnTo>
                  <a:cubicBezTo>
                    <a:pt x="113079" y="657950"/>
                    <a:pt x="99689" y="644560"/>
                    <a:pt x="99689" y="628043"/>
                  </a:cubicBezTo>
                  <a:close/>
                  <a:moveTo>
                    <a:pt x="99689" y="508416"/>
                  </a:moveTo>
                  <a:cubicBezTo>
                    <a:pt x="99689" y="491899"/>
                    <a:pt x="113079" y="478509"/>
                    <a:pt x="129596" y="478509"/>
                  </a:cubicBezTo>
                  <a:lnTo>
                    <a:pt x="348913" y="478509"/>
                  </a:lnTo>
                  <a:cubicBezTo>
                    <a:pt x="365429" y="478509"/>
                    <a:pt x="378820" y="491899"/>
                    <a:pt x="378820" y="508416"/>
                  </a:cubicBezTo>
                  <a:cubicBezTo>
                    <a:pt x="378820" y="524932"/>
                    <a:pt x="365429" y="538323"/>
                    <a:pt x="348913" y="538323"/>
                  </a:cubicBezTo>
                  <a:lnTo>
                    <a:pt x="129596" y="538323"/>
                  </a:lnTo>
                  <a:cubicBezTo>
                    <a:pt x="113079" y="538323"/>
                    <a:pt x="99689" y="524932"/>
                    <a:pt x="99689" y="508416"/>
                  </a:cubicBezTo>
                  <a:close/>
                </a:path>
              </a:pathLst>
            </a:custGeom>
            <a:gradFill flip="none" rotWithShape="1">
              <a:gsLst>
                <a:gs pos="28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Graphic 15">
              <a:extLst>
                <a:ext uri="{FF2B5EF4-FFF2-40B4-BE49-F238E27FC236}">
                  <a16:creationId xmlns:a16="http://schemas.microsoft.com/office/drawing/2014/main" id="{B7CFEB7B-3A89-0BCF-C4FC-1350F1FA274E}"/>
                </a:ext>
              </a:extLst>
            </p:cNvPr>
            <p:cNvSpPr/>
            <p:nvPr/>
          </p:nvSpPr>
          <p:spPr>
            <a:xfrm>
              <a:off x="6532372" y="2039574"/>
              <a:ext cx="626957" cy="1044928"/>
            </a:xfrm>
            <a:custGeom>
              <a:avLst/>
              <a:gdLst>
                <a:gd name="connsiteX0" fmla="*/ 119627 w 478509"/>
                <a:gd name="connsiteY0" fmla="*/ 0 h 797515"/>
                <a:gd name="connsiteX1" fmla="*/ 0 w 478509"/>
                <a:gd name="connsiteY1" fmla="*/ 119627 h 797515"/>
                <a:gd name="connsiteX2" fmla="*/ 0 w 478509"/>
                <a:gd name="connsiteY2" fmla="*/ 677888 h 797515"/>
                <a:gd name="connsiteX3" fmla="*/ 119627 w 478509"/>
                <a:gd name="connsiteY3" fmla="*/ 797515 h 797515"/>
                <a:gd name="connsiteX4" fmla="*/ 358882 w 478509"/>
                <a:gd name="connsiteY4" fmla="*/ 797515 h 797515"/>
                <a:gd name="connsiteX5" fmla="*/ 478509 w 478509"/>
                <a:gd name="connsiteY5" fmla="*/ 677888 h 797515"/>
                <a:gd name="connsiteX6" fmla="*/ 478509 w 478509"/>
                <a:gd name="connsiteY6" fmla="*/ 119627 h 797515"/>
                <a:gd name="connsiteX7" fmla="*/ 358882 w 478509"/>
                <a:gd name="connsiteY7" fmla="*/ 0 h 797515"/>
                <a:gd name="connsiteX8" fmla="*/ 119627 w 478509"/>
                <a:gd name="connsiteY8" fmla="*/ 0 h 797515"/>
                <a:gd name="connsiteX9" fmla="*/ 99689 w 478509"/>
                <a:gd name="connsiteY9" fmla="*/ 189410 h 797515"/>
                <a:gd name="connsiteX10" fmla="*/ 129596 w 478509"/>
                <a:gd name="connsiteY10" fmla="*/ 159503 h 797515"/>
                <a:gd name="connsiteX11" fmla="*/ 348913 w 478509"/>
                <a:gd name="connsiteY11" fmla="*/ 159503 h 797515"/>
                <a:gd name="connsiteX12" fmla="*/ 378820 w 478509"/>
                <a:gd name="connsiteY12" fmla="*/ 189410 h 797515"/>
                <a:gd name="connsiteX13" fmla="*/ 348913 w 478509"/>
                <a:gd name="connsiteY13" fmla="*/ 219317 h 797515"/>
                <a:gd name="connsiteX14" fmla="*/ 129596 w 478509"/>
                <a:gd name="connsiteY14" fmla="*/ 219317 h 797515"/>
                <a:gd name="connsiteX15" fmla="*/ 99689 w 478509"/>
                <a:gd name="connsiteY15" fmla="*/ 189410 h 797515"/>
                <a:gd name="connsiteX16" fmla="*/ 99689 w 478509"/>
                <a:gd name="connsiteY16" fmla="*/ 628043 h 797515"/>
                <a:gd name="connsiteX17" fmla="*/ 129596 w 478509"/>
                <a:gd name="connsiteY17" fmla="*/ 598136 h 797515"/>
                <a:gd name="connsiteX18" fmla="*/ 348913 w 478509"/>
                <a:gd name="connsiteY18" fmla="*/ 598136 h 797515"/>
                <a:gd name="connsiteX19" fmla="*/ 378820 w 478509"/>
                <a:gd name="connsiteY19" fmla="*/ 628043 h 797515"/>
                <a:gd name="connsiteX20" fmla="*/ 348913 w 478509"/>
                <a:gd name="connsiteY20" fmla="*/ 657950 h 797515"/>
                <a:gd name="connsiteX21" fmla="*/ 129596 w 478509"/>
                <a:gd name="connsiteY21" fmla="*/ 657950 h 797515"/>
                <a:gd name="connsiteX22" fmla="*/ 99689 w 478509"/>
                <a:gd name="connsiteY22" fmla="*/ 628043 h 797515"/>
                <a:gd name="connsiteX23" fmla="*/ 99689 w 478509"/>
                <a:gd name="connsiteY23" fmla="*/ 508416 h 797515"/>
                <a:gd name="connsiteX24" fmla="*/ 129596 w 478509"/>
                <a:gd name="connsiteY24" fmla="*/ 478509 h 797515"/>
                <a:gd name="connsiteX25" fmla="*/ 348913 w 478509"/>
                <a:gd name="connsiteY25" fmla="*/ 478509 h 797515"/>
                <a:gd name="connsiteX26" fmla="*/ 378820 w 478509"/>
                <a:gd name="connsiteY26" fmla="*/ 508416 h 797515"/>
                <a:gd name="connsiteX27" fmla="*/ 348913 w 478509"/>
                <a:gd name="connsiteY27" fmla="*/ 538323 h 797515"/>
                <a:gd name="connsiteX28" fmla="*/ 129596 w 478509"/>
                <a:gd name="connsiteY28" fmla="*/ 538323 h 797515"/>
                <a:gd name="connsiteX29" fmla="*/ 99689 w 478509"/>
                <a:gd name="connsiteY29" fmla="*/ 508416 h 7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8509" h="797515">
                  <a:moveTo>
                    <a:pt x="119627" y="0"/>
                  </a:moveTo>
                  <a:cubicBezTo>
                    <a:pt x="53559" y="0"/>
                    <a:pt x="0" y="53559"/>
                    <a:pt x="0" y="119627"/>
                  </a:cubicBezTo>
                  <a:lnTo>
                    <a:pt x="0" y="677888"/>
                  </a:lnTo>
                  <a:cubicBezTo>
                    <a:pt x="0" y="743958"/>
                    <a:pt x="53559" y="797515"/>
                    <a:pt x="119627" y="797515"/>
                  </a:cubicBezTo>
                  <a:lnTo>
                    <a:pt x="358882" y="797515"/>
                  </a:lnTo>
                  <a:cubicBezTo>
                    <a:pt x="424952" y="797515"/>
                    <a:pt x="478509" y="743958"/>
                    <a:pt x="478509" y="677888"/>
                  </a:cubicBezTo>
                  <a:lnTo>
                    <a:pt x="478509" y="119627"/>
                  </a:lnTo>
                  <a:cubicBezTo>
                    <a:pt x="478509" y="53559"/>
                    <a:pt x="424952" y="0"/>
                    <a:pt x="358882" y="0"/>
                  </a:cubicBezTo>
                  <a:lnTo>
                    <a:pt x="119627" y="0"/>
                  </a:lnTo>
                  <a:close/>
                  <a:moveTo>
                    <a:pt x="99689" y="189410"/>
                  </a:moveTo>
                  <a:cubicBezTo>
                    <a:pt x="99689" y="172893"/>
                    <a:pt x="113079" y="159503"/>
                    <a:pt x="129596" y="159503"/>
                  </a:cubicBezTo>
                  <a:lnTo>
                    <a:pt x="348913" y="159503"/>
                  </a:lnTo>
                  <a:cubicBezTo>
                    <a:pt x="365429" y="159503"/>
                    <a:pt x="378820" y="172893"/>
                    <a:pt x="378820" y="189410"/>
                  </a:cubicBezTo>
                  <a:cubicBezTo>
                    <a:pt x="378820" y="205927"/>
                    <a:pt x="365429" y="219317"/>
                    <a:pt x="348913" y="219317"/>
                  </a:cubicBezTo>
                  <a:lnTo>
                    <a:pt x="129596" y="219317"/>
                  </a:lnTo>
                  <a:cubicBezTo>
                    <a:pt x="113079" y="219317"/>
                    <a:pt x="99689" y="205927"/>
                    <a:pt x="99689" y="189410"/>
                  </a:cubicBezTo>
                  <a:close/>
                  <a:moveTo>
                    <a:pt x="99689" y="628043"/>
                  </a:moveTo>
                  <a:cubicBezTo>
                    <a:pt x="99689" y="611527"/>
                    <a:pt x="113079" y="598136"/>
                    <a:pt x="129596" y="598136"/>
                  </a:cubicBezTo>
                  <a:lnTo>
                    <a:pt x="348913" y="598136"/>
                  </a:lnTo>
                  <a:cubicBezTo>
                    <a:pt x="365429" y="598136"/>
                    <a:pt x="378820" y="611527"/>
                    <a:pt x="378820" y="628043"/>
                  </a:cubicBezTo>
                  <a:cubicBezTo>
                    <a:pt x="378820" y="644560"/>
                    <a:pt x="365429" y="657950"/>
                    <a:pt x="348913" y="657950"/>
                  </a:cubicBezTo>
                  <a:lnTo>
                    <a:pt x="129596" y="657950"/>
                  </a:lnTo>
                  <a:cubicBezTo>
                    <a:pt x="113079" y="657950"/>
                    <a:pt x="99689" y="644560"/>
                    <a:pt x="99689" y="628043"/>
                  </a:cubicBezTo>
                  <a:close/>
                  <a:moveTo>
                    <a:pt x="99689" y="508416"/>
                  </a:moveTo>
                  <a:cubicBezTo>
                    <a:pt x="99689" y="491899"/>
                    <a:pt x="113079" y="478509"/>
                    <a:pt x="129596" y="478509"/>
                  </a:cubicBezTo>
                  <a:lnTo>
                    <a:pt x="348913" y="478509"/>
                  </a:lnTo>
                  <a:cubicBezTo>
                    <a:pt x="365429" y="478509"/>
                    <a:pt x="378820" y="491899"/>
                    <a:pt x="378820" y="508416"/>
                  </a:cubicBezTo>
                  <a:cubicBezTo>
                    <a:pt x="378820" y="524932"/>
                    <a:pt x="365429" y="538323"/>
                    <a:pt x="348913" y="538323"/>
                  </a:cubicBezTo>
                  <a:lnTo>
                    <a:pt x="129596" y="538323"/>
                  </a:lnTo>
                  <a:cubicBezTo>
                    <a:pt x="113079" y="538323"/>
                    <a:pt x="99689" y="524932"/>
                    <a:pt x="99689" y="508416"/>
                  </a:cubicBezTo>
                  <a:close/>
                </a:path>
              </a:pathLst>
            </a:custGeom>
            <a:gradFill flip="none" rotWithShape="1">
              <a:gsLst>
                <a:gs pos="28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40" name="Straight Arrow Connector 39">
              <a:extLst>
                <a:ext uri="{FF2B5EF4-FFF2-40B4-BE49-F238E27FC236}">
                  <a16:creationId xmlns:a16="http://schemas.microsoft.com/office/drawing/2014/main" id="{D8CBC859-C158-D77D-0BD8-5D0CBD8B97AB}"/>
                </a:ext>
              </a:extLst>
            </p:cNvPr>
            <p:cNvCxnSpPr/>
            <p:nvPr/>
          </p:nvCxnSpPr>
          <p:spPr>
            <a:xfrm>
              <a:off x="5656288" y="2635760"/>
              <a:ext cx="847342" cy="0"/>
            </a:xfrm>
            <a:prstGeom prst="straightConnector1">
              <a:avLst/>
            </a:prstGeom>
            <a:ln>
              <a:solidFill>
                <a:srgbClr val="8C8279"/>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55588889-5A15-09A0-7940-01E798AA0BBA}"/>
                </a:ext>
              </a:extLst>
            </p:cNvPr>
            <p:cNvGrpSpPr>
              <a:grpSpLocks noChangeAspect="1"/>
            </p:cNvGrpSpPr>
            <p:nvPr/>
          </p:nvGrpSpPr>
          <p:grpSpPr>
            <a:xfrm>
              <a:off x="5882841" y="2396116"/>
              <a:ext cx="413272" cy="490760"/>
              <a:chOff x="2683005" y="2605199"/>
              <a:chExt cx="275374" cy="327007"/>
            </a:xfrm>
            <a:effectLst/>
          </p:grpSpPr>
          <p:sp>
            <p:nvSpPr>
              <p:cNvPr id="42" name="Rectangle: Rounded Corners 41">
                <a:extLst>
                  <a:ext uri="{FF2B5EF4-FFF2-40B4-BE49-F238E27FC236}">
                    <a16:creationId xmlns:a16="http://schemas.microsoft.com/office/drawing/2014/main" id="{ACD77028-87FF-09C3-F125-DE02DA7D8B08}"/>
                  </a:ext>
                </a:extLst>
              </p:cNvPr>
              <p:cNvSpPr/>
              <p:nvPr/>
            </p:nvSpPr>
            <p:spPr bwMode="auto">
              <a:xfrm>
                <a:off x="2694736" y="2703544"/>
                <a:ext cx="255489" cy="207635"/>
              </a:xfrm>
              <a:prstGeom prst="roundRect">
                <a:avLst/>
              </a:pr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43" name="Graphic 19">
                <a:extLst>
                  <a:ext uri="{FF2B5EF4-FFF2-40B4-BE49-F238E27FC236}">
                    <a16:creationId xmlns:a16="http://schemas.microsoft.com/office/drawing/2014/main" id="{F6FFAA0B-1D74-4296-16CD-A62387D03255}"/>
                  </a:ext>
                </a:extLst>
              </p:cNvPr>
              <p:cNvSpPr/>
              <p:nvPr/>
            </p:nvSpPr>
            <p:spPr>
              <a:xfrm>
                <a:off x="2683005" y="2605199"/>
                <a:ext cx="275374" cy="327007"/>
              </a:xfrm>
              <a:custGeom>
                <a:avLst/>
                <a:gdLst>
                  <a:gd name="connsiteX0" fmla="*/ 109769 w 219538"/>
                  <a:gd name="connsiteY0" fmla="*/ 185236 h 260702"/>
                  <a:gd name="connsiteX1" fmla="*/ 130351 w 219538"/>
                  <a:gd name="connsiteY1" fmla="*/ 164654 h 260702"/>
                  <a:gd name="connsiteX2" fmla="*/ 109769 w 219538"/>
                  <a:gd name="connsiteY2" fmla="*/ 144072 h 260702"/>
                  <a:gd name="connsiteX3" fmla="*/ 89188 w 219538"/>
                  <a:gd name="connsiteY3" fmla="*/ 164654 h 260702"/>
                  <a:gd name="connsiteX4" fmla="*/ 109769 w 219538"/>
                  <a:gd name="connsiteY4" fmla="*/ 185236 h 260702"/>
                  <a:gd name="connsiteX5" fmla="*/ 54885 w 219538"/>
                  <a:gd name="connsiteY5" fmla="*/ 54885 h 260702"/>
                  <a:gd name="connsiteX6" fmla="*/ 109769 w 219538"/>
                  <a:gd name="connsiteY6" fmla="*/ 0 h 260702"/>
                  <a:gd name="connsiteX7" fmla="*/ 164654 w 219538"/>
                  <a:gd name="connsiteY7" fmla="*/ 54885 h 260702"/>
                  <a:gd name="connsiteX8" fmla="*/ 164654 w 219538"/>
                  <a:gd name="connsiteY8" fmla="*/ 68606 h 260702"/>
                  <a:gd name="connsiteX9" fmla="*/ 174945 w 219538"/>
                  <a:gd name="connsiteY9" fmla="*/ 68606 h 260702"/>
                  <a:gd name="connsiteX10" fmla="*/ 219539 w 219538"/>
                  <a:gd name="connsiteY10" fmla="*/ 113200 h 260702"/>
                  <a:gd name="connsiteX11" fmla="*/ 219539 w 219538"/>
                  <a:gd name="connsiteY11" fmla="*/ 216108 h 260702"/>
                  <a:gd name="connsiteX12" fmla="*/ 174945 w 219538"/>
                  <a:gd name="connsiteY12" fmla="*/ 260702 h 260702"/>
                  <a:gd name="connsiteX13" fmla="*/ 44594 w 219538"/>
                  <a:gd name="connsiteY13" fmla="*/ 260702 h 260702"/>
                  <a:gd name="connsiteX14" fmla="*/ 0 w 219538"/>
                  <a:gd name="connsiteY14" fmla="*/ 216108 h 260702"/>
                  <a:gd name="connsiteX15" fmla="*/ 0 w 219538"/>
                  <a:gd name="connsiteY15" fmla="*/ 113200 h 260702"/>
                  <a:gd name="connsiteX16" fmla="*/ 44594 w 219538"/>
                  <a:gd name="connsiteY16" fmla="*/ 68606 h 260702"/>
                  <a:gd name="connsiteX17" fmla="*/ 54885 w 219538"/>
                  <a:gd name="connsiteY17" fmla="*/ 68606 h 260702"/>
                  <a:gd name="connsiteX18" fmla="*/ 54885 w 219538"/>
                  <a:gd name="connsiteY18" fmla="*/ 54885 h 260702"/>
                  <a:gd name="connsiteX19" fmla="*/ 109769 w 219538"/>
                  <a:gd name="connsiteY19" fmla="*/ 20582 h 260702"/>
                  <a:gd name="connsiteX20" fmla="*/ 75466 w 219538"/>
                  <a:gd name="connsiteY20" fmla="*/ 54885 h 260702"/>
                  <a:gd name="connsiteX21" fmla="*/ 75466 w 219538"/>
                  <a:gd name="connsiteY21" fmla="*/ 68606 h 260702"/>
                  <a:gd name="connsiteX22" fmla="*/ 144072 w 219538"/>
                  <a:gd name="connsiteY22" fmla="*/ 68606 h 260702"/>
                  <a:gd name="connsiteX23" fmla="*/ 144072 w 219538"/>
                  <a:gd name="connsiteY23" fmla="*/ 54885 h 260702"/>
                  <a:gd name="connsiteX24" fmla="*/ 109769 w 219538"/>
                  <a:gd name="connsiteY24" fmla="*/ 20582 h 260702"/>
                  <a:gd name="connsiteX25" fmla="*/ 44594 w 219538"/>
                  <a:gd name="connsiteY25" fmla="*/ 89188 h 260702"/>
                  <a:gd name="connsiteX26" fmla="*/ 20582 w 219538"/>
                  <a:gd name="connsiteY26" fmla="*/ 113200 h 260702"/>
                  <a:gd name="connsiteX27" fmla="*/ 20582 w 219538"/>
                  <a:gd name="connsiteY27" fmla="*/ 216108 h 260702"/>
                  <a:gd name="connsiteX28" fmla="*/ 44594 w 219538"/>
                  <a:gd name="connsiteY28" fmla="*/ 240120 h 260702"/>
                  <a:gd name="connsiteX29" fmla="*/ 174945 w 219538"/>
                  <a:gd name="connsiteY29" fmla="*/ 240120 h 260702"/>
                  <a:gd name="connsiteX30" fmla="*/ 198957 w 219538"/>
                  <a:gd name="connsiteY30" fmla="*/ 216108 h 260702"/>
                  <a:gd name="connsiteX31" fmla="*/ 198957 w 219538"/>
                  <a:gd name="connsiteY31" fmla="*/ 113200 h 260702"/>
                  <a:gd name="connsiteX32" fmla="*/ 174945 w 219538"/>
                  <a:gd name="connsiteY32" fmla="*/ 89188 h 260702"/>
                  <a:gd name="connsiteX33" fmla="*/ 44594 w 219538"/>
                  <a:gd name="connsiteY33" fmla="*/ 89188 h 26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9538" h="260702">
                    <a:moveTo>
                      <a:pt x="109769" y="185236"/>
                    </a:moveTo>
                    <a:cubicBezTo>
                      <a:pt x="121136" y="185236"/>
                      <a:pt x="130351" y="176021"/>
                      <a:pt x="130351" y="164654"/>
                    </a:cubicBezTo>
                    <a:cubicBezTo>
                      <a:pt x="130351" y="153287"/>
                      <a:pt x="121136" y="144072"/>
                      <a:pt x="109769" y="144072"/>
                    </a:cubicBezTo>
                    <a:cubicBezTo>
                      <a:pt x="98403" y="144072"/>
                      <a:pt x="89188" y="153287"/>
                      <a:pt x="89188" y="164654"/>
                    </a:cubicBezTo>
                    <a:cubicBezTo>
                      <a:pt x="89188" y="176021"/>
                      <a:pt x="98403" y="185236"/>
                      <a:pt x="109769" y="185236"/>
                    </a:cubicBezTo>
                    <a:close/>
                    <a:moveTo>
                      <a:pt x="54885" y="54885"/>
                    </a:moveTo>
                    <a:cubicBezTo>
                      <a:pt x="54885" y="24573"/>
                      <a:pt x="79457" y="0"/>
                      <a:pt x="109769" y="0"/>
                    </a:cubicBezTo>
                    <a:cubicBezTo>
                      <a:pt x="140081" y="0"/>
                      <a:pt x="164654" y="24573"/>
                      <a:pt x="164654" y="54885"/>
                    </a:cubicBezTo>
                    <a:lnTo>
                      <a:pt x="164654" y="68606"/>
                    </a:lnTo>
                    <a:lnTo>
                      <a:pt x="174945" y="68606"/>
                    </a:lnTo>
                    <a:cubicBezTo>
                      <a:pt x="199573" y="68606"/>
                      <a:pt x="219539" y="88571"/>
                      <a:pt x="219539" y="113200"/>
                    </a:cubicBezTo>
                    <a:lnTo>
                      <a:pt x="219539" y="216108"/>
                    </a:lnTo>
                    <a:cubicBezTo>
                      <a:pt x="219539" y="240737"/>
                      <a:pt x="199573" y="260702"/>
                      <a:pt x="174945" y="260702"/>
                    </a:cubicBezTo>
                    <a:lnTo>
                      <a:pt x="44594" y="260702"/>
                    </a:lnTo>
                    <a:cubicBezTo>
                      <a:pt x="19965" y="260702"/>
                      <a:pt x="0" y="240737"/>
                      <a:pt x="0" y="216108"/>
                    </a:cubicBezTo>
                    <a:lnTo>
                      <a:pt x="0" y="113200"/>
                    </a:lnTo>
                    <a:cubicBezTo>
                      <a:pt x="0" y="88571"/>
                      <a:pt x="19965" y="68606"/>
                      <a:pt x="44594" y="68606"/>
                    </a:cubicBezTo>
                    <a:lnTo>
                      <a:pt x="54885" y="68606"/>
                    </a:lnTo>
                    <a:lnTo>
                      <a:pt x="54885" y="54885"/>
                    </a:lnTo>
                    <a:close/>
                    <a:moveTo>
                      <a:pt x="109769" y="20582"/>
                    </a:moveTo>
                    <a:cubicBezTo>
                      <a:pt x="90825" y="20582"/>
                      <a:pt x="75466" y="35940"/>
                      <a:pt x="75466" y="54885"/>
                    </a:cubicBezTo>
                    <a:lnTo>
                      <a:pt x="75466" y="68606"/>
                    </a:lnTo>
                    <a:lnTo>
                      <a:pt x="144072" y="68606"/>
                    </a:lnTo>
                    <a:lnTo>
                      <a:pt x="144072" y="54885"/>
                    </a:lnTo>
                    <a:cubicBezTo>
                      <a:pt x="144072" y="35940"/>
                      <a:pt x="128714" y="20582"/>
                      <a:pt x="109769" y="20582"/>
                    </a:cubicBezTo>
                    <a:close/>
                    <a:moveTo>
                      <a:pt x="44594" y="89188"/>
                    </a:moveTo>
                    <a:cubicBezTo>
                      <a:pt x="31332" y="89188"/>
                      <a:pt x="20582" y="99938"/>
                      <a:pt x="20582" y="113200"/>
                    </a:cubicBezTo>
                    <a:lnTo>
                      <a:pt x="20582" y="216108"/>
                    </a:lnTo>
                    <a:cubicBezTo>
                      <a:pt x="20582" y="229370"/>
                      <a:pt x="31332" y="240120"/>
                      <a:pt x="44594" y="240120"/>
                    </a:cubicBezTo>
                    <a:lnTo>
                      <a:pt x="174945" y="240120"/>
                    </a:lnTo>
                    <a:cubicBezTo>
                      <a:pt x="188206" y="240120"/>
                      <a:pt x="198957" y="229370"/>
                      <a:pt x="198957" y="216108"/>
                    </a:cubicBezTo>
                    <a:lnTo>
                      <a:pt x="198957" y="113200"/>
                    </a:lnTo>
                    <a:cubicBezTo>
                      <a:pt x="198957" y="99938"/>
                      <a:pt x="188206" y="89188"/>
                      <a:pt x="174945" y="89188"/>
                    </a:cubicBezTo>
                    <a:lnTo>
                      <a:pt x="44594" y="89188"/>
                    </a:lnTo>
                    <a:close/>
                  </a:path>
                </a:pathLst>
              </a:cu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6" name="Oval 45">
                <a:extLst>
                  <a:ext uri="{FF2B5EF4-FFF2-40B4-BE49-F238E27FC236}">
                    <a16:creationId xmlns:a16="http://schemas.microsoft.com/office/drawing/2014/main" id="{92D80177-DFCD-2291-92E9-E0F18B38BDF0}"/>
                  </a:ext>
                </a:extLst>
              </p:cNvPr>
              <p:cNvSpPr/>
              <p:nvPr/>
            </p:nvSpPr>
            <p:spPr bwMode="auto">
              <a:xfrm>
                <a:off x="2790419" y="2779533"/>
                <a:ext cx="54695" cy="54695"/>
              </a:xfrm>
              <a:prstGeom prst="ellipse">
                <a:avLst/>
              </a:prstGeom>
              <a:solidFill>
                <a:srgbClr val="454142"/>
              </a:solidFill>
              <a:ln>
                <a:noFill/>
                <a:headEnd type="none" w="med" len="med"/>
                <a:tailEnd type="none" w="med" len="med"/>
              </a:ln>
              <a:effectLst>
                <a:innerShdw blurRad="12700">
                  <a:schemeClr val="bg2"/>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47" name="Group 46">
            <a:extLst>
              <a:ext uri="{FF2B5EF4-FFF2-40B4-BE49-F238E27FC236}">
                <a16:creationId xmlns:a16="http://schemas.microsoft.com/office/drawing/2014/main" id="{8420AEB5-0ECA-EC55-562A-DEC103260249}"/>
              </a:ext>
              <a:ext uri="{C183D7F6-B498-43B3-948B-1728B52AA6E4}">
                <adec:decorative xmlns:adec="http://schemas.microsoft.com/office/drawing/2017/decorative" val="1"/>
              </a:ext>
            </a:extLst>
          </p:cNvPr>
          <p:cNvGrpSpPr/>
          <p:nvPr/>
        </p:nvGrpSpPr>
        <p:grpSpPr>
          <a:xfrm>
            <a:off x="8194879" y="2004435"/>
            <a:ext cx="849821" cy="760900"/>
            <a:chOff x="9188272" y="2334398"/>
            <a:chExt cx="949277" cy="849949"/>
          </a:xfrm>
        </p:grpSpPr>
        <p:grpSp>
          <p:nvGrpSpPr>
            <p:cNvPr id="51" name="Group 50">
              <a:extLst>
                <a:ext uri="{FF2B5EF4-FFF2-40B4-BE49-F238E27FC236}">
                  <a16:creationId xmlns:a16="http://schemas.microsoft.com/office/drawing/2014/main" id="{E2742E22-D820-B2A0-F35D-834D2B0C59F9}"/>
                </a:ext>
              </a:extLst>
            </p:cNvPr>
            <p:cNvGrpSpPr/>
            <p:nvPr/>
          </p:nvGrpSpPr>
          <p:grpSpPr>
            <a:xfrm>
              <a:off x="9188272" y="2334398"/>
              <a:ext cx="784817" cy="765835"/>
              <a:chOff x="9188272" y="2334398"/>
              <a:chExt cx="784817" cy="765835"/>
            </a:xfrm>
          </p:grpSpPr>
          <p:sp>
            <p:nvSpPr>
              <p:cNvPr id="57" name="Freeform: Shape 56">
                <a:extLst>
                  <a:ext uri="{FF2B5EF4-FFF2-40B4-BE49-F238E27FC236}">
                    <a16:creationId xmlns:a16="http://schemas.microsoft.com/office/drawing/2014/main" id="{10C7A955-7B7B-A6D2-208B-F4D5698D5801}"/>
                  </a:ext>
                </a:extLst>
              </p:cNvPr>
              <p:cNvSpPr/>
              <p:nvPr/>
            </p:nvSpPr>
            <p:spPr>
              <a:xfrm rot="5400000">
                <a:off x="9925618" y="2498956"/>
                <a:ext cx="31647" cy="63295"/>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526C73A3-071A-ABDA-C19A-4C33EE229555}"/>
                  </a:ext>
                </a:extLst>
              </p:cNvPr>
              <p:cNvSpPr/>
              <p:nvPr/>
            </p:nvSpPr>
            <p:spPr>
              <a:xfrm rot="5400000">
                <a:off x="9925618" y="2597059"/>
                <a:ext cx="31647" cy="63295"/>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C2FEF1E9-9E85-E521-F0B7-A9B25AD551C7}"/>
                  </a:ext>
                </a:extLst>
              </p:cNvPr>
              <p:cNvSpPr/>
              <p:nvPr/>
            </p:nvSpPr>
            <p:spPr>
              <a:xfrm rot="5400000">
                <a:off x="9925618" y="2695163"/>
                <a:ext cx="31647" cy="63295"/>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C33A27E7-A9B8-374E-8E24-47BDADA8D39A}"/>
                  </a:ext>
                </a:extLst>
              </p:cNvPr>
              <p:cNvSpPr/>
              <p:nvPr/>
            </p:nvSpPr>
            <p:spPr>
              <a:xfrm rot="5400000">
                <a:off x="9925618" y="2793266"/>
                <a:ext cx="31647" cy="63295"/>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F078837E-9E08-18D7-7CBE-683766ACFAFB}"/>
                  </a:ext>
                </a:extLst>
              </p:cNvPr>
              <p:cNvSpPr/>
              <p:nvPr/>
            </p:nvSpPr>
            <p:spPr>
              <a:xfrm rot="5400000">
                <a:off x="9925618" y="2907194"/>
                <a:ext cx="31647" cy="63295"/>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D9961173-E9FB-FC9F-23B7-4B56126401DE}"/>
                  </a:ext>
                </a:extLst>
              </p:cNvPr>
              <p:cNvSpPr/>
              <p:nvPr/>
            </p:nvSpPr>
            <p:spPr>
              <a:xfrm rot="5400000">
                <a:off x="9309036" y="2404742"/>
                <a:ext cx="562271" cy="593503"/>
              </a:xfrm>
              <a:custGeom>
                <a:avLst/>
                <a:gdLst>
                  <a:gd name="connsiteX0" fmla="*/ 287713 w 306440"/>
                  <a:gd name="connsiteY0" fmla="*/ 326870 h 323464"/>
                  <a:gd name="connsiteX1" fmla="*/ 30644 w 306440"/>
                  <a:gd name="connsiteY1" fmla="*/ 326870 h 323464"/>
                  <a:gd name="connsiteX2" fmla="*/ 0 w 306440"/>
                  <a:gd name="connsiteY2" fmla="*/ 296226 h 323464"/>
                  <a:gd name="connsiteX3" fmla="*/ 0 w 306440"/>
                  <a:gd name="connsiteY3" fmla="*/ 30644 h 323464"/>
                  <a:gd name="connsiteX4" fmla="*/ 30644 w 306440"/>
                  <a:gd name="connsiteY4" fmla="*/ 0 h 323464"/>
                  <a:gd name="connsiteX5" fmla="*/ 287713 w 306440"/>
                  <a:gd name="connsiteY5" fmla="*/ 0 h 323464"/>
                  <a:gd name="connsiteX6" fmla="*/ 318357 w 306440"/>
                  <a:gd name="connsiteY6" fmla="*/ 30644 h 323464"/>
                  <a:gd name="connsiteX7" fmla="*/ 318357 w 306440"/>
                  <a:gd name="connsiteY7" fmla="*/ 294523 h 323464"/>
                  <a:gd name="connsiteX8" fmla="*/ 287713 w 306440"/>
                  <a:gd name="connsiteY8" fmla="*/ 326870 h 323464"/>
                  <a:gd name="connsiteX9" fmla="*/ 287713 w 306440"/>
                  <a:gd name="connsiteY9" fmla="*/ 326870 h 32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440" h="323464">
                    <a:moveTo>
                      <a:pt x="287713" y="326870"/>
                    </a:moveTo>
                    <a:cubicBezTo>
                      <a:pt x="30644" y="326870"/>
                      <a:pt x="30644" y="326870"/>
                      <a:pt x="30644" y="326870"/>
                    </a:cubicBezTo>
                    <a:cubicBezTo>
                      <a:pt x="15322" y="326870"/>
                      <a:pt x="0" y="311548"/>
                      <a:pt x="0" y="296226"/>
                    </a:cubicBezTo>
                    <a:cubicBezTo>
                      <a:pt x="0" y="30644"/>
                      <a:pt x="0" y="30644"/>
                      <a:pt x="0" y="30644"/>
                    </a:cubicBezTo>
                    <a:cubicBezTo>
                      <a:pt x="0" y="10215"/>
                      <a:pt x="15322" y="0"/>
                      <a:pt x="30644" y="0"/>
                    </a:cubicBezTo>
                    <a:cubicBezTo>
                      <a:pt x="287713" y="0"/>
                      <a:pt x="287713" y="0"/>
                      <a:pt x="287713" y="0"/>
                    </a:cubicBezTo>
                    <a:cubicBezTo>
                      <a:pt x="306440" y="0"/>
                      <a:pt x="318357" y="11917"/>
                      <a:pt x="318357" y="30644"/>
                    </a:cubicBezTo>
                    <a:cubicBezTo>
                      <a:pt x="318357" y="294523"/>
                      <a:pt x="318357" y="294523"/>
                      <a:pt x="318357" y="294523"/>
                    </a:cubicBezTo>
                    <a:cubicBezTo>
                      <a:pt x="316655" y="311548"/>
                      <a:pt x="304738" y="326870"/>
                      <a:pt x="287713" y="326870"/>
                    </a:cubicBezTo>
                    <a:lnTo>
                      <a:pt x="287713" y="326870"/>
                    </a:lnTo>
                    <a:close/>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4626283-14A9-1904-B59A-70F2B561ADD9}"/>
                  </a:ext>
                </a:extLst>
              </p:cNvPr>
              <p:cNvSpPr/>
              <p:nvPr/>
            </p:nvSpPr>
            <p:spPr>
              <a:xfrm rot="5400000">
                <a:off x="9729416" y="3036941"/>
                <a:ext cx="94937" cy="31648"/>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5F9593BD-29B6-80D4-498F-02E72B6844EF}"/>
                  </a:ext>
                </a:extLst>
              </p:cNvPr>
              <p:cNvSpPr/>
              <p:nvPr/>
            </p:nvSpPr>
            <p:spPr>
              <a:xfrm rot="5400000">
                <a:off x="9631312" y="3036941"/>
                <a:ext cx="94937" cy="31648"/>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C39B7B74-BF17-CB27-EE48-F48400957A42}"/>
                  </a:ext>
                </a:extLst>
              </p:cNvPr>
              <p:cNvSpPr/>
              <p:nvPr/>
            </p:nvSpPr>
            <p:spPr>
              <a:xfrm rot="5400000">
                <a:off x="9533211" y="3036941"/>
                <a:ext cx="94937" cy="31648"/>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4E638833-6306-3FA0-5D45-4C8F5EE4C742}"/>
                  </a:ext>
                </a:extLst>
              </p:cNvPr>
              <p:cNvSpPr/>
              <p:nvPr/>
            </p:nvSpPr>
            <p:spPr>
              <a:xfrm rot="5400000">
                <a:off x="9416121" y="3036941"/>
                <a:ext cx="94937" cy="31648"/>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BFED18FF-34ED-0736-8537-65E4BA8152AD}"/>
                  </a:ext>
                </a:extLst>
              </p:cNvPr>
              <p:cNvSpPr/>
              <p:nvPr/>
            </p:nvSpPr>
            <p:spPr>
              <a:xfrm rot="5400000">
                <a:off x="9318015" y="3036941"/>
                <a:ext cx="94937" cy="31648"/>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7F9278A0-A686-D295-D38F-9BFAC14453CE}"/>
                  </a:ext>
                </a:extLst>
              </p:cNvPr>
              <p:cNvSpPr/>
              <p:nvPr/>
            </p:nvSpPr>
            <p:spPr>
              <a:xfrm rot="5400000">
                <a:off x="9745235" y="2350222"/>
                <a:ext cx="63295" cy="31648"/>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0BC67F9-60B1-47EA-573C-88A5E999746B}"/>
                  </a:ext>
                </a:extLst>
              </p:cNvPr>
              <p:cNvSpPr/>
              <p:nvPr/>
            </p:nvSpPr>
            <p:spPr>
              <a:xfrm rot="5400000">
                <a:off x="9647132" y="2350222"/>
                <a:ext cx="63295" cy="31648"/>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A19CB426-E62C-3546-E48E-D7EB6CA62C4A}"/>
                  </a:ext>
                </a:extLst>
              </p:cNvPr>
              <p:cNvSpPr/>
              <p:nvPr/>
            </p:nvSpPr>
            <p:spPr>
              <a:xfrm rot="5400000">
                <a:off x="9549030" y="2350222"/>
                <a:ext cx="63295" cy="31648"/>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31A6DF2B-4BAD-E8FA-11C9-7ACC615250CD}"/>
                  </a:ext>
                </a:extLst>
              </p:cNvPr>
              <p:cNvSpPr/>
              <p:nvPr/>
            </p:nvSpPr>
            <p:spPr>
              <a:xfrm rot="5400000">
                <a:off x="9431941" y="2350222"/>
                <a:ext cx="63295" cy="31648"/>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5C74760-D6D6-D620-24AD-A803ABB44C6B}"/>
                  </a:ext>
                </a:extLst>
              </p:cNvPr>
              <p:cNvSpPr/>
              <p:nvPr/>
            </p:nvSpPr>
            <p:spPr>
              <a:xfrm rot="5400000">
                <a:off x="9333836" y="2350222"/>
                <a:ext cx="63295" cy="31648"/>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C282053-CCE1-BA3D-524C-8166B41FC2BF}"/>
                  </a:ext>
                </a:extLst>
              </p:cNvPr>
              <p:cNvSpPr/>
              <p:nvPr/>
            </p:nvSpPr>
            <p:spPr>
              <a:xfrm rot="5400000">
                <a:off x="9219917" y="2483135"/>
                <a:ext cx="31647" cy="94938"/>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2830C931-DF21-793C-95F0-C0C816F63624}"/>
                  </a:ext>
                </a:extLst>
              </p:cNvPr>
              <p:cNvSpPr/>
              <p:nvPr/>
            </p:nvSpPr>
            <p:spPr>
              <a:xfrm rot="5400000">
                <a:off x="9219917" y="2581240"/>
                <a:ext cx="31647" cy="94938"/>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0C7B7FC-B353-B2F9-907D-1CC3CA482E46}"/>
                  </a:ext>
                </a:extLst>
              </p:cNvPr>
              <p:cNvSpPr/>
              <p:nvPr/>
            </p:nvSpPr>
            <p:spPr>
              <a:xfrm rot="5400000">
                <a:off x="9223077" y="2679343"/>
                <a:ext cx="31647" cy="94938"/>
              </a:xfrm>
              <a:custGeom>
                <a:avLst/>
                <a:gdLst>
                  <a:gd name="connsiteX0" fmla="*/ 0 w 0"/>
                  <a:gd name="connsiteY0" fmla="*/ 54478 h 51073"/>
                  <a:gd name="connsiteX1" fmla="*/ 0 w 0"/>
                  <a:gd name="connsiteY1" fmla="*/ 0 h 51073"/>
                </a:gdLst>
                <a:ahLst/>
                <a:cxnLst>
                  <a:cxn ang="0">
                    <a:pos x="connsiteX0" y="connsiteY0"/>
                  </a:cxn>
                  <a:cxn ang="0">
                    <a:pos x="connsiteX1" y="connsiteY1"/>
                  </a:cxn>
                </a:cxnLst>
                <a:rect l="l" t="t" r="r" b="b"/>
                <a:pathLst>
                  <a:path h="51073">
                    <a:moveTo>
                      <a:pt x="0" y="54478"/>
                    </a:moveTo>
                    <a:cubicBezTo>
                      <a:pt x="0" y="0"/>
                      <a:pt x="0" y="0"/>
                      <a:pt x="0" y="0"/>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5FB5B990-8A3D-1144-EF61-04EEEFA85864}"/>
                  </a:ext>
                </a:extLst>
              </p:cNvPr>
              <p:cNvSpPr/>
              <p:nvPr/>
            </p:nvSpPr>
            <p:spPr>
              <a:xfrm rot="5400000">
                <a:off x="9219917" y="2777445"/>
                <a:ext cx="31647" cy="94938"/>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3AFE0DB1-8A63-E7C7-8538-F1569F1485B6}"/>
                  </a:ext>
                </a:extLst>
              </p:cNvPr>
              <p:cNvSpPr/>
              <p:nvPr/>
            </p:nvSpPr>
            <p:spPr>
              <a:xfrm rot="5400000">
                <a:off x="9219917" y="2891375"/>
                <a:ext cx="31647" cy="94938"/>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8C82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22776425-22B8-C23B-C730-B0D2723C4CA9}"/>
                  </a:ext>
                </a:extLst>
              </p:cNvPr>
              <p:cNvSpPr/>
              <p:nvPr/>
            </p:nvSpPr>
            <p:spPr>
              <a:xfrm rot="5400000">
                <a:off x="9359156" y="2473642"/>
                <a:ext cx="474690" cy="474691"/>
              </a:xfrm>
              <a:custGeom>
                <a:avLst/>
                <a:gdLst>
                  <a:gd name="connsiteX0" fmla="*/ 233235 w 255366"/>
                  <a:gd name="connsiteY0" fmla="*/ 265582 h 255366"/>
                  <a:gd name="connsiteX1" fmla="*/ 23834 w 255366"/>
                  <a:gd name="connsiteY1" fmla="*/ 265582 h 255366"/>
                  <a:gd name="connsiteX2" fmla="*/ 0 w 255366"/>
                  <a:gd name="connsiteY2" fmla="*/ 240045 h 255366"/>
                  <a:gd name="connsiteX3" fmla="*/ 0 w 255366"/>
                  <a:gd name="connsiteY3" fmla="*/ 25537 h 255366"/>
                  <a:gd name="connsiteX4" fmla="*/ 23834 w 255366"/>
                  <a:gd name="connsiteY4" fmla="*/ 0 h 255366"/>
                  <a:gd name="connsiteX5" fmla="*/ 233235 w 255366"/>
                  <a:gd name="connsiteY5" fmla="*/ 0 h 255366"/>
                  <a:gd name="connsiteX6" fmla="*/ 257069 w 255366"/>
                  <a:gd name="connsiteY6" fmla="*/ 25537 h 255366"/>
                  <a:gd name="connsiteX7" fmla="*/ 257069 w 255366"/>
                  <a:gd name="connsiteY7" fmla="*/ 240045 h 255366"/>
                  <a:gd name="connsiteX8" fmla="*/ 233235 w 255366"/>
                  <a:gd name="connsiteY8" fmla="*/ 265582 h 255366"/>
                  <a:gd name="connsiteX9" fmla="*/ 233235 w 255366"/>
                  <a:gd name="connsiteY9" fmla="*/ 265582 h 2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366" h="255366">
                    <a:moveTo>
                      <a:pt x="233235" y="265582"/>
                    </a:moveTo>
                    <a:cubicBezTo>
                      <a:pt x="23834" y="265582"/>
                      <a:pt x="23834" y="265582"/>
                      <a:pt x="23834" y="265582"/>
                    </a:cubicBezTo>
                    <a:cubicBezTo>
                      <a:pt x="11917" y="265582"/>
                      <a:pt x="0" y="253664"/>
                      <a:pt x="0" y="240045"/>
                    </a:cubicBezTo>
                    <a:cubicBezTo>
                      <a:pt x="0" y="25537"/>
                      <a:pt x="0" y="25537"/>
                      <a:pt x="0" y="25537"/>
                    </a:cubicBezTo>
                    <a:cubicBezTo>
                      <a:pt x="0" y="8512"/>
                      <a:pt x="11917" y="0"/>
                      <a:pt x="23834" y="0"/>
                    </a:cubicBezTo>
                    <a:cubicBezTo>
                      <a:pt x="233235" y="0"/>
                      <a:pt x="233235" y="0"/>
                      <a:pt x="233235" y="0"/>
                    </a:cubicBezTo>
                    <a:cubicBezTo>
                      <a:pt x="248557" y="0"/>
                      <a:pt x="257069" y="8512"/>
                      <a:pt x="257069" y="25537"/>
                    </a:cubicBezTo>
                    <a:cubicBezTo>
                      <a:pt x="257069" y="240045"/>
                      <a:pt x="257069" y="240045"/>
                      <a:pt x="257069" y="240045"/>
                    </a:cubicBezTo>
                    <a:cubicBezTo>
                      <a:pt x="257069" y="253664"/>
                      <a:pt x="248557" y="265582"/>
                      <a:pt x="233235" y="265582"/>
                    </a:cubicBezTo>
                    <a:lnTo>
                      <a:pt x="233235" y="265582"/>
                    </a:lnTo>
                    <a:close/>
                  </a:path>
                </a:pathLst>
              </a:custGeom>
              <a:gradFill flip="none" rotWithShape="1">
                <a:gsLst>
                  <a:gs pos="28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3" name="Group 52">
              <a:extLst>
                <a:ext uri="{FF2B5EF4-FFF2-40B4-BE49-F238E27FC236}">
                  <a16:creationId xmlns:a16="http://schemas.microsoft.com/office/drawing/2014/main" id="{1017A5FA-66D2-55A5-020D-D4ECBC251881}"/>
                </a:ext>
              </a:extLst>
            </p:cNvPr>
            <p:cNvGrpSpPr>
              <a:grpSpLocks noChangeAspect="1"/>
            </p:cNvGrpSpPr>
            <p:nvPr/>
          </p:nvGrpSpPr>
          <p:grpSpPr>
            <a:xfrm>
              <a:off x="9721738" y="2690571"/>
              <a:ext cx="415811" cy="493776"/>
              <a:chOff x="2683005" y="2605199"/>
              <a:chExt cx="275374" cy="327007"/>
            </a:xfrm>
            <a:effectLst/>
          </p:grpSpPr>
          <p:sp>
            <p:nvSpPr>
              <p:cNvPr id="54" name="Rectangle: Rounded Corners 53">
                <a:extLst>
                  <a:ext uri="{FF2B5EF4-FFF2-40B4-BE49-F238E27FC236}">
                    <a16:creationId xmlns:a16="http://schemas.microsoft.com/office/drawing/2014/main" id="{7204B8A4-4E81-57F8-F4DA-86AD2C27BC79}"/>
                  </a:ext>
                </a:extLst>
              </p:cNvPr>
              <p:cNvSpPr/>
              <p:nvPr/>
            </p:nvSpPr>
            <p:spPr bwMode="auto">
              <a:xfrm>
                <a:off x="2694736" y="2703544"/>
                <a:ext cx="255489" cy="207635"/>
              </a:xfrm>
              <a:prstGeom prst="roundRect">
                <a:avLst/>
              </a:pr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55" name="Graphic 19">
                <a:extLst>
                  <a:ext uri="{FF2B5EF4-FFF2-40B4-BE49-F238E27FC236}">
                    <a16:creationId xmlns:a16="http://schemas.microsoft.com/office/drawing/2014/main" id="{D5586FE1-DDC6-2A4A-646D-74FFE2C2B249}"/>
                  </a:ext>
                </a:extLst>
              </p:cNvPr>
              <p:cNvSpPr/>
              <p:nvPr/>
            </p:nvSpPr>
            <p:spPr>
              <a:xfrm>
                <a:off x="2683005" y="2605199"/>
                <a:ext cx="275374" cy="327007"/>
              </a:xfrm>
              <a:custGeom>
                <a:avLst/>
                <a:gdLst>
                  <a:gd name="connsiteX0" fmla="*/ 109769 w 219538"/>
                  <a:gd name="connsiteY0" fmla="*/ 185236 h 260702"/>
                  <a:gd name="connsiteX1" fmla="*/ 130351 w 219538"/>
                  <a:gd name="connsiteY1" fmla="*/ 164654 h 260702"/>
                  <a:gd name="connsiteX2" fmla="*/ 109769 w 219538"/>
                  <a:gd name="connsiteY2" fmla="*/ 144072 h 260702"/>
                  <a:gd name="connsiteX3" fmla="*/ 89188 w 219538"/>
                  <a:gd name="connsiteY3" fmla="*/ 164654 h 260702"/>
                  <a:gd name="connsiteX4" fmla="*/ 109769 w 219538"/>
                  <a:gd name="connsiteY4" fmla="*/ 185236 h 260702"/>
                  <a:gd name="connsiteX5" fmla="*/ 54885 w 219538"/>
                  <a:gd name="connsiteY5" fmla="*/ 54885 h 260702"/>
                  <a:gd name="connsiteX6" fmla="*/ 109769 w 219538"/>
                  <a:gd name="connsiteY6" fmla="*/ 0 h 260702"/>
                  <a:gd name="connsiteX7" fmla="*/ 164654 w 219538"/>
                  <a:gd name="connsiteY7" fmla="*/ 54885 h 260702"/>
                  <a:gd name="connsiteX8" fmla="*/ 164654 w 219538"/>
                  <a:gd name="connsiteY8" fmla="*/ 68606 h 260702"/>
                  <a:gd name="connsiteX9" fmla="*/ 174945 w 219538"/>
                  <a:gd name="connsiteY9" fmla="*/ 68606 h 260702"/>
                  <a:gd name="connsiteX10" fmla="*/ 219539 w 219538"/>
                  <a:gd name="connsiteY10" fmla="*/ 113200 h 260702"/>
                  <a:gd name="connsiteX11" fmla="*/ 219539 w 219538"/>
                  <a:gd name="connsiteY11" fmla="*/ 216108 h 260702"/>
                  <a:gd name="connsiteX12" fmla="*/ 174945 w 219538"/>
                  <a:gd name="connsiteY12" fmla="*/ 260702 h 260702"/>
                  <a:gd name="connsiteX13" fmla="*/ 44594 w 219538"/>
                  <a:gd name="connsiteY13" fmla="*/ 260702 h 260702"/>
                  <a:gd name="connsiteX14" fmla="*/ 0 w 219538"/>
                  <a:gd name="connsiteY14" fmla="*/ 216108 h 260702"/>
                  <a:gd name="connsiteX15" fmla="*/ 0 w 219538"/>
                  <a:gd name="connsiteY15" fmla="*/ 113200 h 260702"/>
                  <a:gd name="connsiteX16" fmla="*/ 44594 w 219538"/>
                  <a:gd name="connsiteY16" fmla="*/ 68606 h 260702"/>
                  <a:gd name="connsiteX17" fmla="*/ 54885 w 219538"/>
                  <a:gd name="connsiteY17" fmla="*/ 68606 h 260702"/>
                  <a:gd name="connsiteX18" fmla="*/ 54885 w 219538"/>
                  <a:gd name="connsiteY18" fmla="*/ 54885 h 260702"/>
                  <a:gd name="connsiteX19" fmla="*/ 109769 w 219538"/>
                  <a:gd name="connsiteY19" fmla="*/ 20582 h 260702"/>
                  <a:gd name="connsiteX20" fmla="*/ 75466 w 219538"/>
                  <a:gd name="connsiteY20" fmla="*/ 54885 h 260702"/>
                  <a:gd name="connsiteX21" fmla="*/ 75466 w 219538"/>
                  <a:gd name="connsiteY21" fmla="*/ 68606 h 260702"/>
                  <a:gd name="connsiteX22" fmla="*/ 144072 w 219538"/>
                  <a:gd name="connsiteY22" fmla="*/ 68606 h 260702"/>
                  <a:gd name="connsiteX23" fmla="*/ 144072 w 219538"/>
                  <a:gd name="connsiteY23" fmla="*/ 54885 h 260702"/>
                  <a:gd name="connsiteX24" fmla="*/ 109769 w 219538"/>
                  <a:gd name="connsiteY24" fmla="*/ 20582 h 260702"/>
                  <a:gd name="connsiteX25" fmla="*/ 44594 w 219538"/>
                  <a:gd name="connsiteY25" fmla="*/ 89188 h 260702"/>
                  <a:gd name="connsiteX26" fmla="*/ 20582 w 219538"/>
                  <a:gd name="connsiteY26" fmla="*/ 113200 h 260702"/>
                  <a:gd name="connsiteX27" fmla="*/ 20582 w 219538"/>
                  <a:gd name="connsiteY27" fmla="*/ 216108 h 260702"/>
                  <a:gd name="connsiteX28" fmla="*/ 44594 w 219538"/>
                  <a:gd name="connsiteY28" fmla="*/ 240120 h 260702"/>
                  <a:gd name="connsiteX29" fmla="*/ 174945 w 219538"/>
                  <a:gd name="connsiteY29" fmla="*/ 240120 h 260702"/>
                  <a:gd name="connsiteX30" fmla="*/ 198957 w 219538"/>
                  <a:gd name="connsiteY30" fmla="*/ 216108 h 260702"/>
                  <a:gd name="connsiteX31" fmla="*/ 198957 w 219538"/>
                  <a:gd name="connsiteY31" fmla="*/ 113200 h 260702"/>
                  <a:gd name="connsiteX32" fmla="*/ 174945 w 219538"/>
                  <a:gd name="connsiteY32" fmla="*/ 89188 h 260702"/>
                  <a:gd name="connsiteX33" fmla="*/ 44594 w 219538"/>
                  <a:gd name="connsiteY33" fmla="*/ 89188 h 26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9538" h="260702">
                    <a:moveTo>
                      <a:pt x="109769" y="185236"/>
                    </a:moveTo>
                    <a:cubicBezTo>
                      <a:pt x="121136" y="185236"/>
                      <a:pt x="130351" y="176021"/>
                      <a:pt x="130351" y="164654"/>
                    </a:cubicBezTo>
                    <a:cubicBezTo>
                      <a:pt x="130351" y="153287"/>
                      <a:pt x="121136" y="144072"/>
                      <a:pt x="109769" y="144072"/>
                    </a:cubicBezTo>
                    <a:cubicBezTo>
                      <a:pt x="98403" y="144072"/>
                      <a:pt x="89188" y="153287"/>
                      <a:pt x="89188" y="164654"/>
                    </a:cubicBezTo>
                    <a:cubicBezTo>
                      <a:pt x="89188" y="176021"/>
                      <a:pt x="98403" y="185236"/>
                      <a:pt x="109769" y="185236"/>
                    </a:cubicBezTo>
                    <a:close/>
                    <a:moveTo>
                      <a:pt x="54885" y="54885"/>
                    </a:moveTo>
                    <a:cubicBezTo>
                      <a:pt x="54885" y="24573"/>
                      <a:pt x="79457" y="0"/>
                      <a:pt x="109769" y="0"/>
                    </a:cubicBezTo>
                    <a:cubicBezTo>
                      <a:pt x="140081" y="0"/>
                      <a:pt x="164654" y="24573"/>
                      <a:pt x="164654" y="54885"/>
                    </a:cubicBezTo>
                    <a:lnTo>
                      <a:pt x="164654" y="68606"/>
                    </a:lnTo>
                    <a:lnTo>
                      <a:pt x="174945" y="68606"/>
                    </a:lnTo>
                    <a:cubicBezTo>
                      <a:pt x="199573" y="68606"/>
                      <a:pt x="219539" y="88571"/>
                      <a:pt x="219539" y="113200"/>
                    </a:cubicBezTo>
                    <a:lnTo>
                      <a:pt x="219539" y="216108"/>
                    </a:lnTo>
                    <a:cubicBezTo>
                      <a:pt x="219539" y="240737"/>
                      <a:pt x="199573" y="260702"/>
                      <a:pt x="174945" y="260702"/>
                    </a:cubicBezTo>
                    <a:lnTo>
                      <a:pt x="44594" y="260702"/>
                    </a:lnTo>
                    <a:cubicBezTo>
                      <a:pt x="19965" y="260702"/>
                      <a:pt x="0" y="240737"/>
                      <a:pt x="0" y="216108"/>
                    </a:cubicBezTo>
                    <a:lnTo>
                      <a:pt x="0" y="113200"/>
                    </a:lnTo>
                    <a:cubicBezTo>
                      <a:pt x="0" y="88571"/>
                      <a:pt x="19965" y="68606"/>
                      <a:pt x="44594" y="68606"/>
                    </a:cubicBezTo>
                    <a:lnTo>
                      <a:pt x="54885" y="68606"/>
                    </a:lnTo>
                    <a:lnTo>
                      <a:pt x="54885" y="54885"/>
                    </a:lnTo>
                    <a:close/>
                    <a:moveTo>
                      <a:pt x="109769" y="20582"/>
                    </a:moveTo>
                    <a:cubicBezTo>
                      <a:pt x="90825" y="20582"/>
                      <a:pt x="75466" y="35940"/>
                      <a:pt x="75466" y="54885"/>
                    </a:cubicBezTo>
                    <a:lnTo>
                      <a:pt x="75466" y="68606"/>
                    </a:lnTo>
                    <a:lnTo>
                      <a:pt x="144072" y="68606"/>
                    </a:lnTo>
                    <a:lnTo>
                      <a:pt x="144072" y="54885"/>
                    </a:lnTo>
                    <a:cubicBezTo>
                      <a:pt x="144072" y="35940"/>
                      <a:pt x="128714" y="20582"/>
                      <a:pt x="109769" y="20582"/>
                    </a:cubicBezTo>
                    <a:close/>
                    <a:moveTo>
                      <a:pt x="44594" y="89188"/>
                    </a:moveTo>
                    <a:cubicBezTo>
                      <a:pt x="31332" y="89188"/>
                      <a:pt x="20582" y="99938"/>
                      <a:pt x="20582" y="113200"/>
                    </a:cubicBezTo>
                    <a:lnTo>
                      <a:pt x="20582" y="216108"/>
                    </a:lnTo>
                    <a:cubicBezTo>
                      <a:pt x="20582" y="229370"/>
                      <a:pt x="31332" y="240120"/>
                      <a:pt x="44594" y="240120"/>
                    </a:cubicBezTo>
                    <a:lnTo>
                      <a:pt x="174945" y="240120"/>
                    </a:lnTo>
                    <a:cubicBezTo>
                      <a:pt x="188206" y="240120"/>
                      <a:pt x="198957" y="229370"/>
                      <a:pt x="198957" y="216108"/>
                    </a:cubicBezTo>
                    <a:lnTo>
                      <a:pt x="198957" y="113200"/>
                    </a:lnTo>
                    <a:cubicBezTo>
                      <a:pt x="198957" y="99938"/>
                      <a:pt x="188206" y="89188"/>
                      <a:pt x="174945" y="89188"/>
                    </a:cubicBezTo>
                    <a:lnTo>
                      <a:pt x="44594" y="89188"/>
                    </a:lnTo>
                    <a:close/>
                  </a:path>
                </a:pathLst>
              </a:cu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6" name="Oval 55">
                <a:extLst>
                  <a:ext uri="{FF2B5EF4-FFF2-40B4-BE49-F238E27FC236}">
                    <a16:creationId xmlns:a16="http://schemas.microsoft.com/office/drawing/2014/main" id="{C0A08259-AFFE-7470-7CB2-5F2FDA72F61B}"/>
                  </a:ext>
                </a:extLst>
              </p:cNvPr>
              <p:cNvSpPr/>
              <p:nvPr/>
            </p:nvSpPr>
            <p:spPr bwMode="auto">
              <a:xfrm>
                <a:off x="2790419" y="2779533"/>
                <a:ext cx="54695" cy="54695"/>
              </a:xfrm>
              <a:prstGeom prst="ellipse">
                <a:avLst/>
              </a:prstGeom>
              <a:solidFill>
                <a:srgbClr val="454142"/>
              </a:solidFill>
              <a:ln>
                <a:noFill/>
                <a:headEnd type="none" w="med" len="med"/>
                <a:tailEnd type="none" w="med" len="med"/>
              </a:ln>
              <a:effectLst>
                <a:innerShdw blurRad="12700">
                  <a:schemeClr val="bg2"/>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B17DB528-B0DA-D091-8891-5CFD3336A26F}"/>
              </a:ext>
              <a:ext uri="{C183D7F6-B498-43B3-948B-1728B52AA6E4}">
                <adec:decorative xmlns:adec="http://schemas.microsoft.com/office/drawing/2017/decorative" val="1"/>
              </a:ext>
            </a:extLst>
          </p:cNvPr>
          <p:cNvGrpSpPr/>
          <p:nvPr/>
        </p:nvGrpSpPr>
        <p:grpSpPr>
          <a:xfrm>
            <a:off x="1025689" y="1957102"/>
            <a:ext cx="870301" cy="781944"/>
            <a:chOff x="1890548" y="2174377"/>
            <a:chExt cx="1045400" cy="939266"/>
          </a:xfrm>
        </p:grpSpPr>
        <p:grpSp>
          <p:nvGrpSpPr>
            <p:cNvPr id="141" name="Group 140">
              <a:extLst>
                <a:ext uri="{FF2B5EF4-FFF2-40B4-BE49-F238E27FC236}">
                  <a16:creationId xmlns:a16="http://schemas.microsoft.com/office/drawing/2014/main" id="{A99A4C6F-3CD1-82BE-8A8A-1BE8665A8DD5}"/>
                </a:ext>
              </a:extLst>
            </p:cNvPr>
            <p:cNvGrpSpPr/>
            <p:nvPr/>
          </p:nvGrpSpPr>
          <p:grpSpPr>
            <a:xfrm>
              <a:off x="1890548" y="2174377"/>
              <a:ext cx="736774" cy="857231"/>
              <a:chOff x="1958237" y="2286671"/>
              <a:chExt cx="628980" cy="857231"/>
            </a:xfrm>
          </p:grpSpPr>
          <p:sp>
            <p:nvSpPr>
              <p:cNvPr id="146" name="Graphic 47">
                <a:extLst>
                  <a:ext uri="{FF2B5EF4-FFF2-40B4-BE49-F238E27FC236}">
                    <a16:creationId xmlns:a16="http://schemas.microsoft.com/office/drawing/2014/main" id="{5132AE6D-20B7-AF13-5D0B-B326926CDB6A}"/>
                  </a:ext>
                </a:extLst>
              </p:cNvPr>
              <p:cNvSpPr/>
              <p:nvPr/>
            </p:nvSpPr>
            <p:spPr>
              <a:xfrm>
                <a:off x="1958237" y="2286671"/>
                <a:ext cx="622612" cy="259421"/>
              </a:xfrm>
              <a:custGeom>
                <a:avLst/>
                <a:gdLst>
                  <a:gd name="connsiteX0" fmla="*/ 71374 w 475826"/>
                  <a:gd name="connsiteY0" fmla="*/ 0 h 237913"/>
                  <a:gd name="connsiteX1" fmla="*/ 404453 w 475826"/>
                  <a:gd name="connsiteY1" fmla="*/ 0 h 237913"/>
                  <a:gd name="connsiteX2" fmla="*/ 475705 w 475826"/>
                  <a:gd name="connsiteY2" fmla="*/ 67180 h 237913"/>
                  <a:gd name="connsiteX3" fmla="*/ 475827 w 475826"/>
                  <a:gd name="connsiteY3" fmla="*/ 71374 h 237913"/>
                  <a:gd name="connsiteX4" fmla="*/ 475827 w 475826"/>
                  <a:gd name="connsiteY4" fmla="*/ 166539 h 237913"/>
                  <a:gd name="connsiteX5" fmla="*/ 408647 w 475826"/>
                  <a:gd name="connsiteY5" fmla="*/ 237792 h 237913"/>
                  <a:gd name="connsiteX6" fmla="*/ 404453 w 475826"/>
                  <a:gd name="connsiteY6" fmla="*/ 237913 h 237913"/>
                  <a:gd name="connsiteX7" fmla="*/ 71374 w 475826"/>
                  <a:gd name="connsiteY7" fmla="*/ 237913 h 237913"/>
                  <a:gd name="connsiteX8" fmla="*/ 121 w 475826"/>
                  <a:gd name="connsiteY8" fmla="*/ 170734 h 237913"/>
                  <a:gd name="connsiteX9" fmla="*/ 0 w 475826"/>
                  <a:gd name="connsiteY9" fmla="*/ 166539 h 237913"/>
                  <a:gd name="connsiteX10" fmla="*/ 0 w 475826"/>
                  <a:gd name="connsiteY10" fmla="*/ 71374 h 237913"/>
                  <a:gd name="connsiteX11" fmla="*/ 67180 w 475826"/>
                  <a:gd name="connsiteY11" fmla="*/ 121 h 237913"/>
                  <a:gd name="connsiteX12" fmla="*/ 71374 w 475826"/>
                  <a:gd name="connsiteY12" fmla="*/ 0 h 237913"/>
                  <a:gd name="connsiteX13" fmla="*/ 404453 w 475826"/>
                  <a:gd name="connsiteY13" fmla="*/ 0 h 237913"/>
                  <a:gd name="connsiteX14" fmla="*/ 71374 w 475826"/>
                  <a:gd name="connsiteY14" fmla="*/ 0 h 237913"/>
                  <a:gd name="connsiteX15" fmla="*/ 380661 w 475826"/>
                  <a:gd name="connsiteY15" fmla="*/ 71374 h 237913"/>
                  <a:gd name="connsiteX16" fmla="*/ 356870 w 475826"/>
                  <a:gd name="connsiteY16" fmla="*/ 95165 h 237913"/>
                  <a:gd name="connsiteX17" fmla="*/ 380661 w 475826"/>
                  <a:gd name="connsiteY17" fmla="*/ 118957 h 237913"/>
                  <a:gd name="connsiteX18" fmla="*/ 404453 w 475826"/>
                  <a:gd name="connsiteY18" fmla="*/ 95165 h 237913"/>
                  <a:gd name="connsiteX19" fmla="*/ 380661 w 475826"/>
                  <a:gd name="connsiteY19" fmla="*/ 71374 h 237913"/>
                  <a:gd name="connsiteX20" fmla="*/ 285496 w 475826"/>
                  <a:gd name="connsiteY20" fmla="*/ 71374 h 237913"/>
                  <a:gd name="connsiteX21" fmla="*/ 261705 w 475826"/>
                  <a:gd name="connsiteY21" fmla="*/ 95165 h 237913"/>
                  <a:gd name="connsiteX22" fmla="*/ 285496 w 475826"/>
                  <a:gd name="connsiteY22" fmla="*/ 118957 h 237913"/>
                  <a:gd name="connsiteX23" fmla="*/ 309287 w 475826"/>
                  <a:gd name="connsiteY23" fmla="*/ 95165 h 237913"/>
                  <a:gd name="connsiteX24" fmla="*/ 285496 w 475826"/>
                  <a:gd name="connsiteY24" fmla="*/ 71374 h 23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5826" h="237913">
                    <a:moveTo>
                      <a:pt x="71374" y="0"/>
                    </a:moveTo>
                    <a:lnTo>
                      <a:pt x="404453" y="0"/>
                    </a:lnTo>
                    <a:cubicBezTo>
                      <a:pt x="442464" y="0"/>
                      <a:pt x="473536" y="29713"/>
                      <a:pt x="475705" y="67180"/>
                    </a:cubicBezTo>
                    <a:lnTo>
                      <a:pt x="475827" y="71374"/>
                    </a:lnTo>
                    <a:lnTo>
                      <a:pt x="475827" y="166539"/>
                    </a:lnTo>
                    <a:cubicBezTo>
                      <a:pt x="475827" y="204551"/>
                      <a:pt x="446114" y="235622"/>
                      <a:pt x="408647" y="237792"/>
                    </a:cubicBezTo>
                    <a:lnTo>
                      <a:pt x="404453" y="237913"/>
                    </a:lnTo>
                    <a:lnTo>
                      <a:pt x="71374" y="237913"/>
                    </a:lnTo>
                    <a:cubicBezTo>
                      <a:pt x="33363" y="237913"/>
                      <a:pt x="2292" y="208200"/>
                      <a:pt x="121" y="170734"/>
                    </a:cubicBezTo>
                    <a:lnTo>
                      <a:pt x="0" y="166539"/>
                    </a:lnTo>
                    <a:lnTo>
                      <a:pt x="0" y="71374"/>
                    </a:lnTo>
                    <a:cubicBezTo>
                      <a:pt x="0" y="33363"/>
                      <a:pt x="29713" y="2292"/>
                      <a:pt x="67180" y="121"/>
                    </a:cubicBezTo>
                    <a:lnTo>
                      <a:pt x="71374" y="0"/>
                    </a:lnTo>
                    <a:lnTo>
                      <a:pt x="404453" y="0"/>
                    </a:lnTo>
                    <a:lnTo>
                      <a:pt x="71374" y="0"/>
                    </a:lnTo>
                    <a:close/>
                    <a:moveTo>
                      <a:pt x="380661" y="71374"/>
                    </a:moveTo>
                    <a:cubicBezTo>
                      <a:pt x="367521" y="71374"/>
                      <a:pt x="356870" y="82025"/>
                      <a:pt x="356870" y="95165"/>
                    </a:cubicBezTo>
                    <a:cubicBezTo>
                      <a:pt x="356870" y="108305"/>
                      <a:pt x="367521" y="118957"/>
                      <a:pt x="380661" y="118957"/>
                    </a:cubicBezTo>
                    <a:cubicBezTo>
                      <a:pt x="393801" y="118957"/>
                      <a:pt x="404453" y="108305"/>
                      <a:pt x="404453" y="95165"/>
                    </a:cubicBezTo>
                    <a:cubicBezTo>
                      <a:pt x="404453" y="82025"/>
                      <a:pt x="393801" y="71374"/>
                      <a:pt x="380661" y="71374"/>
                    </a:cubicBezTo>
                    <a:close/>
                    <a:moveTo>
                      <a:pt x="285496" y="71374"/>
                    </a:moveTo>
                    <a:cubicBezTo>
                      <a:pt x="272356" y="71374"/>
                      <a:pt x="261705" y="82025"/>
                      <a:pt x="261705" y="95165"/>
                    </a:cubicBezTo>
                    <a:cubicBezTo>
                      <a:pt x="261705" y="108305"/>
                      <a:pt x="272356" y="118957"/>
                      <a:pt x="285496" y="118957"/>
                    </a:cubicBezTo>
                    <a:cubicBezTo>
                      <a:pt x="298636" y="118957"/>
                      <a:pt x="309287" y="108305"/>
                      <a:pt x="309287" y="95165"/>
                    </a:cubicBezTo>
                    <a:cubicBezTo>
                      <a:pt x="309287" y="82025"/>
                      <a:pt x="298636" y="71374"/>
                      <a:pt x="285496" y="71374"/>
                    </a:cubicBezTo>
                    <a:close/>
                  </a:path>
                </a:pathLst>
              </a:custGeom>
              <a:gradFill flip="none" rotWithShape="1">
                <a:gsLst>
                  <a:gs pos="33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Graphic 47">
                <a:extLst>
                  <a:ext uri="{FF2B5EF4-FFF2-40B4-BE49-F238E27FC236}">
                    <a16:creationId xmlns:a16="http://schemas.microsoft.com/office/drawing/2014/main" id="{7A45CB39-15D3-343D-3B10-9BC6A41433C0}"/>
                  </a:ext>
                </a:extLst>
              </p:cNvPr>
              <p:cNvSpPr/>
              <p:nvPr/>
            </p:nvSpPr>
            <p:spPr>
              <a:xfrm>
                <a:off x="1964605" y="2584254"/>
                <a:ext cx="622612" cy="259421"/>
              </a:xfrm>
              <a:custGeom>
                <a:avLst/>
                <a:gdLst>
                  <a:gd name="connsiteX0" fmla="*/ 71374 w 475826"/>
                  <a:gd name="connsiteY0" fmla="*/ 0 h 237913"/>
                  <a:gd name="connsiteX1" fmla="*/ 404453 w 475826"/>
                  <a:gd name="connsiteY1" fmla="*/ 0 h 237913"/>
                  <a:gd name="connsiteX2" fmla="*/ 475705 w 475826"/>
                  <a:gd name="connsiteY2" fmla="*/ 67180 h 237913"/>
                  <a:gd name="connsiteX3" fmla="*/ 475827 w 475826"/>
                  <a:gd name="connsiteY3" fmla="*/ 71374 h 237913"/>
                  <a:gd name="connsiteX4" fmla="*/ 475827 w 475826"/>
                  <a:gd name="connsiteY4" fmla="*/ 166539 h 237913"/>
                  <a:gd name="connsiteX5" fmla="*/ 408647 w 475826"/>
                  <a:gd name="connsiteY5" fmla="*/ 237792 h 237913"/>
                  <a:gd name="connsiteX6" fmla="*/ 404453 w 475826"/>
                  <a:gd name="connsiteY6" fmla="*/ 237913 h 237913"/>
                  <a:gd name="connsiteX7" fmla="*/ 71374 w 475826"/>
                  <a:gd name="connsiteY7" fmla="*/ 237913 h 237913"/>
                  <a:gd name="connsiteX8" fmla="*/ 121 w 475826"/>
                  <a:gd name="connsiteY8" fmla="*/ 170734 h 237913"/>
                  <a:gd name="connsiteX9" fmla="*/ 0 w 475826"/>
                  <a:gd name="connsiteY9" fmla="*/ 166539 h 237913"/>
                  <a:gd name="connsiteX10" fmla="*/ 0 w 475826"/>
                  <a:gd name="connsiteY10" fmla="*/ 71374 h 237913"/>
                  <a:gd name="connsiteX11" fmla="*/ 67180 w 475826"/>
                  <a:gd name="connsiteY11" fmla="*/ 121 h 237913"/>
                  <a:gd name="connsiteX12" fmla="*/ 71374 w 475826"/>
                  <a:gd name="connsiteY12" fmla="*/ 0 h 237913"/>
                  <a:gd name="connsiteX13" fmla="*/ 404453 w 475826"/>
                  <a:gd name="connsiteY13" fmla="*/ 0 h 237913"/>
                  <a:gd name="connsiteX14" fmla="*/ 71374 w 475826"/>
                  <a:gd name="connsiteY14" fmla="*/ 0 h 237913"/>
                  <a:gd name="connsiteX15" fmla="*/ 380661 w 475826"/>
                  <a:gd name="connsiteY15" fmla="*/ 71374 h 237913"/>
                  <a:gd name="connsiteX16" fmla="*/ 356870 w 475826"/>
                  <a:gd name="connsiteY16" fmla="*/ 95165 h 237913"/>
                  <a:gd name="connsiteX17" fmla="*/ 380661 w 475826"/>
                  <a:gd name="connsiteY17" fmla="*/ 118957 h 237913"/>
                  <a:gd name="connsiteX18" fmla="*/ 404453 w 475826"/>
                  <a:gd name="connsiteY18" fmla="*/ 95165 h 237913"/>
                  <a:gd name="connsiteX19" fmla="*/ 380661 w 475826"/>
                  <a:gd name="connsiteY19" fmla="*/ 71374 h 237913"/>
                  <a:gd name="connsiteX20" fmla="*/ 285496 w 475826"/>
                  <a:gd name="connsiteY20" fmla="*/ 71374 h 237913"/>
                  <a:gd name="connsiteX21" fmla="*/ 261705 w 475826"/>
                  <a:gd name="connsiteY21" fmla="*/ 95165 h 237913"/>
                  <a:gd name="connsiteX22" fmla="*/ 285496 w 475826"/>
                  <a:gd name="connsiteY22" fmla="*/ 118957 h 237913"/>
                  <a:gd name="connsiteX23" fmla="*/ 309287 w 475826"/>
                  <a:gd name="connsiteY23" fmla="*/ 95165 h 237913"/>
                  <a:gd name="connsiteX24" fmla="*/ 285496 w 475826"/>
                  <a:gd name="connsiteY24" fmla="*/ 71374 h 23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5826" h="237913">
                    <a:moveTo>
                      <a:pt x="71374" y="0"/>
                    </a:moveTo>
                    <a:lnTo>
                      <a:pt x="404453" y="0"/>
                    </a:lnTo>
                    <a:cubicBezTo>
                      <a:pt x="442464" y="0"/>
                      <a:pt x="473536" y="29713"/>
                      <a:pt x="475705" y="67180"/>
                    </a:cubicBezTo>
                    <a:lnTo>
                      <a:pt x="475827" y="71374"/>
                    </a:lnTo>
                    <a:lnTo>
                      <a:pt x="475827" y="166539"/>
                    </a:lnTo>
                    <a:cubicBezTo>
                      <a:pt x="475827" y="204551"/>
                      <a:pt x="446114" y="235622"/>
                      <a:pt x="408647" y="237792"/>
                    </a:cubicBezTo>
                    <a:lnTo>
                      <a:pt x="404453" y="237913"/>
                    </a:lnTo>
                    <a:lnTo>
                      <a:pt x="71374" y="237913"/>
                    </a:lnTo>
                    <a:cubicBezTo>
                      <a:pt x="33363" y="237913"/>
                      <a:pt x="2292" y="208200"/>
                      <a:pt x="121" y="170734"/>
                    </a:cubicBezTo>
                    <a:lnTo>
                      <a:pt x="0" y="166539"/>
                    </a:lnTo>
                    <a:lnTo>
                      <a:pt x="0" y="71374"/>
                    </a:lnTo>
                    <a:cubicBezTo>
                      <a:pt x="0" y="33363"/>
                      <a:pt x="29713" y="2292"/>
                      <a:pt x="67180" y="121"/>
                    </a:cubicBezTo>
                    <a:lnTo>
                      <a:pt x="71374" y="0"/>
                    </a:lnTo>
                    <a:lnTo>
                      <a:pt x="404453" y="0"/>
                    </a:lnTo>
                    <a:lnTo>
                      <a:pt x="71374" y="0"/>
                    </a:lnTo>
                    <a:close/>
                    <a:moveTo>
                      <a:pt x="380661" y="71374"/>
                    </a:moveTo>
                    <a:cubicBezTo>
                      <a:pt x="367521" y="71374"/>
                      <a:pt x="356870" y="82025"/>
                      <a:pt x="356870" y="95165"/>
                    </a:cubicBezTo>
                    <a:cubicBezTo>
                      <a:pt x="356870" y="108305"/>
                      <a:pt x="367521" y="118957"/>
                      <a:pt x="380661" y="118957"/>
                    </a:cubicBezTo>
                    <a:cubicBezTo>
                      <a:pt x="393801" y="118957"/>
                      <a:pt x="404453" y="108305"/>
                      <a:pt x="404453" y="95165"/>
                    </a:cubicBezTo>
                    <a:cubicBezTo>
                      <a:pt x="404453" y="82025"/>
                      <a:pt x="393801" y="71374"/>
                      <a:pt x="380661" y="71374"/>
                    </a:cubicBezTo>
                    <a:close/>
                    <a:moveTo>
                      <a:pt x="285496" y="71374"/>
                    </a:moveTo>
                    <a:cubicBezTo>
                      <a:pt x="272356" y="71374"/>
                      <a:pt x="261705" y="82025"/>
                      <a:pt x="261705" y="95165"/>
                    </a:cubicBezTo>
                    <a:cubicBezTo>
                      <a:pt x="261705" y="108305"/>
                      <a:pt x="272356" y="118957"/>
                      <a:pt x="285496" y="118957"/>
                    </a:cubicBezTo>
                    <a:cubicBezTo>
                      <a:pt x="298636" y="118957"/>
                      <a:pt x="309287" y="108305"/>
                      <a:pt x="309287" y="95165"/>
                    </a:cubicBezTo>
                    <a:cubicBezTo>
                      <a:pt x="309287" y="82025"/>
                      <a:pt x="298636" y="71374"/>
                      <a:pt x="285496" y="71374"/>
                    </a:cubicBezTo>
                    <a:close/>
                  </a:path>
                </a:pathLst>
              </a:custGeom>
              <a:gradFill flip="none" rotWithShape="1">
                <a:gsLst>
                  <a:gs pos="33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8" name="Graphic 47">
                <a:extLst>
                  <a:ext uri="{FF2B5EF4-FFF2-40B4-BE49-F238E27FC236}">
                    <a16:creationId xmlns:a16="http://schemas.microsoft.com/office/drawing/2014/main" id="{FC73F4BF-9165-BF81-8242-EA6318585985}"/>
                  </a:ext>
                </a:extLst>
              </p:cNvPr>
              <p:cNvSpPr/>
              <p:nvPr/>
            </p:nvSpPr>
            <p:spPr>
              <a:xfrm>
                <a:off x="1964605" y="2884481"/>
                <a:ext cx="622612" cy="259421"/>
              </a:xfrm>
              <a:custGeom>
                <a:avLst/>
                <a:gdLst>
                  <a:gd name="connsiteX0" fmla="*/ 71374 w 475826"/>
                  <a:gd name="connsiteY0" fmla="*/ 0 h 237913"/>
                  <a:gd name="connsiteX1" fmla="*/ 404453 w 475826"/>
                  <a:gd name="connsiteY1" fmla="*/ 0 h 237913"/>
                  <a:gd name="connsiteX2" fmla="*/ 475705 w 475826"/>
                  <a:gd name="connsiteY2" fmla="*/ 67180 h 237913"/>
                  <a:gd name="connsiteX3" fmla="*/ 475827 w 475826"/>
                  <a:gd name="connsiteY3" fmla="*/ 71374 h 237913"/>
                  <a:gd name="connsiteX4" fmla="*/ 475827 w 475826"/>
                  <a:gd name="connsiteY4" fmla="*/ 166539 h 237913"/>
                  <a:gd name="connsiteX5" fmla="*/ 408647 w 475826"/>
                  <a:gd name="connsiteY5" fmla="*/ 237792 h 237913"/>
                  <a:gd name="connsiteX6" fmla="*/ 404453 w 475826"/>
                  <a:gd name="connsiteY6" fmla="*/ 237913 h 237913"/>
                  <a:gd name="connsiteX7" fmla="*/ 71374 w 475826"/>
                  <a:gd name="connsiteY7" fmla="*/ 237913 h 237913"/>
                  <a:gd name="connsiteX8" fmla="*/ 121 w 475826"/>
                  <a:gd name="connsiteY8" fmla="*/ 170734 h 237913"/>
                  <a:gd name="connsiteX9" fmla="*/ 0 w 475826"/>
                  <a:gd name="connsiteY9" fmla="*/ 166539 h 237913"/>
                  <a:gd name="connsiteX10" fmla="*/ 0 w 475826"/>
                  <a:gd name="connsiteY10" fmla="*/ 71374 h 237913"/>
                  <a:gd name="connsiteX11" fmla="*/ 67180 w 475826"/>
                  <a:gd name="connsiteY11" fmla="*/ 121 h 237913"/>
                  <a:gd name="connsiteX12" fmla="*/ 71374 w 475826"/>
                  <a:gd name="connsiteY12" fmla="*/ 0 h 237913"/>
                  <a:gd name="connsiteX13" fmla="*/ 404453 w 475826"/>
                  <a:gd name="connsiteY13" fmla="*/ 0 h 237913"/>
                  <a:gd name="connsiteX14" fmla="*/ 71374 w 475826"/>
                  <a:gd name="connsiteY14" fmla="*/ 0 h 237913"/>
                  <a:gd name="connsiteX15" fmla="*/ 380661 w 475826"/>
                  <a:gd name="connsiteY15" fmla="*/ 71374 h 237913"/>
                  <a:gd name="connsiteX16" fmla="*/ 356870 w 475826"/>
                  <a:gd name="connsiteY16" fmla="*/ 95165 h 237913"/>
                  <a:gd name="connsiteX17" fmla="*/ 380661 w 475826"/>
                  <a:gd name="connsiteY17" fmla="*/ 118957 h 237913"/>
                  <a:gd name="connsiteX18" fmla="*/ 404453 w 475826"/>
                  <a:gd name="connsiteY18" fmla="*/ 95165 h 237913"/>
                  <a:gd name="connsiteX19" fmla="*/ 380661 w 475826"/>
                  <a:gd name="connsiteY19" fmla="*/ 71374 h 237913"/>
                  <a:gd name="connsiteX20" fmla="*/ 285496 w 475826"/>
                  <a:gd name="connsiteY20" fmla="*/ 71374 h 237913"/>
                  <a:gd name="connsiteX21" fmla="*/ 261705 w 475826"/>
                  <a:gd name="connsiteY21" fmla="*/ 95165 h 237913"/>
                  <a:gd name="connsiteX22" fmla="*/ 285496 w 475826"/>
                  <a:gd name="connsiteY22" fmla="*/ 118957 h 237913"/>
                  <a:gd name="connsiteX23" fmla="*/ 309287 w 475826"/>
                  <a:gd name="connsiteY23" fmla="*/ 95165 h 237913"/>
                  <a:gd name="connsiteX24" fmla="*/ 285496 w 475826"/>
                  <a:gd name="connsiteY24" fmla="*/ 71374 h 23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5826" h="237913">
                    <a:moveTo>
                      <a:pt x="71374" y="0"/>
                    </a:moveTo>
                    <a:lnTo>
                      <a:pt x="404453" y="0"/>
                    </a:lnTo>
                    <a:cubicBezTo>
                      <a:pt x="442464" y="0"/>
                      <a:pt x="473536" y="29713"/>
                      <a:pt x="475705" y="67180"/>
                    </a:cubicBezTo>
                    <a:lnTo>
                      <a:pt x="475827" y="71374"/>
                    </a:lnTo>
                    <a:lnTo>
                      <a:pt x="475827" y="166539"/>
                    </a:lnTo>
                    <a:cubicBezTo>
                      <a:pt x="475827" y="204551"/>
                      <a:pt x="446114" y="235622"/>
                      <a:pt x="408647" y="237792"/>
                    </a:cubicBezTo>
                    <a:lnTo>
                      <a:pt x="404453" y="237913"/>
                    </a:lnTo>
                    <a:lnTo>
                      <a:pt x="71374" y="237913"/>
                    </a:lnTo>
                    <a:cubicBezTo>
                      <a:pt x="33363" y="237913"/>
                      <a:pt x="2292" y="208200"/>
                      <a:pt x="121" y="170734"/>
                    </a:cubicBezTo>
                    <a:lnTo>
                      <a:pt x="0" y="166539"/>
                    </a:lnTo>
                    <a:lnTo>
                      <a:pt x="0" y="71374"/>
                    </a:lnTo>
                    <a:cubicBezTo>
                      <a:pt x="0" y="33363"/>
                      <a:pt x="29713" y="2292"/>
                      <a:pt x="67180" y="121"/>
                    </a:cubicBezTo>
                    <a:lnTo>
                      <a:pt x="71374" y="0"/>
                    </a:lnTo>
                    <a:lnTo>
                      <a:pt x="404453" y="0"/>
                    </a:lnTo>
                    <a:lnTo>
                      <a:pt x="71374" y="0"/>
                    </a:lnTo>
                    <a:close/>
                    <a:moveTo>
                      <a:pt x="380661" y="71374"/>
                    </a:moveTo>
                    <a:cubicBezTo>
                      <a:pt x="367521" y="71374"/>
                      <a:pt x="356870" y="82025"/>
                      <a:pt x="356870" y="95165"/>
                    </a:cubicBezTo>
                    <a:cubicBezTo>
                      <a:pt x="356870" y="108305"/>
                      <a:pt x="367521" y="118957"/>
                      <a:pt x="380661" y="118957"/>
                    </a:cubicBezTo>
                    <a:cubicBezTo>
                      <a:pt x="393801" y="118957"/>
                      <a:pt x="404453" y="108305"/>
                      <a:pt x="404453" y="95165"/>
                    </a:cubicBezTo>
                    <a:cubicBezTo>
                      <a:pt x="404453" y="82025"/>
                      <a:pt x="393801" y="71374"/>
                      <a:pt x="380661" y="71374"/>
                    </a:cubicBezTo>
                    <a:close/>
                    <a:moveTo>
                      <a:pt x="285496" y="71374"/>
                    </a:moveTo>
                    <a:cubicBezTo>
                      <a:pt x="272356" y="71374"/>
                      <a:pt x="261705" y="82025"/>
                      <a:pt x="261705" y="95165"/>
                    </a:cubicBezTo>
                    <a:cubicBezTo>
                      <a:pt x="261705" y="108305"/>
                      <a:pt x="272356" y="118957"/>
                      <a:pt x="285496" y="118957"/>
                    </a:cubicBezTo>
                    <a:cubicBezTo>
                      <a:pt x="298636" y="118957"/>
                      <a:pt x="309287" y="108305"/>
                      <a:pt x="309287" y="95165"/>
                    </a:cubicBezTo>
                    <a:cubicBezTo>
                      <a:pt x="309287" y="82025"/>
                      <a:pt x="298636" y="71374"/>
                      <a:pt x="285496" y="71374"/>
                    </a:cubicBezTo>
                    <a:close/>
                  </a:path>
                </a:pathLst>
              </a:custGeom>
              <a:gradFill flip="none" rotWithShape="1">
                <a:gsLst>
                  <a:gs pos="33000">
                    <a:schemeClr val="bg1">
                      <a:lumMod val="85000"/>
                    </a:schemeClr>
                  </a:gs>
                  <a:gs pos="100000">
                    <a:schemeClr val="bg1">
                      <a:lumMod val="95000"/>
                    </a:schemeClr>
                  </a:gs>
                </a:gsLst>
                <a:lin ang="2700000" scaled="1"/>
                <a:tileRect/>
              </a:gradFill>
              <a:ln w="38100" cap="flat">
                <a:noFill/>
                <a:prstDash val="solid"/>
                <a:miter/>
              </a:ln>
              <a:effectLst>
                <a:outerShdw blurRad="50800" dist="38100" dir="2700000" algn="tl" rotWithShape="0">
                  <a:prstClr val="black">
                    <a:alpha val="40000"/>
                  </a:prstClr>
                </a:outerShdw>
              </a:effectLst>
              <a:scene3d>
                <a:camera prst="orthographicFront"/>
                <a:lightRig rig="threePt" dir="t"/>
              </a:scene3d>
              <a:sp3d>
                <a:bevelT w="25400" h="12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42" name="Group 141">
              <a:extLst>
                <a:ext uri="{FF2B5EF4-FFF2-40B4-BE49-F238E27FC236}">
                  <a16:creationId xmlns:a16="http://schemas.microsoft.com/office/drawing/2014/main" id="{58F4A796-3B38-7E79-D0B3-F9B15FEAE3E8}"/>
                </a:ext>
              </a:extLst>
            </p:cNvPr>
            <p:cNvGrpSpPr>
              <a:grpSpLocks noChangeAspect="1"/>
            </p:cNvGrpSpPr>
            <p:nvPr/>
          </p:nvGrpSpPr>
          <p:grpSpPr>
            <a:xfrm>
              <a:off x="2520136" y="2619867"/>
              <a:ext cx="415812" cy="493776"/>
              <a:chOff x="2683005" y="2605199"/>
              <a:chExt cx="275374" cy="327007"/>
            </a:xfrm>
            <a:effectLst/>
          </p:grpSpPr>
          <p:sp>
            <p:nvSpPr>
              <p:cNvPr id="143" name="Rectangle: Rounded Corners 142">
                <a:extLst>
                  <a:ext uri="{FF2B5EF4-FFF2-40B4-BE49-F238E27FC236}">
                    <a16:creationId xmlns:a16="http://schemas.microsoft.com/office/drawing/2014/main" id="{447C2BC1-8902-45EB-1187-D6AFB2640256}"/>
                  </a:ext>
                </a:extLst>
              </p:cNvPr>
              <p:cNvSpPr/>
              <p:nvPr/>
            </p:nvSpPr>
            <p:spPr bwMode="auto">
              <a:xfrm>
                <a:off x="2694736" y="2703544"/>
                <a:ext cx="255489" cy="207635"/>
              </a:xfrm>
              <a:prstGeom prst="roundRect">
                <a:avLst/>
              </a:pr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44" name="Graphic 19">
                <a:extLst>
                  <a:ext uri="{FF2B5EF4-FFF2-40B4-BE49-F238E27FC236}">
                    <a16:creationId xmlns:a16="http://schemas.microsoft.com/office/drawing/2014/main" id="{3A9F4168-0E7E-E383-AF6E-37937FFD3937}"/>
                  </a:ext>
                </a:extLst>
              </p:cNvPr>
              <p:cNvSpPr/>
              <p:nvPr/>
            </p:nvSpPr>
            <p:spPr>
              <a:xfrm>
                <a:off x="2683005" y="2605199"/>
                <a:ext cx="275374" cy="327007"/>
              </a:xfrm>
              <a:custGeom>
                <a:avLst/>
                <a:gdLst>
                  <a:gd name="connsiteX0" fmla="*/ 109769 w 219538"/>
                  <a:gd name="connsiteY0" fmla="*/ 185236 h 260702"/>
                  <a:gd name="connsiteX1" fmla="*/ 130351 w 219538"/>
                  <a:gd name="connsiteY1" fmla="*/ 164654 h 260702"/>
                  <a:gd name="connsiteX2" fmla="*/ 109769 w 219538"/>
                  <a:gd name="connsiteY2" fmla="*/ 144072 h 260702"/>
                  <a:gd name="connsiteX3" fmla="*/ 89188 w 219538"/>
                  <a:gd name="connsiteY3" fmla="*/ 164654 h 260702"/>
                  <a:gd name="connsiteX4" fmla="*/ 109769 w 219538"/>
                  <a:gd name="connsiteY4" fmla="*/ 185236 h 260702"/>
                  <a:gd name="connsiteX5" fmla="*/ 54885 w 219538"/>
                  <a:gd name="connsiteY5" fmla="*/ 54885 h 260702"/>
                  <a:gd name="connsiteX6" fmla="*/ 109769 w 219538"/>
                  <a:gd name="connsiteY6" fmla="*/ 0 h 260702"/>
                  <a:gd name="connsiteX7" fmla="*/ 164654 w 219538"/>
                  <a:gd name="connsiteY7" fmla="*/ 54885 h 260702"/>
                  <a:gd name="connsiteX8" fmla="*/ 164654 w 219538"/>
                  <a:gd name="connsiteY8" fmla="*/ 68606 h 260702"/>
                  <a:gd name="connsiteX9" fmla="*/ 174945 w 219538"/>
                  <a:gd name="connsiteY9" fmla="*/ 68606 h 260702"/>
                  <a:gd name="connsiteX10" fmla="*/ 219539 w 219538"/>
                  <a:gd name="connsiteY10" fmla="*/ 113200 h 260702"/>
                  <a:gd name="connsiteX11" fmla="*/ 219539 w 219538"/>
                  <a:gd name="connsiteY11" fmla="*/ 216108 h 260702"/>
                  <a:gd name="connsiteX12" fmla="*/ 174945 w 219538"/>
                  <a:gd name="connsiteY12" fmla="*/ 260702 h 260702"/>
                  <a:gd name="connsiteX13" fmla="*/ 44594 w 219538"/>
                  <a:gd name="connsiteY13" fmla="*/ 260702 h 260702"/>
                  <a:gd name="connsiteX14" fmla="*/ 0 w 219538"/>
                  <a:gd name="connsiteY14" fmla="*/ 216108 h 260702"/>
                  <a:gd name="connsiteX15" fmla="*/ 0 w 219538"/>
                  <a:gd name="connsiteY15" fmla="*/ 113200 h 260702"/>
                  <a:gd name="connsiteX16" fmla="*/ 44594 w 219538"/>
                  <a:gd name="connsiteY16" fmla="*/ 68606 h 260702"/>
                  <a:gd name="connsiteX17" fmla="*/ 54885 w 219538"/>
                  <a:gd name="connsiteY17" fmla="*/ 68606 h 260702"/>
                  <a:gd name="connsiteX18" fmla="*/ 54885 w 219538"/>
                  <a:gd name="connsiteY18" fmla="*/ 54885 h 260702"/>
                  <a:gd name="connsiteX19" fmla="*/ 109769 w 219538"/>
                  <a:gd name="connsiteY19" fmla="*/ 20582 h 260702"/>
                  <a:gd name="connsiteX20" fmla="*/ 75466 w 219538"/>
                  <a:gd name="connsiteY20" fmla="*/ 54885 h 260702"/>
                  <a:gd name="connsiteX21" fmla="*/ 75466 w 219538"/>
                  <a:gd name="connsiteY21" fmla="*/ 68606 h 260702"/>
                  <a:gd name="connsiteX22" fmla="*/ 144072 w 219538"/>
                  <a:gd name="connsiteY22" fmla="*/ 68606 h 260702"/>
                  <a:gd name="connsiteX23" fmla="*/ 144072 w 219538"/>
                  <a:gd name="connsiteY23" fmla="*/ 54885 h 260702"/>
                  <a:gd name="connsiteX24" fmla="*/ 109769 w 219538"/>
                  <a:gd name="connsiteY24" fmla="*/ 20582 h 260702"/>
                  <a:gd name="connsiteX25" fmla="*/ 44594 w 219538"/>
                  <a:gd name="connsiteY25" fmla="*/ 89188 h 260702"/>
                  <a:gd name="connsiteX26" fmla="*/ 20582 w 219538"/>
                  <a:gd name="connsiteY26" fmla="*/ 113200 h 260702"/>
                  <a:gd name="connsiteX27" fmla="*/ 20582 w 219538"/>
                  <a:gd name="connsiteY27" fmla="*/ 216108 h 260702"/>
                  <a:gd name="connsiteX28" fmla="*/ 44594 w 219538"/>
                  <a:gd name="connsiteY28" fmla="*/ 240120 h 260702"/>
                  <a:gd name="connsiteX29" fmla="*/ 174945 w 219538"/>
                  <a:gd name="connsiteY29" fmla="*/ 240120 h 260702"/>
                  <a:gd name="connsiteX30" fmla="*/ 198957 w 219538"/>
                  <a:gd name="connsiteY30" fmla="*/ 216108 h 260702"/>
                  <a:gd name="connsiteX31" fmla="*/ 198957 w 219538"/>
                  <a:gd name="connsiteY31" fmla="*/ 113200 h 260702"/>
                  <a:gd name="connsiteX32" fmla="*/ 174945 w 219538"/>
                  <a:gd name="connsiteY32" fmla="*/ 89188 h 260702"/>
                  <a:gd name="connsiteX33" fmla="*/ 44594 w 219538"/>
                  <a:gd name="connsiteY33" fmla="*/ 89188 h 26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9538" h="260702">
                    <a:moveTo>
                      <a:pt x="109769" y="185236"/>
                    </a:moveTo>
                    <a:cubicBezTo>
                      <a:pt x="121136" y="185236"/>
                      <a:pt x="130351" y="176021"/>
                      <a:pt x="130351" y="164654"/>
                    </a:cubicBezTo>
                    <a:cubicBezTo>
                      <a:pt x="130351" y="153287"/>
                      <a:pt x="121136" y="144072"/>
                      <a:pt x="109769" y="144072"/>
                    </a:cubicBezTo>
                    <a:cubicBezTo>
                      <a:pt x="98403" y="144072"/>
                      <a:pt x="89188" y="153287"/>
                      <a:pt x="89188" y="164654"/>
                    </a:cubicBezTo>
                    <a:cubicBezTo>
                      <a:pt x="89188" y="176021"/>
                      <a:pt x="98403" y="185236"/>
                      <a:pt x="109769" y="185236"/>
                    </a:cubicBezTo>
                    <a:close/>
                    <a:moveTo>
                      <a:pt x="54885" y="54885"/>
                    </a:moveTo>
                    <a:cubicBezTo>
                      <a:pt x="54885" y="24573"/>
                      <a:pt x="79457" y="0"/>
                      <a:pt x="109769" y="0"/>
                    </a:cubicBezTo>
                    <a:cubicBezTo>
                      <a:pt x="140081" y="0"/>
                      <a:pt x="164654" y="24573"/>
                      <a:pt x="164654" y="54885"/>
                    </a:cubicBezTo>
                    <a:lnTo>
                      <a:pt x="164654" y="68606"/>
                    </a:lnTo>
                    <a:lnTo>
                      <a:pt x="174945" y="68606"/>
                    </a:lnTo>
                    <a:cubicBezTo>
                      <a:pt x="199573" y="68606"/>
                      <a:pt x="219539" y="88571"/>
                      <a:pt x="219539" y="113200"/>
                    </a:cubicBezTo>
                    <a:lnTo>
                      <a:pt x="219539" y="216108"/>
                    </a:lnTo>
                    <a:cubicBezTo>
                      <a:pt x="219539" y="240737"/>
                      <a:pt x="199573" y="260702"/>
                      <a:pt x="174945" y="260702"/>
                    </a:cubicBezTo>
                    <a:lnTo>
                      <a:pt x="44594" y="260702"/>
                    </a:lnTo>
                    <a:cubicBezTo>
                      <a:pt x="19965" y="260702"/>
                      <a:pt x="0" y="240737"/>
                      <a:pt x="0" y="216108"/>
                    </a:cubicBezTo>
                    <a:lnTo>
                      <a:pt x="0" y="113200"/>
                    </a:lnTo>
                    <a:cubicBezTo>
                      <a:pt x="0" y="88571"/>
                      <a:pt x="19965" y="68606"/>
                      <a:pt x="44594" y="68606"/>
                    </a:cubicBezTo>
                    <a:lnTo>
                      <a:pt x="54885" y="68606"/>
                    </a:lnTo>
                    <a:lnTo>
                      <a:pt x="54885" y="54885"/>
                    </a:lnTo>
                    <a:close/>
                    <a:moveTo>
                      <a:pt x="109769" y="20582"/>
                    </a:moveTo>
                    <a:cubicBezTo>
                      <a:pt x="90825" y="20582"/>
                      <a:pt x="75466" y="35940"/>
                      <a:pt x="75466" y="54885"/>
                    </a:cubicBezTo>
                    <a:lnTo>
                      <a:pt x="75466" y="68606"/>
                    </a:lnTo>
                    <a:lnTo>
                      <a:pt x="144072" y="68606"/>
                    </a:lnTo>
                    <a:lnTo>
                      <a:pt x="144072" y="54885"/>
                    </a:lnTo>
                    <a:cubicBezTo>
                      <a:pt x="144072" y="35940"/>
                      <a:pt x="128714" y="20582"/>
                      <a:pt x="109769" y="20582"/>
                    </a:cubicBezTo>
                    <a:close/>
                    <a:moveTo>
                      <a:pt x="44594" y="89188"/>
                    </a:moveTo>
                    <a:cubicBezTo>
                      <a:pt x="31332" y="89188"/>
                      <a:pt x="20582" y="99938"/>
                      <a:pt x="20582" y="113200"/>
                    </a:cubicBezTo>
                    <a:lnTo>
                      <a:pt x="20582" y="216108"/>
                    </a:lnTo>
                    <a:cubicBezTo>
                      <a:pt x="20582" y="229370"/>
                      <a:pt x="31332" y="240120"/>
                      <a:pt x="44594" y="240120"/>
                    </a:cubicBezTo>
                    <a:lnTo>
                      <a:pt x="174945" y="240120"/>
                    </a:lnTo>
                    <a:cubicBezTo>
                      <a:pt x="188206" y="240120"/>
                      <a:pt x="198957" y="229370"/>
                      <a:pt x="198957" y="216108"/>
                    </a:cubicBezTo>
                    <a:lnTo>
                      <a:pt x="198957" y="113200"/>
                    </a:lnTo>
                    <a:cubicBezTo>
                      <a:pt x="198957" y="99938"/>
                      <a:pt x="188206" y="89188"/>
                      <a:pt x="174945" y="89188"/>
                    </a:cubicBezTo>
                    <a:lnTo>
                      <a:pt x="44594" y="89188"/>
                    </a:lnTo>
                    <a:close/>
                  </a:path>
                </a:pathLst>
              </a:custGeom>
              <a:gradFill flip="none" rotWithShape="1">
                <a:gsLst>
                  <a:gs pos="34000">
                    <a:srgbClr val="F4364C"/>
                  </a:gs>
                  <a:gs pos="89000">
                    <a:srgbClr val="FFB900"/>
                  </a:gs>
                  <a:gs pos="3000">
                    <a:srgbClr val="8661C5"/>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45" name="Oval 144">
                <a:extLst>
                  <a:ext uri="{FF2B5EF4-FFF2-40B4-BE49-F238E27FC236}">
                    <a16:creationId xmlns:a16="http://schemas.microsoft.com/office/drawing/2014/main" id="{F56E41F2-6003-8D34-C557-9A18C75A70E5}"/>
                  </a:ext>
                </a:extLst>
              </p:cNvPr>
              <p:cNvSpPr/>
              <p:nvPr/>
            </p:nvSpPr>
            <p:spPr bwMode="auto">
              <a:xfrm>
                <a:off x="2790419" y="2779533"/>
                <a:ext cx="54695" cy="54695"/>
              </a:xfrm>
              <a:prstGeom prst="ellipse">
                <a:avLst/>
              </a:prstGeom>
              <a:solidFill>
                <a:srgbClr val="454142"/>
              </a:solidFill>
              <a:ln>
                <a:noFill/>
                <a:headEnd type="none" w="med" len="med"/>
                <a:tailEnd type="none" w="med" len="med"/>
              </a:ln>
              <a:effectLst>
                <a:innerShdw blurRad="12700">
                  <a:schemeClr val="bg2"/>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151" name="Graphic 39">
            <a:extLst>
              <a:ext uri="{FF2B5EF4-FFF2-40B4-BE49-F238E27FC236}">
                <a16:creationId xmlns:a16="http://schemas.microsoft.com/office/drawing/2014/main" id="{0EFA90BE-98CD-3DF8-6087-C0BD252BA258}"/>
              </a:ext>
              <a:ext uri="{C183D7F6-B498-43B3-948B-1728B52AA6E4}">
                <adec:decorative xmlns:adec="http://schemas.microsoft.com/office/drawing/2017/decorative" val="1"/>
              </a:ext>
            </a:extLst>
          </p:cNvPr>
          <p:cNvSpPr>
            <a:spLocks noChangeAspect="1"/>
          </p:cNvSpPr>
          <p:nvPr/>
        </p:nvSpPr>
        <p:spPr>
          <a:xfrm>
            <a:off x="926943" y="5332517"/>
            <a:ext cx="431502" cy="367629"/>
          </a:xfrm>
          <a:custGeom>
            <a:avLst/>
            <a:gdLst>
              <a:gd name="connsiteX0" fmla="*/ 122707 w 409025"/>
              <a:gd name="connsiteY0" fmla="*/ 163609 h 347668"/>
              <a:gd name="connsiteX1" fmla="*/ 204511 w 409025"/>
              <a:gd name="connsiteY1" fmla="*/ 81804 h 347668"/>
              <a:gd name="connsiteX2" fmla="*/ 122707 w 409025"/>
              <a:gd name="connsiteY2" fmla="*/ 0 h 347668"/>
              <a:gd name="connsiteX3" fmla="*/ 40902 w 409025"/>
              <a:gd name="connsiteY3" fmla="*/ 81804 h 347668"/>
              <a:gd name="connsiteX4" fmla="*/ 122707 w 409025"/>
              <a:gd name="connsiteY4" fmla="*/ 163609 h 347668"/>
              <a:gd name="connsiteX5" fmla="*/ 306766 w 409025"/>
              <a:gd name="connsiteY5" fmla="*/ 163609 h 347668"/>
              <a:gd name="connsiteX6" fmla="*/ 368120 w 409025"/>
              <a:gd name="connsiteY6" fmla="*/ 102255 h 347668"/>
              <a:gd name="connsiteX7" fmla="*/ 306766 w 409025"/>
              <a:gd name="connsiteY7" fmla="*/ 40902 h 347668"/>
              <a:gd name="connsiteX8" fmla="*/ 245413 w 409025"/>
              <a:gd name="connsiteY8" fmla="*/ 102255 h 347668"/>
              <a:gd name="connsiteX9" fmla="*/ 306766 w 409025"/>
              <a:gd name="connsiteY9" fmla="*/ 163609 h 347668"/>
              <a:gd name="connsiteX10" fmla="*/ 46015 w 409025"/>
              <a:gd name="connsiteY10" fmla="*/ 204511 h 347668"/>
              <a:gd name="connsiteX11" fmla="*/ 0 w 409025"/>
              <a:gd name="connsiteY11" fmla="*/ 250526 h 347668"/>
              <a:gd name="connsiteX12" fmla="*/ 0 w 409025"/>
              <a:gd name="connsiteY12" fmla="*/ 255639 h 347668"/>
              <a:gd name="connsiteX13" fmla="*/ 122707 w 409025"/>
              <a:gd name="connsiteY13" fmla="*/ 347668 h 347668"/>
              <a:gd name="connsiteX14" fmla="*/ 245413 w 409025"/>
              <a:gd name="connsiteY14" fmla="*/ 255639 h 347668"/>
              <a:gd name="connsiteX15" fmla="*/ 245413 w 409025"/>
              <a:gd name="connsiteY15" fmla="*/ 250526 h 347668"/>
              <a:gd name="connsiteX16" fmla="*/ 199398 w 409025"/>
              <a:gd name="connsiteY16" fmla="*/ 204511 h 347668"/>
              <a:gd name="connsiteX17" fmla="*/ 46015 w 409025"/>
              <a:gd name="connsiteY17" fmla="*/ 204511 h 347668"/>
              <a:gd name="connsiteX18" fmla="*/ 306770 w 409025"/>
              <a:gd name="connsiteY18" fmla="*/ 316992 h 347668"/>
              <a:gd name="connsiteX19" fmla="*/ 250430 w 409025"/>
              <a:gd name="connsiteY19" fmla="*/ 307617 h 347668"/>
              <a:gd name="connsiteX20" fmla="*/ 263255 w 409025"/>
              <a:gd name="connsiteY20" fmla="*/ 275754 h 347668"/>
              <a:gd name="connsiteX21" fmla="*/ 265482 w 409025"/>
              <a:gd name="connsiteY21" fmla="*/ 262496 h 347668"/>
              <a:gd name="connsiteX22" fmla="*/ 265803 w 409025"/>
              <a:gd name="connsiteY22" fmla="*/ 258168 h 347668"/>
              <a:gd name="connsiteX23" fmla="*/ 265856 w 409025"/>
              <a:gd name="connsiteY23" fmla="*/ 256667 h 347668"/>
              <a:gd name="connsiteX24" fmla="*/ 265866 w 409025"/>
              <a:gd name="connsiteY24" fmla="*/ 256093 h 347668"/>
              <a:gd name="connsiteX25" fmla="*/ 265868 w 409025"/>
              <a:gd name="connsiteY25" fmla="*/ 255849 h 347668"/>
              <a:gd name="connsiteX26" fmla="*/ 265868 w 409025"/>
              <a:gd name="connsiteY26" fmla="*/ 255741 h 347668"/>
              <a:gd name="connsiteX27" fmla="*/ 265868 w 409025"/>
              <a:gd name="connsiteY27" fmla="*/ 255688 h 347668"/>
              <a:gd name="connsiteX28" fmla="*/ 265868 w 409025"/>
              <a:gd name="connsiteY28" fmla="*/ 255639 h 347668"/>
              <a:gd name="connsiteX29" fmla="*/ 265868 w 409025"/>
              <a:gd name="connsiteY29" fmla="*/ 250526 h 347668"/>
              <a:gd name="connsiteX30" fmla="*/ 247411 w 409025"/>
              <a:gd name="connsiteY30" fmla="*/ 204558 h 347668"/>
              <a:gd name="connsiteX31" fmla="*/ 249507 w 409025"/>
              <a:gd name="connsiteY31" fmla="*/ 204511 h 347668"/>
              <a:gd name="connsiteX32" fmla="*/ 364033 w 409025"/>
              <a:gd name="connsiteY32" fmla="*/ 204511 h 347668"/>
              <a:gd name="connsiteX33" fmla="*/ 409026 w 409025"/>
              <a:gd name="connsiteY33" fmla="*/ 249503 h 347668"/>
              <a:gd name="connsiteX34" fmla="*/ 306770 w 409025"/>
              <a:gd name="connsiteY34" fmla="*/ 316992 h 34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9025" h="347668">
                <a:moveTo>
                  <a:pt x="122707" y="163609"/>
                </a:moveTo>
                <a:cubicBezTo>
                  <a:pt x="167885" y="163609"/>
                  <a:pt x="204511" y="126983"/>
                  <a:pt x="204511" y="81804"/>
                </a:cubicBezTo>
                <a:cubicBezTo>
                  <a:pt x="204511" y="36625"/>
                  <a:pt x="167885" y="0"/>
                  <a:pt x="122707" y="0"/>
                </a:cubicBezTo>
                <a:cubicBezTo>
                  <a:pt x="77527" y="0"/>
                  <a:pt x="40902" y="36625"/>
                  <a:pt x="40902" y="81804"/>
                </a:cubicBezTo>
                <a:cubicBezTo>
                  <a:pt x="40902" y="126983"/>
                  <a:pt x="77527" y="163609"/>
                  <a:pt x="122707" y="163609"/>
                </a:cubicBezTo>
                <a:close/>
                <a:moveTo>
                  <a:pt x="306766" y="163609"/>
                </a:moveTo>
                <a:cubicBezTo>
                  <a:pt x="340652" y="163609"/>
                  <a:pt x="368120" y="136141"/>
                  <a:pt x="368120" y="102255"/>
                </a:cubicBezTo>
                <a:cubicBezTo>
                  <a:pt x="368120" y="68371"/>
                  <a:pt x="340652" y="40902"/>
                  <a:pt x="306766" y="40902"/>
                </a:cubicBezTo>
                <a:cubicBezTo>
                  <a:pt x="272881" y="40902"/>
                  <a:pt x="245413" y="68371"/>
                  <a:pt x="245413" y="102255"/>
                </a:cubicBezTo>
                <a:cubicBezTo>
                  <a:pt x="245413" y="136141"/>
                  <a:pt x="272881" y="163609"/>
                  <a:pt x="306766" y="163609"/>
                </a:cubicBezTo>
                <a:close/>
                <a:moveTo>
                  <a:pt x="46015" y="204511"/>
                </a:moveTo>
                <a:cubicBezTo>
                  <a:pt x="20602" y="204511"/>
                  <a:pt x="0" y="225113"/>
                  <a:pt x="0" y="250526"/>
                </a:cubicBezTo>
                <a:lnTo>
                  <a:pt x="0" y="255639"/>
                </a:lnTo>
                <a:cubicBezTo>
                  <a:pt x="0" y="255639"/>
                  <a:pt x="0" y="347668"/>
                  <a:pt x="122707" y="347668"/>
                </a:cubicBezTo>
                <a:cubicBezTo>
                  <a:pt x="245413" y="347668"/>
                  <a:pt x="245413" y="255639"/>
                  <a:pt x="245413" y="255639"/>
                </a:cubicBezTo>
                <a:lnTo>
                  <a:pt x="245413" y="250526"/>
                </a:lnTo>
                <a:cubicBezTo>
                  <a:pt x="245413" y="225113"/>
                  <a:pt x="224811" y="204511"/>
                  <a:pt x="199398" y="204511"/>
                </a:cubicBezTo>
                <a:lnTo>
                  <a:pt x="46015" y="204511"/>
                </a:lnTo>
                <a:close/>
                <a:moveTo>
                  <a:pt x="306770" y="316992"/>
                </a:moveTo>
                <a:cubicBezTo>
                  <a:pt x="282818" y="316992"/>
                  <a:pt x="264475" y="313288"/>
                  <a:pt x="250430" y="307617"/>
                </a:cubicBezTo>
                <a:cubicBezTo>
                  <a:pt x="257424" y="295860"/>
                  <a:pt x="261199" y="284560"/>
                  <a:pt x="263255" y="275754"/>
                </a:cubicBezTo>
                <a:cubicBezTo>
                  <a:pt x="264490" y="270459"/>
                  <a:pt x="265138" y="265919"/>
                  <a:pt x="265482" y="262496"/>
                </a:cubicBezTo>
                <a:cubicBezTo>
                  <a:pt x="265653" y="260776"/>
                  <a:pt x="265750" y="259320"/>
                  <a:pt x="265803" y="258168"/>
                </a:cubicBezTo>
                <a:cubicBezTo>
                  <a:pt x="265829" y="257592"/>
                  <a:pt x="265846" y="257089"/>
                  <a:pt x="265856" y="256667"/>
                </a:cubicBezTo>
                <a:lnTo>
                  <a:pt x="265866" y="256093"/>
                </a:lnTo>
                <a:lnTo>
                  <a:pt x="265868" y="255849"/>
                </a:lnTo>
                <a:lnTo>
                  <a:pt x="265868" y="255741"/>
                </a:lnTo>
                <a:lnTo>
                  <a:pt x="265868" y="255688"/>
                </a:lnTo>
                <a:cubicBezTo>
                  <a:pt x="265868" y="255622"/>
                  <a:pt x="265868" y="255639"/>
                  <a:pt x="265868" y="255639"/>
                </a:cubicBezTo>
                <a:lnTo>
                  <a:pt x="265868" y="250526"/>
                </a:lnTo>
                <a:cubicBezTo>
                  <a:pt x="265868" y="232690"/>
                  <a:pt x="258843" y="216497"/>
                  <a:pt x="247411" y="204558"/>
                </a:cubicBezTo>
                <a:cubicBezTo>
                  <a:pt x="248104" y="204527"/>
                  <a:pt x="248804" y="204511"/>
                  <a:pt x="249507" y="204511"/>
                </a:cubicBezTo>
                <a:lnTo>
                  <a:pt x="364033" y="204511"/>
                </a:lnTo>
                <a:cubicBezTo>
                  <a:pt x="388881" y="204511"/>
                  <a:pt x="409026" y="224655"/>
                  <a:pt x="409026" y="249503"/>
                </a:cubicBezTo>
                <a:cubicBezTo>
                  <a:pt x="409026" y="249503"/>
                  <a:pt x="409026" y="316992"/>
                  <a:pt x="306770" y="316992"/>
                </a:cubicBezTo>
                <a:close/>
              </a:path>
            </a:pathLst>
          </a:custGeom>
          <a:gradFill flip="none" rotWithShape="1">
            <a:gsLst>
              <a:gs pos="70000">
                <a:srgbClr val="C03BC4"/>
              </a:gs>
              <a:gs pos="0">
                <a:srgbClr val="F4364C"/>
              </a:gs>
            </a:gsLst>
            <a:path path="circle">
              <a:fillToRect l="100000" t="100000"/>
            </a:path>
            <a:tileRect r="-100000" b="-100000"/>
          </a:gradFill>
          <a:effectLst>
            <a:outerShdw blurRad="63500" dist="127000" dir="2700000" algn="tl" rotWithShape="0">
              <a:srgbClr val="737373">
                <a:alpha val="20000"/>
              </a:srgbClr>
            </a:outerShdw>
          </a:effectLst>
        </p:spPr>
        <p:txBody>
          <a:bodyPr wrap="square" lIns="0" tIns="18288" rIns="0" bIns="45720" anchor="ctr" anchorCtr="0">
            <a:spAutoFit/>
          </a:bodyPr>
          <a:lstStyle/>
          <a:p>
            <a:pPr algn="ctr" fontAlgn="base">
              <a:spcBef>
                <a:spcPct val="0"/>
              </a:spcBef>
              <a:spcAft>
                <a:spcPct val="0"/>
              </a:spcAft>
            </a:pPr>
            <a:endParaRPr lang="en-US" sz="1600" b="1">
              <a:ln w="3175">
                <a:noFill/>
              </a:ln>
              <a:gradFill>
                <a:gsLst>
                  <a:gs pos="3933">
                    <a:srgbClr val="FFFFFF"/>
                  </a:gs>
                  <a:gs pos="17416">
                    <a:srgbClr val="FFFFFF"/>
                  </a:gs>
                </a:gsLst>
                <a:path path="circle">
                  <a:fillToRect l="100000" b="100000"/>
                </a:path>
              </a:gradFill>
              <a:latin typeface="Segoe UI Variable Text Semibold" pitchFamily="2" charset="0"/>
              <a:cs typeface="Segoe UI" pitchFamily="34" charset="0"/>
            </a:endParaRPr>
          </a:p>
        </p:txBody>
      </p:sp>
      <p:sp>
        <p:nvSpPr>
          <p:cNvPr id="152" name="Graphic 33">
            <a:extLst>
              <a:ext uri="{FF2B5EF4-FFF2-40B4-BE49-F238E27FC236}">
                <a16:creationId xmlns:a16="http://schemas.microsoft.com/office/drawing/2014/main" id="{03C67AC7-5D56-54C9-BFE2-2A092788E88D}"/>
              </a:ext>
              <a:ext uri="{C183D7F6-B498-43B3-948B-1728B52AA6E4}">
                <adec:decorative xmlns:adec="http://schemas.microsoft.com/office/drawing/2017/decorative" val="1"/>
              </a:ext>
            </a:extLst>
          </p:cNvPr>
          <p:cNvSpPr>
            <a:spLocks noChangeAspect="1"/>
          </p:cNvSpPr>
          <p:nvPr/>
        </p:nvSpPr>
        <p:spPr>
          <a:xfrm>
            <a:off x="7815374" y="5332516"/>
            <a:ext cx="435816" cy="501193"/>
          </a:xfrm>
          <a:custGeom>
            <a:avLst/>
            <a:gdLst>
              <a:gd name="connsiteX0" fmla="*/ 13498 w 350940"/>
              <a:gd name="connsiteY0" fmla="*/ 0 h 404931"/>
              <a:gd name="connsiteX1" fmla="*/ 26995 w 350940"/>
              <a:gd name="connsiteY1" fmla="*/ 13498 h 404931"/>
              <a:gd name="connsiteX2" fmla="*/ 202466 w 350940"/>
              <a:gd name="connsiteY2" fmla="*/ 188968 h 404931"/>
              <a:gd name="connsiteX3" fmla="*/ 223870 w 350940"/>
              <a:gd name="connsiteY3" fmla="*/ 188968 h 404931"/>
              <a:gd name="connsiteX4" fmla="*/ 192920 w 350940"/>
              <a:gd name="connsiteY4" fmla="*/ 158019 h 404931"/>
              <a:gd name="connsiteX5" fmla="*/ 192920 w 350940"/>
              <a:gd name="connsiteY5" fmla="*/ 138930 h 404931"/>
              <a:gd name="connsiteX6" fmla="*/ 212011 w 350940"/>
              <a:gd name="connsiteY6" fmla="*/ 138930 h 404931"/>
              <a:gd name="connsiteX7" fmla="*/ 266002 w 350940"/>
              <a:gd name="connsiteY7" fmla="*/ 192921 h 404931"/>
              <a:gd name="connsiteX8" fmla="*/ 266002 w 350940"/>
              <a:gd name="connsiteY8" fmla="*/ 212010 h 404931"/>
              <a:gd name="connsiteX9" fmla="*/ 212011 w 350940"/>
              <a:gd name="connsiteY9" fmla="*/ 266002 h 404931"/>
              <a:gd name="connsiteX10" fmla="*/ 192920 w 350940"/>
              <a:gd name="connsiteY10" fmla="*/ 266002 h 404931"/>
              <a:gd name="connsiteX11" fmla="*/ 192920 w 350940"/>
              <a:gd name="connsiteY11" fmla="*/ 246911 h 404931"/>
              <a:gd name="connsiteX12" fmla="*/ 223870 w 350940"/>
              <a:gd name="connsiteY12" fmla="*/ 215963 h 404931"/>
              <a:gd name="connsiteX13" fmla="*/ 202466 w 350940"/>
              <a:gd name="connsiteY13" fmla="*/ 215963 h 404931"/>
              <a:gd name="connsiteX14" fmla="*/ 26995 w 350940"/>
              <a:gd name="connsiteY14" fmla="*/ 391433 h 404931"/>
              <a:gd name="connsiteX15" fmla="*/ 13498 w 350940"/>
              <a:gd name="connsiteY15" fmla="*/ 404931 h 404931"/>
              <a:gd name="connsiteX16" fmla="*/ 0 w 350940"/>
              <a:gd name="connsiteY16" fmla="*/ 391433 h 404931"/>
              <a:gd name="connsiteX17" fmla="*/ 128959 w 350940"/>
              <a:gd name="connsiteY17" fmla="*/ 202466 h 404931"/>
              <a:gd name="connsiteX18" fmla="*/ 0 w 350940"/>
              <a:gd name="connsiteY18" fmla="*/ 13498 h 404931"/>
              <a:gd name="connsiteX19" fmla="*/ 13498 w 350940"/>
              <a:gd name="connsiteY19" fmla="*/ 0 h 404931"/>
              <a:gd name="connsiteX20" fmla="*/ 162828 w 350940"/>
              <a:gd name="connsiteY20" fmla="*/ 248158 h 404931"/>
              <a:gd name="connsiteX21" fmla="*/ 80986 w 350940"/>
              <a:gd name="connsiteY21" fmla="*/ 305283 h 404931"/>
              <a:gd name="connsiteX22" fmla="*/ 80986 w 350940"/>
              <a:gd name="connsiteY22" fmla="*/ 323945 h 404931"/>
              <a:gd name="connsiteX23" fmla="*/ 134977 w 350940"/>
              <a:gd name="connsiteY23" fmla="*/ 377936 h 404931"/>
              <a:gd name="connsiteX24" fmla="*/ 296949 w 350940"/>
              <a:gd name="connsiteY24" fmla="*/ 377936 h 404931"/>
              <a:gd name="connsiteX25" fmla="*/ 350940 w 350940"/>
              <a:gd name="connsiteY25" fmla="*/ 323945 h 404931"/>
              <a:gd name="connsiteX26" fmla="*/ 350940 w 350940"/>
              <a:gd name="connsiteY26" fmla="*/ 80986 h 404931"/>
              <a:gd name="connsiteX27" fmla="*/ 296949 w 350940"/>
              <a:gd name="connsiteY27" fmla="*/ 26995 h 404931"/>
              <a:gd name="connsiteX28" fmla="*/ 134977 w 350940"/>
              <a:gd name="connsiteY28" fmla="*/ 26995 h 404931"/>
              <a:gd name="connsiteX29" fmla="*/ 80986 w 350940"/>
              <a:gd name="connsiteY29" fmla="*/ 80986 h 404931"/>
              <a:gd name="connsiteX30" fmla="*/ 80986 w 350940"/>
              <a:gd name="connsiteY30" fmla="*/ 99647 h 404931"/>
              <a:gd name="connsiteX31" fmla="*/ 162828 w 350940"/>
              <a:gd name="connsiteY31" fmla="*/ 156773 h 404931"/>
              <a:gd name="connsiteX32" fmla="*/ 173831 w 350940"/>
              <a:gd name="connsiteY32" fmla="*/ 119842 h 404931"/>
              <a:gd name="connsiteX33" fmla="*/ 231100 w 350940"/>
              <a:gd name="connsiteY33" fmla="*/ 119842 h 404931"/>
              <a:gd name="connsiteX34" fmla="*/ 285090 w 350940"/>
              <a:gd name="connsiteY34" fmla="*/ 173833 h 404931"/>
              <a:gd name="connsiteX35" fmla="*/ 285090 w 350940"/>
              <a:gd name="connsiteY35" fmla="*/ 231100 h 404931"/>
              <a:gd name="connsiteX36" fmla="*/ 231100 w 350940"/>
              <a:gd name="connsiteY36" fmla="*/ 285090 h 404931"/>
              <a:gd name="connsiteX37" fmla="*/ 173831 w 350940"/>
              <a:gd name="connsiteY37" fmla="*/ 285090 h 404931"/>
              <a:gd name="connsiteX38" fmla="*/ 162828 w 350940"/>
              <a:gd name="connsiteY38" fmla="*/ 248158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0940" h="404931">
                <a:moveTo>
                  <a:pt x="13498" y="0"/>
                </a:moveTo>
                <a:cubicBezTo>
                  <a:pt x="20952" y="0"/>
                  <a:pt x="26995" y="6043"/>
                  <a:pt x="26995" y="13498"/>
                </a:cubicBezTo>
                <a:cubicBezTo>
                  <a:pt x="26995" y="111325"/>
                  <a:pt x="104638" y="188968"/>
                  <a:pt x="202466" y="188968"/>
                </a:cubicBezTo>
                <a:lnTo>
                  <a:pt x="223870" y="188968"/>
                </a:lnTo>
                <a:lnTo>
                  <a:pt x="192920" y="158019"/>
                </a:lnTo>
                <a:cubicBezTo>
                  <a:pt x="187650" y="152748"/>
                  <a:pt x="187650" y="144202"/>
                  <a:pt x="192920" y="138930"/>
                </a:cubicBezTo>
                <a:cubicBezTo>
                  <a:pt x="198192" y="133659"/>
                  <a:pt x="206739" y="133659"/>
                  <a:pt x="212011" y="138930"/>
                </a:cubicBezTo>
                <a:lnTo>
                  <a:pt x="266002" y="192921"/>
                </a:lnTo>
                <a:cubicBezTo>
                  <a:pt x="271271" y="198192"/>
                  <a:pt x="271271" y="206739"/>
                  <a:pt x="266002" y="212010"/>
                </a:cubicBezTo>
                <a:lnTo>
                  <a:pt x="212011" y="266002"/>
                </a:lnTo>
                <a:cubicBezTo>
                  <a:pt x="206739" y="271271"/>
                  <a:pt x="198192" y="271271"/>
                  <a:pt x="192920" y="266002"/>
                </a:cubicBezTo>
                <a:cubicBezTo>
                  <a:pt x="187650" y="260730"/>
                  <a:pt x="187650" y="252183"/>
                  <a:pt x="192920" y="246911"/>
                </a:cubicBezTo>
                <a:lnTo>
                  <a:pt x="223870" y="215963"/>
                </a:lnTo>
                <a:lnTo>
                  <a:pt x="202466" y="215963"/>
                </a:lnTo>
                <a:cubicBezTo>
                  <a:pt x="104638" y="215963"/>
                  <a:pt x="26995" y="293605"/>
                  <a:pt x="26995" y="391433"/>
                </a:cubicBezTo>
                <a:cubicBezTo>
                  <a:pt x="26995" y="398887"/>
                  <a:pt x="20952" y="404931"/>
                  <a:pt x="13498" y="404931"/>
                </a:cubicBezTo>
                <a:cubicBezTo>
                  <a:pt x="6043" y="404931"/>
                  <a:pt x="0" y="398887"/>
                  <a:pt x="0" y="391433"/>
                </a:cubicBezTo>
                <a:cubicBezTo>
                  <a:pt x="0" y="304694"/>
                  <a:pt x="53116" y="231577"/>
                  <a:pt x="128959" y="202466"/>
                </a:cubicBezTo>
                <a:cubicBezTo>
                  <a:pt x="53116" y="173354"/>
                  <a:pt x="0" y="100236"/>
                  <a:pt x="0" y="13498"/>
                </a:cubicBezTo>
                <a:cubicBezTo>
                  <a:pt x="0" y="6043"/>
                  <a:pt x="6043" y="0"/>
                  <a:pt x="13498" y="0"/>
                </a:cubicBezTo>
                <a:close/>
                <a:moveTo>
                  <a:pt x="162828" y="248158"/>
                </a:moveTo>
                <a:cubicBezTo>
                  <a:pt x="129127" y="257242"/>
                  <a:pt x="100436" y="277694"/>
                  <a:pt x="80986" y="305283"/>
                </a:cubicBezTo>
                <a:lnTo>
                  <a:pt x="80986" y="323945"/>
                </a:lnTo>
                <a:cubicBezTo>
                  <a:pt x="80986" y="353764"/>
                  <a:pt x="105159" y="377936"/>
                  <a:pt x="134977" y="377936"/>
                </a:cubicBezTo>
                <a:lnTo>
                  <a:pt x="296949" y="377936"/>
                </a:lnTo>
                <a:cubicBezTo>
                  <a:pt x="326769" y="377936"/>
                  <a:pt x="350940" y="353764"/>
                  <a:pt x="350940" y="323945"/>
                </a:cubicBezTo>
                <a:lnTo>
                  <a:pt x="350940" y="80986"/>
                </a:lnTo>
                <a:cubicBezTo>
                  <a:pt x="350940" y="51168"/>
                  <a:pt x="326769" y="26995"/>
                  <a:pt x="296949" y="26995"/>
                </a:cubicBezTo>
                <a:lnTo>
                  <a:pt x="134977" y="26995"/>
                </a:lnTo>
                <a:cubicBezTo>
                  <a:pt x="105159" y="26995"/>
                  <a:pt x="80986" y="51168"/>
                  <a:pt x="80986" y="80986"/>
                </a:cubicBezTo>
                <a:lnTo>
                  <a:pt x="80986" y="99647"/>
                </a:lnTo>
                <a:cubicBezTo>
                  <a:pt x="100436" y="127238"/>
                  <a:pt x="129127" y="147690"/>
                  <a:pt x="162828" y="156773"/>
                </a:cubicBezTo>
                <a:cubicBezTo>
                  <a:pt x="160135" y="143853"/>
                  <a:pt x="163803" y="129871"/>
                  <a:pt x="173831" y="119842"/>
                </a:cubicBezTo>
                <a:cubicBezTo>
                  <a:pt x="189645" y="104028"/>
                  <a:pt x="215286" y="104028"/>
                  <a:pt x="231100" y="119842"/>
                </a:cubicBezTo>
                <a:lnTo>
                  <a:pt x="285090" y="173833"/>
                </a:lnTo>
                <a:cubicBezTo>
                  <a:pt x="300902" y="189646"/>
                  <a:pt x="300902" y="215285"/>
                  <a:pt x="285090" y="231100"/>
                </a:cubicBezTo>
                <a:lnTo>
                  <a:pt x="231100" y="285090"/>
                </a:lnTo>
                <a:cubicBezTo>
                  <a:pt x="215286" y="300902"/>
                  <a:pt x="189645" y="300902"/>
                  <a:pt x="173831" y="285090"/>
                </a:cubicBezTo>
                <a:cubicBezTo>
                  <a:pt x="163803" y="275059"/>
                  <a:pt x="160135" y="261078"/>
                  <a:pt x="162828" y="248158"/>
                </a:cubicBezTo>
                <a:close/>
              </a:path>
            </a:pathLst>
          </a:custGeom>
          <a:gradFill flip="none" rotWithShape="1">
            <a:gsLst>
              <a:gs pos="70000">
                <a:srgbClr val="C03BC4"/>
              </a:gs>
              <a:gs pos="0">
                <a:srgbClr val="F4364C"/>
              </a:gs>
            </a:gsLst>
            <a:path path="circle">
              <a:fillToRect l="100000" t="100000"/>
            </a:path>
            <a:tileRect r="-100000" b="-100000"/>
          </a:gradFill>
          <a:effectLst/>
        </p:spPr>
        <p:txBody>
          <a:bodyPr wrap="square" lIns="0" tIns="18288" rIns="0" bIns="45720" anchor="ctr" anchorCtr="0">
            <a:spAutoFit/>
          </a:bodyPr>
          <a:lstStyle/>
          <a:p>
            <a:pPr algn="ctr" fontAlgn="base">
              <a:spcBef>
                <a:spcPct val="0"/>
              </a:spcBef>
              <a:spcAft>
                <a:spcPct val="0"/>
              </a:spcAft>
            </a:pPr>
            <a:endParaRPr lang="en-US" sz="1600" b="1">
              <a:ln w="3175">
                <a:noFill/>
              </a:ln>
              <a:gradFill>
                <a:gsLst>
                  <a:gs pos="3933">
                    <a:srgbClr val="FFFFFF"/>
                  </a:gs>
                  <a:gs pos="17416">
                    <a:srgbClr val="FFFFFF"/>
                  </a:gs>
                </a:gsLst>
                <a:path path="circle">
                  <a:fillToRect l="100000" b="100000"/>
                </a:path>
              </a:gradFill>
              <a:latin typeface="Segoe UI Variable Text Semibold" pitchFamily="2" charset="0"/>
              <a:cs typeface="Segoe UI" pitchFamily="34" charset="0"/>
            </a:endParaRPr>
          </a:p>
        </p:txBody>
      </p:sp>
    </p:spTree>
    <p:extLst>
      <p:ext uri="{BB962C8B-B14F-4D97-AF65-F5344CB8AC3E}">
        <p14:creationId xmlns:p14="http://schemas.microsoft.com/office/powerpoint/2010/main" val="3737414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500"/>
                                        <p:tgtEl>
                                          <p:spTgt spid="1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500"/>
                                        <p:tgtEl>
                                          <p:spTgt spid="112"/>
                                        </p:tgtEl>
                                      </p:cBhvr>
                                    </p:animEffect>
                                  </p:childTnLst>
                                </p:cTn>
                              </p:par>
                            </p:childTnLst>
                          </p:cTn>
                        </p:par>
                        <p:par>
                          <p:cTn id="20" fill="hold">
                            <p:stCondLst>
                              <p:cond delay="500"/>
                            </p:stCondLst>
                            <p:childTnLst>
                              <p:par>
                                <p:cTn id="21" presetID="10" presetClass="entr" presetSubtype="0" fill="hold" grpId="0" nodeType="afterEffect">
                                  <p:stCondLst>
                                    <p:cond delay="750"/>
                                  </p:stCondLst>
                                  <p:childTnLst>
                                    <p:set>
                                      <p:cBhvr>
                                        <p:cTn id="22" dur="1" fill="hold">
                                          <p:stCondLst>
                                            <p:cond delay="0"/>
                                          </p:stCondLst>
                                        </p:cTn>
                                        <p:tgtEl>
                                          <p:spTgt spid="154"/>
                                        </p:tgtEl>
                                        <p:attrNameLst>
                                          <p:attrName>style.visibility</p:attrName>
                                        </p:attrNameLst>
                                      </p:cBhvr>
                                      <p:to>
                                        <p:strVal val="visible"/>
                                      </p:to>
                                    </p:set>
                                    <p:animEffect transition="in" filter="fade">
                                      <p:cBhvr>
                                        <p:cTn id="23" dur="1000"/>
                                        <p:tgtEl>
                                          <p:spTgt spid="154"/>
                                        </p:tgtEl>
                                      </p:cBhvr>
                                    </p:animEffect>
                                  </p:childTnLst>
                                </p:cTn>
                              </p:par>
                              <p:par>
                                <p:cTn id="24" presetID="42" presetClass="entr" presetSubtype="0" fill="hold" grpId="0" nodeType="withEffect">
                                  <p:stCondLst>
                                    <p:cond delay="75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1000"/>
                                        <p:tgtEl>
                                          <p:spTgt spid="78"/>
                                        </p:tgtEl>
                                      </p:cBhvr>
                                    </p:animEffect>
                                    <p:anim calcmode="lin" valueType="num">
                                      <p:cBhvr>
                                        <p:cTn id="27" dur="1000" fill="hold"/>
                                        <p:tgtEl>
                                          <p:spTgt spid="78"/>
                                        </p:tgtEl>
                                        <p:attrNameLst>
                                          <p:attrName>ppt_x</p:attrName>
                                        </p:attrNameLst>
                                      </p:cBhvr>
                                      <p:tavLst>
                                        <p:tav tm="0">
                                          <p:val>
                                            <p:strVal val="#ppt_x"/>
                                          </p:val>
                                        </p:tav>
                                        <p:tav tm="100000">
                                          <p:val>
                                            <p:strVal val="#ppt_x"/>
                                          </p:val>
                                        </p:tav>
                                      </p:tavLst>
                                    </p:anim>
                                    <p:anim calcmode="lin" valueType="num">
                                      <p:cBhvr>
                                        <p:cTn id="28" dur="1000" fill="hold"/>
                                        <p:tgtEl>
                                          <p:spTgt spid="7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750"/>
                                  </p:stCondLst>
                                  <p:childTnLst>
                                    <p:set>
                                      <p:cBhvr>
                                        <p:cTn id="30" dur="1" fill="hold">
                                          <p:stCondLst>
                                            <p:cond delay="0"/>
                                          </p:stCondLst>
                                        </p:cTn>
                                        <p:tgtEl>
                                          <p:spTgt spid="151"/>
                                        </p:tgtEl>
                                        <p:attrNameLst>
                                          <p:attrName>style.visibility</p:attrName>
                                        </p:attrNameLst>
                                      </p:cBhvr>
                                      <p:to>
                                        <p:strVal val="visible"/>
                                      </p:to>
                                    </p:set>
                                    <p:animEffect transition="in" filter="fade">
                                      <p:cBhvr>
                                        <p:cTn id="31" dur="1000"/>
                                        <p:tgtEl>
                                          <p:spTgt spid="151"/>
                                        </p:tgtEl>
                                      </p:cBhvr>
                                    </p:animEffect>
                                    <p:anim calcmode="lin" valueType="num">
                                      <p:cBhvr>
                                        <p:cTn id="32" dur="1000" fill="hold"/>
                                        <p:tgtEl>
                                          <p:spTgt spid="151"/>
                                        </p:tgtEl>
                                        <p:attrNameLst>
                                          <p:attrName>ppt_x</p:attrName>
                                        </p:attrNameLst>
                                      </p:cBhvr>
                                      <p:tavLst>
                                        <p:tav tm="0">
                                          <p:val>
                                            <p:strVal val="#ppt_x"/>
                                          </p:val>
                                        </p:tav>
                                        <p:tav tm="100000">
                                          <p:val>
                                            <p:strVal val="#ppt_x"/>
                                          </p:val>
                                        </p:tav>
                                      </p:tavLst>
                                    </p:anim>
                                    <p:anim calcmode="lin" valueType="num">
                                      <p:cBhvr>
                                        <p:cTn id="33" dur="1000" fill="hold"/>
                                        <p:tgtEl>
                                          <p:spTgt spid="15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75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1000"/>
                                        <p:tgtEl>
                                          <p:spTgt spid="80"/>
                                        </p:tgtEl>
                                      </p:cBhvr>
                                    </p:animEffect>
                                    <p:anim calcmode="lin" valueType="num">
                                      <p:cBhvr>
                                        <p:cTn id="37" dur="1000" fill="hold"/>
                                        <p:tgtEl>
                                          <p:spTgt spid="80"/>
                                        </p:tgtEl>
                                        <p:attrNameLst>
                                          <p:attrName>ppt_x</p:attrName>
                                        </p:attrNameLst>
                                      </p:cBhvr>
                                      <p:tavLst>
                                        <p:tav tm="0">
                                          <p:val>
                                            <p:strVal val="#ppt_x"/>
                                          </p:val>
                                        </p:tav>
                                        <p:tav tm="100000">
                                          <p:val>
                                            <p:strVal val="#ppt_x"/>
                                          </p:val>
                                        </p:tav>
                                      </p:tavLst>
                                    </p:anim>
                                    <p:anim calcmode="lin" valueType="num">
                                      <p:cBhvr>
                                        <p:cTn id="38" dur="1000" fill="hold"/>
                                        <p:tgtEl>
                                          <p:spTgt spid="8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750"/>
                                  </p:stCondLst>
                                  <p:childTnLst>
                                    <p:set>
                                      <p:cBhvr>
                                        <p:cTn id="40" dur="1" fill="hold">
                                          <p:stCondLst>
                                            <p:cond delay="0"/>
                                          </p:stCondLst>
                                        </p:cTn>
                                        <p:tgtEl>
                                          <p:spTgt spid="90"/>
                                        </p:tgtEl>
                                        <p:attrNameLst>
                                          <p:attrName>style.visibility</p:attrName>
                                        </p:attrNameLst>
                                      </p:cBhvr>
                                      <p:to>
                                        <p:strVal val="visible"/>
                                      </p:to>
                                    </p:set>
                                    <p:animEffect transition="in" filter="fade">
                                      <p:cBhvr>
                                        <p:cTn id="41" dur="1000"/>
                                        <p:tgtEl>
                                          <p:spTgt spid="90"/>
                                        </p:tgtEl>
                                      </p:cBhvr>
                                    </p:animEffect>
                                    <p:anim calcmode="lin" valueType="num">
                                      <p:cBhvr>
                                        <p:cTn id="42" dur="1000" fill="hold"/>
                                        <p:tgtEl>
                                          <p:spTgt spid="90"/>
                                        </p:tgtEl>
                                        <p:attrNameLst>
                                          <p:attrName>ppt_x</p:attrName>
                                        </p:attrNameLst>
                                      </p:cBhvr>
                                      <p:tavLst>
                                        <p:tav tm="0">
                                          <p:val>
                                            <p:strVal val="#ppt_x"/>
                                          </p:val>
                                        </p:tav>
                                        <p:tav tm="100000">
                                          <p:val>
                                            <p:strVal val="#ppt_x"/>
                                          </p:val>
                                        </p:tav>
                                      </p:tavLst>
                                    </p:anim>
                                    <p:anim calcmode="lin" valueType="num">
                                      <p:cBhvr>
                                        <p:cTn id="43" dur="1000" fill="hold"/>
                                        <p:tgtEl>
                                          <p:spTgt spid="9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75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1000"/>
                                        <p:tgtEl>
                                          <p:spTgt spid="91"/>
                                        </p:tgtEl>
                                      </p:cBhvr>
                                    </p:animEffect>
                                    <p:anim calcmode="lin" valueType="num">
                                      <p:cBhvr>
                                        <p:cTn id="47" dur="1000" fill="hold"/>
                                        <p:tgtEl>
                                          <p:spTgt spid="91"/>
                                        </p:tgtEl>
                                        <p:attrNameLst>
                                          <p:attrName>ppt_x</p:attrName>
                                        </p:attrNameLst>
                                      </p:cBhvr>
                                      <p:tavLst>
                                        <p:tav tm="0">
                                          <p:val>
                                            <p:strVal val="#ppt_x"/>
                                          </p:val>
                                        </p:tav>
                                        <p:tav tm="100000">
                                          <p:val>
                                            <p:strVal val="#ppt_x"/>
                                          </p:val>
                                        </p:tav>
                                      </p:tavLst>
                                    </p:anim>
                                    <p:anim calcmode="lin" valueType="num">
                                      <p:cBhvr>
                                        <p:cTn id="48" dur="1000" fill="hold"/>
                                        <p:tgtEl>
                                          <p:spTgt spid="9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75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1000"/>
                                        <p:tgtEl>
                                          <p:spTgt spid="92"/>
                                        </p:tgtEl>
                                      </p:cBhvr>
                                    </p:animEffect>
                                    <p:anim calcmode="lin" valueType="num">
                                      <p:cBhvr>
                                        <p:cTn id="52" dur="1000" fill="hold"/>
                                        <p:tgtEl>
                                          <p:spTgt spid="92"/>
                                        </p:tgtEl>
                                        <p:attrNameLst>
                                          <p:attrName>ppt_x</p:attrName>
                                        </p:attrNameLst>
                                      </p:cBhvr>
                                      <p:tavLst>
                                        <p:tav tm="0">
                                          <p:val>
                                            <p:strVal val="#ppt_x"/>
                                          </p:val>
                                        </p:tav>
                                        <p:tav tm="100000">
                                          <p:val>
                                            <p:strVal val="#ppt_x"/>
                                          </p:val>
                                        </p:tav>
                                      </p:tavLst>
                                    </p:anim>
                                    <p:anim calcmode="lin" valueType="num">
                                      <p:cBhvr>
                                        <p:cTn id="53" dur="1000" fill="hold"/>
                                        <p:tgtEl>
                                          <p:spTgt spid="9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75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1000"/>
                                        <p:tgtEl>
                                          <p:spTgt spid="81"/>
                                        </p:tgtEl>
                                      </p:cBhvr>
                                    </p:animEffect>
                                    <p:anim calcmode="lin" valueType="num">
                                      <p:cBhvr>
                                        <p:cTn id="57" dur="1000" fill="hold"/>
                                        <p:tgtEl>
                                          <p:spTgt spid="81"/>
                                        </p:tgtEl>
                                        <p:attrNameLst>
                                          <p:attrName>ppt_x</p:attrName>
                                        </p:attrNameLst>
                                      </p:cBhvr>
                                      <p:tavLst>
                                        <p:tav tm="0">
                                          <p:val>
                                            <p:strVal val="#ppt_x"/>
                                          </p:val>
                                        </p:tav>
                                        <p:tav tm="100000">
                                          <p:val>
                                            <p:strVal val="#ppt_x"/>
                                          </p:val>
                                        </p:tav>
                                      </p:tavLst>
                                    </p:anim>
                                    <p:anim calcmode="lin" valueType="num">
                                      <p:cBhvr>
                                        <p:cTn id="58" dur="1000" fill="hold"/>
                                        <p:tgtEl>
                                          <p:spTgt spid="8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75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1000"/>
                                        <p:tgtEl>
                                          <p:spTgt spid="152"/>
                                        </p:tgtEl>
                                      </p:cBhvr>
                                    </p:animEffect>
                                    <p:anim calcmode="lin" valueType="num">
                                      <p:cBhvr>
                                        <p:cTn id="62" dur="1000" fill="hold"/>
                                        <p:tgtEl>
                                          <p:spTgt spid="152"/>
                                        </p:tgtEl>
                                        <p:attrNameLst>
                                          <p:attrName>ppt_x</p:attrName>
                                        </p:attrNameLst>
                                      </p:cBhvr>
                                      <p:tavLst>
                                        <p:tav tm="0">
                                          <p:val>
                                            <p:strVal val="#ppt_x"/>
                                          </p:val>
                                        </p:tav>
                                        <p:tav tm="100000">
                                          <p:val>
                                            <p:strVal val="#ppt_x"/>
                                          </p:val>
                                        </p:tav>
                                      </p:tavLst>
                                    </p:anim>
                                    <p:anim calcmode="lin" valueType="num">
                                      <p:cBhvr>
                                        <p:cTn id="63"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10" grpId="0"/>
      <p:bldP spid="121" grpId="0"/>
      <p:bldP spid="112" grpId="0"/>
      <p:bldP spid="154" grpId="0" animBg="1"/>
      <p:bldP spid="78" grpId="0"/>
      <p:bldP spid="80" grpId="0"/>
      <p:bldP spid="81" grpId="0"/>
      <p:bldP spid="90" grpId="0" animBg="1"/>
      <p:bldP spid="91" grpId="0" animBg="1"/>
      <p:bldP spid="92" grpId="0" animBg="1"/>
      <p:bldP spid="151" grpId="0" animBg="1"/>
      <p:bldP spid="15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059D96-83AE-808C-1B77-440C0C36B9DE}"/>
              </a:ext>
            </a:extLst>
          </p:cNvPr>
          <p:cNvSpPr>
            <a:spLocks noGrp="1"/>
          </p:cNvSpPr>
          <p:nvPr>
            <p:ph type="title"/>
          </p:nvPr>
        </p:nvSpPr>
        <p:spPr/>
        <p:txBody>
          <a:bodyPr/>
          <a:lstStyle/>
          <a:p>
            <a:r>
              <a:rPr lang="en-GB" noProof="0"/>
              <a:t>Confidential computing @ Azure</a:t>
            </a:r>
            <a:endParaRPr lang="en-GB"/>
          </a:p>
        </p:txBody>
      </p:sp>
      <p:sp>
        <p:nvSpPr>
          <p:cNvPr id="23" name="Rectangle 22">
            <a:extLst>
              <a:ext uri="{FF2B5EF4-FFF2-40B4-BE49-F238E27FC236}">
                <a16:creationId xmlns:a16="http://schemas.microsoft.com/office/drawing/2014/main" id="{FF8B671C-E0D2-0878-A294-896CD175CF0C}"/>
              </a:ext>
              <a:ext uri="{C183D7F6-B498-43B3-948B-1728B52AA6E4}">
                <adec:decorative xmlns:adec="http://schemas.microsoft.com/office/drawing/2017/decorative" val="1"/>
              </a:ext>
            </a:extLst>
          </p:cNvPr>
          <p:cNvSpPr>
            <a:spLocks/>
          </p:cNvSpPr>
          <p:nvPr/>
        </p:nvSpPr>
        <p:spPr bwMode="auto">
          <a:xfrm>
            <a:off x="588963" y="1203780"/>
            <a:ext cx="11017249" cy="5158919"/>
          </a:xfrm>
          <a:prstGeom prst="rect">
            <a:avLst/>
          </a:prstGeom>
          <a:solidFill>
            <a:schemeClr val="bg1"/>
          </a:solidFill>
          <a:ln>
            <a:noFill/>
          </a:ln>
          <a:effectLst>
            <a:outerShdw blurRad="241300" dist="304800" dir="2700000" sx="101000" sy="101000" algn="ctr" rotWithShape="0">
              <a:srgbClr val="000000">
                <a:alpha val="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5" name="Rectangle 114">
            <a:extLst>
              <a:ext uri="{FF2B5EF4-FFF2-40B4-BE49-F238E27FC236}">
                <a16:creationId xmlns:a16="http://schemas.microsoft.com/office/drawing/2014/main" id="{3DFC4948-BBE9-B5E8-A542-DD11D94FB6A0}"/>
              </a:ext>
              <a:ext uri="{C183D7F6-B498-43B3-948B-1728B52AA6E4}">
                <adec:decorative xmlns:adec="http://schemas.microsoft.com/office/drawing/2017/decorative" val="1"/>
              </a:ext>
            </a:extLst>
          </p:cNvPr>
          <p:cNvSpPr/>
          <p:nvPr/>
        </p:nvSpPr>
        <p:spPr bwMode="auto">
          <a:xfrm>
            <a:off x="7963113" y="3835172"/>
            <a:ext cx="1822298" cy="1167550"/>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18" name="Rectangle 117">
            <a:extLst>
              <a:ext uri="{FF2B5EF4-FFF2-40B4-BE49-F238E27FC236}">
                <a16:creationId xmlns:a16="http://schemas.microsoft.com/office/drawing/2014/main" id="{71E2A4AE-819B-FD2E-5BEA-B3F172B7428D}"/>
              </a:ext>
              <a:ext uri="{C183D7F6-B498-43B3-948B-1728B52AA6E4}">
                <adec:decorative xmlns:adec="http://schemas.microsoft.com/office/drawing/2017/decorative" val="1"/>
              </a:ext>
            </a:extLst>
          </p:cNvPr>
          <p:cNvSpPr/>
          <p:nvPr/>
        </p:nvSpPr>
        <p:spPr bwMode="auto">
          <a:xfrm>
            <a:off x="6041971" y="3835172"/>
            <a:ext cx="1822298" cy="1167550"/>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21" name="Rectangle 120">
            <a:extLst>
              <a:ext uri="{FF2B5EF4-FFF2-40B4-BE49-F238E27FC236}">
                <a16:creationId xmlns:a16="http://schemas.microsoft.com/office/drawing/2014/main" id="{29F2FEE6-E861-B8CA-BE5B-4BBEC881A3D1}"/>
              </a:ext>
              <a:ext uri="{C183D7F6-B498-43B3-948B-1728B52AA6E4}">
                <adec:decorative xmlns:adec="http://schemas.microsoft.com/office/drawing/2017/decorative" val="1"/>
              </a:ext>
            </a:extLst>
          </p:cNvPr>
          <p:cNvSpPr/>
          <p:nvPr/>
        </p:nvSpPr>
        <p:spPr bwMode="auto">
          <a:xfrm>
            <a:off x="4120827" y="3835172"/>
            <a:ext cx="1822298" cy="1167550"/>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62" name="Rectangle 61">
            <a:extLst>
              <a:ext uri="{FF2B5EF4-FFF2-40B4-BE49-F238E27FC236}">
                <a16:creationId xmlns:a16="http://schemas.microsoft.com/office/drawing/2014/main" id="{C56675D5-C2CE-94CA-6D69-A0F3D03EBF41}"/>
              </a:ext>
              <a:ext uri="{C183D7F6-B498-43B3-948B-1728B52AA6E4}">
                <adec:decorative xmlns:adec="http://schemas.microsoft.com/office/drawing/2017/decorative" val="1"/>
              </a:ext>
            </a:extLst>
          </p:cNvPr>
          <p:cNvSpPr/>
          <p:nvPr/>
        </p:nvSpPr>
        <p:spPr bwMode="auto">
          <a:xfrm>
            <a:off x="9884257" y="1302545"/>
            <a:ext cx="1623192" cy="2433864"/>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mn-ea"/>
              <a:cs typeface="Segoe UI" pitchFamily="34" charset="0"/>
            </a:endParaRPr>
          </a:p>
        </p:txBody>
      </p:sp>
      <p:sp>
        <p:nvSpPr>
          <p:cNvPr id="114" name="Rectangle 113">
            <a:extLst>
              <a:ext uri="{FF2B5EF4-FFF2-40B4-BE49-F238E27FC236}">
                <a16:creationId xmlns:a16="http://schemas.microsoft.com/office/drawing/2014/main" id="{4A42C99B-8D88-F125-2C3D-65F01E00A2DF}"/>
              </a:ext>
              <a:ext uri="{C183D7F6-B498-43B3-948B-1728B52AA6E4}">
                <adec:decorative xmlns:adec="http://schemas.microsoft.com/office/drawing/2017/decorative" val="1"/>
              </a:ext>
            </a:extLst>
          </p:cNvPr>
          <p:cNvSpPr/>
          <p:nvPr/>
        </p:nvSpPr>
        <p:spPr bwMode="auto">
          <a:xfrm>
            <a:off x="7963113" y="1302545"/>
            <a:ext cx="1822298" cy="2433864"/>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17" name="Rectangle 116">
            <a:extLst>
              <a:ext uri="{FF2B5EF4-FFF2-40B4-BE49-F238E27FC236}">
                <a16:creationId xmlns:a16="http://schemas.microsoft.com/office/drawing/2014/main" id="{AF4E6931-E6FB-4299-BFB2-79C84885BF61}"/>
              </a:ext>
              <a:ext uri="{C183D7F6-B498-43B3-948B-1728B52AA6E4}">
                <adec:decorative xmlns:adec="http://schemas.microsoft.com/office/drawing/2017/decorative" val="1"/>
              </a:ext>
            </a:extLst>
          </p:cNvPr>
          <p:cNvSpPr/>
          <p:nvPr/>
        </p:nvSpPr>
        <p:spPr bwMode="auto">
          <a:xfrm>
            <a:off x="6041971" y="1302545"/>
            <a:ext cx="1822298" cy="2433864"/>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20" name="Rectangle 119">
            <a:extLst>
              <a:ext uri="{FF2B5EF4-FFF2-40B4-BE49-F238E27FC236}">
                <a16:creationId xmlns:a16="http://schemas.microsoft.com/office/drawing/2014/main" id="{C20DC66F-C600-5C1C-5806-DCB480DC3ED5}"/>
              </a:ext>
              <a:ext uri="{C183D7F6-B498-43B3-948B-1728B52AA6E4}">
                <adec:decorative xmlns:adec="http://schemas.microsoft.com/office/drawing/2017/decorative" val="1"/>
              </a:ext>
            </a:extLst>
          </p:cNvPr>
          <p:cNvSpPr/>
          <p:nvPr/>
        </p:nvSpPr>
        <p:spPr bwMode="auto">
          <a:xfrm>
            <a:off x="4120827" y="1302545"/>
            <a:ext cx="1822298" cy="2433864"/>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23" name="Rectangle 122">
            <a:extLst>
              <a:ext uri="{FF2B5EF4-FFF2-40B4-BE49-F238E27FC236}">
                <a16:creationId xmlns:a16="http://schemas.microsoft.com/office/drawing/2014/main" id="{BDE47CB6-0228-6352-9E3C-C4A79C70164A}"/>
              </a:ext>
              <a:ext uri="{C183D7F6-B498-43B3-948B-1728B52AA6E4}">
                <adec:decorative xmlns:adec="http://schemas.microsoft.com/office/drawing/2017/decorative" val="1"/>
              </a:ext>
            </a:extLst>
          </p:cNvPr>
          <p:cNvSpPr>
            <a:spLocks/>
          </p:cNvSpPr>
          <p:nvPr/>
        </p:nvSpPr>
        <p:spPr bwMode="auto">
          <a:xfrm>
            <a:off x="2199683" y="1302545"/>
            <a:ext cx="1822298" cy="2433864"/>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24" name="Rectangle 123">
            <a:extLst>
              <a:ext uri="{FF2B5EF4-FFF2-40B4-BE49-F238E27FC236}">
                <a16:creationId xmlns:a16="http://schemas.microsoft.com/office/drawing/2014/main" id="{897DFE71-BF09-60F6-5098-EC8828C2F7AC}"/>
              </a:ext>
              <a:ext uri="{C183D7F6-B498-43B3-948B-1728B52AA6E4}">
                <adec:decorative xmlns:adec="http://schemas.microsoft.com/office/drawing/2017/decorative" val="1"/>
              </a:ext>
            </a:extLst>
          </p:cNvPr>
          <p:cNvSpPr/>
          <p:nvPr/>
        </p:nvSpPr>
        <p:spPr bwMode="auto">
          <a:xfrm>
            <a:off x="2199683" y="3835172"/>
            <a:ext cx="1822298" cy="1167550"/>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71" name="Rectangle 70">
            <a:extLst>
              <a:ext uri="{FF2B5EF4-FFF2-40B4-BE49-F238E27FC236}">
                <a16:creationId xmlns:a16="http://schemas.microsoft.com/office/drawing/2014/main" id="{0E3A8B80-5C85-8086-A197-E181E05191D9}"/>
              </a:ext>
              <a:ext uri="{C183D7F6-B498-43B3-948B-1728B52AA6E4}">
                <adec:decorative xmlns:adec="http://schemas.microsoft.com/office/drawing/2017/decorative" val="1"/>
              </a:ext>
            </a:extLst>
          </p:cNvPr>
          <p:cNvSpPr>
            <a:spLocks/>
          </p:cNvSpPr>
          <p:nvPr/>
        </p:nvSpPr>
        <p:spPr bwMode="auto">
          <a:xfrm>
            <a:off x="9884257" y="3835172"/>
            <a:ext cx="1623192" cy="2433864"/>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mn-ea"/>
              <a:cs typeface="Segoe UI" pitchFamily="34" charset="0"/>
            </a:endParaRPr>
          </a:p>
        </p:txBody>
      </p:sp>
      <p:sp>
        <p:nvSpPr>
          <p:cNvPr id="133" name="Rectangle 132">
            <a:extLst>
              <a:ext uri="{FF2B5EF4-FFF2-40B4-BE49-F238E27FC236}">
                <a16:creationId xmlns:a16="http://schemas.microsoft.com/office/drawing/2014/main" id="{D34E988A-1A4E-2778-EAB0-B9CD2FE058F0}"/>
              </a:ext>
              <a:ext uri="{C183D7F6-B498-43B3-948B-1728B52AA6E4}">
                <adec:decorative xmlns:adec="http://schemas.microsoft.com/office/drawing/2017/decorative" val="1"/>
              </a:ext>
            </a:extLst>
          </p:cNvPr>
          <p:cNvSpPr/>
          <p:nvPr/>
        </p:nvSpPr>
        <p:spPr bwMode="auto">
          <a:xfrm>
            <a:off x="7963113" y="5101486"/>
            <a:ext cx="1822298" cy="1167550"/>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34" name="Rectangle 133">
            <a:extLst>
              <a:ext uri="{FF2B5EF4-FFF2-40B4-BE49-F238E27FC236}">
                <a16:creationId xmlns:a16="http://schemas.microsoft.com/office/drawing/2014/main" id="{E13F0E36-966E-816C-1008-4A1FD849AD93}"/>
              </a:ext>
              <a:ext uri="{C183D7F6-B498-43B3-948B-1728B52AA6E4}">
                <adec:decorative xmlns:adec="http://schemas.microsoft.com/office/drawing/2017/decorative" val="1"/>
              </a:ext>
            </a:extLst>
          </p:cNvPr>
          <p:cNvSpPr/>
          <p:nvPr/>
        </p:nvSpPr>
        <p:spPr bwMode="auto">
          <a:xfrm>
            <a:off x="6041971" y="5101486"/>
            <a:ext cx="1822298" cy="1167550"/>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35" name="Rectangle 134">
            <a:extLst>
              <a:ext uri="{FF2B5EF4-FFF2-40B4-BE49-F238E27FC236}">
                <a16:creationId xmlns:a16="http://schemas.microsoft.com/office/drawing/2014/main" id="{86BC6BA0-3A1E-FDF2-1BD9-75D951CE6724}"/>
              </a:ext>
              <a:ext uri="{C183D7F6-B498-43B3-948B-1728B52AA6E4}">
                <adec:decorative xmlns:adec="http://schemas.microsoft.com/office/drawing/2017/decorative" val="1"/>
              </a:ext>
            </a:extLst>
          </p:cNvPr>
          <p:cNvSpPr/>
          <p:nvPr/>
        </p:nvSpPr>
        <p:spPr bwMode="auto">
          <a:xfrm>
            <a:off x="4120827" y="5101486"/>
            <a:ext cx="1822298" cy="1167550"/>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36" name="Rectangle 135">
            <a:extLst>
              <a:ext uri="{FF2B5EF4-FFF2-40B4-BE49-F238E27FC236}">
                <a16:creationId xmlns:a16="http://schemas.microsoft.com/office/drawing/2014/main" id="{653C2856-2043-BA98-D305-DB9392FC36AA}"/>
              </a:ext>
              <a:ext uri="{C183D7F6-B498-43B3-948B-1728B52AA6E4}">
                <adec:decorative xmlns:adec="http://schemas.microsoft.com/office/drawing/2017/decorative" val="1"/>
              </a:ext>
            </a:extLst>
          </p:cNvPr>
          <p:cNvSpPr/>
          <p:nvPr/>
        </p:nvSpPr>
        <p:spPr bwMode="auto">
          <a:xfrm>
            <a:off x="2199683" y="5101486"/>
            <a:ext cx="1822298" cy="1167550"/>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61" name="Rectangle 60">
            <a:extLst>
              <a:ext uri="{FF2B5EF4-FFF2-40B4-BE49-F238E27FC236}">
                <a16:creationId xmlns:a16="http://schemas.microsoft.com/office/drawing/2014/main" id="{558337D9-445F-CB35-29FD-AF3CED42ED1E}"/>
              </a:ext>
              <a:ext uri="{C183D7F6-B498-43B3-948B-1728B52AA6E4}">
                <adec:decorative xmlns:adec="http://schemas.microsoft.com/office/drawing/2017/decorative" val="1"/>
              </a:ext>
            </a:extLst>
          </p:cNvPr>
          <p:cNvSpPr>
            <a:spLocks/>
          </p:cNvSpPr>
          <p:nvPr/>
        </p:nvSpPr>
        <p:spPr bwMode="auto">
          <a:xfrm>
            <a:off x="687728" y="1302545"/>
            <a:ext cx="1413190" cy="24338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37" name="Rectangle 136">
            <a:extLst>
              <a:ext uri="{FF2B5EF4-FFF2-40B4-BE49-F238E27FC236}">
                <a16:creationId xmlns:a16="http://schemas.microsoft.com/office/drawing/2014/main" id="{C4633437-D45D-1016-6158-425BD446BFAE}"/>
              </a:ext>
              <a:ext uri="{C183D7F6-B498-43B3-948B-1728B52AA6E4}">
                <adec:decorative xmlns:adec="http://schemas.microsoft.com/office/drawing/2017/decorative" val="1"/>
              </a:ext>
            </a:extLst>
          </p:cNvPr>
          <p:cNvSpPr>
            <a:spLocks/>
          </p:cNvSpPr>
          <p:nvPr/>
        </p:nvSpPr>
        <p:spPr bwMode="auto">
          <a:xfrm>
            <a:off x="687728" y="3835172"/>
            <a:ext cx="1413190" cy="116755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38" name="Rectangle 137">
            <a:extLst>
              <a:ext uri="{FF2B5EF4-FFF2-40B4-BE49-F238E27FC236}">
                <a16:creationId xmlns:a16="http://schemas.microsoft.com/office/drawing/2014/main" id="{A909C063-82D3-070E-76E3-F71856FA1C93}"/>
              </a:ext>
              <a:ext uri="{C183D7F6-B498-43B3-948B-1728B52AA6E4}">
                <adec:decorative xmlns:adec="http://schemas.microsoft.com/office/drawing/2017/decorative" val="1"/>
              </a:ext>
            </a:extLst>
          </p:cNvPr>
          <p:cNvSpPr>
            <a:spLocks/>
          </p:cNvSpPr>
          <p:nvPr/>
        </p:nvSpPr>
        <p:spPr bwMode="auto">
          <a:xfrm>
            <a:off x="687728" y="5101486"/>
            <a:ext cx="1413190" cy="116755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209" name="Picture 2">
            <a:extLst>
              <a:ext uri="{FF2B5EF4-FFF2-40B4-BE49-F238E27FC236}">
                <a16:creationId xmlns:a16="http://schemas.microsoft.com/office/drawing/2014/main" id="{DDE93456-4A8A-C816-7F25-7DF7735FEE80}"/>
              </a:ext>
              <a:ext uri="{C183D7F6-B498-43B3-948B-1728B52AA6E4}">
                <adec:decorative xmlns:adec="http://schemas.microsoft.com/office/drawing/2017/decorative" val="1"/>
              </a:ext>
            </a:extLst>
          </p:cNvPr>
          <p:cNvPicPr>
            <a:picLocks noChangeArrowheads="1"/>
          </p:cNvPicPr>
          <p:nvPr/>
        </p:nvPicPr>
        <p:blipFill rotWithShape="1">
          <a:blip r:embed="rId3">
            <a:extLst>
              <a:ext uri="{28A0092B-C50C-407E-A947-70E740481C1C}">
                <a14:useLocalDpi xmlns:a14="http://schemas.microsoft.com/office/drawing/2010/main" val="0"/>
              </a:ext>
            </a:extLst>
          </a:blip>
          <a:srcRect b="-450"/>
          <a:stretch/>
        </p:blipFill>
        <p:spPr bwMode="auto">
          <a:xfrm>
            <a:off x="2286000" y="1404696"/>
            <a:ext cx="393462" cy="365474"/>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a:extLst>
              <a:ext uri="{FF2B5EF4-FFF2-40B4-BE49-F238E27FC236}">
                <a16:creationId xmlns:a16="http://schemas.microsoft.com/office/drawing/2014/main" id="{B6FC793D-08D6-8183-9D68-3CBA25791C33}"/>
              </a:ext>
              <a:ext uri="{C183D7F6-B498-43B3-948B-1728B52AA6E4}">
                <adec:decorative xmlns:adec="http://schemas.microsoft.com/office/drawing/2017/decorative" val="1"/>
              </a:ext>
            </a:extLst>
          </p:cNvPr>
          <p:cNvPicPr>
            <a:picLocks noChangeArrowheads="1"/>
          </p:cNvPicPr>
          <p:nvPr/>
        </p:nvPicPr>
        <p:blipFill rotWithShape="1">
          <a:blip r:embed="rId3">
            <a:extLst>
              <a:ext uri="{28A0092B-C50C-407E-A947-70E740481C1C}">
                <a14:useLocalDpi xmlns:a14="http://schemas.microsoft.com/office/drawing/2010/main" val="0"/>
              </a:ext>
            </a:extLst>
          </a:blip>
          <a:srcRect b="-450"/>
          <a:stretch/>
        </p:blipFill>
        <p:spPr bwMode="auto">
          <a:xfrm>
            <a:off x="4203700" y="1404696"/>
            <a:ext cx="393462" cy="3654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545DBE8-96C3-3ECC-86CE-FCC62196D17D}"/>
              </a:ext>
              <a:ext uri="{C183D7F6-B498-43B3-948B-1728B52AA6E4}">
                <adec:decorative xmlns:adec="http://schemas.microsoft.com/office/drawing/2017/decorative" val="1"/>
              </a:ext>
            </a:extLst>
          </p:cNvPr>
          <p:cNvPicPr>
            <a:picLocks noChangeArrowheads="1"/>
          </p:cNvPicPr>
          <p:nvPr/>
        </p:nvPicPr>
        <p:blipFill rotWithShape="1">
          <a:blip r:embed="rId4">
            <a:extLst>
              <a:ext uri="{28A0092B-C50C-407E-A947-70E740481C1C}">
                <a14:useLocalDpi xmlns:a14="http://schemas.microsoft.com/office/drawing/2010/main" val="0"/>
              </a:ext>
            </a:extLst>
          </a:blip>
          <a:srcRect l="22719" r="22719"/>
          <a:stretch/>
        </p:blipFill>
        <p:spPr bwMode="auto">
          <a:xfrm>
            <a:off x="8129596" y="1479866"/>
            <a:ext cx="230504" cy="215136"/>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a:extLst>
              <a:ext uri="{FF2B5EF4-FFF2-40B4-BE49-F238E27FC236}">
                <a16:creationId xmlns:a16="http://schemas.microsoft.com/office/drawing/2014/main" id="{9E6FE3F4-B073-9F9D-3B2F-4A37D53348B3}"/>
              </a:ext>
              <a:ext uri="{C183D7F6-B498-43B3-948B-1728B52AA6E4}">
                <adec:decorative xmlns:adec="http://schemas.microsoft.com/office/drawing/2017/decorative" val="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3300" y="2692400"/>
            <a:ext cx="416504" cy="218664"/>
          </a:xfrm>
          <a:prstGeom prst="rect">
            <a:avLst/>
          </a:prstGeom>
          <a:noFill/>
          <a:extLst>
            <a:ext uri="{909E8E84-426E-40DD-AFC4-6F175D3DCCD1}">
              <a14:hiddenFill xmlns:a14="http://schemas.microsoft.com/office/drawing/2010/main">
                <a:solidFill>
                  <a:srgbClr val="FFFFFF"/>
                </a:solidFill>
              </a14:hiddenFill>
            </a:ext>
          </a:extLst>
        </p:spPr>
      </p:pic>
      <p:grpSp>
        <p:nvGrpSpPr>
          <p:cNvPr id="213" name="Group 212">
            <a:extLst>
              <a:ext uri="{FF2B5EF4-FFF2-40B4-BE49-F238E27FC236}">
                <a16:creationId xmlns:a16="http://schemas.microsoft.com/office/drawing/2014/main" id="{A553C5EF-BDA5-A19F-18EA-FCD593310D70}"/>
              </a:ext>
              <a:ext uri="{C183D7F6-B498-43B3-948B-1728B52AA6E4}">
                <adec:decorative xmlns:adec="http://schemas.microsoft.com/office/drawing/2017/decorative" val="1"/>
              </a:ext>
            </a:extLst>
          </p:cNvPr>
          <p:cNvGrpSpPr>
            <a:grpSpLocks/>
          </p:cNvGrpSpPr>
          <p:nvPr/>
        </p:nvGrpSpPr>
        <p:grpSpPr>
          <a:xfrm>
            <a:off x="4305300" y="2692400"/>
            <a:ext cx="175743" cy="214774"/>
            <a:chOff x="6438403" y="2920291"/>
            <a:chExt cx="175743" cy="214774"/>
          </a:xfrm>
        </p:grpSpPr>
        <p:sp>
          <p:nvSpPr>
            <p:cNvPr id="214" name="Freeform: Shape 106">
              <a:extLst>
                <a:ext uri="{FF2B5EF4-FFF2-40B4-BE49-F238E27FC236}">
                  <a16:creationId xmlns:a16="http://schemas.microsoft.com/office/drawing/2014/main" id="{A1678A9F-EE3F-D368-4F23-77F71846028B}"/>
                </a:ext>
              </a:extLst>
            </p:cNvPr>
            <p:cNvSpPr/>
            <p:nvPr/>
          </p:nvSpPr>
          <p:spPr>
            <a:xfrm>
              <a:off x="6438403" y="2920291"/>
              <a:ext cx="175743" cy="214774"/>
            </a:xfrm>
            <a:custGeom>
              <a:avLst/>
              <a:gdLst>
                <a:gd name="connsiteX0" fmla="*/ 175744 w 175743"/>
                <a:gd name="connsiteY0" fmla="*/ 100288 h 214774"/>
                <a:gd name="connsiteX1" fmla="*/ 90769 w 175743"/>
                <a:gd name="connsiteY1" fmla="*/ 213944 h 214774"/>
                <a:gd name="connsiteX2" fmla="*/ 84975 w 175743"/>
                <a:gd name="connsiteY2" fmla="*/ 213944 h 214774"/>
                <a:gd name="connsiteX3" fmla="*/ 0 w 175743"/>
                <a:gd name="connsiteY3" fmla="*/ 100288 h 214774"/>
                <a:gd name="connsiteX4" fmla="*/ 0 w 175743"/>
                <a:gd name="connsiteY4" fmla="*/ 30800 h 214774"/>
                <a:gd name="connsiteX5" fmla="*/ 5393 w 175743"/>
                <a:gd name="connsiteY5" fmla="*/ 25297 h 214774"/>
                <a:gd name="connsiteX6" fmla="*/ 87872 w 175743"/>
                <a:gd name="connsiteY6" fmla="*/ 0 h 214774"/>
                <a:gd name="connsiteX7" fmla="*/ 170351 w 175743"/>
                <a:gd name="connsiteY7" fmla="*/ 25297 h 214774"/>
                <a:gd name="connsiteX8" fmla="*/ 175744 w 175743"/>
                <a:gd name="connsiteY8" fmla="*/ 30800 h 2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 h="214774">
                  <a:moveTo>
                    <a:pt x="175744" y="100288"/>
                  </a:moveTo>
                  <a:cubicBezTo>
                    <a:pt x="175744" y="158029"/>
                    <a:pt x="105938" y="204521"/>
                    <a:pt x="90769" y="213944"/>
                  </a:cubicBezTo>
                  <a:cubicBezTo>
                    <a:pt x="88997" y="215052"/>
                    <a:pt x="86747" y="215052"/>
                    <a:pt x="84975" y="213944"/>
                  </a:cubicBezTo>
                  <a:cubicBezTo>
                    <a:pt x="69806" y="204521"/>
                    <a:pt x="0" y="158029"/>
                    <a:pt x="0" y="100288"/>
                  </a:cubicBezTo>
                  <a:lnTo>
                    <a:pt x="0" y="30800"/>
                  </a:lnTo>
                  <a:cubicBezTo>
                    <a:pt x="12" y="27808"/>
                    <a:pt x="2402" y="25370"/>
                    <a:pt x="5393" y="25297"/>
                  </a:cubicBezTo>
                  <a:cubicBezTo>
                    <a:pt x="59689" y="23824"/>
                    <a:pt x="47186" y="0"/>
                    <a:pt x="87872" y="0"/>
                  </a:cubicBezTo>
                  <a:cubicBezTo>
                    <a:pt x="128557" y="0"/>
                    <a:pt x="116055" y="23824"/>
                    <a:pt x="170351" y="25297"/>
                  </a:cubicBezTo>
                  <a:cubicBezTo>
                    <a:pt x="173342" y="25370"/>
                    <a:pt x="175732" y="27808"/>
                    <a:pt x="175744" y="30800"/>
                  </a:cubicBezTo>
                  <a:close/>
                </a:path>
              </a:pathLst>
            </a:custGeom>
            <a:gradFill>
              <a:gsLst>
                <a:gs pos="0">
                  <a:srgbClr val="5E9624"/>
                </a:gs>
                <a:gs pos="31600">
                  <a:srgbClr val="619A25"/>
                </a:gs>
                <a:gs pos="65900">
                  <a:srgbClr val="69A728"/>
                </a:gs>
                <a:gs pos="99900">
                  <a:srgbClr val="76BC2D"/>
                </a:gs>
              </a:gsLst>
              <a:lin ang="5400000" scaled="1"/>
            </a:gradFill>
            <a:ln w="121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107">
              <a:extLst>
                <a:ext uri="{FF2B5EF4-FFF2-40B4-BE49-F238E27FC236}">
                  <a16:creationId xmlns:a16="http://schemas.microsoft.com/office/drawing/2014/main" id="{13A9FA8F-3E2A-DBA3-F184-9BC0ABC7168C}"/>
                </a:ext>
              </a:extLst>
            </p:cNvPr>
            <p:cNvSpPr/>
            <p:nvPr/>
          </p:nvSpPr>
          <p:spPr>
            <a:xfrm>
              <a:off x="6445719" y="2929202"/>
              <a:ext cx="161135" cy="196952"/>
            </a:xfrm>
            <a:custGeom>
              <a:avLst/>
              <a:gdLst>
                <a:gd name="connsiteX0" fmla="*/ 161135 w 161135"/>
                <a:gd name="connsiteY0" fmla="*/ 91962 h 196952"/>
                <a:gd name="connsiteX1" fmla="*/ 83221 w 161135"/>
                <a:gd name="connsiteY1" fmla="*/ 196194 h 196952"/>
                <a:gd name="connsiteX2" fmla="*/ 77914 w 161135"/>
                <a:gd name="connsiteY2" fmla="*/ 196194 h 196952"/>
                <a:gd name="connsiteX3" fmla="*/ 0 w 161135"/>
                <a:gd name="connsiteY3" fmla="*/ 91962 h 196952"/>
                <a:gd name="connsiteX4" fmla="*/ 0 w 161135"/>
                <a:gd name="connsiteY4" fmla="*/ 28243 h 196952"/>
                <a:gd name="connsiteX5" fmla="*/ 4943 w 161135"/>
                <a:gd name="connsiteY5" fmla="*/ 23203 h 196952"/>
                <a:gd name="connsiteX6" fmla="*/ 80555 w 161135"/>
                <a:gd name="connsiteY6" fmla="*/ 0 h 196952"/>
                <a:gd name="connsiteX7" fmla="*/ 156192 w 161135"/>
                <a:gd name="connsiteY7" fmla="*/ 23203 h 196952"/>
                <a:gd name="connsiteX8" fmla="*/ 161135 w 161135"/>
                <a:gd name="connsiteY8" fmla="*/ 28243 h 19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135" h="196952">
                  <a:moveTo>
                    <a:pt x="161135" y="91962"/>
                  </a:moveTo>
                  <a:cubicBezTo>
                    <a:pt x="161135" y="144918"/>
                    <a:pt x="97124" y="187551"/>
                    <a:pt x="83221" y="196194"/>
                  </a:cubicBezTo>
                  <a:cubicBezTo>
                    <a:pt x="81596" y="197205"/>
                    <a:pt x="79539" y="197205"/>
                    <a:pt x="77914" y="196194"/>
                  </a:cubicBezTo>
                  <a:cubicBezTo>
                    <a:pt x="63999" y="187551"/>
                    <a:pt x="0" y="144918"/>
                    <a:pt x="0" y="91962"/>
                  </a:cubicBezTo>
                  <a:lnTo>
                    <a:pt x="0" y="28243"/>
                  </a:lnTo>
                  <a:cubicBezTo>
                    <a:pt x="0" y="25497"/>
                    <a:pt x="2197" y="23257"/>
                    <a:pt x="4943" y="23203"/>
                  </a:cubicBezTo>
                  <a:cubicBezTo>
                    <a:pt x="54710" y="21852"/>
                    <a:pt x="43242" y="0"/>
                    <a:pt x="80555" y="0"/>
                  </a:cubicBezTo>
                  <a:cubicBezTo>
                    <a:pt x="117869" y="0"/>
                    <a:pt x="106401" y="21913"/>
                    <a:pt x="156192" y="23203"/>
                  </a:cubicBezTo>
                  <a:cubicBezTo>
                    <a:pt x="158938" y="23257"/>
                    <a:pt x="161135" y="25497"/>
                    <a:pt x="161135" y="28243"/>
                  </a:cubicBezTo>
                  <a:close/>
                </a:path>
              </a:pathLst>
            </a:custGeom>
            <a:gradFill>
              <a:gsLst>
                <a:gs pos="0">
                  <a:srgbClr val="5E9624"/>
                </a:gs>
                <a:gs pos="54600">
                  <a:srgbClr val="6DAD2A"/>
                </a:gs>
                <a:gs pos="99900">
                  <a:srgbClr val="76BC2D"/>
                </a:gs>
              </a:gsLst>
              <a:lin ang="16200000" scaled="1"/>
            </a:gradFill>
            <a:ln w="121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108">
              <a:extLst>
                <a:ext uri="{FF2B5EF4-FFF2-40B4-BE49-F238E27FC236}">
                  <a16:creationId xmlns:a16="http://schemas.microsoft.com/office/drawing/2014/main" id="{65EC7091-81D7-1E96-5E71-0A2A15E209DD}"/>
                </a:ext>
              </a:extLst>
            </p:cNvPr>
            <p:cNvSpPr/>
            <p:nvPr/>
          </p:nvSpPr>
          <p:spPr>
            <a:xfrm>
              <a:off x="6478723" y="3041701"/>
              <a:ext cx="95103" cy="20038"/>
            </a:xfrm>
            <a:custGeom>
              <a:avLst/>
              <a:gdLst>
                <a:gd name="connsiteX0" fmla="*/ 86776 w 95103"/>
                <a:gd name="connsiteY0" fmla="*/ 0 h 20038"/>
                <a:gd name="connsiteX1" fmla="*/ 8327 w 95103"/>
                <a:gd name="connsiteY1" fmla="*/ 0 h 20038"/>
                <a:gd name="connsiteX2" fmla="*/ 0 w 95103"/>
                <a:gd name="connsiteY2" fmla="*/ 8327 h 20038"/>
                <a:gd name="connsiteX3" fmla="*/ 0 w 95103"/>
                <a:gd name="connsiteY3" fmla="*/ 18650 h 20038"/>
                <a:gd name="connsiteX4" fmla="*/ 1388 w 95103"/>
                <a:gd name="connsiteY4" fmla="*/ 20038 h 20038"/>
                <a:gd name="connsiteX5" fmla="*/ 93715 w 95103"/>
                <a:gd name="connsiteY5" fmla="*/ 20038 h 20038"/>
                <a:gd name="connsiteX6" fmla="*/ 95103 w 95103"/>
                <a:gd name="connsiteY6" fmla="*/ 18650 h 20038"/>
                <a:gd name="connsiteX7" fmla="*/ 95103 w 95103"/>
                <a:gd name="connsiteY7" fmla="*/ 8327 h 20038"/>
                <a:gd name="connsiteX8" fmla="*/ 86776 w 95103"/>
                <a:gd name="connsiteY8" fmla="*/ 0 h 2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3" h="20038">
                  <a:moveTo>
                    <a:pt x="86776" y="0"/>
                  </a:moveTo>
                  <a:lnTo>
                    <a:pt x="8327" y="0"/>
                  </a:lnTo>
                  <a:cubicBezTo>
                    <a:pt x="3728" y="0"/>
                    <a:pt x="0" y="3728"/>
                    <a:pt x="0" y="8327"/>
                  </a:cubicBezTo>
                  <a:lnTo>
                    <a:pt x="0" y="18650"/>
                  </a:lnTo>
                  <a:cubicBezTo>
                    <a:pt x="0" y="19417"/>
                    <a:pt x="621" y="20038"/>
                    <a:pt x="1388" y="20038"/>
                  </a:cubicBezTo>
                  <a:lnTo>
                    <a:pt x="93715" y="20038"/>
                  </a:lnTo>
                  <a:cubicBezTo>
                    <a:pt x="94482" y="20038"/>
                    <a:pt x="95103" y="19417"/>
                    <a:pt x="95103" y="18650"/>
                  </a:cubicBezTo>
                  <a:lnTo>
                    <a:pt x="95103" y="8327"/>
                  </a:lnTo>
                  <a:cubicBezTo>
                    <a:pt x="95103" y="3728"/>
                    <a:pt x="91376" y="0"/>
                    <a:pt x="86776" y="0"/>
                  </a:cubicBezTo>
                  <a:close/>
                </a:path>
              </a:pathLst>
            </a:custGeom>
            <a:solidFill>
              <a:srgbClr val="FFFFFF"/>
            </a:solidFill>
            <a:ln w="121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109">
              <a:extLst>
                <a:ext uri="{FF2B5EF4-FFF2-40B4-BE49-F238E27FC236}">
                  <a16:creationId xmlns:a16="http://schemas.microsoft.com/office/drawing/2014/main" id="{336783E5-25C1-C48B-37D4-B561700BCD3C}"/>
                </a:ext>
              </a:extLst>
            </p:cNvPr>
            <p:cNvSpPr/>
            <p:nvPr/>
          </p:nvSpPr>
          <p:spPr>
            <a:xfrm>
              <a:off x="6486405" y="3072026"/>
              <a:ext cx="79739" cy="12125"/>
            </a:xfrm>
            <a:custGeom>
              <a:avLst/>
              <a:gdLst>
                <a:gd name="connsiteX0" fmla="*/ 78754 w 79739"/>
                <a:gd name="connsiteY0" fmla="*/ 0 h 12125"/>
                <a:gd name="connsiteX1" fmla="*/ 986 w 79739"/>
                <a:gd name="connsiteY1" fmla="*/ 0 h 12125"/>
                <a:gd name="connsiteX2" fmla="*/ 0 w 79739"/>
                <a:gd name="connsiteY2" fmla="*/ 986 h 12125"/>
                <a:gd name="connsiteX3" fmla="*/ 0 w 79739"/>
                <a:gd name="connsiteY3" fmla="*/ 6197 h 12125"/>
                <a:gd name="connsiteX4" fmla="*/ 5929 w 79739"/>
                <a:gd name="connsiteY4" fmla="*/ 12125 h 12125"/>
                <a:gd name="connsiteX5" fmla="*/ 73811 w 79739"/>
                <a:gd name="connsiteY5" fmla="*/ 12125 h 12125"/>
                <a:gd name="connsiteX6" fmla="*/ 79740 w 79739"/>
                <a:gd name="connsiteY6" fmla="*/ 6197 h 12125"/>
                <a:gd name="connsiteX7" fmla="*/ 79740 w 79739"/>
                <a:gd name="connsiteY7" fmla="*/ 986 h 12125"/>
                <a:gd name="connsiteX8" fmla="*/ 78754 w 79739"/>
                <a:gd name="connsiteY8" fmla="*/ 0 h 1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39" h="12125">
                  <a:moveTo>
                    <a:pt x="78754" y="0"/>
                  </a:moveTo>
                  <a:lnTo>
                    <a:pt x="986" y="0"/>
                  </a:lnTo>
                  <a:cubicBezTo>
                    <a:pt x="442" y="0"/>
                    <a:pt x="0" y="442"/>
                    <a:pt x="0" y="986"/>
                  </a:cubicBezTo>
                  <a:lnTo>
                    <a:pt x="0" y="6197"/>
                  </a:lnTo>
                  <a:cubicBezTo>
                    <a:pt x="0" y="9471"/>
                    <a:pt x="2654" y="12125"/>
                    <a:pt x="5929" y="12125"/>
                  </a:cubicBezTo>
                  <a:lnTo>
                    <a:pt x="73811" y="12125"/>
                  </a:lnTo>
                  <a:cubicBezTo>
                    <a:pt x="77086" y="12125"/>
                    <a:pt x="79740" y="9471"/>
                    <a:pt x="79740" y="6197"/>
                  </a:cubicBezTo>
                  <a:lnTo>
                    <a:pt x="79740" y="986"/>
                  </a:lnTo>
                  <a:cubicBezTo>
                    <a:pt x="79740" y="442"/>
                    <a:pt x="79298" y="0"/>
                    <a:pt x="78754" y="0"/>
                  </a:cubicBezTo>
                  <a:close/>
                </a:path>
              </a:pathLst>
            </a:custGeom>
            <a:solidFill>
              <a:srgbClr val="FFFFFF"/>
            </a:solidFill>
            <a:ln w="121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Shape 110">
              <a:extLst>
                <a:ext uri="{FF2B5EF4-FFF2-40B4-BE49-F238E27FC236}">
                  <a16:creationId xmlns:a16="http://schemas.microsoft.com/office/drawing/2014/main" id="{B3BED277-8169-B51B-9C40-95730935F4B7}"/>
                </a:ext>
              </a:extLst>
            </p:cNvPr>
            <p:cNvSpPr/>
            <p:nvPr/>
          </p:nvSpPr>
          <p:spPr>
            <a:xfrm>
              <a:off x="6499684" y="2953221"/>
              <a:ext cx="51987" cy="77706"/>
            </a:xfrm>
            <a:custGeom>
              <a:avLst/>
              <a:gdLst>
                <a:gd name="connsiteX0" fmla="*/ 44656 w 51987"/>
                <a:gd name="connsiteY0" fmla="*/ 43144 h 77706"/>
                <a:gd name="connsiteX1" fmla="*/ 50865 w 51987"/>
                <a:gd name="connsiteY1" fmla="*/ 18261 h 77706"/>
                <a:gd name="connsiteX2" fmla="*/ 25994 w 51987"/>
                <a:gd name="connsiteY2" fmla="*/ 0 h 77706"/>
                <a:gd name="connsiteX3" fmla="*/ 1122 w 51987"/>
                <a:gd name="connsiteY3" fmla="*/ 18261 h 77706"/>
                <a:gd name="connsiteX4" fmla="*/ 7319 w 51987"/>
                <a:gd name="connsiteY4" fmla="*/ 43144 h 77706"/>
                <a:gd name="connsiteX5" fmla="*/ 12322 w 51987"/>
                <a:gd name="connsiteY5" fmla="*/ 77706 h 77706"/>
                <a:gd name="connsiteX6" fmla="*/ 39665 w 51987"/>
                <a:gd name="connsiteY6" fmla="*/ 77706 h 77706"/>
                <a:gd name="connsiteX7" fmla="*/ 44656 w 51987"/>
                <a:gd name="connsiteY7" fmla="*/ 43144 h 7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7" h="77706">
                  <a:moveTo>
                    <a:pt x="44656" y="43144"/>
                  </a:moveTo>
                  <a:cubicBezTo>
                    <a:pt x="50147" y="35170"/>
                    <a:pt x="53994" y="36680"/>
                    <a:pt x="50865" y="18261"/>
                  </a:cubicBezTo>
                  <a:cubicBezTo>
                    <a:pt x="47736" y="-158"/>
                    <a:pt x="27248" y="0"/>
                    <a:pt x="25994" y="0"/>
                  </a:cubicBezTo>
                  <a:cubicBezTo>
                    <a:pt x="24740" y="0"/>
                    <a:pt x="4251" y="-195"/>
                    <a:pt x="1122" y="18261"/>
                  </a:cubicBezTo>
                  <a:cubicBezTo>
                    <a:pt x="-2007" y="36717"/>
                    <a:pt x="1840" y="35170"/>
                    <a:pt x="7319" y="43144"/>
                  </a:cubicBezTo>
                  <a:cubicBezTo>
                    <a:pt x="10856" y="54316"/>
                    <a:pt x="12546" y="65990"/>
                    <a:pt x="12322" y="77706"/>
                  </a:cubicBezTo>
                  <a:lnTo>
                    <a:pt x="39665" y="77706"/>
                  </a:lnTo>
                  <a:cubicBezTo>
                    <a:pt x="39442" y="65991"/>
                    <a:pt x="41128" y="54318"/>
                    <a:pt x="44656" y="43144"/>
                  </a:cubicBezTo>
                  <a:close/>
                </a:path>
              </a:pathLst>
            </a:custGeom>
            <a:solidFill>
              <a:srgbClr val="FFFFFF"/>
            </a:solidFill>
            <a:ln w="121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12" name="Picture 211">
            <a:extLst>
              <a:ext uri="{FF2B5EF4-FFF2-40B4-BE49-F238E27FC236}">
                <a16:creationId xmlns:a16="http://schemas.microsoft.com/office/drawing/2014/main" id="{A44AD1D5-AC58-7A23-5C0F-34B8B55019C2}"/>
              </a:ext>
              <a:ext uri="{C183D7F6-B498-43B3-948B-1728B52AA6E4}">
                <adec:decorative xmlns:adec="http://schemas.microsoft.com/office/drawing/2017/decorative" val="1"/>
              </a:ext>
            </a:extLst>
          </p:cNvPr>
          <p:cNvPicPr>
            <a:picLocks/>
          </p:cNvPicPr>
          <p:nvPr/>
        </p:nvPicPr>
        <p:blipFill>
          <a:blip r:embed="rId6"/>
          <a:stretch>
            <a:fillRect/>
          </a:stretch>
        </p:blipFill>
        <p:spPr>
          <a:xfrm>
            <a:off x="6159500" y="2654300"/>
            <a:ext cx="312639" cy="286312"/>
          </a:xfrm>
          <a:prstGeom prst="rect">
            <a:avLst/>
          </a:prstGeom>
        </p:spPr>
      </p:pic>
      <p:pic>
        <p:nvPicPr>
          <p:cNvPr id="220" name="Picture 2">
            <a:extLst>
              <a:ext uri="{FF2B5EF4-FFF2-40B4-BE49-F238E27FC236}">
                <a16:creationId xmlns:a16="http://schemas.microsoft.com/office/drawing/2014/main" id="{2C974179-2FE5-CF50-F95B-051A3AE9221D}"/>
              </a:ext>
              <a:ext uri="{C183D7F6-B498-43B3-948B-1728B52AA6E4}">
                <adec:decorative xmlns:adec="http://schemas.microsoft.com/office/drawing/2017/decorative" val="1"/>
              </a:ext>
            </a:extLst>
          </p:cNvPr>
          <p:cNvPicPr>
            <a:picLocks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8089900" y="2641600"/>
            <a:ext cx="306550" cy="332190"/>
          </a:xfrm>
          <a:prstGeom prst="rect">
            <a:avLst/>
          </a:prstGeom>
        </p:spPr>
      </p:pic>
      <p:pic>
        <p:nvPicPr>
          <p:cNvPr id="76" name="Graphic 75">
            <a:extLst>
              <a:ext uri="{FF2B5EF4-FFF2-40B4-BE49-F238E27FC236}">
                <a16:creationId xmlns:a16="http://schemas.microsoft.com/office/drawing/2014/main" id="{390D7BE7-9E4F-346A-A584-A67D461571E0}"/>
              </a:ext>
              <a:ext uri="{C183D7F6-B498-43B3-948B-1728B52AA6E4}">
                <adec:decorative xmlns:adec="http://schemas.microsoft.com/office/drawing/2017/decorative" val="1"/>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36800" y="3975100"/>
            <a:ext cx="282373" cy="282373"/>
          </a:xfrm>
          <a:prstGeom prst="rect">
            <a:avLst/>
          </a:prstGeom>
        </p:spPr>
      </p:pic>
      <p:pic>
        <p:nvPicPr>
          <p:cNvPr id="78" name="Graphic 77">
            <a:extLst>
              <a:ext uri="{FF2B5EF4-FFF2-40B4-BE49-F238E27FC236}">
                <a16:creationId xmlns:a16="http://schemas.microsoft.com/office/drawing/2014/main" id="{02A38E03-F7DB-450E-1A4F-2EBAAD756439}"/>
              </a:ext>
              <a:ext uri="{C183D7F6-B498-43B3-948B-1728B52AA6E4}">
                <adec:decorative xmlns:adec="http://schemas.microsoft.com/office/drawing/2017/decorative" val="1"/>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54500" y="3975100"/>
            <a:ext cx="282373" cy="282373"/>
          </a:xfrm>
          <a:prstGeom prst="rect">
            <a:avLst/>
          </a:prstGeom>
        </p:spPr>
      </p:pic>
      <p:pic>
        <p:nvPicPr>
          <p:cNvPr id="77" name="Graphic 76">
            <a:extLst>
              <a:ext uri="{FF2B5EF4-FFF2-40B4-BE49-F238E27FC236}">
                <a16:creationId xmlns:a16="http://schemas.microsoft.com/office/drawing/2014/main" id="{49A62FC5-933B-080D-161A-4F3A02828F81}"/>
              </a:ext>
              <a:ext uri="{C183D7F6-B498-43B3-948B-1728B52AA6E4}">
                <adec:decorative xmlns:adec="http://schemas.microsoft.com/office/drawing/2017/decorative" val="1"/>
              </a:ext>
            </a:extLst>
          </p:cNvPr>
          <p:cNvPicPr>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84900" y="3987800"/>
            <a:ext cx="267676" cy="267676"/>
          </a:xfrm>
          <a:prstGeom prst="rect">
            <a:avLst/>
          </a:prstGeom>
        </p:spPr>
      </p:pic>
      <p:pic>
        <p:nvPicPr>
          <p:cNvPr id="96" name="Picture 95">
            <a:extLst>
              <a:ext uri="{FF2B5EF4-FFF2-40B4-BE49-F238E27FC236}">
                <a16:creationId xmlns:a16="http://schemas.microsoft.com/office/drawing/2014/main" id="{838C2FD0-8E2A-D76F-836B-223DD2533487}"/>
              </a:ext>
              <a:ext uri="{C183D7F6-B498-43B3-948B-1728B52AA6E4}">
                <adec:decorative xmlns:adec="http://schemas.microsoft.com/office/drawing/2017/decorative" val="1"/>
              </a:ext>
            </a:extLst>
          </p:cNvPr>
          <p:cNvPicPr>
            <a:picLocks/>
          </p:cNvPicPr>
          <p:nvPr/>
        </p:nvPicPr>
        <p:blipFill>
          <a:blip r:embed="rId12"/>
          <a:stretch>
            <a:fillRect/>
          </a:stretch>
        </p:blipFill>
        <p:spPr>
          <a:xfrm>
            <a:off x="8102600" y="3975100"/>
            <a:ext cx="280440" cy="280440"/>
          </a:xfrm>
          <a:prstGeom prst="rect">
            <a:avLst/>
          </a:prstGeom>
        </p:spPr>
      </p:pic>
      <p:pic>
        <p:nvPicPr>
          <p:cNvPr id="69" name="Picture 6">
            <a:extLst>
              <a:ext uri="{FF2B5EF4-FFF2-40B4-BE49-F238E27FC236}">
                <a16:creationId xmlns:a16="http://schemas.microsoft.com/office/drawing/2014/main" id="{812B6687-3771-0DCB-4D4D-A6CBE0696D51}"/>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1009" y="1453726"/>
            <a:ext cx="267415" cy="2674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FD0FDD3-BCE3-1AEB-60B9-7C4B2D06E98E}"/>
              </a:ext>
              <a:ext uri="{C183D7F6-B498-43B3-948B-1728B52AA6E4}">
                <adec:decorative xmlns:adec="http://schemas.microsoft.com/office/drawing/2017/decorative" val="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69865" y="5307700"/>
            <a:ext cx="418851" cy="169940"/>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a:extLst>
              <a:ext uri="{FF2B5EF4-FFF2-40B4-BE49-F238E27FC236}">
                <a16:creationId xmlns:a16="http://schemas.microsoft.com/office/drawing/2014/main" id="{B09CA1AA-03F4-F8B6-4552-38398E9B2D53}"/>
              </a:ext>
              <a:ext uri="{C183D7F6-B498-43B3-948B-1728B52AA6E4}">
                <adec:decorative xmlns:adec="http://schemas.microsoft.com/office/drawing/2017/decorative" val="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7580" y="5307700"/>
            <a:ext cx="418851" cy="1699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F257A3-B4CE-79CE-364F-2A29E22288CD}"/>
              </a:ext>
              <a:ext uri="{C183D7F6-B498-43B3-948B-1728B52AA6E4}">
                <adec:decorative xmlns:adec="http://schemas.microsoft.com/office/drawing/2017/decorative" val="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48725" y="5323489"/>
            <a:ext cx="728326" cy="1383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EF6183A-C6B2-0E43-F928-749FDE04FE24}"/>
              </a:ext>
              <a:ext uri="{C183D7F6-B498-43B3-948B-1728B52AA6E4}">
                <adec:decorative xmlns:adec="http://schemas.microsoft.com/office/drawing/2017/decorative" val="1"/>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7816" t="28130" r="7816" b="43653"/>
          <a:stretch/>
        </p:blipFill>
        <p:spPr bwMode="auto">
          <a:xfrm>
            <a:off x="2306436" y="5316627"/>
            <a:ext cx="605847" cy="1520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519FA22-3036-2604-7FF4-020FADAE5AE0}"/>
              </a:ext>
              <a:ext uri="{C183D7F6-B498-43B3-948B-1728B52AA6E4}">
                <adec:decorative xmlns:adec="http://schemas.microsoft.com/office/drawing/2017/decorative" val="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5333" r="15333"/>
          <a:stretch/>
        </p:blipFill>
        <p:spPr bwMode="auto">
          <a:xfrm>
            <a:off x="6149587" y="1453726"/>
            <a:ext cx="353160" cy="267414"/>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6">
            <a:extLst>
              <a:ext uri="{FF2B5EF4-FFF2-40B4-BE49-F238E27FC236}">
                <a16:creationId xmlns:a16="http://schemas.microsoft.com/office/drawing/2014/main" id="{24180FE4-FFEF-D1F0-0228-C6A45A8B568F}"/>
              </a:ext>
            </a:extLst>
          </p:cNvPr>
          <p:cNvSpPr txBox="1">
            <a:spLocks/>
          </p:cNvSpPr>
          <p:nvPr/>
        </p:nvSpPr>
        <p:spPr>
          <a:xfrm>
            <a:off x="10055224" y="703461"/>
            <a:ext cx="1550987"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Tx/>
              <a:buNone/>
              <a:tabLst/>
              <a:defRPr/>
            </a:pPr>
            <a:r>
              <a:rPr kumimoji="0" lang="en-GB" sz="1200" b="0" i="0" u="none" strike="noStrike" kern="1200" cap="none" spc="-50" normalizeH="0" baseline="0" noProof="0">
                <a:ln w="3175">
                  <a:noFill/>
                </a:ln>
                <a:solidFill>
                  <a:srgbClr val="0078D4"/>
                </a:solidFill>
                <a:effectLst/>
                <a:uLnTx/>
                <a:uFillTx/>
                <a:latin typeface="Segoe Sans Text Semibold"/>
                <a:ea typeface="+mn-ea"/>
                <a:cs typeface="Segoe UI" pitchFamily="34" charset="0"/>
              </a:rPr>
              <a:t>New @ Ignite Nov 2023</a:t>
            </a:r>
          </a:p>
        </p:txBody>
      </p:sp>
      <p:sp>
        <p:nvSpPr>
          <p:cNvPr id="142" name="Title 124">
            <a:extLst>
              <a:ext uri="{FF2B5EF4-FFF2-40B4-BE49-F238E27FC236}">
                <a16:creationId xmlns:a16="http://schemas.microsoft.com/office/drawing/2014/main" id="{8A2BA716-B307-49B6-F2B6-F861498B2937}"/>
              </a:ext>
              <a:ext uri="{C183D7F6-B498-43B3-948B-1728B52AA6E4}">
                <adec:decorative xmlns:adec="http://schemas.microsoft.com/office/drawing/2017/decorative" val="0"/>
              </a:ext>
            </a:extLst>
          </p:cNvPr>
          <p:cNvSpPr txBox="1">
            <a:spLocks/>
          </p:cNvSpPr>
          <p:nvPr/>
        </p:nvSpPr>
        <p:spPr>
          <a:xfrm>
            <a:off x="814727" y="1295400"/>
            <a:ext cx="914400" cy="244815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0" cap="none" spc="0" normalizeH="0" baseline="0" noProof="0">
                <a:ln w="3175">
                  <a:noFill/>
                </a:ln>
                <a:solidFill>
                  <a:srgbClr val="FFFFFF"/>
                </a:solidFill>
                <a:effectLst/>
                <a:uLnTx/>
                <a:uFillTx/>
                <a:latin typeface="Segoe Sans Text Semibold"/>
                <a:ea typeface="+mn-ea"/>
                <a:cs typeface="Segoe UI Semibold" panose="020B0502040204020203" pitchFamily="34" charset="0"/>
              </a:rPr>
              <a:t>Services</a:t>
            </a:r>
          </a:p>
        </p:txBody>
      </p:sp>
      <p:sp>
        <p:nvSpPr>
          <p:cNvPr id="145" name="TextBox 144">
            <a:extLst>
              <a:ext uri="{FF2B5EF4-FFF2-40B4-BE49-F238E27FC236}">
                <a16:creationId xmlns:a16="http://schemas.microsoft.com/office/drawing/2014/main" id="{3E0E52A4-7403-C002-0353-A19D0E6C81FE}"/>
              </a:ext>
            </a:extLst>
          </p:cNvPr>
          <p:cNvSpPr txBox="1"/>
          <p:nvPr/>
        </p:nvSpPr>
        <p:spPr>
          <a:xfrm>
            <a:off x="2306436" y="1821664"/>
            <a:ext cx="1608792"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SQL IaaS on </a:t>
            </a:r>
            <a:br>
              <a:rPr kumimoji="0" lang="en-US" sz="11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confidential VMs</a:t>
            </a:r>
          </a:p>
        </p:txBody>
      </p:sp>
      <p:sp>
        <p:nvSpPr>
          <p:cNvPr id="146" name="Rounded Rectangle 26">
            <a:extLst>
              <a:ext uri="{FF2B5EF4-FFF2-40B4-BE49-F238E27FC236}">
                <a16:creationId xmlns:a16="http://schemas.microsoft.com/office/drawing/2014/main" id="{6605A352-B261-4F2E-D310-6730835ED796}"/>
              </a:ext>
            </a:extLst>
          </p:cNvPr>
          <p:cNvSpPr/>
          <p:nvPr/>
        </p:nvSpPr>
        <p:spPr bwMode="auto">
          <a:xfrm>
            <a:off x="2306436" y="2219562"/>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Generally available</a:t>
            </a:r>
          </a:p>
        </p:txBody>
      </p:sp>
      <p:sp>
        <p:nvSpPr>
          <p:cNvPr id="165" name="TextBox 164">
            <a:extLst>
              <a:ext uri="{FF2B5EF4-FFF2-40B4-BE49-F238E27FC236}">
                <a16:creationId xmlns:a16="http://schemas.microsoft.com/office/drawing/2014/main" id="{452D5B3C-F9C8-C6C9-5D6A-0E3B7174F34D}"/>
              </a:ext>
            </a:extLst>
          </p:cNvPr>
          <p:cNvSpPr txBox="1"/>
          <p:nvPr/>
        </p:nvSpPr>
        <p:spPr>
          <a:xfrm>
            <a:off x="2306436" y="2986994"/>
            <a:ext cx="1608792"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Managed</a:t>
            </a:r>
            <a:br>
              <a:rPr kumimoji="0" lang="en-US" sz="11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HSM</a:t>
            </a:r>
          </a:p>
        </p:txBody>
      </p:sp>
      <p:sp>
        <p:nvSpPr>
          <p:cNvPr id="166" name="Rounded Rectangle 26">
            <a:extLst>
              <a:ext uri="{FF2B5EF4-FFF2-40B4-BE49-F238E27FC236}">
                <a16:creationId xmlns:a16="http://schemas.microsoft.com/office/drawing/2014/main" id="{558CA6A3-4356-05AA-5637-708902CF627A}"/>
              </a:ext>
            </a:extLst>
          </p:cNvPr>
          <p:cNvSpPr/>
          <p:nvPr/>
        </p:nvSpPr>
        <p:spPr bwMode="auto">
          <a:xfrm>
            <a:off x="2306436" y="3384892"/>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Generally available</a:t>
            </a:r>
          </a:p>
        </p:txBody>
      </p:sp>
      <p:sp>
        <p:nvSpPr>
          <p:cNvPr id="147" name="TextBox 146">
            <a:extLst>
              <a:ext uri="{FF2B5EF4-FFF2-40B4-BE49-F238E27FC236}">
                <a16:creationId xmlns:a16="http://schemas.microsoft.com/office/drawing/2014/main" id="{479B7864-278B-A183-E5D6-F2F8A3320733}"/>
              </a:ext>
            </a:extLst>
          </p:cNvPr>
          <p:cNvSpPr txBox="1"/>
          <p:nvPr/>
        </p:nvSpPr>
        <p:spPr>
          <a:xfrm>
            <a:off x="4227580" y="1821664"/>
            <a:ext cx="1608792" cy="338554"/>
          </a:xfrm>
          <a:prstGeom prst="rect">
            <a:avLst/>
          </a:prstGeom>
          <a:noFill/>
        </p:spPr>
        <p:txBody>
          <a:bodyPr wrap="square" lIns="0" tIns="0" rIns="0" bIns="0" rtlCol="0">
            <a:spAutoFit/>
          </a:bodyPr>
          <a:lstStyle>
            <a:defPPr>
              <a:defRPr lang="en-US"/>
            </a:defPPr>
            <a:lvl1pPr algn="ctr">
              <a:defRPr sz="1400" spc="-5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SQL always encrypted with secure enclaves</a:t>
            </a:r>
          </a:p>
        </p:txBody>
      </p:sp>
      <p:sp>
        <p:nvSpPr>
          <p:cNvPr id="148" name="Rounded Rectangle 30">
            <a:extLst>
              <a:ext uri="{FF2B5EF4-FFF2-40B4-BE49-F238E27FC236}">
                <a16:creationId xmlns:a16="http://schemas.microsoft.com/office/drawing/2014/main" id="{AE1345A7-D4C3-8146-6514-9A7089085E6E}"/>
              </a:ext>
            </a:extLst>
          </p:cNvPr>
          <p:cNvSpPr/>
          <p:nvPr/>
        </p:nvSpPr>
        <p:spPr bwMode="auto">
          <a:xfrm>
            <a:off x="4227580" y="2219562"/>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Generally available</a:t>
            </a:r>
          </a:p>
        </p:txBody>
      </p:sp>
      <p:sp>
        <p:nvSpPr>
          <p:cNvPr id="168" name="TextBox 167">
            <a:extLst>
              <a:ext uri="{FF2B5EF4-FFF2-40B4-BE49-F238E27FC236}">
                <a16:creationId xmlns:a16="http://schemas.microsoft.com/office/drawing/2014/main" id="{FC07C381-FFE6-8001-C3F3-EC2504002198}"/>
              </a:ext>
            </a:extLst>
          </p:cNvPr>
          <p:cNvSpPr txBox="1"/>
          <p:nvPr/>
        </p:nvSpPr>
        <p:spPr>
          <a:xfrm>
            <a:off x="4227580" y="2986994"/>
            <a:ext cx="1608792" cy="338554"/>
          </a:xfrm>
          <a:prstGeom prst="rect">
            <a:avLst/>
          </a:prstGeom>
          <a:noFill/>
        </p:spPr>
        <p:txBody>
          <a:bodyPr wrap="square" lIns="0" tIns="0" rIns="0" bIns="0" rtlCol="0">
            <a:spAutoFit/>
          </a:bodyPr>
          <a:lstStyle>
            <a:defPPr>
              <a:defRPr lang="en-US"/>
            </a:defPPr>
            <a:lvl1pPr algn="ctr">
              <a:defRPr sz="1400" spc="-5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Microsoft </a:t>
            </a:r>
            <a:br>
              <a:rPr kumimoji="0" lang="en-US" sz="11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Azure Attestation</a:t>
            </a:r>
          </a:p>
        </p:txBody>
      </p:sp>
      <p:sp>
        <p:nvSpPr>
          <p:cNvPr id="169" name="Rounded Rectangle 30">
            <a:extLst>
              <a:ext uri="{FF2B5EF4-FFF2-40B4-BE49-F238E27FC236}">
                <a16:creationId xmlns:a16="http://schemas.microsoft.com/office/drawing/2014/main" id="{94A1D689-1C28-7933-364F-E400037DD6DB}"/>
              </a:ext>
            </a:extLst>
          </p:cNvPr>
          <p:cNvSpPr/>
          <p:nvPr/>
        </p:nvSpPr>
        <p:spPr bwMode="auto">
          <a:xfrm>
            <a:off x="4227580" y="3384892"/>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Generally available</a:t>
            </a:r>
          </a:p>
        </p:txBody>
      </p:sp>
      <p:sp>
        <p:nvSpPr>
          <p:cNvPr id="149" name="TextBox 148">
            <a:extLst>
              <a:ext uri="{FF2B5EF4-FFF2-40B4-BE49-F238E27FC236}">
                <a16:creationId xmlns:a16="http://schemas.microsoft.com/office/drawing/2014/main" id="{75146DC0-E8E4-22BF-1F56-497E36F41417}"/>
              </a:ext>
            </a:extLst>
          </p:cNvPr>
          <p:cNvSpPr txBox="1"/>
          <p:nvPr/>
        </p:nvSpPr>
        <p:spPr>
          <a:xfrm>
            <a:off x="6148724" y="1821664"/>
            <a:ext cx="1608792" cy="338554"/>
          </a:xfrm>
          <a:prstGeom prst="rect">
            <a:avLst/>
          </a:prstGeom>
          <a:noFill/>
        </p:spPr>
        <p:txBody>
          <a:bodyPr wrap="square" lIns="0" tIns="0" rIns="0" bIns="0" rtlCol="0">
            <a:spAutoFit/>
          </a:bodyPr>
          <a:lstStyle>
            <a:defPPr>
              <a:defRPr lang="en-US"/>
            </a:defPPr>
            <a:lvl1pPr algn="ctr">
              <a:defRPr sz="1400" spc="-5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Azure Virtual Desktop on confidential VMs</a:t>
            </a:r>
          </a:p>
        </p:txBody>
      </p:sp>
      <p:sp>
        <p:nvSpPr>
          <p:cNvPr id="150" name="Rounded Rectangle 32">
            <a:extLst>
              <a:ext uri="{FF2B5EF4-FFF2-40B4-BE49-F238E27FC236}">
                <a16:creationId xmlns:a16="http://schemas.microsoft.com/office/drawing/2014/main" id="{20F5FA2D-6C3A-4D7E-976D-2C83EF5CF772}"/>
              </a:ext>
            </a:extLst>
          </p:cNvPr>
          <p:cNvSpPr/>
          <p:nvPr/>
        </p:nvSpPr>
        <p:spPr bwMode="auto">
          <a:xfrm>
            <a:off x="6148724" y="2219562"/>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Generally available</a:t>
            </a:r>
          </a:p>
        </p:txBody>
      </p:sp>
      <p:sp>
        <p:nvSpPr>
          <p:cNvPr id="171" name="TextBox 170">
            <a:extLst>
              <a:ext uri="{FF2B5EF4-FFF2-40B4-BE49-F238E27FC236}">
                <a16:creationId xmlns:a16="http://schemas.microsoft.com/office/drawing/2014/main" id="{56CFEF55-1F5C-0942-207F-9AD2CA9B3BF9}"/>
              </a:ext>
            </a:extLst>
          </p:cNvPr>
          <p:cNvSpPr txBox="1"/>
          <p:nvPr/>
        </p:nvSpPr>
        <p:spPr>
          <a:xfrm>
            <a:off x="6148724" y="2986994"/>
            <a:ext cx="1608792" cy="338554"/>
          </a:xfrm>
          <a:prstGeom prst="rect">
            <a:avLst/>
          </a:prstGeom>
          <a:noFill/>
        </p:spPr>
        <p:txBody>
          <a:bodyPr wrap="square" lIns="0" tIns="0" rIns="0" bIns="0" rtlCol="0">
            <a:spAutoFit/>
          </a:bodyPr>
          <a:lstStyle>
            <a:defPPr>
              <a:defRPr lang="en-US"/>
            </a:defPPr>
            <a:lvl1pPr algn="ctr">
              <a:defRPr sz="1400" spc="-5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Azure Confidential Ledger</a:t>
            </a:r>
          </a:p>
        </p:txBody>
      </p:sp>
      <p:sp>
        <p:nvSpPr>
          <p:cNvPr id="172" name="Rounded Rectangle 32">
            <a:extLst>
              <a:ext uri="{FF2B5EF4-FFF2-40B4-BE49-F238E27FC236}">
                <a16:creationId xmlns:a16="http://schemas.microsoft.com/office/drawing/2014/main" id="{A3E50FB0-8920-7278-B916-F99935A46665}"/>
              </a:ext>
            </a:extLst>
          </p:cNvPr>
          <p:cNvSpPr/>
          <p:nvPr/>
        </p:nvSpPr>
        <p:spPr bwMode="auto">
          <a:xfrm>
            <a:off x="6148724" y="3384892"/>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Generally available</a:t>
            </a:r>
          </a:p>
        </p:txBody>
      </p:sp>
      <p:sp>
        <p:nvSpPr>
          <p:cNvPr id="151" name="TextBox 150">
            <a:extLst>
              <a:ext uri="{FF2B5EF4-FFF2-40B4-BE49-F238E27FC236}">
                <a16:creationId xmlns:a16="http://schemas.microsoft.com/office/drawing/2014/main" id="{ABFC0FAC-5655-F878-323B-EBC2A636152C}"/>
              </a:ext>
            </a:extLst>
          </p:cNvPr>
          <p:cNvSpPr txBox="1"/>
          <p:nvPr/>
        </p:nvSpPr>
        <p:spPr>
          <a:xfrm>
            <a:off x="8069866" y="1821664"/>
            <a:ext cx="1608792"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Azure Data </a:t>
            </a:r>
            <a:br>
              <a:rPr kumimoji="0" lang="en-US" sz="11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Explorer</a:t>
            </a:r>
            <a:endParaRPr kumimoji="0" lang="en-BE" sz="11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52" name="Rounded Rectangle 32">
            <a:extLst>
              <a:ext uri="{FF2B5EF4-FFF2-40B4-BE49-F238E27FC236}">
                <a16:creationId xmlns:a16="http://schemas.microsoft.com/office/drawing/2014/main" id="{970323E9-38C7-4805-4E29-FA65B7F5290F}"/>
              </a:ext>
            </a:extLst>
          </p:cNvPr>
          <p:cNvSpPr/>
          <p:nvPr/>
        </p:nvSpPr>
        <p:spPr bwMode="auto">
          <a:xfrm>
            <a:off x="8069866" y="2219562"/>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Public Preview</a:t>
            </a:r>
          </a:p>
        </p:txBody>
      </p:sp>
      <p:sp>
        <p:nvSpPr>
          <p:cNvPr id="174" name="TextBox 173">
            <a:extLst>
              <a:ext uri="{FF2B5EF4-FFF2-40B4-BE49-F238E27FC236}">
                <a16:creationId xmlns:a16="http://schemas.microsoft.com/office/drawing/2014/main" id="{C62090FF-DB6F-BD6D-9F1B-6B3327660DAF}"/>
              </a:ext>
            </a:extLst>
          </p:cNvPr>
          <p:cNvSpPr txBox="1"/>
          <p:nvPr/>
        </p:nvSpPr>
        <p:spPr>
          <a:xfrm>
            <a:off x="8069866" y="2986994"/>
            <a:ext cx="1608792"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Managed CCF</a:t>
            </a:r>
          </a:p>
        </p:txBody>
      </p:sp>
      <p:sp>
        <p:nvSpPr>
          <p:cNvPr id="175" name="Rounded Rectangle 32">
            <a:extLst>
              <a:ext uri="{FF2B5EF4-FFF2-40B4-BE49-F238E27FC236}">
                <a16:creationId xmlns:a16="http://schemas.microsoft.com/office/drawing/2014/main" id="{838141A2-E512-A373-3CB4-B407486CB71F}"/>
              </a:ext>
            </a:extLst>
          </p:cNvPr>
          <p:cNvSpPr/>
          <p:nvPr/>
        </p:nvSpPr>
        <p:spPr bwMode="auto">
          <a:xfrm>
            <a:off x="8069866" y="3384892"/>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742" rtl="0" eaLnBrk="1" fontAlgn="base" latinLnBrk="0" hangingPunct="1">
              <a:lnSpc>
                <a:spcPct val="100000"/>
              </a:lnSpc>
              <a:spcBef>
                <a:spcPct val="0"/>
              </a:spcBef>
              <a:spcAft>
                <a:spcPct val="0"/>
              </a:spcAft>
              <a:buClrTx/>
              <a:buSzPct val="90000"/>
              <a:buFontTx/>
              <a:buNone/>
              <a:tabLst/>
              <a:defRPr/>
            </a:pPr>
            <a:r>
              <a:rPr kumimoji="0" lang="en-US" sz="11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Public Preview</a:t>
            </a:r>
          </a:p>
        </p:txBody>
      </p:sp>
      <p:sp>
        <p:nvSpPr>
          <p:cNvPr id="204" name="TextBox 203">
            <a:extLst>
              <a:ext uri="{FF2B5EF4-FFF2-40B4-BE49-F238E27FC236}">
                <a16:creationId xmlns:a16="http://schemas.microsoft.com/office/drawing/2014/main" id="{E890D74F-9CE5-C8C9-F9E6-C4CF78CDD63B}"/>
              </a:ext>
            </a:extLst>
          </p:cNvPr>
          <p:cNvSpPr txBox="1"/>
          <p:nvPr/>
        </p:nvSpPr>
        <p:spPr>
          <a:xfrm>
            <a:off x="9991010" y="1821664"/>
            <a:ext cx="1608792"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Azure Confidential Databricks</a:t>
            </a:r>
          </a:p>
        </p:txBody>
      </p:sp>
      <p:sp>
        <p:nvSpPr>
          <p:cNvPr id="205" name="Rounded Rectangle 32">
            <a:extLst>
              <a:ext uri="{FF2B5EF4-FFF2-40B4-BE49-F238E27FC236}">
                <a16:creationId xmlns:a16="http://schemas.microsoft.com/office/drawing/2014/main" id="{F438014A-4E1C-D288-896E-157B6760D861}"/>
              </a:ext>
            </a:extLst>
          </p:cNvPr>
          <p:cNvSpPr/>
          <p:nvPr/>
        </p:nvSpPr>
        <p:spPr bwMode="auto">
          <a:xfrm>
            <a:off x="9991010" y="2219562"/>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742" rtl="0" eaLnBrk="1" fontAlgn="base" latinLnBrk="0" hangingPunct="1">
              <a:lnSpc>
                <a:spcPct val="100000"/>
              </a:lnSpc>
              <a:spcBef>
                <a:spcPct val="0"/>
              </a:spcBef>
              <a:spcAft>
                <a:spcPct val="0"/>
              </a:spcAft>
              <a:buClrTx/>
              <a:buSzPct val="90000"/>
              <a:buFontTx/>
              <a:buNone/>
              <a:tabLst/>
              <a:defRPr/>
            </a:pPr>
            <a:r>
              <a:rPr kumimoji="0" lang="en-US" sz="11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Generally Available</a:t>
            </a:r>
          </a:p>
        </p:txBody>
      </p:sp>
      <p:sp>
        <p:nvSpPr>
          <p:cNvPr id="143" name="Title 124">
            <a:extLst>
              <a:ext uri="{FF2B5EF4-FFF2-40B4-BE49-F238E27FC236}">
                <a16:creationId xmlns:a16="http://schemas.microsoft.com/office/drawing/2014/main" id="{22C1BD43-97B8-A431-267A-287BD837ECE6}"/>
              </a:ext>
              <a:ext uri="{C183D7F6-B498-43B3-948B-1728B52AA6E4}">
                <adec:decorative xmlns:adec="http://schemas.microsoft.com/office/drawing/2017/decorative" val="0"/>
              </a:ext>
            </a:extLst>
          </p:cNvPr>
          <p:cNvSpPr txBox="1">
            <a:spLocks/>
          </p:cNvSpPr>
          <p:nvPr/>
        </p:nvSpPr>
        <p:spPr>
          <a:xfrm>
            <a:off x="814728" y="3920836"/>
            <a:ext cx="914400" cy="99622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0" cap="none" spc="0" normalizeH="0" baseline="0" noProof="0">
                <a:ln w="3175">
                  <a:noFill/>
                </a:ln>
                <a:solidFill>
                  <a:srgbClr val="FFFFFF"/>
                </a:solidFill>
                <a:effectLst/>
                <a:uLnTx/>
                <a:uFillTx/>
                <a:latin typeface="Segoe Sans Text Semibold"/>
                <a:ea typeface="+mn-ea"/>
                <a:cs typeface="Segoe UI Semibold" panose="020B0502040204020203" pitchFamily="34" charset="0"/>
              </a:rPr>
              <a:t>Containers</a:t>
            </a:r>
          </a:p>
        </p:txBody>
      </p:sp>
      <p:sp>
        <p:nvSpPr>
          <p:cNvPr id="178" name="TextBox 177">
            <a:extLst>
              <a:ext uri="{FF2B5EF4-FFF2-40B4-BE49-F238E27FC236}">
                <a16:creationId xmlns:a16="http://schemas.microsoft.com/office/drawing/2014/main" id="{2C606995-868A-B9B2-8FE9-A4D824FCEEC7}"/>
              </a:ext>
            </a:extLst>
          </p:cNvPr>
          <p:cNvSpPr txBox="1"/>
          <p:nvPr/>
        </p:nvSpPr>
        <p:spPr>
          <a:xfrm>
            <a:off x="2306436" y="4303799"/>
            <a:ext cx="1608792"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Intel SGX app enclave nodes on AKS</a:t>
            </a:r>
          </a:p>
        </p:txBody>
      </p:sp>
      <p:sp>
        <p:nvSpPr>
          <p:cNvPr id="179" name="Rounded Rectangle 26">
            <a:extLst>
              <a:ext uri="{FF2B5EF4-FFF2-40B4-BE49-F238E27FC236}">
                <a16:creationId xmlns:a16="http://schemas.microsoft.com/office/drawing/2014/main" id="{80D1FECA-1A95-A3F4-0B93-65A9FAD5593A}"/>
              </a:ext>
            </a:extLst>
          </p:cNvPr>
          <p:cNvSpPr/>
          <p:nvPr/>
        </p:nvSpPr>
        <p:spPr bwMode="auto">
          <a:xfrm>
            <a:off x="2306436" y="4701697"/>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Generally available</a:t>
            </a:r>
          </a:p>
        </p:txBody>
      </p:sp>
      <p:sp>
        <p:nvSpPr>
          <p:cNvPr id="181" name="TextBox 180">
            <a:extLst>
              <a:ext uri="{FF2B5EF4-FFF2-40B4-BE49-F238E27FC236}">
                <a16:creationId xmlns:a16="http://schemas.microsoft.com/office/drawing/2014/main" id="{588646A1-214C-2790-D1D9-550838E1435D}"/>
              </a:ext>
            </a:extLst>
          </p:cNvPr>
          <p:cNvSpPr txBox="1"/>
          <p:nvPr/>
        </p:nvSpPr>
        <p:spPr>
          <a:xfrm>
            <a:off x="4227580" y="4303799"/>
            <a:ext cx="1608792" cy="338554"/>
          </a:xfrm>
          <a:prstGeom prst="rect">
            <a:avLst/>
          </a:prstGeom>
          <a:noFill/>
        </p:spPr>
        <p:txBody>
          <a:bodyPr wrap="square" lIns="0" tIns="0" rIns="0" bIns="0" rtlCol="0">
            <a:spAutoFit/>
          </a:bodyPr>
          <a:lstStyle>
            <a:defPPr>
              <a:defRPr lang="en-US"/>
            </a:defPPr>
            <a:lvl1pPr algn="ctr">
              <a:defRPr sz="1400" spc="-5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Confidential VM AKS worker nodes</a:t>
            </a:r>
          </a:p>
        </p:txBody>
      </p:sp>
      <p:sp>
        <p:nvSpPr>
          <p:cNvPr id="182" name="Rounded Rectangle 30">
            <a:extLst>
              <a:ext uri="{FF2B5EF4-FFF2-40B4-BE49-F238E27FC236}">
                <a16:creationId xmlns:a16="http://schemas.microsoft.com/office/drawing/2014/main" id="{013A734D-E639-3685-92D0-66CA3F9AD0CC}"/>
              </a:ext>
            </a:extLst>
          </p:cNvPr>
          <p:cNvSpPr/>
          <p:nvPr/>
        </p:nvSpPr>
        <p:spPr bwMode="auto">
          <a:xfrm>
            <a:off x="4227580" y="4701697"/>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Generally available</a:t>
            </a:r>
          </a:p>
        </p:txBody>
      </p:sp>
      <p:sp>
        <p:nvSpPr>
          <p:cNvPr id="184" name="TextBox 183">
            <a:extLst>
              <a:ext uri="{FF2B5EF4-FFF2-40B4-BE49-F238E27FC236}">
                <a16:creationId xmlns:a16="http://schemas.microsoft.com/office/drawing/2014/main" id="{4FC2D5C0-4E3A-F498-CD47-7D2C85072E63}"/>
              </a:ext>
            </a:extLst>
          </p:cNvPr>
          <p:cNvSpPr txBox="1"/>
          <p:nvPr/>
        </p:nvSpPr>
        <p:spPr>
          <a:xfrm>
            <a:off x="6148724" y="4303799"/>
            <a:ext cx="1608792" cy="338554"/>
          </a:xfrm>
          <a:prstGeom prst="rect">
            <a:avLst/>
          </a:prstGeom>
          <a:noFill/>
        </p:spPr>
        <p:txBody>
          <a:bodyPr wrap="square" lIns="0" tIns="0" rIns="0" bIns="0" rtlCol="0">
            <a:spAutoFit/>
          </a:bodyPr>
          <a:lstStyle>
            <a:defPPr>
              <a:defRPr lang="en-US"/>
            </a:defPPr>
            <a:lvl1pPr algn="ctr">
              <a:defRPr sz="1400" spc="-5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Confidential containers on ACI</a:t>
            </a:r>
          </a:p>
        </p:txBody>
      </p:sp>
      <p:sp>
        <p:nvSpPr>
          <p:cNvPr id="185" name="Rounded Rectangle 32">
            <a:extLst>
              <a:ext uri="{FF2B5EF4-FFF2-40B4-BE49-F238E27FC236}">
                <a16:creationId xmlns:a16="http://schemas.microsoft.com/office/drawing/2014/main" id="{D57A4534-57A0-2A0F-FA39-F895E8DE2183}"/>
              </a:ext>
            </a:extLst>
          </p:cNvPr>
          <p:cNvSpPr/>
          <p:nvPr/>
        </p:nvSpPr>
        <p:spPr bwMode="auto">
          <a:xfrm>
            <a:off x="6148724" y="4701697"/>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Generally available</a:t>
            </a:r>
          </a:p>
        </p:txBody>
      </p:sp>
      <p:sp>
        <p:nvSpPr>
          <p:cNvPr id="187" name="TextBox 186">
            <a:extLst>
              <a:ext uri="{FF2B5EF4-FFF2-40B4-BE49-F238E27FC236}">
                <a16:creationId xmlns:a16="http://schemas.microsoft.com/office/drawing/2014/main" id="{2379696D-9AC8-359D-69FC-9060D444640C}"/>
              </a:ext>
            </a:extLst>
          </p:cNvPr>
          <p:cNvSpPr txBox="1"/>
          <p:nvPr/>
        </p:nvSpPr>
        <p:spPr>
          <a:xfrm>
            <a:off x="8069866" y="4303799"/>
            <a:ext cx="1608792"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Confidential containers on AKS</a:t>
            </a:r>
          </a:p>
        </p:txBody>
      </p:sp>
      <p:sp>
        <p:nvSpPr>
          <p:cNvPr id="188" name="Rounded Rectangle 32">
            <a:extLst>
              <a:ext uri="{FF2B5EF4-FFF2-40B4-BE49-F238E27FC236}">
                <a16:creationId xmlns:a16="http://schemas.microsoft.com/office/drawing/2014/main" id="{9B098B49-94A3-0616-8A6C-A3C8DC85B0FE}"/>
              </a:ext>
            </a:extLst>
          </p:cNvPr>
          <p:cNvSpPr/>
          <p:nvPr/>
        </p:nvSpPr>
        <p:spPr bwMode="auto">
          <a:xfrm>
            <a:off x="8069866" y="4701697"/>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Sans Text Semibold"/>
                <a:ea typeface="+mn-ea"/>
                <a:cs typeface="+mn-cs"/>
              </a:rPr>
              <a:t>Public Preview</a:t>
            </a:r>
          </a:p>
        </p:txBody>
      </p:sp>
      <p:sp>
        <p:nvSpPr>
          <p:cNvPr id="144" name="Title 124">
            <a:extLst>
              <a:ext uri="{FF2B5EF4-FFF2-40B4-BE49-F238E27FC236}">
                <a16:creationId xmlns:a16="http://schemas.microsoft.com/office/drawing/2014/main" id="{79A05BEC-3600-8A8F-2A83-682D6529981A}"/>
              </a:ext>
              <a:ext uri="{C183D7F6-B498-43B3-948B-1728B52AA6E4}">
                <adec:decorative xmlns:adec="http://schemas.microsoft.com/office/drawing/2017/decorative" val="0"/>
              </a:ext>
            </a:extLst>
          </p:cNvPr>
          <p:cNvSpPr txBox="1">
            <a:spLocks/>
          </p:cNvSpPr>
          <p:nvPr/>
        </p:nvSpPr>
        <p:spPr>
          <a:xfrm>
            <a:off x="814728" y="5237019"/>
            <a:ext cx="914400" cy="89648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0" cap="none" spc="0" normalizeH="0" baseline="0" noProof="0">
                <a:ln w="3175">
                  <a:noFill/>
                </a:ln>
                <a:solidFill>
                  <a:srgbClr val="FFFFFF"/>
                </a:solidFill>
                <a:effectLst/>
                <a:uLnTx/>
                <a:uFillTx/>
                <a:latin typeface="Segoe Sans Text Semibold"/>
                <a:ea typeface="+mn-ea"/>
                <a:cs typeface="Segoe UI Semibold" panose="020B0502040204020203" pitchFamily="34" charset="0"/>
              </a:rPr>
              <a:t>Virtual machines </a:t>
            </a:r>
          </a:p>
        </p:txBody>
      </p:sp>
      <p:sp>
        <p:nvSpPr>
          <p:cNvPr id="191" name="TextBox 190">
            <a:extLst>
              <a:ext uri="{FF2B5EF4-FFF2-40B4-BE49-F238E27FC236}">
                <a16:creationId xmlns:a16="http://schemas.microsoft.com/office/drawing/2014/main" id="{8709A096-D837-3DF7-5DDC-FF12DF82A261}"/>
              </a:ext>
            </a:extLst>
          </p:cNvPr>
          <p:cNvSpPr txBox="1"/>
          <p:nvPr/>
        </p:nvSpPr>
        <p:spPr>
          <a:xfrm>
            <a:off x="2306436" y="5570113"/>
            <a:ext cx="1608792"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Segoe Sans Text Semibold"/>
                <a:ea typeface="+mn-ea"/>
                <a:cs typeface="+mn-cs"/>
              </a:rPr>
              <a:t>DCa</a:t>
            </a: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a:t>
            </a:r>
            <a:r>
              <a:rPr kumimoji="0" lang="en-US" sz="1100" b="0" i="0" u="none" strike="noStrike" kern="1200" cap="none" spc="0" normalizeH="0" baseline="0" noProof="0" err="1">
                <a:ln>
                  <a:noFill/>
                </a:ln>
                <a:solidFill>
                  <a:srgbClr val="000000"/>
                </a:solidFill>
                <a:effectLst/>
                <a:uLnTx/>
                <a:uFillTx/>
                <a:latin typeface="Segoe Sans Text Semibold"/>
                <a:ea typeface="+mn-ea"/>
                <a:cs typeface="+mn-cs"/>
              </a:rPr>
              <a:t>ECa</a:t>
            </a: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 </a:t>
            </a:r>
            <a:br>
              <a:rPr kumimoji="0" lang="en-US" sz="11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SEV-SNP VMs</a:t>
            </a:r>
          </a:p>
        </p:txBody>
      </p:sp>
      <p:sp>
        <p:nvSpPr>
          <p:cNvPr id="192" name="Rounded Rectangle 26">
            <a:extLst>
              <a:ext uri="{FF2B5EF4-FFF2-40B4-BE49-F238E27FC236}">
                <a16:creationId xmlns:a16="http://schemas.microsoft.com/office/drawing/2014/main" id="{91112818-C920-7710-BE14-22BDA895A4A1}"/>
              </a:ext>
            </a:extLst>
          </p:cNvPr>
          <p:cNvSpPr/>
          <p:nvPr/>
        </p:nvSpPr>
        <p:spPr bwMode="auto">
          <a:xfrm>
            <a:off x="2306436" y="5968011"/>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Generally available</a:t>
            </a:r>
          </a:p>
        </p:txBody>
      </p:sp>
      <p:sp>
        <p:nvSpPr>
          <p:cNvPr id="194" name="TextBox 193">
            <a:extLst>
              <a:ext uri="{FF2B5EF4-FFF2-40B4-BE49-F238E27FC236}">
                <a16:creationId xmlns:a16="http://schemas.microsoft.com/office/drawing/2014/main" id="{57BBAE73-0511-DB14-FD37-FF7C2F66A547}"/>
              </a:ext>
            </a:extLst>
          </p:cNvPr>
          <p:cNvSpPr txBox="1"/>
          <p:nvPr/>
        </p:nvSpPr>
        <p:spPr>
          <a:xfrm>
            <a:off x="4227580" y="5570113"/>
            <a:ext cx="1608792" cy="338554"/>
          </a:xfrm>
          <a:prstGeom prst="rect">
            <a:avLst/>
          </a:prstGeom>
          <a:noFill/>
        </p:spPr>
        <p:txBody>
          <a:bodyPr wrap="square" lIns="0" tIns="0" rIns="0" bIns="0" rtlCol="0">
            <a:spAutoFit/>
          </a:bodyPr>
          <a:lstStyle>
            <a:defPPr>
              <a:defRPr lang="en-US"/>
            </a:defPPr>
            <a:lvl1pPr algn="ctr">
              <a:defRPr sz="1400" spc="-5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DCsv2/DCsv3/DCdsv3 Intel SGX VMs</a:t>
            </a:r>
          </a:p>
        </p:txBody>
      </p:sp>
      <p:sp>
        <p:nvSpPr>
          <p:cNvPr id="195" name="Rounded Rectangle 30">
            <a:extLst>
              <a:ext uri="{FF2B5EF4-FFF2-40B4-BE49-F238E27FC236}">
                <a16:creationId xmlns:a16="http://schemas.microsoft.com/office/drawing/2014/main" id="{28C69E40-A7B1-A31B-B603-7A7AF320645C}"/>
              </a:ext>
            </a:extLst>
          </p:cNvPr>
          <p:cNvSpPr/>
          <p:nvPr/>
        </p:nvSpPr>
        <p:spPr bwMode="auto">
          <a:xfrm>
            <a:off x="4227580" y="5968011"/>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Generally available</a:t>
            </a:r>
          </a:p>
        </p:txBody>
      </p:sp>
      <p:sp>
        <p:nvSpPr>
          <p:cNvPr id="197" name="TextBox 196">
            <a:extLst>
              <a:ext uri="{FF2B5EF4-FFF2-40B4-BE49-F238E27FC236}">
                <a16:creationId xmlns:a16="http://schemas.microsoft.com/office/drawing/2014/main" id="{6CD87AEB-A11F-C903-1689-F8321FA77817}"/>
              </a:ext>
            </a:extLst>
          </p:cNvPr>
          <p:cNvSpPr txBox="1"/>
          <p:nvPr/>
        </p:nvSpPr>
        <p:spPr>
          <a:xfrm>
            <a:off x="6148724" y="5570113"/>
            <a:ext cx="1608792" cy="338554"/>
          </a:xfrm>
          <a:prstGeom prst="rect">
            <a:avLst/>
          </a:prstGeom>
          <a:noFill/>
        </p:spPr>
        <p:txBody>
          <a:bodyPr wrap="square" lIns="0" tIns="0" rIns="0" bIns="0" rtlCol="0">
            <a:spAutoFit/>
          </a:bodyPr>
          <a:lstStyle>
            <a:defPPr>
              <a:defRPr lang="en-US"/>
            </a:defPPr>
            <a:lvl1pPr algn="ctr">
              <a:defRPr sz="1400" spc="-5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NCC NVIDIA</a:t>
            </a:r>
            <a:br>
              <a:rPr kumimoji="0" lang="en-US" sz="11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VMs</a:t>
            </a:r>
          </a:p>
        </p:txBody>
      </p:sp>
      <p:sp>
        <p:nvSpPr>
          <p:cNvPr id="198" name="Rounded Rectangle 32">
            <a:extLst>
              <a:ext uri="{FF2B5EF4-FFF2-40B4-BE49-F238E27FC236}">
                <a16:creationId xmlns:a16="http://schemas.microsoft.com/office/drawing/2014/main" id="{0FD11B2C-5DA9-0E9F-6269-8CB340CC2D02}"/>
              </a:ext>
            </a:extLst>
          </p:cNvPr>
          <p:cNvSpPr/>
          <p:nvPr/>
        </p:nvSpPr>
        <p:spPr bwMode="auto">
          <a:xfrm>
            <a:off x="6148724" y="5968011"/>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Limited Preview</a:t>
            </a:r>
          </a:p>
        </p:txBody>
      </p:sp>
      <p:sp>
        <p:nvSpPr>
          <p:cNvPr id="200" name="TextBox 199">
            <a:extLst>
              <a:ext uri="{FF2B5EF4-FFF2-40B4-BE49-F238E27FC236}">
                <a16:creationId xmlns:a16="http://schemas.microsoft.com/office/drawing/2014/main" id="{EF693FA4-BD6D-5F73-4829-E3B11E97F3B1}"/>
              </a:ext>
            </a:extLst>
          </p:cNvPr>
          <p:cNvSpPr txBox="1"/>
          <p:nvPr/>
        </p:nvSpPr>
        <p:spPr>
          <a:xfrm>
            <a:off x="8069866" y="5570113"/>
            <a:ext cx="1608792" cy="1692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DCesv5 Intel TDX VMs</a:t>
            </a:r>
          </a:p>
        </p:txBody>
      </p:sp>
      <p:sp>
        <p:nvSpPr>
          <p:cNvPr id="201" name="Rounded Rectangle 32">
            <a:extLst>
              <a:ext uri="{FF2B5EF4-FFF2-40B4-BE49-F238E27FC236}">
                <a16:creationId xmlns:a16="http://schemas.microsoft.com/office/drawing/2014/main" id="{9F4440C4-F08D-D8E7-F543-A8D58F5EF32A}"/>
              </a:ext>
            </a:extLst>
          </p:cNvPr>
          <p:cNvSpPr/>
          <p:nvPr/>
        </p:nvSpPr>
        <p:spPr bwMode="auto">
          <a:xfrm>
            <a:off x="8069866" y="5968011"/>
            <a:ext cx="1608792" cy="1872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742" rtl="0" eaLnBrk="1" fontAlgn="base" latinLnBrk="0" hangingPunct="1">
              <a:lnSpc>
                <a:spcPct val="100000"/>
              </a:lnSpc>
              <a:spcBef>
                <a:spcPct val="0"/>
              </a:spcBef>
              <a:spcAft>
                <a:spcPct val="0"/>
              </a:spcAft>
              <a:buClrTx/>
              <a:buSzPct val="90000"/>
              <a:buFontTx/>
              <a:buNone/>
              <a:tabLst/>
              <a:defRPr/>
            </a:pPr>
            <a:r>
              <a:rPr kumimoji="0" lang="en-US" sz="11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Public Preview</a:t>
            </a:r>
          </a:p>
        </p:txBody>
      </p:sp>
      <p:sp>
        <p:nvSpPr>
          <p:cNvPr id="206" name="TextBox 205">
            <a:extLst>
              <a:ext uri="{FF2B5EF4-FFF2-40B4-BE49-F238E27FC236}">
                <a16:creationId xmlns:a16="http://schemas.microsoft.com/office/drawing/2014/main" id="{7A7183C0-038F-3823-C8FB-FCB7B86EB0D7}"/>
              </a:ext>
            </a:extLst>
          </p:cNvPr>
          <p:cNvSpPr txBox="1"/>
          <p:nvPr/>
        </p:nvSpPr>
        <p:spPr>
          <a:xfrm>
            <a:off x="9942149" y="3948913"/>
            <a:ext cx="1507408" cy="2254463"/>
          </a:xfrm>
          <a:prstGeom prst="rect">
            <a:avLst/>
          </a:prstGeom>
          <a:noFill/>
        </p:spPr>
        <p:txBody>
          <a:bodyPr wrap="square" lIns="0" tIns="0" rIns="0" bIns="0">
            <a:spAutoFit/>
          </a:bodyPr>
          <a:lstStyle/>
          <a:p>
            <a:pPr marL="0" marR="0" lvl="0" indent="0" algn="l" defTabSz="932742" rtl="0" eaLnBrk="1" fontAlgn="auto" latinLnBrk="0" hangingPunct="1">
              <a:lnSpc>
                <a:spcPct val="100000"/>
              </a:lnSpc>
              <a:spcBef>
                <a:spcPts val="0"/>
              </a:spcBef>
              <a:spcAft>
                <a:spcPts val="100"/>
              </a:spcAft>
              <a:buClrTx/>
              <a:buSzPct val="9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Confidential VM regions:</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West US</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East US</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West Europe</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North Europe</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Switzerland North</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Italy North</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Germany West Central</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UAE North</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Southeast Asia</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East Asia</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Japan East</a:t>
            </a:r>
          </a:p>
          <a:p>
            <a:pPr marL="171450" marR="0" lvl="0" indent="-114300" algn="l" defTabSz="932472" rtl="0" eaLnBrk="1" fontAlgn="base"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Central India</a:t>
            </a:r>
          </a:p>
        </p:txBody>
      </p:sp>
    </p:spTree>
    <p:extLst>
      <p:ext uri="{BB962C8B-B14F-4D97-AF65-F5344CB8AC3E}">
        <p14:creationId xmlns:p14="http://schemas.microsoft.com/office/powerpoint/2010/main" val="981239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1000"/>
                                        <p:tgtEl>
                                          <p:spTgt spid="1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10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1000"/>
                                        <p:tgtEl>
                                          <p:spTgt spid="1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10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fade">
                                      <p:cBhvr>
                                        <p:cTn id="25" dur="1000"/>
                                        <p:tgtEl>
                                          <p:spTgt spid="1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fade">
                                      <p:cBhvr>
                                        <p:cTn id="28" dur="1000"/>
                                        <p:tgtEl>
                                          <p:spTgt spid="1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1000"/>
                                        <p:tgtEl>
                                          <p:spTgt spid="1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1000"/>
                                        <p:tgtEl>
                                          <p:spTgt spid="1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1000"/>
                                        <p:tgtEl>
                                          <p:spTgt spid="1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1000"/>
                                        <p:tgtEl>
                                          <p:spTgt spid="1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fade">
                                      <p:cBhvr>
                                        <p:cTn id="46" dur="1000"/>
                                        <p:tgtEl>
                                          <p:spTgt spid="1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6"/>
                                        </p:tgtEl>
                                        <p:attrNameLst>
                                          <p:attrName>style.visibility</p:attrName>
                                        </p:attrNameLst>
                                      </p:cBhvr>
                                      <p:to>
                                        <p:strVal val="visible"/>
                                      </p:to>
                                    </p:set>
                                    <p:animEffect transition="in" filter="fade">
                                      <p:cBhvr>
                                        <p:cTn id="49" dur="1000"/>
                                        <p:tgtEl>
                                          <p:spTgt spid="1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7"/>
                                        </p:tgtEl>
                                        <p:attrNameLst>
                                          <p:attrName>style.visibility</p:attrName>
                                        </p:attrNameLst>
                                      </p:cBhvr>
                                      <p:to>
                                        <p:strVal val="visible"/>
                                      </p:to>
                                    </p:set>
                                    <p:animEffect transition="in" filter="fade">
                                      <p:cBhvr>
                                        <p:cTn id="55" dur="1000"/>
                                        <p:tgtEl>
                                          <p:spTgt spid="1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fade">
                                      <p:cBhvr>
                                        <p:cTn id="58" dur="1000"/>
                                        <p:tgtEl>
                                          <p:spTgt spid="1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fade">
                                      <p:cBhvr>
                                        <p:cTn id="61" dur="1000"/>
                                        <p:tgtEl>
                                          <p:spTgt spid="1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fade">
                                      <p:cBhvr>
                                        <p:cTn id="64" dur="1000"/>
                                        <p:tgtEl>
                                          <p:spTgt spid="1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4"/>
                                        </p:tgtEl>
                                        <p:attrNameLst>
                                          <p:attrName>style.visibility</p:attrName>
                                        </p:attrNameLst>
                                      </p:cBhvr>
                                      <p:to>
                                        <p:strVal val="visible"/>
                                      </p:to>
                                    </p:set>
                                    <p:animEffect transition="in" filter="fade">
                                      <p:cBhvr>
                                        <p:cTn id="67" dur="1000"/>
                                        <p:tgtEl>
                                          <p:spTgt spid="14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fade">
                                      <p:cBhvr>
                                        <p:cTn id="70" dur="1000"/>
                                        <p:tgtEl>
                                          <p:spTgt spid="14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46"/>
                                        </p:tgtEl>
                                        <p:attrNameLst>
                                          <p:attrName>style.visibility</p:attrName>
                                        </p:attrNameLst>
                                      </p:cBhvr>
                                      <p:to>
                                        <p:strVal val="visible"/>
                                      </p:to>
                                    </p:set>
                                    <p:animEffect transition="in" filter="fade">
                                      <p:cBhvr>
                                        <p:cTn id="73" dur="1000"/>
                                        <p:tgtEl>
                                          <p:spTgt spid="146"/>
                                        </p:tgtEl>
                                      </p:cBhvr>
                                    </p:animEffect>
                                  </p:childTnLst>
                                </p:cTn>
                              </p:par>
                              <p:par>
                                <p:cTn id="74" presetID="10" presetClass="entr" presetSubtype="0" fill="hold" nodeType="withEffect">
                                  <p:stCondLst>
                                    <p:cond delay="0"/>
                                  </p:stCondLst>
                                  <p:childTnLst>
                                    <p:set>
                                      <p:cBhvr>
                                        <p:cTn id="75" dur="1" fill="hold">
                                          <p:stCondLst>
                                            <p:cond delay="0"/>
                                          </p:stCondLst>
                                        </p:cTn>
                                        <p:tgtEl>
                                          <p:spTgt spid="209"/>
                                        </p:tgtEl>
                                        <p:attrNameLst>
                                          <p:attrName>style.visibility</p:attrName>
                                        </p:attrNameLst>
                                      </p:cBhvr>
                                      <p:to>
                                        <p:strVal val="visible"/>
                                      </p:to>
                                    </p:set>
                                    <p:animEffect transition="in" filter="fade">
                                      <p:cBhvr>
                                        <p:cTn id="76" dur="1000"/>
                                        <p:tgtEl>
                                          <p:spTgt spid="20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7"/>
                                        </p:tgtEl>
                                        <p:attrNameLst>
                                          <p:attrName>style.visibility</p:attrName>
                                        </p:attrNameLst>
                                      </p:cBhvr>
                                      <p:to>
                                        <p:strVal val="visible"/>
                                      </p:to>
                                    </p:set>
                                    <p:animEffect transition="in" filter="fade">
                                      <p:cBhvr>
                                        <p:cTn id="79" dur="1000"/>
                                        <p:tgtEl>
                                          <p:spTgt spid="14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48"/>
                                        </p:tgtEl>
                                        <p:attrNameLst>
                                          <p:attrName>style.visibility</p:attrName>
                                        </p:attrNameLst>
                                      </p:cBhvr>
                                      <p:to>
                                        <p:strVal val="visible"/>
                                      </p:to>
                                    </p:set>
                                    <p:animEffect transition="in" filter="fade">
                                      <p:cBhvr>
                                        <p:cTn id="82" dur="1000"/>
                                        <p:tgtEl>
                                          <p:spTgt spid="148"/>
                                        </p:tgtEl>
                                      </p:cBhvr>
                                    </p:animEffect>
                                  </p:childTnLst>
                                </p:cTn>
                              </p:par>
                              <p:par>
                                <p:cTn id="83" presetID="10" presetClass="entr" presetSubtype="0" fill="hold" nodeType="withEffect">
                                  <p:stCondLst>
                                    <p:cond delay="0"/>
                                  </p:stCondLst>
                                  <p:childTnLst>
                                    <p:set>
                                      <p:cBhvr>
                                        <p:cTn id="84" dur="1" fill="hold">
                                          <p:stCondLst>
                                            <p:cond delay="0"/>
                                          </p:stCondLst>
                                        </p:cTn>
                                        <p:tgtEl>
                                          <p:spTgt spid="210"/>
                                        </p:tgtEl>
                                        <p:attrNameLst>
                                          <p:attrName>style.visibility</p:attrName>
                                        </p:attrNameLst>
                                      </p:cBhvr>
                                      <p:to>
                                        <p:strVal val="visible"/>
                                      </p:to>
                                    </p:set>
                                    <p:animEffect transition="in" filter="fade">
                                      <p:cBhvr>
                                        <p:cTn id="85" dur="1000"/>
                                        <p:tgtEl>
                                          <p:spTgt spid="2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9"/>
                                        </p:tgtEl>
                                        <p:attrNameLst>
                                          <p:attrName>style.visibility</p:attrName>
                                        </p:attrNameLst>
                                      </p:cBhvr>
                                      <p:to>
                                        <p:strVal val="visible"/>
                                      </p:to>
                                    </p:set>
                                    <p:animEffect transition="in" filter="fade">
                                      <p:cBhvr>
                                        <p:cTn id="88" dur="1000"/>
                                        <p:tgtEl>
                                          <p:spTgt spid="14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0"/>
                                        </p:tgtEl>
                                        <p:attrNameLst>
                                          <p:attrName>style.visibility</p:attrName>
                                        </p:attrNameLst>
                                      </p:cBhvr>
                                      <p:to>
                                        <p:strVal val="visible"/>
                                      </p:to>
                                    </p:set>
                                    <p:animEffect transition="in" filter="fade">
                                      <p:cBhvr>
                                        <p:cTn id="91" dur="1000"/>
                                        <p:tgtEl>
                                          <p:spTgt spid="15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1"/>
                                        </p:tgtEl>
                                        <p:attrNameLst>
                                          <p:attrName>style.visibility</p:attrName>
                                        </p:attrNameLst>
                                      </p:cBhvr>
                                      <p:to>
                                        <p:strVal val="visible"/>
                                      </p:to>
                                    </p:set>
                                    <p:animEffect transition="in" filter="fade">
                                      <p:cBhvr>
                                        <p:cTn id="94" dur="1000"/>
                                        <p:tgtEl>
                                          <p:spTgt spid="15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2"/>
                                        </p:tgtEl>
                                        <p:attrNameLst>
                                          <p:attrName>style.visibility</p:attrName>
                                        </p:attrNameLst>
                                      </p:cBhvr>
                                      <p:to>
                                        <p:strVal val="visible"/>
                                      </p:to>
                                    </p:set>
                                    <p:animEffect transition="in" filter="fade">
                                      <p:cBhvr>
                                        <p:cTn id="97" dur="1000"/>
                                        <p:tgtEl>
                                          <p:spTgt spid="15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65"/>
                                        </p:tgtEl>
                                        <p:attrNameLst>
                                          <p:attrName>style.visibility</p:attrName>
                                        </p:attrNameLst>
                                      </p:cBhvr>
                                      <p:to>
                                        <p:strVal val="visible"/>
                                      </p:to>
                                    </p:set>
                                    <p:animEffect transition="in" filter="fade">
                                      <p:cBhvr>
                                        <p:cTn id="100" dur="1000"/>
                                        <p:tgtEl>
                                          <p:spTgt spid="16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66"/>
                                        </p:tgtEl>
                                        <p:attrNameLst>
                                          <p:attrName>style.visibility</p:attrName>
                                        </p:attrNameLst>
                                      </p:cBhvr>
                                      <p:to>
                                        <p:strVal val="visible"/>
                                      </p:to>
                                    </p:set>
                                    <p:animEffect transition="in" filter="fade">
                                      <p:cBhvr>
                                        <p:cTn id="103" dur="1000"/>
                                        <p:tgtEl>
                                          <p:spTgt spid="166"/>
                                        </p:tgtEl>
                                      </p:cBhvr>
                                    </p:animEffect>
                                  </p:childTnLst>
                                </p:cTn>
                              </p:par>
                              <p:par>
                                <p:cTn id="104" presetID="10" presetClass="entr" presetSubtype="0" fill="hold" nodeType="withEffect">
                                  <p:stCondLst>
                                    <p:cond delay="0"/>
                                  </p:stCondLst>
                                  <p:childTnLst>
                                    <p:set>
                                      <p:cBhvr>
                                        <p:cTn id="105" dur="1" fill="hold">
                                          <p:stCondLst>
                                            <p:cond delay="0"/>
                                          </p:stCondLst>
                                        </p:cTn>
                                        <p:tgtEl>
                                          <p:spTgt spid="211"/>
                                        </p:tgtEl>
                                        <p:attrNameLst>
                                          <p:attrName>style.visibility</p:attrName>
                                        </p:attrNameLst>
                                      </p:cBhvr>
                                      <p:to>
                                        <p:strVal val="visible"/>
                                      </p:to>
                                    </p:set>
                                    <p:animEffect transition="in" filter="fade">
                                      <p:cBhvr>
                                        <p:cTn id="106" dur="1000"/>
                                        <p:tgtEl>
                                          <p:spTgt spid="21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68"/>
                                        </p:tgtEl>
                                        <p:attrNameLst>
                                          <p:attrName>style.visibility</p:attrName>
                                        </p:attrNameLst>
                                      </p:cBhvr>
                                      <p:to>
                                        <p:strVal val="visible"/>
                                      </p:to>
                                    </p:set>
                                    <p:animEffect transition="in" filter="fade">
                                      <p:cBhvr>
                                        <p:cTn id="109" dur="1000"/>
                                        <p:tgtEl>
                                          <p:spTgt spid="16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fade">
                                      <p:cBhvr>
                                        <p:cTn id="112" dur="1000"/>
                                        <p:tgtEl>
                                          <p:spTgt spid="169"/>
                                        </p:tgtEl>
                                      </p:cBhvr>
                                    </p:animEffect>
                                  </p:childTnLst>
                                </p:cTn>
                              </p:par>
                              <p:par>
                                <p:cTn id="113" presetID="10" presetClass="entr" presetSubtype="0" fill="hold" nodeType="withEffect">
                                  <p:stCondLst>
                                    <p:cond delay="0"/>
                                  </p:stCondLst>
                                  <p:childTnLst>
                                    <p:set>
                                      <p:cBhvr>
                                        <p:cTn id="114" dur="1" fill="hold">
                                          <p:stCondLst>
                                            <p:cond delay="0"/>
                                          </p:stCondLst>
                                        </p:cTn>
                                        <p:tgtEl>
                                          <p:spTgt spid="213"/>
                                        </p:tgtEl>
                                        <p:attrNameLst>
                                          <p:attrName>style.visibility</p:attrName>
                                        </p:attrNameLst>
                                      </p:cBhvr>
                                      <p:to>
                                        <p:strVal val="visible"/>
                                      </p:to>
                                    </p:set>
                                    <p:animEffect transition="in" filter="fade">
                                      <p:cBhvr>
                                        <p:cTn id="115" dur="1000"/>
                                        <p:tgtEl>
                                          <p:spTgt spid="21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71"/>
                                        </p:tgtEl>
                                        <p:attrNameLst>
                                          <p:attrName>style.visibility</p:attrName>
                                        </p:attrNameLst>
                                      </p:cBhvr>
                                      <p:to>
                                        <p:strVal val="visible"/>
                                      </p:to>
                                    </p:set>
                                    <p:animEffect transition="in" filter="fade">
                                      <p:cBhvr>
                                        <p:cTn id="118" dur="1000"/>
                                        <p:tgtEl>
                                          <p:spTgt spid="17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72"/>
                                        </p:tgtEl>
                                        <p:attrNameLst>
                                          <p:attrName>style.visibility</p:attrName>
                                        </p:attrNameLst>
                                      </p:cBhvr>
                                      <p:to>
                                        <p:strVal val="visible"/>
                                      </p:to>
                                    </p:set>
                                    <p:animEffect transition="in" filter="fade">
                                      <p:cBhvr>
                                        <p:cTn id="121" dur="1000"/>
                                        <p:tgtEl>
                                          <p:spTgt spid="172"/>
                                        </p:tgtEl>
                                      </p:cBhvr>
                                    </p:animEffect>
                                  </p:childTnLst>
                                </p:cTn>
                              </p:par>
                              <p:par>
                                <p:cTn id="122" presetID="10" presetClass="entr" presetSubtype="0" fill="hold" nodeType="withEffect">
                                  <p:stCondLst>
                                    <p:cond delay="0"/>
                                  </p:stCondLst>
                                  <p:childTnLst>
                                    <p:set>
                                      <p:cBhvr>
                                        <p:cTn id="123" dur="1" fill="hold">
                                          <p:stCondLst>
                                            <p:cond delay="0"/>
                                          </p:stCondLst>
                                        </p:cTn>
                                        <p:tgtEl>
                                          <p:spTgt spid="212"/>
                                        </p:tgtEl>
                                        <p:attrNameLst>
                                          <p:attrName>style.visibility</p:attrName>
                                        </p:attrNameLst>
                                      </p:cBhvr>
                                      <p:to>
                                        <p:strVal val="visible"/>
                                      </p:to>
                                    </p:set>
                                    <p:animEffect transition="in" filter="fade">
                                      <p:cBhvr>
                                        <p:cTn id="124" dur="1000"/>
                                        <p:tgtEl>
                                          <p:spTgt spid="21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74"/>
                                        </p:tgtEl>
                                        <p:attrNameLst>
                                          <p:attrName>style.visibility</p:attrName>
                                        </p:attrNameLst>
                                      </p:cBhvr>
                                      <p:to>
                                        <p:strVal val="visible"/>
                                      </p:to>
                                    </p:set>
                                    <p:animEffect transition="in" filter="fade">
                                      <p:cBhvr>
                                        <p:cTn id="127" dur="1000"/>
                                        <p:tgtEl>
                                          <p:spTgt spid="17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75"/>
                                        </p:tgtEl>
                                        <p:attrNameLst>
                                          <p:attrName>style.visibility</p:attrName>
                                        </p:attrNameLst>
                                      </p:cBhvr>
                                      <p:to>
                                        <p:strVal val="visible"/>
                                      </p:to>
                                    </p:set>
                                    <p:animEffect transition="in" filter="fade">
                                      <p:cBhvr>
                                        <p:cTn id="130" dur="1000"/>
                                        <p:tgtEl>
                                          <p:spTgt spid="175"/>
                                        </p:tgtEl>
                                      </p:cBhvr>
                                    </p:animEffect>
                                  </p:childTnLst>
                                </p:cTn>
                              </p:par>
                              <p:par>
                                <p:cTn id="131" presetID="10" presetClass="entr" presetSubtype="0" fill="hold" nodeType="withEffect">
                                  <p:stCondLst>
                                    <p:cond delay="0"/>
                                  </p:stCondLst>
                                  <p:childTnLst>
                                    <p:set>
                                      <p:cBhvr>
                                        <p:cTn id="132" dur="1" fill="hold">
                                          <p:stCondLst>
                                            <p:cond delay="0"/>
                                          </p:stCondLst>
                                        </p:cTn>
                                        <p:tgtEl>
                                          <p:spTgt spid="220"/>
                                        </p:tgtEl>
                                        <p:attrNameLst>
                                          <p:attrName>style.visibility</p:attrName>
                                        </p:attrNameLst>
                                      </p:cBhvr>
                                      <p:to>
                                        <p:strVal val="visible"/>
                                      </p:to>
                                    </p:set>
                                    <p:animEffect transition="in" filter="fade">
                                      <p:cBhvr>
                                        <p:cTn id="133" dur="1000"/>
                                        <p:tgtEl>
                                          <p:spTgt spid="22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78"/>
                                        </p:tgtEl>
                                        <p:attrNameLst>
                                          <p:attrName>style.visibility</p:attrName>
                                        </p:attrNameLst>
                                      </p:cBhvr>
                                      <p:to>
                                        <p:strVal val="visible"/>
                                      </p:to>
                                    </p:set>
                                    <p:animEffect transition="in" filter="fade">
                                      <p:cBhvr>
                                        <p:cTn id="136" dur="1000"/>
                                        <p:tgtEl>
                                          <p:spTgt spid="17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animEffect transition="in" filter="fade">
                                      <p:cBhvr>
                                        <p:cTn id="139" dur="1000"/>
                                        <p:tgtEl>
                                          <p:spTgt spid="179"/>
                                        </p:tgtEl>
                                      </p:cBhvr>
                                    </p:animEffect>
                                  </p:childTnLst>
                                </p:cTn>
                              </p:par>
                              <p:par>
                                <p:cTn id="140" presetID="10" presetClass="entr" presetSubtype="0" fill="hold" nodeType="withEffect">
                                  <p:stCondLst>
                                    <p:cond delay="0"/>
                                  </p:stCondLst>
                                  <p:childTnLst>
                                    <p:set>
                                      <p:cBhvr>
                                        <p:cTn id="141" dur="1" fill="hold">
                                          <p:stCondLst>
                                            <p:cond delay="0"/>
                                          </p:stCondLst>
                                        </p:cTn>
                                        <p:tgtEl>
                                          <p:spTgt spid="76"/>
                                        </p:tgtEl>
                                        <p:attrNameLst>
                                          <p:attrName>style.visibility</p:attrName>
                                        </p:attrNameLst>
                                      </p:cBhvr>
                                      <p:to>
                                        <p:strVal val="visible"/>
                                      </p:to>
                                    </p:set>
                                    <p:animEffect transition="in" filter="fade">
                                      <p:cBhvr>
                                        <p:cTn id="142" dur="1000"/>
                                        <p:tgtEl>
                                          <p:spTgt spid="7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1"/>
                                        </p:tgtEl>
                                        <p:attrNameLst>
                                          <p:attrName>style.visibility</p:attrName>
                                        </p:attrNameLst>
                                      </p:cBhvr>
                                      <p:to>
                                        <p:strVal val="visible"/>
                                      </p:to>
                                    </p:set>
                                    <p:animEffect transition="in" filter="fade">
                                      <p:cBhvr>
                                        <p:cTn id="145" dur="1000"/>
                                        <p:tgtEl>
                                          <p:spTgt spid="18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2"/>
                                        </p:tgtEl>
                                        <p:attrNameLst>
                                          <p:attrName>style.visibility</p:attrName>
                                        </p:attrNameLst>
                                      </p:cBhvr>
                                      <p:to>
                                        <p:strVal val="visible"/>
                                      </p:to>
                                    </p:set>
                                    <p:animEffect transition="in" filter="fade">
                                      <p:cBhvr>
                                        <p:cTn id="148" dur="1000"/>
                                        <p:tgtEl>
                                          <p:spTgt spid="182"/>
                                        </p:tgtEl>
                                      </p:cBhvr>
                                    </p:animEffect>
                                  </p:childTnLst>
                                </p:cTn>
                              </p:par>
                              <p:par>
                                <p:cTn id="149" presetID="10" presetClass="entr" presetSubtype="0" fill="hold"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1000"/>
                                        <p:tgtEl>
                                          <p:spTgt spid="7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84"/>
                                        </p:tgtEl>
                                        <p:attrNameLst>
                                          <p:attrName>style.visibility</p:attrName>
                                        </p:attrNameLst>
                                      </p:cBhvr>
                                      <p:to>
                                        <p:strVal val="visible"/>
                                      </p:to>
                                    </p:set>
                                    <p:animEffect transition="in" filter="fade">
                                      <p:cBhvr>
                                        <p:cTn id="154" dur="1000"/>
                                        <p:tgtEl>
                                          <p:spTgt spid="18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85"/>
                                        </p:tgtEl>
                                        <p:attrNameLst>
                                          <p:attrName>style.visibility</p:attrName>
                                        </p:attrNameLst>
                                      </p:cBhvr>
                                      <p:to>
                                        <p:strVal val="visible"/>
                                      </p:to>
                                    </p:set>
                                    <p:animEffect transition="in" filter="fade">
                                      <p:cBhvr>
                                        <p:cTn id="157" dur="1000"/>
                                        <p:tgtEl>
                                          <p:spTgt spid="185"/>
                                        </p:tgtEl>
                                      </p:cBhvr>
                                    </p:animEffect>
                                  </p:childTnLst>
                                </p:cTn>
                              </p:par>
                              <p:par>
                                <p:cTn id="158" presetID="10" presetClass="entr" presetSubtype="0" fill="hold" nodeType="withEffect">
                                  <p:stCondLst>
                                    <p:cond delay="0"/>
                                  </p:stCondLst>
                                  <p:childTnLst>
                                    <p:set>
                                      <p:cBhvr>
                                        <p:cTn id="159" dur="1" fill="hold">
                                          <p:stCondLst>
                                            <p:cond delay="0"/>
                                          </p:stCondLst>
                                        </p:cTn>
                                        <p:tgtEl>
                                          <p:spTgt spid="77"/>
                                        </p:tgtEl>
                                        <p:attrNameLst>
                                          <p:attrName>style.visibility</p:attrName>
                                        </p:attrNameLst>
                                      </p:cBhvr>
                                      <p:to>
                                        <p:strVal val="visible"/>
                                      </p:to>
                                    </p:set>
                                    <p:animEffect transition="in" filter="fade">
                                      <p:cBhvr>
                                        <p:cTn id="160" dur="1000"/>
                                        <p:tgtEl>
                                          <p:spTgt spid="77"/>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87"/>
                                        </p:tgtEl>
                                        <p:attrNameLst>
                                          <p:attrName>style.visibility</p:attrName>
                                        </p:attrNameLst>
                                      </p:cBhvr>
                                      <p:to>
                                        <p:strVal val="visible"/>
                                      </p:to>
                                    </p:set>
                                    <p:animEffect transition="in" filter="fade">
                                      <p:cBhvr>
                                        <p:cTn id="163" dur="1000"/>
                                        <p:tgtEl>
                                          <p:spTgt spid="187"/>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88"/>
                                        </p:tgtEl>
                                        <p:attrNameLst>
                                          <p:attrName>style.visibility</p:attrName>
                                        </p:attrNameLst>
                                      </p:cBhvr>
                                      <p:to>
                                        <p:strVal val="visible"/>
                                      </p:to>
                                    </p:set>
                                    <p:animEffect transition="in" filter="fade">
                                      <p:cBhvr>
                                        <p:cTn id="166" dur="1000"/>
                                        <p:tgtEl>
                                          <p:spTgt spid="188"/>
                                        </p:tgtEl>
                                      </p:cBhvr>
                                    </p:animEffect>
                                  </p:childTnLst>
                                </p:cTn>
                              </p:par>
                              <p:par>
                                <p:cTn id="167" presetID="10" presetClass="entr" presetSubtype="0" fill="hold" nodeType="withEffect">
                                  <p:stCondLst>
                                    <p:cond delay="0"/>
                                  </p:stCondLst>
                                  <p:childTnLst>
                                    <p:set>
                                      <p:cBhvr>
                                        <p:cTn id="168" dur="1" fill="hold">
                                          <p:stCondLst>
                                            <p:cond delay="0"/>
                                          </p:stCondLst>
                                        </p:cTn>
                                        <p:tgtEl>
                                          <p:spTgt spid="96"/>
                                        </p:tgtEl>
                                        <p:attrNameLst>
                                          <p:attrName>style.visibility</p:attrName>
                                        </p:attrNameLst>
                                      </p:cBhvr>
                                      <p:to>
                                        <p:strVal val="visible"/>
                                      </p:to>
                                    </p:set>
                                    <p:animEffect transition="in" filter="fade">
                                      <p:cBhvr>
                                        <p:cTn id="169" dur="1000"/>
                                        <p:tgtEl>
                                          <p:spTgt spid="96"/>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91"/>
                                        </p:tgtEl>
                                        <p:attrNameLst>
                                          <p:attrName>style.visibility</p:attrName>
                                        </p:attrNameLst>
                                      </p:cBhvr>
                                      <p:to>
                                        <p:strVal val="visible"/>
                                      </p:to>
                                    </p:set>
                                    <p:animEffect transition="in" filter="fade">
                                      <p:cBhvr>
                                        <p:cTn id="172" dur="1000"/>
                                        <p:tgtEl>
                                          <p:spTgt spid="191"/>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92"/>
                                        </p:tgtEl>
                                        <p:attrNameLst>
                                          <p:attrName>style.visibility</p:attrName>
                                        </p:attrNameLst>
                                      </p:cBhvr>
                                      <p:to>
                                        <p:strVal val="visible"/>
                                      </p:to>
                                    </p:set>
                                    <p:animEffect transition="in" filter="fade">
                                      <p:cBhvr>
                                        <p:cTn id="175" dur="1000"/>
                                        <p:tgtEl>
                                          <p:spTgt spid="19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94"/>
                                        </p:tgtEl>
                                        <p:attrNameLst>
                                          <p:attrName>style.visibility</p:attrName>
                                        </p:attrNameLst>
                                      </p:cBhvr>
                                      <p:to>
                                        <p:strVal val="visible"/>
                                      </p:to>
                                    </p:set>
                                    <p:animEffect transition="in" filter="fade">
                                      <p:cBhvr>
                                        <p:cTn id="178" dur="1000"/>
                                        <p:tgtEl>
                                          <p:spTgt spid="19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95"/>
                                        </p:tgtEl>
                                        <p:attrNameLst>
                                          <p:attrName>style.visibility</p:attrName>
                                        </p:attrNameLst>
                                      </p:cBhvr>
                                      <p:to>
                                        <p:strVal val="visible"/>
                                      </p:to>
                                    </p:set>
                                    <p:animEffect transition="in" filter="fade">
                                      <p:cBhvr>
                                        <p:cTn id="181" dur="1000"/>
                                        <p:tgtEl>
                                          <p:spTgt spid="195"/>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97"/>
                                        </p:tgtEl>
                                        <p:attrNameLst>
                                          <p:attrName>style.visibility</p:attrName>
                                        </p:attrNameLst>
                                      </p:cBhvr>
                                      <p:to>
                                        <p:strVal val="visible"/>
                                      </p:to>
                                    </p:set>
                                    <p:animEffect transition="in" filter="fade">
                                      <p:cBhvr>
                                        <p:cTn id="184" dur="1000"/>
                                        <p:tgtEl>
                                          <p:spTgt spid="197"/>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98"/>
                                        </p:tgtEl>
                                        <p:attrNameLst>
                                          <p:attrName>style.visibility</p:attrName>
                                        </p:attrNameLst>
                                      </p:cBhvr>
                                      <p:to>
                                        <p:strVal val="visible"/>
                                      </p:to>
                                    </p:set>
                                    <p:animEffect transition="in" filter="fade">
                                      <p:cBhvr>
                                        <p:cTn id="187" dur="1000"/>
                                        <p:tgtEl>
                                          <p:spTgt spid="19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00"/>
                                        </p:tgtEl>
                                        <p:attrNameLst>
                                          <p:attrName>style.visibility</p:attrName>
                                        </p:attrNameLst>
                                      </p:cBhvr>
                                      <p:to>
                                        <p:strVal val="visible"/>
                                      </p:to>
                                    </p:set>
                                    <p:animEffect transition="in" filter="fade">
                                      <p:cBhvr>
                                        <p:cTn id="190" dur="1000"/>
                                        <p:tgtEl>
                                          <p:spTgt spid="200"/>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01"/>
                                        </p:tgtEl>
                                        <p:attrNameLst>
                                          <p:attrName>style.visibility</p:attrName>
                                        </p:attrNameLst>
                                      </p:cBhvr>
                                      <p:to>
                                        <p:strVal val="visible"/>
                                      </p:to>
                                    </p:set>
                                    <p:animEffect transition="in" filter="fade">
                                      <p:cBhvr>
                                        <p:cTn id="193" dur="1000"/>
                                        <p:tgtEl>
                                          <p:spTgt spid="201"/>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204"/>
                                        </p:tgtEl>
                                        <p:attrNameLst>
                                          <p:attrName>style.visibility</p:attrName>
                                        </p:attrNameLst>
                                      </p:cBhvr>
                                      <p:to>
                                        <p:strVal val="visible"/>
                                      </p:to>
                                    </p:set>
                                    <p:animEffect transition="in" filter="fade">
                                      <p:cBhvr>
                                        <p:cTn id="196" dur="1000"/>
                                        <p:tgtEl>
                                          <p:spTgt spid="204"/>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05"/>
                                        </p:tgtEl>
                                        <p:attrNameLst>
                                          <p:attrName>style.visibility</p:attrName>
                                        </p:attrNameLst>
                                      </p:cBhvr>
                                      <p:to>
                                        <p:strVal val="visible"/>
                                      </p:to>
                                    </p:set>
                                    <p:animEffect transition="in" filter="fade">
                                      <p:cBhvr>
                                        <p:cTn id="199" dur="1000"/>
                                        <p:tgtEl>
                                          <p:spTgt spid="205"/>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206"/>
                                        </p:tgtEl>
                                        <p:attrNameLst>
                                          <p:attrName>style.visibility</p:attrName>
                                        </p:attrNameLst>
                                      </p:cBhvr>
                                      <p:to>
                                        <p:strVal val="visible"/>
                                      </p:to>
                                    </p:set>
                                    <p:animEffect transition="in" filter="fade">
                                      <p:cBhvr>
                                        <p:cTn id="202" dur="1000"/>
                                        <p:tgtEl>
                                          <p:spTgt spid="206"/>
                                        </p:tgtEl>
                                      </p:cBhvr>
                                    </p:animEffect>
                                  </p:childTnLst>
                                </p:cTn>
                              </p:par>
                              <p:par>
                                <p:cTn id="203" presetID="10" presetClass="entr" presetSubtype="0" fill="hold" nodeType="withEffect">
                                  <p:stCondLst>
                                    <p:cond delay="0"/>
                                  </p:stCondLst>
                                  <p:childTnLst>
                                    <p:set>
                                      <p:cBhvr>
                                        <p:cTn id="204" dur="1" fill="hold">
                                          <p:stCondLst>
                                            <p:cond delay="0"/>
                                          </p:stCondLst>
                                        </p:cTn>
                                        <p:tgtEl>
                                          <p:spTgt spid="69"/>
                                        </p:tgtEl>
                                        <p:attrNameLst>
                                          <p:attrName>style.visibility</p:attrName>
                                        </p:attrNameLst>
                                      </p:cBhvr>
                                      <p:to>
                                        <p:strVal val="visible"/>
                                      </p:to>
                                    </p:set>
                                    <p:animEffect transition="in" filter="fade">
                                      <p:cBhvr>
                                        <p:cTn id="205" dur="1000"/>
                                        <p:tgtEl>
                                          <p:spTgt spid="69"/>
                                        </p:tgtEl>
                                      </p:cBhvr>
                                    </p:animEffect>
                                  </p:childTnLst>
                                </p:cTn>
                              </p:par>
                              <p:par>
                                <p:cTn id="206" presetID="10" presetClass="entr" presetSubtype="0" fill="hold" nodeType="withEffect">
                                  <p:stCondLst>
                                    <p:cond delay="0"/>
                                  </p:stCondLst>
                                  <p:childTnLst>
                                    <p:set>
                                      <p:cBhvr>
                                        <p:cTn id="207" dur="1" fill="hold">
                                          <p:stCondLst>
                                            <p:cond delay="0"/>
                                          </p:stCondLst>
                                        </p:cTn>
                                        <p:tgtEl>
                                          <p:spTgt spid="1026"/>
                                        </p:tgtEl>
                                        <p:attrNameLst>
                                          <p:attrName>style.visibility</p:attrName>
                                        </p:attrNameLst>
                                      </p:cBhvr>
                                      <p:to>
                                        <p:strVal val="visible"/>
                                      </p:to>
                                    </p:set>
                                    <p:animEffect transition="in" filter="fade">
                                      <p:cBhvr>
                                        <p:cTn id="208" dur="1000"/>
                                        <p:tgtEl>
                                          <p:spTgt spid="1026"/>
                                        </p:tgtEl>
                                      </p:cBhvr>
                                    </p:animEffect>
                                  </p:childTnLst>
                                </p:cTn>
                              </p:par>
                              <p:par>
                                <p:cTn id="209" presetID="10" presetClass="entr" presetSubtype="0" fill="hold" nodeType="withEffect">
                                  <p:stCondLst>
                                    <p:cond delay="0"/>
                                  </p:stCondLst>
                                  <p:childTnLst>
                                    <p:set>
                                      <p:cBhvr>
                                        <p:cTn id="210" dur="1" fill="hold">
                                          <p:stCondLst>
                                            <p:cond delay="0"/>
                                          </p:stCondLst>
                                        </p:cTn>
                                        <p:tgtEl>
                                          <p:spTgt spid="221"/>
                                        </p:tgtEl>
                                        <p:attrNameLst>
                                          <p:attrName>style.visibility</p:attrName>
                                        </p:attrNameLst>
                                      </p:cBhvr>
                                      <p:to>
                                        <p:strVal val="visible"/>
                                      </p:to>
                                    </p:set>
                                    <p:animEffect transition="in" filter="fade">
                                      <p:cBhvr>
                                        <p:cTn id="211" dur="1000"/>
                                        <p:tgtEl>
                                          <p:spTgt spid="221"/>
                                        </p:tgtEl>
                                      </p:cBhvr>
                                    </p:animEffect>
                                  </p:childTnLst>
                                </p:cTn>
                              </p:par>
                              <p:par>
                                <p:cTn id="212" presetID="10" presetClass="entr" presetSubtype="0" fill="hold" nodeType="withEffect">
                                  <p:stCondLst>
                                    <p:cond delay="0"/>
                                  </p:stCondLst>
                                  <p:childTnLst>
                                    <p:set>
                                      <p:cBhvr>
                                        <p:cTn id="213" dur="1" fill="hold">
                                          <p:stCondLst>
                                            <p:cond delay="0"/>
                                          </p:stCondLst>
                                        </p:cTn>
                                        <p:tgtEl>
                                          <p:spTgt spid="1028"/>
                                        </p:tgtEl>
                                        <p:attrNameLst>
                                          <p:attrName>style.visibility</p:attrName>
                                        </p:attrNameLst>
                                      </p:cBhvr>
                                      <p:to>
                                        <p:strVal val="visible"/>
                                      </p:to>
                                    </p:set>
                                    <p:animEffect transition="in" filter="fade">
                                      <p:cBhvr>
                                        <p:cTn id="214" dur="1000"/>
                                        <p:tgtEl>
                                          <p:spTgt spid="1028"/>
                                        </p:tgtEl>
                                      </p:cBhvr>
                                    </p:animEffect>
                                  </p:childTnLst>
                                </p:cTn>
                              </p:par>
                              <p:par>
                                <p:cTn id="215" presetID="10" presetClass="entr" presetSubtype="0" fill="hold" nodeType="withEffect">
                                  <p:stCondLst>
                                    <p:cond delay="0"/>
                                  </p:stCondLst>
                                  <p:childTnLst>
                                    <p:set>
                                      <p:cBhvr>
                                        <p:cTn id="216" dur="1" fill="hold">
                                          <p:stCondLst>
                                            <p:cond delay="0"/>
                                          </p:stCondLst>
                                        </p:cTn>
                                        <p:tgtEl>
                                          <p:spTgt spid="1032"/>
                                        </p:tgtEl>
                                        <p:attrNameLst>
                                          <p:attrName>style.visibility</p:attrName>
                                        </p:attrNameLst>
                                      </p:cBhvr>
                                      <p:to>
                                        <p:strVal val="visible"/>
                                      </p:to>
                                    </p:set>
                                    <p:animEffect transition="in" filter="fade">
                                      <p:cBhvr>
                                        <p:cTn id="217" dur="1000"/>
                                        <p:tgtEl>
                                          <p:spTgt spid="1032"/>
                                        </p:tgtEl>
                                      </p:cBhvr>
                                    </p:animEffect>
                                  </p:childTnLst>
                                </p:cTn>
                              </p:par>
                              <p:par>
                                <p:cTn id="218" presetID="10" presetClass="entr" presetSubtype="0" fill="hold" nodeType="withEffect">
                                  <p:stCondLst>
                                    <p:cond delay="0"/>
                                  </p:stCondLst>
                                  <p:childTnLst>
                                    <p:set>
                                      <p:cBhvr>
                                        <p:cTn id="219" dur="1" fill="hold">
                                          <p:stCondLst>
                                            <p:cond delay="0"/>
                                          </p:stCondLst>
                                        </p:cTn>
                                        <p:tgtEl>
                                          <p:spTgt spid="2052"/>
                                        </p:tgtEl>
                                        <p:attrNameLst>
                                          <p:attrName>style.visibility</p:attrName>
                                        </p:attrNameLst>
                                      </p:cBhvr>
                                      <p:to>
                                        <p:strVal val="visible"/>
                                      </p:to>
                                    </p:set>
                                    <p:animEffect transition="in" filter="fade">
                                      <p:cBhvr>
                                        <p:cTn id="220" dur="1000"/>
                                        <p:tgtEl>
                                          <p:spTgt spid="2052"/>
                                        </p:tgtEl>
                                      </p:cBhvr>
                                    </p:animEffect>
                                  </p:childTnLst>
                                </p:cTn>
                              </p:par>
                              <p:par>
                                <p:cTn id="221" presetID="10" presetClass="entr" presetSubtype="0" fill="hold" nodeType="withEffect">
                                  <p:stCondLst>
                                    <p:cond delay="0"/>
                                  </p:stCondLst>
                                  <p:childTnLst>
                                    <p:set>
                                      <p:cBhvr>
                                        <p:cTn id="222" dur="1" fill="hold">
                                          <p:stCondLst>
                                            <p:cond delay="0"/>
                                          </p:stCondLst>
                                        </p:cTn>
                                        <p:tgtEl>
                                          <p:spTgt spid="2050"/>
                                        </p:tgtEl>
                                        <p:attrNameLst>
                                          <p:attrName>style.visibility</p:attrName>
                                        </p:attrNameLst>
                                      </p:cBhvr>
                                      <p:to>
                                        <p:strVal val="visible"/>
                                      </p:to>
                                    </p:set>
                                    <p:animEffect transition="in" filter="fade">
                                      <p:cBhvr>
                                        <p:cTn id="223"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5" grpId="0" animBg="1"/>
      <p:bldP spid="118" grpId="0" animBg="1"/>
      <p:bldP spid="121" grpId="0" animBg="1"/>
      <p:bldP spid="62" grpId="0" animBg="1"/>
      <p:bldP spid="114" grpId="0" animBg="1"/>
      <p:bldP spid="117" grpId="0" animBg="1"/>
      <p:bldP spid="120" grpId="0" animBg="1"/>
      <p:bldP spid="123" grpId="0" animBg="1"/>
      <p:bldP spid="124" grpId="0" animBg="1"/>
      <p:bldP spid="71" grpId="0" animBg="1"/>
      <p:bldP spid="133" grpId="0" animBg="1"/>
      <p:bldP spid="134" grpId="0" animBg="1"/>
      <p:bldP spid="135" grpId="0" animBg="1"/>
      <p:bldP spid="136" grpId="0" animBg="1"/>
      <p:bldP spid="61" grpId="0" animBg="1"/>
      <p:bldP spid="137" grpId="0" animBg="1"/>
      <p:bldP spid="138" grpId="0" animBg="1"/>
      <p:bldP spid="142" grpId="0"/>
      <p:bldP spid="145" grpId="0"/>
      <p:bldP spid="146" grpId="0"/>
      <p:bldP spid="165" grpId="0"/>
      <p:bldP spid="166" grpId="0"/>
      <p:bldP spid="147" grpId="0"/>
      <p:bldP spid="148" grpId="0"/>
      <p:bldP spid="168" grpId="0"/>
      <p:bldP spid="169" grpId="0"/>
      <p:bldP spid="149" grpId="0"/>
      <p:bldP spid="150" grpId="0"/>
      <p:bldP spid="171" grpId="0"/>
      <p:bldP spid="172" grpId="0"/>
      <p:bldP spid="151" grpId="0"/>
      <p:bldP spid="152" grpId="0"/>
      <p:bldP spid="174" grpId="0"/>
      <p:bldP spid="175" grpId="0"/>
      <p:bldP spid="204" grpId="0"/>
      <p:bldP spid="205" grpId="0"/>
      <p:bldP spid="143" grpId="0"/>
      <p:bldP spid="178" grpId="0"/>
      <p:bldP spid="179" grpId="0"/>
      <p:bldP spid="181" grpId="0"/>
      <p:bldP spid="182" grpId="0"/>
      <p:bldP spid="184" grpId="0"/>
      <p:bldP spid="185" grpId="0"/>
      <p:bldP spid="187" grpId="0"/>
      <p:bldP spid="188" grpId="0"/>
      <p:bldP spid="144" grpId="0"/>
      <p:bldP spid="191" grpId="0"/>
      <p:bldP spid="192" grpId="0"/>
      <p:bldP spid="194" grpId="0"/>
      <p:bldP spid="195" grpId="0"/>
      <p:bldP spid="197" grpId="0"/>
      <p:bldP spid="198" grpId="0"/>
      <p:bldP spid="200" grpId="0"/>
      <p:bldP spid="201" grpId="0"/>
      <p:bldP spid="20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8695E294-2B86-F3C2-3DA6-6B667416EF50}"/>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458"/>
          <a:stretch/>
        </p:blipFill>
        <p:spPr>
          <a:xfrm>
            <a:off x="0" y="3597550"/>
            <a:ext cx="12192000" cy="3260449"/>
          </a:xfrm>
          <a:prstGeom prst="rect">
            <a:avLst/>
          </a:prstGeom>
        </p:spPr>
      </p:pic>
      <p:sp>
        <p:nvSpPr>
          <p:cNvPr id="7" name="Rectangle 6">
            <a:extLst>
              <a:ext uri="{FF2B5EF4-FFF2-40B4-BE49-F238E27FC236}">
                <a16:creationId xmlns:a16="http://schemas.microsoft.com/office/drawing/2014/main" id="{DF98A044-780C-27C8-42CA-AC5DF147E35C}"/>
              </a:ext>
              <a:ext uri="{C183D7F6-B498-43B3-948B-1728B52AA6E4}">
                <adec:decorative xmlns:adec="http://schemas.microsoft.com/office/drawing/2017/decorative" val="1"/>
              </a:ext>
            </a:extLst>
          </p:cNvPr>
          <p:cNvSpPr/>
          <p:nvPr/>
        </p:nvSpPr>
        <p:spPr bwMode="auto">
          <a:xfrm>
            <a:off x="0" y="3147462"/>
            <a:ext cx="12192001" cy="2957267"/>
          </a:xfrm>
          <a:prstGeom prst="rect">
            <a:avLst/>
          </a:prstGeom>
          <a:gradFill>
            <a:gsLst>
              <a:gs pos="0">
                <a:srgbClr val="FFFFFF"/>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7" name="Rounded Rectangle 7">
            <a:extLst>
              <a:ext uri="{FF2B5EF4-FFF2-40B4-BE49-F238E27FC236}">
                <a16:creationId xmlns:a16="http://schemas.microsoft.com/office/drawing/2014/main" id="{73E6C3B4-7E9E-0E49-1EDD-3EFB4FBB10BD}"/>
              </a:ext>
              <a:ext uri="{C183D7F6-B498-43B3-948B-1728B52AA6E4}">
                <adec:decorative xmlns:adec="http://schemas.microsoft.com/office/drawing/2017/decorative" val="1"/>
              </a:ext>
            </a:extLst>
          </p:cNvPr>
          <p:cNvSpPr/>
          <p:nvPr/>
        </p:nvSpPr>
        <p:spPr bwMode="auto">
          <a:xfrm>
            <a:off x="2565400" y="5535164"/>
            <a:ext cx="6985000" cy="599418"/>
          </a:xfrm>
          <a:prstGeom prst="roundRect">
            <a:avLst>
              <a:gd name="adj" fmla="val 29397"/>
            </a:avLst>
          </a:prstGeom>
          <a:gradFill flip="none" rotWithShape="1">
            <a:gsLst>
              <a:gs pos="20000">
                <a:schemeClr val="tx2"/>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6516883-4237-0DD5-0A73-E14B26026DD8}"/>
              </a:ext>
            </a:extLst>
          </p:cNvPr>
          <p:cNvSpPr>
            <a:spLocks noGrp="1"/>
          </p:cNvSpPr>
          <p:nvPr>
            <p:ph type="title"/>
          </p:nvPr>
        </p:nvSpPr>
        <p:spPr>
          <a:xfrm>
            <a:off x="881886" y="457200"/>
            <a:ext cx="10436354" cy="553998"/>
          </a:xfrm>
        </p:spPr>
        <p:txBody>
          <a:bodyPr/>
          <a:lstStyle/>
          <a:p>
            <a:r>
              <a:rPr lang="en-US"/>
              <a:t>Microsoft sustainability goals</a:t>
            </a:r>
          </a:p>
        </p:txBody>
      </p:sp>
      <p:sp>
        <p:nvSpPr>
          <p:cNvPr id="8" name="Rectangle: Rounded Corners 7">
            <a:extLst>
              <a:ext uri="{FF2B5EF4-FFF2-40B4-BE49-F238E27FC236}">
                <a16:creationId xmlns:a16="http://schemas.microsoft.com/office/drawing/2014/main" id="{23227CB2-1BC2-F055-64C6-B817C90E3F6C}"/>
              </a:ext>
            </a:extLst>
          </p:cNvPr>
          <p:cNvSpPr/>
          <p:nvPr/>
        </p:nvSpPr>
        <p:spPr bwMode="auto">
          <a:xfrm>
            <a:off x="588264" y="1600200"/>
            <a:ext cx="2562610" cy="3548349"/>
          </a:xfrm>
          <a:prstGeom prst="roundRect">
            <a:avLst>
              <a:gd name="adj" fmla="val 7251"/>
            </a:avLst>
          </a:prstGeom>
          <a:solidFill>
            <a:schemeClr val="bg1"/>
          </a:solidFill>
          <a:ln w="9525" cap="flat" cmpd="sng" algn="ctr">
            <a:noFill/>
            <a:prstDash val="solid"/>
            <a:headEnd type="none" w="med" len="med"/>
            <a:tailEnd type="none" w="med" len="med"/>
          </a:ln>
          <a:effectLst>
            <a:outerShdw blurRad="292100" dist="1270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FFC000"/>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FFC000"/>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FFC000"/>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FFC000"/>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t>Carbon negative </a:t>
            </a:r>
            <a:b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br>
            <a:r>
              <a:rPr kumimoji="0" lang="en-US" sz="2400" b="0" i="0" u="none" strike="noStrike" kern="0" cap="none" spc="0" normalizeH="0" baseline="0" noProof="0">
                <a:ln>
                  <a:noFill/>
                </a:ln>
                <a:effectLst/>
                <a:uLnTx/>
                <a:uFillTx/>
                <a:latin typeface="Segoe UI"/>
                <a:ea typeface="+mn-ea"/>
                <a:cs typeface="Segoe UI" panose="020B0502040204020203" pitchFamily="34" charset="0"/>
              </a:rPr>
              <a:t>by 2030</a:t>
            </a:r>
          </a:p>
        </p:txBody>
      </p:sp>
      <p:grpSp>
        <p:nvGrpSpPr>
          <p:cNvPr id="9" name="Group 8">
            <a:extLst>
              <a:ext uri="{FF2B5EF4-FFF2-40B4-BE49-F238E27FC236}">
                <a16:creationId xmlns:a16="http://schemas.microsoft.com/office/drawing/2014/main" id="{83B1BE66-D638-7789-2492-6AC012939656}"/>
              </a:ext>
              <a:ext uri="{C183D7F6-B498-43B3-948B-1728B52AA6E4}">
                <adec:decorative xmlns:adec="http://schemas.microsoft.com/office/drawing/2017/decorative" val="1"/>
              </a:ext>
            </a:extLst>
          </p:cNvPr>
          <p:cNvGrpSpPr/>
          <p:nvPr/>
        </p:nvGrpSpPr>
        <p:grpSpPr>
          <a:xfrm>
            <a:off x="1369499" y="1927033"/>
            <a:ext cx="946469" cy="1197167"/>
            <a:chOff x="7228820" y="3265455"/>
            <a:chExt cx="534761" cy="676407"/>
          </a:xfrm>
          <a:effectLst>
            <a:outerShdw blurRad="38100" dist="63500" dir="2700000" algn="tl" rotWithShape="0">
              <a:prstClr val="black">
                <a:alpha val="20000"/>
              </a:prstClr>
            </a:outerShdw>
          </a:effectLst>
        </p:grpSpPr>
        <p:grpSp>
          <p:nvGrpSpPr>
            <p:cNvPr id="10" name="Group 9">
              <a:extLst>
                <a:ext uri="{FF2B5EF4-FFF2-40B4-BE49-F238E27FC236}">
                  <a16:creationId xmlns:a16="http://schemas.microsoft.com/office/drawing/2014/main" id="{5715AAEE-5D83-79A5-94E6-BDDADF18E74D}"/>
                </a:ext>
              </a:extLst>
            </p:cNvPr>
            <p:cNvGrpSpPr/>
            <p:nvPr/>
          </p:nvGrpSpPr>
          <p:grpSpPr>
            <a:xfrm>
              <a:off x="7228820" y="3265455"/>
              <a:ext cx="534761" cy="676407"/>
              <a:chOff x="3234776" y="5746265"/>
              <a:chExt cx="960121" cy="1214436"/>
            </a:xfrm>
          </p:grpSpPr>
          <p:sp>
            <p:nvSpPr>
              <p:cNvPr id="15" name="Freeform: Shape 14">
                <a:extLst>
                  <a:ext uri="{FF2B5EF4-FFF2-40B4-BE49-F238E27FC236}">
                    <a16:creationId xmlns:a16="http://schemas.microsoft.com/office/drawing/2014/main" id="{56E3959C-B261-F4A1-BD3A-CB65EA2DB95E}"/>
                  </a:ext>
                </a:extLst>
              </p:cNvPr>
              <p:cNvSpPr/>
              <p:nvPr/>
            </p:nvSpPr>
            <p:spPr>
              <a:xfrm>
                <a:off x="3234776" y="5746265"/>
                <a:ext cx="693419" cy="951547"/>
              </a:xfrm>
              <a:custGeom>
                <a:avLst/>
                <a:gdLst>
                  <a:gd name="connsiteX0" fmla="*/ 480060 w 693419"/>
                  <a:gd name="connsiteY0" fmla="*/ 260985 h 951547"/>
                  <a:gd name="connsiteX1" fmla="*/ 512445 w 693419"/>
                  <a:gd name="connsiteY1" fmla="*/ 261938 h 951547"/>
                  <a:gd name="connsiteX2" fmla="*/ 512445 w 693419"/>
                  <a:gd name="connsiteY2" fmla="*/ 361950 h 951547"/>
                  <a:gd name="connsiteX3" fmla="*/ 693420 w 693419"/>
                  <a:gd name="connsiteY3" fmla="*/ 180975 h 951547"/>
                  <a:gd name="connsiteX4" fmla="*/ 512445 w 693419"/>
                  <a:gd name="connsiteY4" fmla="*/ 0 h 951547"/>
                  <a:gd name="connsiteX5" fmla="*/ 512445 w 693419"/>
                  <a:gd name="connsiteY5" fmla="*/ 133350 h 951547"/>
                  <a:gd name="connsiteX6" fmla="*/ 480060 w 693419"/>
                  <a:gd name="connsiteY6" fmla="*/ 132398 h 951547"/>
                  <a:gd name="connsiteX7" fmla="*/ 0 w 693419"/>
                  <a:gd name="connsiteY7" fmla="*/ 612458 h 951547"/>
                  <a:gd name="connsiteX8" fmla="*/ 36195 w 693419"/>
                  <a:gd name="connsiteY8" fmla="*/ 796290 h 951547"/>
                  <a:gd name="connsiteX9" fmla="*/ 140018 w 693419"/>
                  <a:gd name="connsiteY9" fmla="*/ 951548 h 951547"/>
                  <a:gd name="connsiteX10" fmla="*/ 230505 w 693419"/>
                  <a:gd name="connsiteY10" fmla="*/ 861060 h 951547"/>
                  <a:gd name="connsiteX11" fmla="*/ 134303 w 693419"/>
                  <a:gd name="connsiteY11" fmla="*/ 681038 h 951547"/>
                  <a:gd name="connsiteX12" fmla="*/ 154305 w 693419"/>
                  <a:gd name="connsiteY12" fmla="*/ 478155 h 951547"/>
                  <a:gd name="connsiteX13" fmla="*/ 283845 w 693419"/>
                  <a:gd name="connsiteY13" fmla="*/ 320040 h 951547"/>
                  <a:gd name="connsiteX14" fmla="*/ 480060 w 693419"/>
                  <a:gd name="connsiteY14" fmla="*/ 260985 h 9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419" h="951547">
                    <a:moveTo>
                      <a:pt x="480060" y="260985"/>
                    </a:moveTo>
                    <a:cubicBezTo>
                      <a:pt x="490538" y="260985"/>
                      <a:pt x="501015" y="260985"/>
                      <a:pt x="512445" y="261938"/>
                    </a:cubicBezTo>
                    <a:lnTo>
                      <a:pt x="512445" y="361950"/>
                    </a:lnTo>
                    <a:lnTo>
                      <a:pt x="693420" y="180975"/>
                    </a:lnTo>
                    <a:lnTo>
                      <a:pt x="512445" y="0"/>
                    </a:lnTo>
                    <a:lnTo>
                      <a:pt x="512445" y="133350"/>
                    </a:lnTo>
                    <a:cubicBezTo>
                      <a:pt x="501968" y="132398"/>
                      <a:pt x="491490" y="132398"/>
                      <a:pt x="480060" y="132398"/>
                    </a:cubicBezTo>
                    <a:cubicBezTo>
                      <a:pt x="215265" y="132398"/>
                      <a:pt x="0" y="346710"/>
                      <a:pt x="0" y="612458"/>
                    </a:cubicBezTo>
                    <a:cubicBezTo>
                      <a:pt x="0" y="675323"/>
                      <a:pt x="12383" y="737235"/>
                      <a:pt x="36195" y="796290"/>
                    </a:cubicBezTo>
                    <a:cubicBezTo>
                      <a:pt x="60008" y="854393"/>
                      <a:pt x="95250" y="906780"/>
                      <a:pt x="140018" y="951548"/>
                    </a:cubicBezTo>
                    <a:lnTo>
                      <a:pt x="230505" y="861060"/>
                    </a:lnTo>
                    <a:cubicBezTo>
                      <a:pt x="180975" y="811530"/>
                      <a:pt x="147638" y="748665"/>
                      <a:pt x="134303" y="681038"/>
                    </a:cubicBezTo>
                    <a:cubicBezTo>
                      <a:pt x="120968" y="612458"/>
                      <a:pt x="127635" y="541973"/>
                      <a:pt x="154305" y="478155"/>
                    </a:cubicBezTo>
                    <a:cubicBezTo>
                      <a:pt x="180975" y="414338"/>
                      <a:pt x="225742" y="359093"/>
                      <a:pt x="283845" y="320040"/>
                    </a:cubicBezTo>
                    <a:cubicBezTo>
                      <a:pt x="341948" y="280988"/>
                      <a:pt x="410528" y="260985"/>
                      <a:pt x="480060" y="260985"/>
                    </a:cubicBezTo>
                    <a:close/>
                  </a:path>
                </a:pathLst>
              </a:custGeom>
              <a:solidFill>
                <a:srgbClr val="FFC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 name="Freeform: Shape 15">
                <a:extLst>
                  <a:ext uri="{FF2B5EF4-FFF2-40B4-BE49-F238E27FC236}">
                    <a16:creationId xmlns:a16="http://schemas.microsoft.com/office/drawing/2014/main" id="{8D6FC92E-A490-C309-E525-8B16236053BF}"/>
                  </a:ext>
                </a:extLst>
              </p:cNvPr>
              <p:cNvSpPr/>
              <p:nvPr/>
            </p:nvSpPr>
            <p:spPr>
              <a:xfrm>
                <a:off x="3533863" y="6018679"/>
                <a:ext cx="661034" cy="942022"/>
              </a:xfrm>
              <a:custGeom>
                <a:avLst/>
                <a:gdLst>
                  <a:gd name="connsiteX0" fmla="*/ 520065 w 661034"/>
                  <a:gd name="connsiteY0" fmla="*/ 0 h 942022"/>
                  <a:gd name="connsiteX1" fmla="*/ 429578 w 661034"/>
                  <a:gd name="connsiteY1" fmla="*/ 90487 h 942022"/>
                  <a:gd name="connsiteX2" fmla="*/ 429578 w 661034"/>
                  <a:gd name="connsiteY2" fmla="*/ 90487 h 942022"/>
                  <a:gd name="connsiteX3" fmla="*/ 525780 w 661034"/>
                  <a:gd name="connsiteY3" fmla="*/ 270510 h 942022"/>
                  <a:gd name="connsiteX4" fmla="*/ 505778 w 661034"/>
                  <a:gd name="connsiteY4" fmla="*/ 473393 h 942022"/>
                  <a:gd name="connsiteX5" fmla="*/ 376238 w 661034"/>
                  <a:gd name="connsiteY5" fmla="*/ 631508 h 942022"/>
                  <a:gd name="connsiteX6" fmla="*/ 180975 w 661034"/>
                  <a:gd name="connsiteY6" fmla="*/ 690563 h 942022"/>
                  <a:gd name="connsiteX7" fmla="*/ 180975 w 661034"/>
                  <a:gd name="connsiteY7" fmla="*/ 580073 h 942022"/>
                  <a:gd name="connsiteX8" fmla="*/ 0 w 661034"/>
                  <a:gd name="connsiteY8" fmla="*/ 761048 h 942022"/>
                  <a:gd name="connsiteX9" fmla="*/ 180975 w 661034"/>
                  <a:gd name="connsiteY9" fmla="*/ 942023 h 942022"/>
                  <a:gd name="connsiteX10" fmla="*/ 180975 w 661034"/>
                  <a:gd name="connsiteY10" fmla="*/ 820102 h 942022"/>
                  <a:gd name="connsiteX11" fmla="*/ 661035 w 661034"/>
                  <a:gd name="connsiteY11" fmla="*/ 340043 h 942022"/>
                  <a:gd name="connsiteX12" fmla="*/ 624840 w 661034"/>
                  <a:gd name="connsiteY12" fmla="*/ 156210 h 942022"/>
                  <a:gd name="connsiteX13" fmla="*/ 520065 w 661034"/>
                  <a:gd name="connsiteY13" fmla="*/ 0 h 94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1034" h="942022">
                    <a:moveTo>
                      <a:pt x="520065" y="0"/>
                    </a:moveTo>
                    <a:lnTo>
                      <a:pt x="429578" y="90487"/>
                    </a:lnTo>
                    <a:lnTo>
                      <a:pt x="429578" y="90487"/>
                    </a:lnTo>
                    <a:cubicBezTo>
                      <a:pt x="479108" y="140017"/>
                      <a:pt x="512445" y="201930"/>
                      <a:pt x="525780" y="270510"/>
                    </a:cubicBezTo>
                    <a:cubicBezTo>
                      <a:pt x="539115" y="339090"/>
                      <a:pt x="532448" y="409575"/>
                      <a:pt x="505778" y="473393"/>
                    </a:cubicBezTo>
                    <a:cubicBezTo>
                      <a:pt x="479108" y="537210"/>
                      <a:pt x="434340" y="592455"/>
                      <a:pt x="376238" y="631508"/>
                    </a:cubicBezTo>
                    <a:cubicBezTo>
                      <a:pt x="318135" y="670560"/>
                      <a:pt x="250508" y="690563"/>
                      <a:pt x="180975" y="690563"/>
                    </a:cubicBezTo>
                    <a:lnTo>
                      <a:pt x="180975" y="580073"/>
                    </a:lnTo>
                    <a:lnTo>
                      <a:pt x="0" y="761048"/>
                    </a:lnTo>
                    <a:lnTo>
                      <a:pt x="180975" y="942023"/>
                    </a:lnTo>
                    <a:lnTo>
                      <a:pt x="180975" y="820102"/>
                    </a:lnTo>
                    <a:cubicBezTo>
                      <a:pt x="445770" y="820102"/>
                      <a:pt x="661035" y="605790"/>
                      <a:pt x="661035" y="340043"/>
                    </a:cubicBezTo>
                    <a:cubicBezTo>
                      <a:pt x="661035" y="277178"/>
                      <a:pt x="648653" y="214312"/>
                      <a:pt x="624840" y="156210"/>
                    </a:cubicBezTo>
                    <a:cubicBezTo>
                      <a:pt x="600075" y="98108"/>
                      <a:pt x="564833" y="44767"/>
                      <a:pt x="520065" y="0"/>
                    </a:cubicBezTo>
                    <a:close/>
                  </a:path>
                </a:pathLst>
              </a:custGeom>
              <a:solidFill>
                <a:srgbClr val="FFC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1" name="Group 10">
              <a:extLst>
                <a:ext uri="{FF2B5EF4-FFF2-40B4-BE49-F238E27FC236}">
                  <a16:creationId xmlns:a16="http://schemas.microsoft.com/office/drawing/2014/main" id="{BF7B5BD1-3AF8-000B-41D6-DB0138CC9309}"/>
                </a:ext>
              </a:extLst>
            </p:cNvPr>
            <p:cNvGrpSpPr/>
            <p:nvPr/>
          </p:nvGrpSpPr>
          <p:grpSpPr>
            <a:xfrm>
              <a:off x="7370328" y="3480171"/>
              <a:ext cx="251747" cy="251747"/>
              <a:chOff x="3841183" y="5832611"/>
              <a:chExt cx="251747" cy="251747"/>
            </a:xfrm>
          </p:grpSpPr>
          <p:sp>
            <p:nvSpPr>
              <p:cNvPr id="12" name="Oval 11">
                <a:extLst>
                  <a:ext uri="{FF2B5EF4-FFF2-40B4-BE49-F238E27FC236}">
                    <a16:creationId xmlns:a16="http://schemas.microsoft.com/office/drawing/2014/main" id="{A7911A9D-D11B-C9BC-8A7D-82C2E267CE66}"/>
                  </a:ext>
                </a:extLst>
              </p:cNvPr>
              <p:cNvSpPr/>
              <p:nvPr/>
            </p:nvSpPr>
            <p:spPr bwMode="auto">
              <a:xfrm>
                <a:off x="3859925" y="5851353"/>
                <a:ext cx="214262" cy="21426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D9046E09-1031-E899-7CF6-7292125225E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41183" y="5832611"/>
                <a:ext cx="251747" cy="251747"/>
              </a:xfrm>
              <a:prstGeom prst="rect">
                <a:avLst/>
              </a:prstGeom>
            </p:spPr>
          </p:pic>
        </p:grpSp>
      </p:grpSp>
      <p:sp>
        <p:nvSpPr>
          <p:cNvPr id="17" name="Rectangle: Rounded Corners 16">
            <a:extLst>
              <a:ext uri="{FF2B5EF4-FFF2-40B4-BE49-F238E27FC236}">
                <a16:creationId xmlns:a16="http://schemas.microsoft.com/office/drawing/2014/main" id="{B2885168-5473-CF3F-69B2-15F7E326192E}"/>
              </a:ext>
            </a:extLst>
          </p:cNvPr>
          <p:cNvSpPr/>
          <p:nvPr/>
        </p:nvSpPr>
        <p:spPr bwMode="auto">
          <a:xfrm>
            <a:off x="3406901" y="1600200"/>
            <a:ext cx="2562610" cy="3548349"/>
          </a:xfrm>
          <a:prstGeom prst="roundRect">
            <a:avLst>
              <a:gd name="adj" fmla="val 7251"/>
            </a:avLst>
          </a:prstGeom>
          <a:solidFill>
            <a:schemeClr val="bg1"/>
          </a:solidFill>
          <a:ln w="9525" cap="flat" cmpd="sng" algn="ctr">
            <a:noFill/>
            <a:prstDash val="solid"/>
            <a:headEnd type="none" w="med" len="med"/>
            <a:tailEnd type="none" w="med" len="med"/>
          </a:ln>
          <a:effectLst>
            <a:outerShdw blurRad="292100" dist="1270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00D7FB"/>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00D7FB"/>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00D7FB"/>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00D7FB"/>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t>Water </a:t>
            </a:r>
            <a:b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br>
            <a: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t>positive</a:t>
            </a:r>
            <a:b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br>
            <a:r>
              <a:rPr kumimoji="0" lang="en-US" sz="2400" b="0" i="0" u="none" strike="noStrike" kern="0" cap="none" spc="0" normalizeH="0" baseline="0" noProof="0">
                <a:ln>
                  <a:noFill/>
                </a:ln>
                <a:effectLst/>
                <a:uLnTx/>
                <a:uFillTx/>
                <a:latin typeface="Segoe UI"/>
                <a:ea typeface="+mn-ea"/>
                <a:cs typeface="Segoe UI" panose="020B0502040204020203" pitchFamily="34" charset="0"/>
              </a:rPr>
              <a:t>by 2030</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 </a:t>
            </a:r>
          </a:p>
        </p:txBody>
      </p:sp>
      <p:grpSp>
        <p:nvGrpSpPr>
          <p:cNvPr id="20" name="Group 19">
            <a:extLst>
              <a:ext uri="{FF2B5EF4-FFF2-40B4-BE49-F238E27FC236}">
                <a16:creationId xmlns:a16="http://schemas.microsoft.com/office/drawing/2014/main" id="{4FE81463-BFA0-472D-CBCA-7AB278AF9ECF}"/>
              </a:ext>
              <a:ext uri="{C183D7F6-B498-43B3-948B-1728B52AA6E4}">
                <adec:decorative xmlns:adec="http://schemas.microsoft.com/office/drawing/2017/decorative" val="1"/>
              </a:ext>
            </a:extLst>
          </p:cNvPr>
          <p:cNvGrpSpPr/>
          <p:nvPr/>
        </p:nvGrpSpPr>
        <p:grpSpPr>
          <a:xfrm>
            <a:off x="4207412" y="2179531"/>
            <a:ext cx="992587" cy="692171"/>
            <a:chOff x="5825488" y="1244809"/>
            <a:chExt cx="711308" cy="496024"/>
          </a:xfrm>
          <a:effectLst>
            <a:outerShdw blurRad="38100" dist="63500" dir="2700000" algn="tl" rotWithShape="0">
              <a:prstClr val="black">
                <a:alpha val="20000"/>
              </a:prstClr>
            </a:outerShdw>
          </a:effectLst>
        </p:grpSpPr>
        <p:grpSp>
          <p:nvGrpSpPr>
            <p:cNvPr id="21" name="Group 20">
              <a:extLst>
                <a:ext uri="{FF2B5EF4-FFF2-40B4-BE49-F238E27FC236}">
                  <a16:creationId xmlns:a16="http://schemas.microsoft.com/office/drawing/2014/main" id="{C01AFEC8-B6B9-3766-5BCE-5B4A84044571}"/>
                </a:ext>
              </a:extLst>
            </p:cNvPr>
            <p:cNvGrpSpPr/>
            <p:nvPr/>
          </p:nvGrpSpPr>
          <p:grpSpPr>
            <a:xfrm>
              <a:off x="5825488" y="1244809"/>
              <a:ext cx="711308" cy="399368"/>
              <a:chOff x="5576887" y="1281264"/>
              <a:chExt cx="1036320" cy="457217"/>
            </a:xfrm>
          </p:grpSpPr>
          <p:sp>
            <p:nvSpPr>
              <p:cNvPr id="24" name="Freeform: Shape 23">
                <a:extLst>
                  <a:ext uri="{FF2B5EF4-FFF2-40B4-BE49-F238E27FC236}">
                    <a16:creationId xmlns:a16="http://schemas.microsoft.com/office/drawing/2014/main" id="{980DDFC0-2A73-DBDE-48D3-F28292D31D26}"/>
                  </a:ext>
                </a:extLst>
              </p:cNvPr>
              <p:cNvSpPr/>
              <p:nvPr/>
            </p:nvSpPr>
            <p:spPr>
              <a:xfrm>
                <a:off x="5576887" y="1281264"/>
                <a:ext cx="1036320" cy="276242"/>
              </a:xfrm>
              <a:custGeom>
                <a:avLst/>
                <a:gdLst>
                  <a:gd name="connsiteX0" fmla="*/ 1001078 w 1036320"/>
                  <a:gd name="connsiteY0" fmla="*/ 96220 h 276242"/>
                  <a:gd name="connsiteX1" fmla="*/ 493395 w 1036320"/>
                  <a:gd name="connsiteY1" fmla="*/ 89553 h 276242"/>
                  <a:gd name="connsiteX2" fmla="*/ 107633 w 1036320"/>
                  <a:gd name="connsiteY2" fmla="*/ 96220 h 276242"/>
                  <a:gd name="connsiteX3" fmla="*/ 71438 w 1036320"/>
                  <a:gd name="connsiteY3" fmla="*/ 65740 h 276242"/>
                  <a:gd name="connsiteX4" fmla="*/ 0 w 1036320"/>
                  <a:gd name="connsiteY4" fmla="*/ 148608 h 276242"/>
                  <a:gd name="connsiteX5" fmla="*/ 36195 w 1036320"/>
                  <a:gd name="connsiteY5" fmla="*/ 180040 h 276242"/>
                  <a:gd name="connsiteX6" fmla="*/ 271463 w 1036320"/>
                  <a:gd name="connsiteY6" fmla="*/ 276243 h 276242"/>
                  <a:gd name="connsiteX7" fmla="*/ 543878 w 1036320"/>
                  <a:gd name="connsiteY7" fmla="*/ 186708 h 276242"/>
                  <a:gd name="connsiteX8" fmla="*/ 928688 w 1036320"/>
                  <a:gd name="connsiteY8" fmla="*/ 180040 h 276242"/>
                  <a:gd name="connsiteX9" fmla="*/ 964883 w 1036320"/>
                  <a:gd name="connsiteY9" fmla="*/ 211473 h 276242"/>
                  <a:gd name="connsiteX10" fmla="*/ 1036320 w 1036320"/>
                  <a:gd name="connsiteY10" fmla="*/ 127653 h 276242"/>
                  <a:gd name="connsiteX11" fmla="*/ 1001078 w 1036320"/>
                  <a:gd name="connsiteY11" fmla="*/ 96220 h 27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20" h="276242">
                    <a:moveTo>
                      <a:pt x="1001078" y="96220"/>
                    </a:moveTo>
                    <a:cubicBezTo>
                      <a:pt x="803910" y="-72372"/>
                      <a:pt x="631508" y="17163"/>
                      <a:pt x="493395" y="89553"/>
                    </a:cubicBezTo>
                    <a:cubicBezTo>
                      <a:pt x="356235" y="160990"/>
                      <a:pt x="247650" y="217188"/>
                      <a:pt x="107633" y="96220"/>
                    </a:cubicBezTo>
                    <a:lnTo>
                      <a:pt x="71438" y="65740"/>
                    </a:lnTo>
                    <a:lnTo>
                      <a:pt x="0" y="148608"/>
                    </a:lnTo>
                    <a:lnTo>
                      <a:pt x="36195" y="180040"/>
                    </a:lnTo>
                    <a:cubicBezTo>
                      <a:pt x="119063" y="251478"/>
                      <a:pt x="197168" y="276243"/>
                      <a:pt x="271463" y="276243"/>
                    </a:cubicBezTo>
                    <a:cubicBezTo>
                      <a:pt x="372428" y="276243"/>
                      <a:pt x="463868" y="228618"/>
                      <a:pt x="543878" y="186708"/>
                    </a:cubicBezTo>
                    <a:cubicBezTo>
                      <a:pt x="681038" y="115270"/>
                      <a:pt x="788670" y="59073"/>
                      <a:pt x="928688" y="180040"/>
                    </a:cubicBezTo>
                    <a:lnTo>
                      <a:pt x="964883" y="211473"/>
                    </a:lnTo>
                    <a:lnTo>
                      <a:pt x="1036320" y="127653"/>
                    </a:lnTo>
                    <a:lnTo>
                      <a:pt x="1001078" y="96220"/>
                    </a:lnTo>
                    <a:close/>
                  </a:path>
                </a:pathLst>
              </a:custGeom>
              <a:solidFill>
                <a:srgbClr val="00D7FB"/>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 name="Freeform: Shape 24">
                <a:extLst>
                  <a:ext uri="{FF2B5EF4-FFF2-40B4-BE49-F238E27FC236}">
                    <a16:creationId xmlns:a16="http://schemas.microsoft.com/office/drawing/2014/main" id="{B0F08ECF-DF80-017A-63A9-05956677E355}"/>
                  </a:ext>
                </a:extLst>
              </p:cNvPr>
              <p:cNvSpPr/>
              <p:nvPr/>
            </p:nvSpPr>
            <p:spPr>
              <a:xfrm>
                <a:off x="5576887" y="1371348"/>
                <a:ext cx="1036320" cy="276646"/>
              </a:xfrm>
              <a:custGeom>
                <a:avLst/>
                <a:gdLst>
                  <a:gd name="connsiteX0" fmla="*/ 1001078 w 1036320"/>
                  <a:gd name="connsiteY0" fmla="*/ 96624 h 276646"/>
                  <a:gd name="connsiteX1" fmla="*/ 493395 w 1036320"/>
                  <a:gd name="connsiteY1" fmla="*/ 89956 h 276646"/>
                  <a:gd name="connsiteX2" fmla="*/ 107633 w 1036320"/>
                  <a:gd name="connsiteY2" fmla="*/ 96624 h 276646"/>
                  <a:gd name="connsiteX3" fmla="*/ 71438 w 1036320"/>
                  <a:gd name="connsiteY3" fmla="*/ 65191 h 276646"/>
                  <a:gd name="connsiteX4" fmla="*/ 0 w 1036320"/>
                  <a:gd name="connsiteY4" fmla="*/ 149011 h 276646"/>
                  <a:gd name="connsiteX5" fmla="*/ 36195 w 1036320"/>
                  <a:gd name="connsiteY5" fmla="*/ 180444 h 276646"/>
                  <a:gd name="connsiteX6" fmla="*/ 271463 w 1036320"/>
                  <a:gd name="connsiteY6" fmla="*/ 276646 h 276646"/>
                  <a:gd name="connsiteX7" fmla="*/ 543878 w 1036320"/>
                  <a:gd name="connsiteY7" fmla="*/ 187111 h 276646"/>
                  <a:gd name="connsiteX8" fmla="*/ 928688 w 1036320"/>
                  <a:gd name="connsiteY8" fmla="*/ 180444 h 276646"/>
                  <a:gd name="connsiteX9" fmla="*/ 964883 w 1036320"/>
                  <a:gd name="connsiteY9" fmla="*/ 211876 h 276646"/>
                  <a:gd name="connsiteX10" fmla="*/ 1036320 w 1036320"/>
                  <a:gd name="connsiteY10" fmla="*/ 128056 h 276646"/>
                  <a:gd name="connsiteX11" fmla="*/ 1001078 w 1036320"/>
                  <a:gd name="connsiteY11" fmla="*/ 96624 h 27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20" h="276646">
                    <a:moveTo>
                      <a:pt x="1001078" y="96624"/>
                    </a:moveTo>
                    <a:cubicBezTo>
                      <a:pt x="804863" y="-72921"/>
                      <a:pt x="631508" y="17566"/>
                      <a:pt x="493395" y="89956"/>
                    </a:cubicBezTo>
                    <a:cubicBezTo>
                      <a:pt x="356235" y="161394"/>
                      <a:pt x="247650" y="217591"/>
                      <a:pt x="107633" y="96624"/>
                    </a:cubicBezTo>
                    <a:lnTo>
                      <a:pt x="71438" y="65191"/>
                    </a:lnTo>
                    <a:lnTo>
                      <a:pt x="0" y="149011"/>
                    </a:lnTo>
                    <a:lnTo>
                      <a:pt x="36195" y="180444"/>
                    </a:lnTo>
                    <a:cubicBezTo>
                      <a:pt x="119063" y="251881"/>
                      <a:pt x="197168" y="276646"/>
                      <a:pt x="271463" y="276646"/>
                    </a:cubicBezTo>
                    <a:cubicBezTo>
                      <a:pt x="372428" y="276646"/>
                      <a:pt x="463868" y="229021"/>
                      <a:pt x="543878" y="187111"/>
                    </a:cubicBezTo>
                    <a:cubicBezTo>
                      <a:pt x="681038" y="115674"/>
                      <a:pt x="788670" y="59476"/>
                      <a:pt x="928688" y="180444"/>
                    </a:cubicBezTo>
                    <a:lnTo>
                      <a:pt x="964883" y="211876"/>
                    </a:lnTo>
                    <a:lnTo>
                      <a:pt x="1036320" y="128056"/>
                    </a:lnTo>
                    <a:lnTo>
                      <a:pt x="1001078" y="96624"/>
                    </a:lnTo>
                    <a:close/>
                  </a:path>
                </a:pathLst>
              </a:custGeom>
              <a:solidFill>
                <a:srgbClr val="066EA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 name="Freeform: Shape 25">
                <a:extLst>
                  <a:ext uri="{FF2B5EF4-FFF2-40B4-BE49-F238E27FC236}">
                    <a16:creationId xmlns:a16="http://schemas.microsoft.com/office/drawing/2014/main" id="{8D32A6E1-2405-2A8A-8DF6-E41651A0FCA8}"/>
                  </a:ext>
                </a:extLst>
              </p:cNvPr>
              <p:cNvSpPr/>
              <p:nvPr/>
            </p:nvSpPr>
            <p:spPr>
              <a:xfrm>
                <a:off x="5576887" y="1461835"/>
                <a:ext cx="1036320" cy="276646"/>
              </a:xfrm>
              <a:custGeom>
                <a:avLst/>
                <a:gdLst>
                  <a:gd name="connsiteX0" fmla="*/ 1001078 w 1036320"/>
                  <a:gd name="connsiteY0" fmla="*/ 96624 h 276646"/>
                  <a:gd name="connsiteX1" fmla="*/ 493395 w 1036320"/>
                  <a:gd name="connsiteY1" fmla="*/ 89956 h 276646"/>
                  <a:gd name="connsiteX2" fmla="*/ 107633 w 1036320"/>
                  <a:gd name="connsiteY2" fmla="*/ 96624 h 276646"/>
                  <a:gd name="connsiteX3" fmla="*/ 71438 w 1036320"/>
                  <a:gd name="connsiteY3" fmla="*/ 65191 h 276646"/>
                  <a:gd name="connsiteX4" fmla="*/ 0 w 1036320"/>
                  <a:gd name="connsiteY4" fmla="*/ 149011 h 276646"/>
                  <a:gd name="connsiteX5" fmla="*/ 36195 w 1036320"/>
                  <a:gd name="connsiteY5" fmla="*/ 180444 h 276646"/>
                  <a:gd name="connsiteX6" fmla="*/ 271463 w 1036320"/>
                  <a:gd name="connsiteY6" fmla="*/ 276646 h 276646"/>
                  <a:gd name="connsiteX7" fmla="*/ 543878 w 1036320"/>
                  <a:gd name="connsiteY7" fmla="*/ 187111 h 276646"/>
                  <a:gd name="connsiteX8" fmla="*/ 928688 w 1036320"/>
                  <a:gd name="connsiteY8" fmla="*/ 180444 h 276646"/>
                  <a:gd name="connsiteX9" fmla="*/ 964883 w 1036320"/>
                  <a:gd name="connsiteY9" fmla="*/ 211876 h 276646"/>
                  <a:gd name="connsiteX10" fmla="*/ 1036320 w 1036320"/>
                  <a:gd name="connsiteY10" fmla="*/ 128056 h 276646"/>
                  <a:gd name="connsiteX11" fmla="*/ 1001078 w 1036320"/>
                  <a:gd name="connsiteY11" fmla="*/ 96624 h 27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20" h="276646">
                    <a:moveTo>
                      <a:pt x="1001078" y="96624"/>
                    </a:moveTo>
                    <a:cubicBezTo>
                      <a:pt x="804863" y="-72921"/>
                      <a:pt x="631508" y="17566"/>
                      <a:pt x="493395" y="89956"/>
                    </a:cubicBezTo>
                    <a:cubicBezTo>
                      <a:pt x="356235" y="161394"/>
                      <a:pt x="247650" y="217591"/>
                      <a:pt x="107633" y="96624"/>
                    </a:cubicBezTo>
                    <a:lnTo>
                      <a:pt x="71438" y="65191"/>
                    </a:lnTo>
                    <a:lnTo>
                      <a:pt x="0" y="149011"/>
                    </a:lnTo>
                    <a:lnTo>
                      <a:pt x="36195" y="180444"/>
                    </a:lnTo>
                    <a:cubicBezTo>
                      <a:pt x="119063" y="251881"/>
                      <a:pt x="197168" y="276646"/>
                      <a:pt x="271463" y="276646"/>
                    </a:cubicBezTo>
                    <a:cubicBezTo>
                      <a:pt x="372428" y="276646"/>
                      <a:pt x="463868" y="229021"/>
                      <a:pt x="543878" y="187111"/>
                    </a:cubicBezTo>
                    <a:cubicBezTo>
                      <a:pt x="681038" y="115674"/>
                      <a:pt x="788670" y="59476"/>
                      <a:pt x="928688" y="180444"/>
                    </a:cubicBezTo>
                    <a:lnTo>
                      <a:pt x="964883" y="211876"/>
                    </a:lnTo>
                    <a:lnTo>
                      <a:pt x="1036320" y="128056"/>
                    </a:lnTo>
                    <a:lnTo>
                      <a:pt x="1001078" y="96624"/>
                    </a:ln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22" name="Oval 21">
              <a:extLst>
                <a:ext uri="{FF2B5EF4-FFF2-40B4-BE49-F238E27FC236}">
                  <a16:creationId xmlns:a16="http://schemas.microsoft.com/office/drawing/2014/main" id="{8C1788D9-BFB3-0E8D-43DF-A2EBE1FF9FBC}"/>
                </a:ext>
              </a:extLst>
            </p:cNvPr>
            <p:cNvSpPr/>
            <p:nvPr/>
          </p:nvSpPr>
          <p:spPr bwMode="auto">
            <a:xfrm>
              <a:off x="5929309" y="1489085"/>
              <a:ext cx="251748" cy="251748"/>
            </a:xfrm>
            <a:prstGeom prst="ellipse">
              <a:avLst/>
            </a:prstGeom>
            <a:solidFill>
              <a:srgbClr val="00D7F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66EA2"/>
                </a:soli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34222A2F-1B48-07D9-0C2A-8CE12A386998}"/>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08146" y="1533440"/>
              <a:ext cx="94074" cy="139592"/>
            </a:xfrm>
            <a:prstGeom prst="rect">
              <a:avLst/>
            </a:prstGeom>
          </p:spPr>
        </p:pic>
      </p:grpSp>
      <p:sp>
        <p:nvSpPr>
          <p:cNvPr id="27" name="Rectangle: Rounded Corners 26">
            <a:extLst>
              <a:ext uri="{FF2B5EF4-FFF2-40B4-BE49-F238E27FC236}">
                <a16:creationId xmlns:a16="http://schemas.microsoft.com/office/drawing/2014/main" id="{A3B2F8A6-3006-BF2F-F061-4D173AACDD40}"/>
              </a:ext>
            </a:extLst>
          </p:cNvPr>
          <p:cNvSpPr/>
          <p:nvPr/>
        </p:nvSpPr>
        <p:spPr bwMode="auto">
          <a:xfrm>
            <a:off x="6225538" y="1600200"/>
            <a:ext cx="2562610" cy="3548349"/>
          </a:xfrm>
          <a:prstGeom prst="roundRect">
            <a:avLst>
              <a:gd name="adj" fmla="val 6755"/>
            </a:avLst>
          </a:prstGeom>
          <a:solidFill>
            <a:schemeClr val="bg1"/>
          </a:solidFill>
          <a:ln w="9525" cap="flat" cmpd="sng" algn="ctr">
            <a:noFill/>
            <a:prstDash val="solid"/>
            <a:headEnd type="none" w="med" len="med"/>
            <a:tailEnd type="none" w="med" len="med"/>
          </a:ln>
          <a:effectLst>
            <a:outerShdw blurRad="292100" dist="1270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E9841F"/>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E9841F"/>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E9841F"/>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E9841F"/>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t>Zero </a:t>
            </a:r>
            <a:b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br>
            <a: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t>waste</a:t>
            </a:r>
            <a:br>
              <a:rPr kumimoji="0" lang="en-US" sz="2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by 2030</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329602CE-D9A9-4625-5AFA-81339A92A06E}"/>
              </a:ext>
              <a:ext uri="{C183D7F6-B498-43B3-948B-1728B52AA6E4}">
                <adec:decorative xmlns:adec="http://schemas.microsoft.com/office/drawing/2017/decorative" val="1"/>
              </a:ext>
            </a:extLst>
          </p:cNvPr>
          <p:cNvGrpSpPr/>
          <p:nvPr/>
        </p:nvGrpSpPr>
        <p:grpSpPr>
          <a:xfrm>
            <a:off x="6997076" y="2049054"/>
            <a:ext cx="953124" cy="953124"/>
            <a:chOff x="7992801" y="4623974"/>
            <a:chExt cx="765534" cy="765534"/>
          </a:xfrm>
          <a:effectLst>
            <a:outerShdw blurRad="63500" dist="63500" dir="2700000" algn="tl" rotWithShape="0">
              <a:prstClr val="black">
                <a:alpha val="20000"/>
              </a:prstClr>
            </a:outerShdw>
          </a:effectLst>
        </p:grpSpPr>
        <p:pic>
          <p:nvPicPr>
            <p:cNvPr id="29" name="Graphic 28">
              <a:extLst>
                <a:ext uri="{FF2B5EF4-FFF2-40B4-BE49-F238E27FC236}">
                  <a16:creationId xmlns:a16="http://schemas.microsoft.com/office/drawing/2014/main" id="{01E5E6B0-F84F-EE5A-97EC-CD3151B54E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92801" y="4623974"/>
              <a:ext cx="765534" cy="765534"/>
            </a:xfrm>
            <a:prstGeom prst="rect">
              <a:avLst/>
            </a:prstGeom>
          </p:spPr>
        </p:pic>
        <p:sp>
          <p:nvSpPr>
            <p:cNvPr id="30" name="Oval 29">
              <a:extLst>
                <a:ext uri="{FF2B5EF4-FFF2-40B4-BE49-F238E27FC236}">
                  <a16:creationId xmlns:a16="http://schemas.microsoft.com/office/drawing/2014/main" id="{B1A3E9D0-11E4-50EB-1CA1-22B12BD02577}"/>
                </a:ext>
              </a:extLst>
            </p:cNvPr>
            <p:cNvSpPr/>
            <p:nvPr/>
          </p:nvSpPr>
          <p:spPr bwMode="auto">
            <a:xfrm>
              <a:off x="8131293" y="4765851"/>
              <a:ext cx="507846" cy="507846"/>
            </a:xfrm>
            <a:prstGeom prst="ellipse">
              <a:avLst/>
            </a:prstGeom>
            <a:solidFill>
              <a:srgbClr val="4CB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31" name="Graphic 30">
              <a:extLst>
                <a:ext uri="{FF2B5EF4-FFF2-40B4-BE49-F238E27FC236}">
                  <a16:creationId xmlns:a16="http://schemas.microsoft.com/office/drawing/2014/main" id="{17F7076F-BAD4-FB40-8D97-15FB663103A6}"/>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1293" y="4752066"/>
              <a:ext cx="508854" cy="497546"/>
            </a:xfrm>
            <a:prstGeom prst="rect">
              <a:avLst/>
            </a:prstGeom>
          </p:spPr>
        </p:pic>
        <p:sp>
          <p:nvSpPr>
            <p:cNvPr id="32" name="Oval 31">
              <a:extLst>
                <a:ext uri="{FF2B5EF4-FFF2-40B4-BE49-F238E27FC236}">
                  <a16:creationId xmlns:a16="http://schemas.microsoft.com/office/drawing/2014/main" id="{DA9B14E1-461F-7FC5-F141-8AF2F2AC98A7}"/>
                </a:ext>
              </a:extLst>
            </p:cNvPr>
            <p:cNvSpPr/>
            <p:nvPr/>
          </p:nvSpPr>
          <p:spPr bwMode="auto">
            <a:xfrm>
              <a:off x="8249694" y="4883899"/>
              <a:ext cx="251748" cy="251748"/>
            </a:xfrm>
            <a:prstGeom prst="ellipse">
              <a:avLst/>
            </a:prstGeom>
            <a:solidFill>
              <a:srgbClr val="E9841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66EA2"/>
                </a:soli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D5482217-896C-7EDA-3D88-3092D9FB89A1}"/>
                </a:ext>
              </a:extLst>
            </p:cNvPr>
            <p:cNvPicPr>
              <a:picLocks noChangeAspect="1"/>
            </p:cNvPicPr>
            <p:nvPr/>
          </p:nvPicPr>
          <p:blipFill>
            <a:blip r:embed="rId12"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6414" y="4919687"/>
              <a:ext cx="158340" cy="174910"/>
            </a:xfrm>
            <a:prstGeom prst="rect">
              <a:avLst/>
            </a:prstGeom>
          </p:spPr>
        </p:pic>
      </p:grpSp>
      <p:sp>
        <p:nvSpPr>
          <p:cNvPr id="34" name="Rectangle: Rounded Corners 33">
            <a:extLst>
              <a:ext uri="{FF2B5EF4-FFF2-40B4-BE49-F238E27FC236}">
                <a16:creationId xmlns:a16="http://schemas.microsoft.com/office/drawing/2014/main" id="{08753240-58AD-6234-D9E5-64C5CFF1467A}"/>
              </a:ext>
            </a:extLst>
          </p:cNvPr>
          <p:cNvSpPr/>
          <p:nvPr/>
        </p:nvSpPr>
        <p:spPr bwMode="auto">
          <a:xfrm>
            <a:off x="9044174" y="1600200"/>
            <a:ext cx="2562610" cy="3548349"/>
          </a:xfrm>
          <a:prstGeom prst="roundRect">
            <a:avLst>
              <a:gd name="adj" fmla="val 7746"/>
            </a:avLst>
          </a:prstGeom>
          <a:solidFill>
            <a:schemeClr val="bg1"/>
          </a:solidFill>
          <a:ln w="9525" cap="flat" cmpd="sng" algn="ctr">
            <a:noFill/>
            <a:prstDash val="solid"/>
            <a:headEnd type="none" w="med" len="med"/>
            <a:tailEnd type="none" w="med" len="med"/>
          </a:ln>
          <a:effectLst>
            <a:outerShdw blurRad="292100" dist="1270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E9841F"/>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lang="en-US" sz="2400" kern="0">
              <a:solidFill>
                <a:srgbClr val="E9841F"/>
              </a:solidFill>
              <a:latin typeface="Segoe UI Semibold"/>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a:ln>
                <a:noFill/>
              </a:ln>
              <a:solidFill>
                <a:srgbClr val="E9841F"/>
              </a:solidFill>
              <a:effectLst/>
              <a:uLnTx/>
              <a:uFillTx/>
              <a:latin typeface="Segoe UI Semibold"/>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lang="en-US" sz="2400" kern="0">
              <a:solidFill>
                <a:srgbClr val="E9841F"/>
              </a:solidFill>
              <a:latin typeface="Segoe UI Semibold"/>
              <a:cs typeface="Segoe UI" panose="020B0502040204020203" pitchFamily="34" charset="0"/>
            </a:endParaRP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t>Protect</a:t>
            </a:r>
            <a:b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br>
            <a:r>
              <a:rPr kumimoji="0" lang="en-US" sz="2400" b="0" i="0" u="none" strike="noStrike" kern="0" cap="none" spc="0" normalizeH="0" baseline="0" noProof="0">
                <a:ln>
                  <a:noFill/>
                </a:ln>
                <a:solidFill>
                  <a:schemeClr val="tx2"/>
                </a:solidFill>
                <a:effectLst/>
                <a:uLnTx/>
                <a:uFillTx/>
                <a:latin typeface="Segoe UI Semibold"/>
                <a:ea typeface="+mn-ea"/>
                <a:cs typeface="Segoe UI" panose="020B0502040204020203" pitchFamily="34" charset="0"/>
              </a:rPr>
              <a:t>more land</a:t>
            </a:r>
            <a:br>
              <a:rPr kumimoji="0" lang="en-US" sz="2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by 2025</a:t>
            </a:r>
          </a:p>
        </p:txBody>
      </p:sp>
      <p:grpSp>
        <p:nvGrpSpPr>
          <p:cNvPr id="35" name="Group 34">
            <a:extLst>
              <a:ext uri="{FF2B5EF4-FFF2-40B4-BE49-F238E27FC236}">
                <a16:creationId xmlns:a16="http://schemas.microsoft.com/office/drawing/2014/main" id="{521338ED-E323-24F7-8416-DDDAA61FA7D3}"/>
              </a:ext>
              <a:ext uri="{C183D7F6-B498-43B3-948B-1728B52AA6E4}">
                <adec:decorative xmlns:adec="http://schemas.microsoft.com/office/drawing/2017/decorative" val="1"/>
              </a:ext>
            </a:extLst>
          </p:cNvPr>
          <p:cNvGrpSpPr/>
          <p:nvPr/>
        </p:nvGrpSpPr>
        <p:grpSpPr>
          <a:xfrm>
            <a:off x="9846132" y="2096572"/>
            <a:ext cx="757102" cy="858088"/>
            <a:chOff x="10383782" y="4735692"/>
            <a:chExt cx="490769" cy="556230"/>
          </a:xfrm>
          <a:effectLst>
            <a:outerShdw blurRad="38100" dist="63500" dir="2700000" algn="tl" rotWithShape="0">
              <a:prstClr val="black">
                <a:alpha val="20000"/>
              </a:prstClr>
            </a:outerShdw>
          </a:effectLst>
        </p:grpSpPr>
        <p:grpSp>
          <p:nvGrpSpPr>
            <p:cNvPr id="39" name="Group 38">
              <a:extLst>
                <a:ext uri="{FF2B5EF4-FFF2-40B4-BE49-F238E27FC236}">
                  <a16:creationId xmlns:a16="http://schemas.microsoft.com/office/drawing/2014/main" id="{4ED21CC1-4F4D-490E-FD42-14B3A48E12C9}"/>
                </a:ext>
              </a:extLst>
            </p:cNvPr>
            <p:cNvGrpSpPr/>
            <p:nvPr/>
          </p:nvGrpSpPr>
          <p:grpSpPr>
            <a:xfrm>
              <a:off x="10383782" y="4735692"/>
              <a:ext cx="490769" cy="556230"/>
              <a:chOff x="3767970" y="5578195"/>
              <a:chExt cx="490769" cy="556230"/>
            </a:xfrm>
          </p:grpSpPr>
          <p:sp>
            <p:nvSpPr>
              <p:cNvPr id="40" name="Oval 39">
                <a:extLst>
                  <a:ext uri="{FF2B5EF4-FFF2-40B4-BE49-F238E27FC236}">
                    <a16:creationId xmlns:a16="http://schemas.microsoft.com/office/drawing/2014/main" id="{5FC623E4-B409-D983-8863-43DBC4B76300}"/>
                  </a:ext>
                </a:extLst>
              </p:cNvPr>
              <p:cNvSpPr/>
              <p:nvPr/>
            </p:nvSpPr>
            <p:spPr bwMode="auto">
              <a:xfrm>
                <a:off x="3922099" y="5730440"/>
                <a:ext cx="251748" cy="25174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66EA2"/>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B291F6D7-7C4F-B42F-3E91-49A018118D53}"/>
                  </a:ext>
                </a:extLst>
              </p:cNvPr>
              <p:cNvGrpSpPr/>
              <p:nvPr/>
            </p:nvGrpSpPr>
            <p:grpSpPr>
              <a:xfrm>
                <a:off x="3767970" y="5578195"/>
                <a:ext cx="490769" cy="556230"/>
                <a:chOff x="3760646" y="5570929"/>
                <a:chExt cx="503597" cy="570770"/>
              </a:xfrm>
            </p:grpSpPr>
            <p:sp>
              <p:nvSpPr>
                <p:cNvPr id="42" name="Freeform: Shape 41">
                  <a:extLst>
                    <a:ext uri="{FF2B5EF4-FFF2-40B4-BE49-F238E27FC236}">
                      <a16:creationId xmlns:a16="http://schemas.microsoft.com/office/drawing/2014/main" id="{A2490A95-F63C-5993-3A2A-904660E8540B}"/>
                    </a:ext>
                  </a:extLst>
                </p:cNvPr>
                <p:cNvSpPr/>
                <p:nvPr/>
              </p:nvSpPr>
              <p:spPr>
                <a:xfrm>
                  <a:off x="3760646" y="5570929"/>
                  <a:ext cx="503597" cy="570770"/>
                </a:xfrm>
                <a:custGeom>
                  <a:avLst/>
                  <a:gdLst>
                    <a:gd name="connsiteX0" fmla="*/ 1046797 w 1235392"/>
                    <a:gd name="connsiteY0" fmla="*/ 1046797 h 1400175"/>
                    <a:gd name="connsiteX1" fmla="*/ 700088 w 1235392"/>
                    <a:gd name="connsiteY1" fmla="*/ 1190625 h 1400175"/>
                    <a:gd name="connsiteX2" fmla="*/ 353378 w 1235392"/>
                    <a:gd name="connsiteY2" fmla="*/ 1046797 h 1400175"/>
                    <a:gd name="connsiteX3" fmla="*/ 209550 w 1235392"/>
                    <a:gd name="connsiteY3" fmla="*/ 700088 h 1400175"/>
                    <a:gd name="connsiteX4" fmla="*/ 353378 w 1235392"/>
                    <a:gd name="connsiteY4" fmla="*/ 353378 h 1400175"/>
                    <a:gd name="connsiteX5" fmla="*/ 700088 w 1235392"/>
                    <a:gd name="connsiteY5" fmla="*/ 209550 h 1400175"/>
                    <a:gd name="connsiteX6" fmla="*/ 1046797 w 1235392"/>
                    <a:gd name="connsiteY6" fmla="*/ 353378 h 1400175"/>
                    <a:gd name="connsiteX7" fmla="*/ 1086803 w 1235392"/>
                    <a:gd name="connsiteY7" fmla="*/ 393383 h 1400175"/>
                    <a:gd name="connsiteX8" fmla="*/ 1235393 w 1235392"/>
                    <a:gd name="connsiteY8" fmla="*/ 244793 h 1400175"/>
                    <a:gd name="connsiteX9" fmla="*/ 1195388 w 1235392"/>
                    <a:gd name="connsiteY9" fmla="*/ 204788 h 1400175"/>
                    <a:gd name="connsiteX10" fmla="*/ 700088 w 1235392"/>
                    <a:gd name="connsiteY10" fmla="*/ 0 h 1400175"/>
                    <a:gd name="connsiteX11" fmla="*/ 204788 w 1235392"/>
                    <a:gd name="connsiteY11" fmla="*/ 204788 h 1400175"/>
                    <a:gd name="connsiteX12" fmla="*/ 0 w 1235392"/>
                    <a:gd name="connsiteY12" fmla="*/ 700088 h 1400175"/>
                    <a:gd name="connsiteX13" fmla="*/ 204788 w 1235392"/>
                    <a:gd name="connsiteY13" fmla="*/ 1195388 h 1400175"/>
                    <a:gd name="connsiteX14" fmla="*/ 700088 w 1235392"/>
                    <a:gd name="connsiteY14" fmla="*/ 1400175 h 1400175"/>
                    <a:gd name="connsiteX15" fmla="*/ 1194435 w 1235392"/>
                    <a:gd name="connsiteY15" fmla="*/ 1195388 h 1400175"/>
                    <a:gd name="connsiteX16" fmla="*/ 1234440 w 1235392"/>
                    <a:gd name="connsiteY16" fmla="*/ 1155383 h 1400175"/>
                    <a:gd name="connsiteX17" fmla="*/ 1085850 w 1235392"/>
                    <a:gd name="connsiteY17" fmla="*/ 1006793 h 1400175"/>
                    <a:gd name="connsiteX18" fmla="*/ 1046797 w 1235392"/>
                    <a:gd name="connsiteY18" fmla="*/ 1046797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5392" h="1400175">
                      <a:moveTo>
                        <a:pt x="1046797" y="1046797"/>
                      </a:moveTo>
                      <a:cubicBezTo>
                        <a:pt x="954405" y="1139190"/>
                        <a:pt x="830580" y="1190625"/>
                        <a:pt x="700088" y="1190625"/>
                      </a:cubicBezTo>
                      <a:cubicBezTo>
                        <a:pt x="569595" y="1190625"/>
                        <a:pt x="445770" y="1139190"/>
                        <a:pt x="353378" y="1046797"/>
                      </a:cubicBezTo>
                      <a:cubicBezTo>
                        <a:pt x="260985" y="954405"/>
                        <a:pt x="209550" y="830580"/>
                        <a:pt x="209550" y="700088"/>
                      </a:cubicBezTo>
                      <a:cubicBezTo>
                        <a:pt x="209550" y="569595"/>
                        <a:pt x="260985" y="445770"/>
                        <a:pt x="353378" y="353378"/>
                      </a:cubicBezTo>
                      <a:cubicBezTo>
                        <a:pt x="445770" y="260985"/>
                        <a:pt x="568643" y="209550"/>
                        <a:pt x="700088" y="209550"/>
                      </a:cubicBezTo>
                      <a:cubicBezTo>
                        <a:pt x="831533" y="209550"/>
                        <a:pt x="954405" y="260985"/>
                        <a:pt x="1046797" y="353378"/>
                      </a:cubicBezTo>
                      <a:lnTo>
                        <a:pt x="1086803" y="393383"/>
                      </a:lnTo>
                      <a:lnTo>
                        <a:pt x="1235393" y="244793"/>
                      </a:lnTo>
                      <a:lnTo>
                        <a:pt x="1195388" y="204788"/>
                      </a:lnTo>
                      <a:cubicBezTo>
                        <a:pt x="1062038" y="73343"/>
                        <a:pt x="886778" y="0"/>
                        <a:pt x="700088" y="0"/>
                      </a:cubicBezTo>
                      <a:cubicBezTo>
                        <a:pt x="513398" y="0"/>
                        <a:pt x="337185" y="73343"/>
                        <a:pt x="204788" y="204788"/>
                      </a:cubicBezTo>
                      <a:cubicBezTo>
                        <a:pt x="72390" y="337185"/>
                        <a:pt x="0" y="512445"/>
                        <a:pt x="0" y="700088"/>
                      </a:cubicBezTo>
                      <a:cubicBezTo>
                        <a:pt x="0" y="887730"/>
                        <a:pt x="73343" y="1062990"/>
                        <a:pt x="204788" y="1195388"/>
                      </a:cubicBezTo>
                      <a:cubicBezTo>
                        <a:pt x="337185" y="1326833"/>
                        <a:pt x="513398" y="1400175"/>
                        <a:pt x="700088" y="1400175"/>
                      </a:cubicBezTo>
                      <a:cubicBezTo>
                        <a:pt x="886778" y="1400175"/>
                        <a:pt x="1062990" y="1326833"/>
                        <a:pt x="1194435" y="1195388"/>
                      </a:cubicBezTo>
                      <a:lnTo>
                        <a:pt x="1234440" y="1155383"/>
                      </a:lnTo>
                      <a:lnTo>
                        <a:pt x="1085850" y="1006793"/>
                      </a:lnTo>
                      <a:lnTo>
                        <a:pt x="1046797" y="1046797"/>
                      </a:lnTo>
                      <a:close/>
                    </a:path>
                  </a:pathLst>
                </a:custGeom>
                <a:solidFill>
                  <a:srgbClr val="4CB1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Shape 43">
                  <a:extLst>
                    <a:ext uri="{FF2B5EF4-FFF2-40B4-BE49-F238E27FC236}">
                      <a16:creationId xmlns:a16="http://schemas.microsoft.com/office/drawing/2014/main" id="{5FE2A602-D1A0-2B6B-7B46-5D1E66C37531}"/>
                    </a:ext>
                  </a:extLst>
                </p:cNvPr>
                <p:cNvSpPr/>
                <p:nvPr/>
              </p:nvSpPr>
              <p:spPr>
                <a:xfrm>
                  <a:off x="3836361" y="5644702"/>
                  <a:ext cx="423224" cy="423224"/>
                </a:xfrm>
                <a:custGeom>
                  <a:avLst/>
                  <a:gdLst>
                    <a:gd name="connsiteX0" fmla="*/ 885825 w 1038225"/>
                    <a:gd name="connsiteY0" fmla="*/ 152400 h 1038225"/>
                    <a:gd name="connsiteX1" fmla="*/ 519113 w 1038225"/>
                    <a:gd name="connsiteY1" fmla="*/ 0 h 1038225"/>
                    <a:gd name="connsiteX2" fmla="*/ 152400 w 1038225"/>
                    <a:gd name="connsiteY2" fmla="*/ 152400 h 1038225"/>
                    <a:gd name="connsiteX3" fmla="*/ 0 w 1038225"/>
                    <a:gd name="connsiteY3" fmla="*/ 519113 h 1038225"/>
                    <a:gd name="connsiteX4" fmla="*/ 152400 w 1038225"/>
                    <a:gd name="connsiteY4" fmla="*/ 885825 h 1038225"/>
                    <a:gd name="connsiteX5" fmla="*/ 519113 w 1038225"/>
                    <a:gd name="connsiteY5" fmla="*/ 1038225 h 1038225"/>
                    <a:gd name="connsiteX6" fmla="*/ 885825 w 1038225"/>
                    <a:gd name="connsiteY6" fmla="*/ 885825 h 1038225"/>
                    <a:gd name="connsiteX7" fmla="*/ 1038225 w 1038225"/>
                    <a:gd name="connsiteY7" fmla="*/ 519113 h 1038225"/>
                    <a:gd name="connsiteX8" fmla="*/ 885825 w 1038225"/>
                    <a:gd name="connsiteY8" fmla="*/ 152400 h 1038225"/>
                    <a:gd name="connsiteX9" fmla="*/ 738188 w 1038225"/>
                    <a:gd name="connsiteY9" fmla="*/ 738188 h 1038225"/>
                    <a:gd name="connsiteX10" fmla="*/ 519113 w 1038225"/>
                    <a:gd name="connsiteY10" fmla="*/ 828675 h 1038225"/>
                    <a:gd name="connsiteX11" fmla="*/ 300038 w 1038225"/>
                    <a:gd name="connsiteY11" fmla="*/ 738188 h 1038225"/>
                    <a:gd name="connsiteX12" fmla="*/ 209550 w 1038225"/>
                    <a:gd name="connsiteY12" fmla="*/ 519113 h 1038225"/>
                    <a:gd name="connsiteX13" fmla="*/ 300038 w 1038225"/>
                    <a:gd name="connsiteY13" fmla="*/ 300038 h 1038225"/>
                    <a:gd name="connsiteX14" fmla="*/ 519113 w 1038225"/>
                    <a:gd name="connsiteY14" fmla="*/ 209550 h 1038225"/>
                    <a:gd name="connsiteX15" fmla="*/ 738188 w 1038225"/>
                    <a:gd name="connsiteY15" fmla="*/ 300038 h 1038225"/>
                    <a:gd name="connsiteX16" fmla="*/ 828675 w 1038225"/>
                    <a:gd name="connsiteY16" fmla="*/ 519113 h 1038225"/>
                    <a:gd name="connsiteX17" fmla="*/ 738188 w 1038225"/>
                    <a:gd name="connsiteY17" fmla="*/ 73818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8225" h="1038225">
                      <a:moveTo>
                        <a:pt x="885825" y="152400"/>
                      </a:moveTo>
                      <a:cubicBezTo>
                        <a:pt x="787718" y="54293"/>
                        <a:pt x="657225" y="0"/>
                        <a:pt x="519113" y="0"/>
                      </a:cubicBezTo>
                      <a:cubicBezTo>
                        <a:pt x="381000" y="0"/>
                        <a:pt x="250508" y="54293"/>
                        <a:pt x="152400" y="152400"/>
                      </a:cubicBezTo>
                      <a:cubicBezTo>
                        <a:pt x="54293" y="250508"/>
                        <a:pt x="0" y="381000"/>
                        <a:pt x="0" y="519113"/>
                      </a:cubicBezTo>
                      <a:cubicBezTo>
                        <a:pt x="0" y="657225"/>
                        <a:pt x="54293" y="787718"/>
                        <a:pt x="152400" y="885825"/>
                      </a:cubicBezTo>
                      <a:cubicBezTo>
                        <a:pt x="250508" y="983933"/>
                        <a:pt x="381000" y="1038225"/>
                        <a:pt x="519113" y="1038225"/>
                      </a:cubicBezTo>
                      <a:cubicBezTo>
                        <a:pt x="657225" y="1038225"/>
                        <a:pt x="787718" y="983933"/>
                        <a:pt x="885825" y="885825"/>
                      </a:cubicBezTo>
                      <a:cubicBezTo>
                        <a:pt x="983933" y="787718"/>
                        <a:pt x="1038225" y="657225"/>
                        <a:pt x="1038225" y="519113"/>
                      </a:cubicBezTo>
                      <a:cubicBezTo>
                        <a:pt x="1038225" y="381000"/>
                        <a:pt x="983933" y="250508"/>
                        <a:pt x="885825" y="152400"/>
                      </a:cubicBezTo>
                      <a:close/>
                      <a:moveTo>
                        <a:pt x="738188" y="738188"/>
                      </a:moveTo>
                      <a:cubicBezTo>
                        <a:pt x="680085" y="796290"/>
                        <a:pt x="601980" y="828675"/>
                        <a:pt x="519113" y="828675"/>
                      </a:cubicBezTo>
                      <a:cubicBezTo>
                        <a:pt x="436245" y="828675"/>
                        <a:pt x="359092" y="796290"/>
                        <a:pt x="300038" y="738188"/>
                      </a:cubicBezTo>
                      <a:cubicBezTo>
                        <a:pt x="241935" y="680085"/>
                        <a:pt x="209550" y="601980"/>
                        <a:pt x="209550" y="519113"/>
                      </a:cubicBezTo>
                      <a:cubicBezTo>
                        <a:pt x="209550" y="436245"/>
                        <a:pt x="241935" y="359092"/>
                        <a:pt x="300038" y="300038"/>
                      </a:cubicBezTo>
                      <a:cubicBezTo>
                        <a:pt x="358140" y="241935"/>
                        <a:pt x="436245" y="209550"/>
                        <a:pt x="519113" y="209550"/>
                      </a:cubicBezTo>
                      <a:cubicBezTo>
                        <a:pt x="601980" y="209550"/>
                        <a:pt x="679133" y="241935"/>
                        <a:pt x="738188" y="300038"/>
                      </a:cubicBezTo>
                      <a:cubicBezTo>
                        <a:pt x="796290" y="358140"/>
                        <a:pt x="828675" y="436245"/>
                        <a:pt x="828675" y="519113"/>
                      </a:cubicBezTo>
                      <a:cubicBezTo>
                        <a:pt x="828675" y="601980"/>
                        <a:pt x="796290" y="679133"/>
                        <a:pt x="738188" y="738188"/>
                      </a:cubicBezTo>
                      <a:close/>
                    </a:path>
                  </a:pathLst>
                </a:custGeom>
                <a:solidFill>
                  <a:srgbClr val="B0E43C"/>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pic>
          <p:nvPicPr>
            <p:cNvPr id="37" name="Graphic 36">
              <a:extLst>
                <a:ext uri="{FF2B5EF4-FFF2-40B4-BE49-F238E27FC236}">
                  <a16:creationId xmlns:a16="http://schemas.microsoft.com/office/drawing/2014/main" id="{3635E16B-DD3F-7352-9265-FDD3F65EF05A}"/>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3630" y="4938764"/>
              <a:ext cx="180311" cy="142745"/>
            </a:xfrm>
            <a:prstGeom prst="rect">
              <a:avLst/>
            </a:prstGeom>
          </p:spPr>
        </p:pic>
      </p:grpSp>
      <p:sp>
        <p:nvSpPr>
          <p:cNvPr id="45" name="Title 1">
            <a:extLst>
              <a:ext uri="{FF2B5EF4-FFF2-40B4-BE49-F238E27FC236}">
                <a16:creationId xmlns:a16="http://schemas.microsoft.com/office/drawing/2014/main" id="{62FBDB0E-7ABF-A1DF-4672-4B958F6D97AC}"/>
              </a:ext>
            </a:extLst>
          </p:cNvPr>
          <p:cNvSpPr txBox="1">
            <a:spLocks/>
          </p:cNvSpPr>
          <p:nvPr/>
        </p:nvSpPr>
        <p:spPr>
          <a:xfrm>
            <a:off x="2942021" y="5680985"/>
            <a:ext cx="6231759"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371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bg1"/>
                </a:solidFill>
                <a:effectLst/>
                <a:uLnTx/>
                <a:uFillTx/>
                <a:latin typeface="Segoe Sans Text" pitchFamily="2" charset="0"/>
                <a:cs typeface="Segoe Sans Text" pitchFamily="2" charset="0"/>
              </a:rPr>
              <a:t>19.8 gigawatts of renewable energy </a:t>
            </a:r>
            <a:r>
              <a:rPr lang="en-US" sz="2000" spc="0">
                <a:solidFill>
                  <a:schemeClr val="bg1"/>
                </a:solidFill>
                <a:latin typeface="Segoe Sans Text" pitchFamily="2" charset="0"/>
                <a:cs typeface="Segoe Sans Text" pitchFamily="2" charset="0"/>
              </a:rPr>
              <a:t>assets contracted</a:t>
            </a:r>
            <a:endParaRPr lang="en-US" sz="2000" b="0" i="0" u="none" strike="noStrike" kern="1200" cap="none" spc="0" normalizeH="0" baseline="0" noProof="0">
              <a:ln w="3175">
                <a:noFill/>
              </a:ln>
              <a:solidFill>
                <a:schemeClr val="bg1"/>
              </a:solidFill>
              <a:effectLst/>
              <a:uLnTx/>
              <a:uFillTx/>
              <a:latin typeface="Segoe Sans Text" pitchFamily="2" charset="0"/>
              <a:cs typeface="Segoe Sans Text" pitchFamily="2" charset="0"/>
            </a:endParaRPr>
          </a:p>
        </p:txBody>
      </p:sp>
    </p:spTree>
    <p:extLst>
      <p:ext uri="{BB962C8B-B14F-4D97-AF65-F5344CB8AC3E}">
        <p14:creationId xmlns:p14="http://schemas.microsoft.com/office/powerpoint/2010/main" val="677872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7" presetClass="entr" presetSubtype="0"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1000"/>
                                        <p:tgtEl>
                                          <p:spTgt spid="35"/>
                                        </p:tgtEl>
                                      </p:cBhvr>
                                    </p:animEffect>
                                    <p:anim calcmode="lin" valueType="num">
                                      <p:cBhvr>
                                        <p:cTn id="41" dur="1000" fill="hold"/>
                                        <p:tgtEl>
                                          <p:spTgt spid="35"/>
                                        </p:tgtEl>
                                        <p:attrNameLst>
                                          <p:attrName>ppt_x</p:attrName>
                                        </p:attrNameLst>
                                      </p:cBhvr>
                                      <p:tavLst>
                                        <p:tav tm="0">
                                          <p:val>
                                            <p:strVal val="#ppt_x"/>
                                          </p:val>
                                        </p:tav>
                                        <p:tav tm="100000">
                                          <p:val>
                                            <p:strVal val="#ppt_x"/>
                                          </p:val>
                                        </p:tav>
                                      </p:tavLst>
                                    </p:anim>
                                    <p:anim calcmode="lin" valueType="num">
                                      <p:cBhvr>
                                        <p:cTn id="42" dur="1000" fill="hold"/>
                                        <p:tgtEl>
                                          <p:spTgt spid="35"/>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1000"/>
                                        <p:tgtEl>
                                          <p:spTgt spid="34"/>
                                        </p:tgtEl>
                                      </p:cBhvr>
                                    </p:animEffect>
                                    <p:anim calcmode="lin" valueType="num">
                                      <p:cBhvr>
                                        <p:cTn id="46" dur="1000" fill="hold"/>
                                        <p:tgtEl>
                                          <p:spTgt spid="34"/>
                                        </p:tgtEl>
                                        <p:attrNameLst>
                                          <p:attrName>ppt_x</p:attrName>
                                        </p:attrNameLst>
                                      </p:cBhvr>
                                      <p:tavLst>
                                        <p:tav tm="0">
                                          <p:val>
                                            <p:strVal val="#ppt_x"/>
                                          </p:val>
                                        </p:tav>
                                        <p:tav tm="100000">
                                          <p:val>
                                            <p:strVal val="#ppt_x"/>
                                          </p:val>
                                        </p:tav>
                                      </p:tavLst>
                                    </p:anim>
                                    <p:anim calcmode="lin" valueType="num">
                                      <p:cBhvr>
                                        <p:cTn id="47" dur="1000" fill="hold"/>
                                        <p:tgtEl>
                                          <p:spTgt spid="34"/>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16" presetClass="entr" presetSubtype="37" fill="hold" grpId="0"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barn(outVertical)">
                                      <p:cBhvr>
                                        <p:cTn id="51" dur="500"/>
                                        <p:tgtEl>
                                          <p:spTgt spid="47"/>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barn(outVertical)">
                                      <p:cBhvr>
                                        <p:cTn id="5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8" grpId="0" animBg="1"/>
      <p:bldP spid="17" grpId="0" animBg="1"/>
      <p:bldP spid="27" grpId="0" animBg="1"/>
      <p:bldP spid="34" grpId="0" animBg="1"/>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C5F83-BBA0-70FD-A19D-1C1A9B3067B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95153" y="1292167"/>
            <a:ext cx="11472304" cy="4067644"/>
          </a:xfrm>
          <a:prstGeom prst="rect">
            <a:avLst/>
          </a:prstGeom>
        </p:spPr>
      </p:pic>
      <p:grpSp>
        <p:nvGrpSpPr>
          <p:cNvPr id="21" name="Group 20">
            <a:extLst>
              <a:ext uri="{FF2B5EF4-FFF2-40B4-BE49-F238E27FC236}">
                <a16:creationId xmlns:a16="http://schemas.microsoft.com/office/drawing/2014/main" id="{FE635CB0-88E2-B617-EA06-D26C98D50400}"/>
              </a:ext>
              <a:ext uri="{C183D7F6-B498-43B3-948B-1728B52AA6E4}">
                <adec:decorative xmlns:adec="http://schemas.microsoft.com/office/drawing/2017/decorative" val="1"/>
              </a:ext>
            </a:extLst>
          </p:cNvPr>
          <p:cNvGrpSpPr/>
          <p:nvPr/>
        </p:nvGrpSpPr>
        <p:grpSpPr>
          <a:xfrm>
            <a:off x="505326" y="1001575"/>
            <a:ext cx="4417996" cy="4579336"/>
            <a:chOff x="588962" y="2190750"/>
            <a:chExt cx="11268075" cy="3416300"/>
          </a:xfrm>
        </p:grpSpPr>
        <p:sp>
          <p:nvSpPr>
            <p:cNvPr id="22" name="Rectangle: Rounded Corners 21">
              <a:extLst>
                <a:ext uri="{FF2B5EF4-FFF2-40B4-BE49-F238E27FC236}">
                  <a16:creationId xmlns:a16="http://schemas.microsoft.com/office/drawing/2014/main" id="{78EA6F36-351A-77E3-0230-3CC7345604DA}"/>
                </a:ext>
                <a:ext uri="{C183D7F6-B498-43B3-948B-1728B52AA6E4}">
                  <adec:decorative xmlns:adec="http://schemas.microsoft.com/office/drawing/2017/decorative" val="1"/>
                </a:ext>
              </a:extLst>
            </p:cNvPr>
            <p:cNvSpPr>
              <a:spLocks/>
            </p:cNvSpPr>
            <p:nvPr/>
          </p:nvSpPr>
          <p:spPr>
            <a:xfrm flipH="1">
              <a:off x="588962" y="2190750"/>
              <a:ext cx="11268075" cy="3416300"/>
            </a:xfrm>
            <a:prstGeom prst="roundRect">
              <a:avLst>
                <a:gd name="adj" fmla="val 5019"/>
              </a:avLst>
            </a:prstGeom>
            <a:solidFill>
              <a:schemeClr val="bg1"/>
            </a:solidFill>
            <a:ln w="12700" cap="flat" cmpd="sng" algn="ctr">
              <a:noFill/>
              <a:prstDash val="solid"/>
              <a:headEnd type="none" w="med" len="med"/>
              <a:tailEnd type="none" w="med" len="med"/>
            </a:ln>
            <a:effectLst>
              <a:outerShdw blurRad="292100" sx="102000" sy="102000" algn="ctr" rotWithShape="0">
                <a:prstClr val="black">
                  <a:alpha val="20000"/>
                </a:prstClr>
              </a:outerShdw>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Arrow: Bent 22">
              <a:extLst>
                <a:ext uri="{FF2B5EF4-FFF2-40B4-BE49-F238E27FC236}">
                  <a16:creationId xmlns:a16="http://schemas.microsoft.com/office/drawing/2014/main" id="{2567AD79-6FAE-5A2D-DCBB-269903CD4CD3}"/>
                </a:ext>
                <a:ext uri="{C183D7F6-B498-43B3-948B-1728B52AA6E4}">
                  <adec:decorative xmlns:adec="http://schemas.microsoft.com/office/drawing/2017/decorative" val="1"/>
                </a:ext>
              </a:extLst>
            </p:cNvPr>
            <p:cNvSpPr/>
            <p:nvPr/>
          </p:nvSpPr>
          <p:spPr bwMode="auto">
            <a:xfrm>
              <a:off x="588962" y="2190750"/>
              <a:ext cx="8217252" cy="2209800"/>
            </a:xfrm>
            <a:prstGeom prst="bentArrow">
              <a:avLst>
                <a:gd name="adj1" fmla="val 25000"/>
                <a:gd name="adj2" fmla="val 0"/>
                <a:gd name="adj3" fmla="val 25000"/>
                <a:gd name="adj4" fmla="val 7543"/>
              </a:avLst>
            </a:prstGeom>
            <a:solidFill>
              <a:srgbClr val="C5B4E3"/>
            </a:solidFill>
            <a:ln w="9525" cap="flat" cmpd="sng" algn="ctr">
              <a:gradFill flip="none" rotWithShape="1">
                <a:gsLst>
                  <a:gs pos="0">
                    <a:srgbClr val="8EC8E8">
                      <a:alpha val="0"/>
                    </a:srgbClr>
                  </a:gs>
                  <a:gs pos="50000">
                    <a:srgbClr val="8EC8E8"/>
                  </a:gs>
                  <a:gs pos="100000">
                    <a:srgbClr val="8EC8E8">
                      <a:alpha val="0"/>
                    </a:srgbClr>
                  </a:gs>
                </a:gsLst>
                <a:lin ang="8100000" scaled="1"/>
                <a:tileRect/>
              </a:gra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4" name="Arrow: Bent 23">
              <a:extLst>
                <a:ext uri="{FF2B5EF4-FFF2-40B4-BE49-F238E27FC236}">
                  <a16:creationId xmlns:a16="http://schemas.microsoft.com/office/drawing/2014/main" id="{70B7CAA7-338A-BC75-6DAD-793AD87B0D50}"/>
                </a:ext>
                <a:ext uri="{C183D7F6-B498-43B3-948B-1728B52AA6E4}">
                  <adec:decorative xmlns:adec="http://schemas.microsoft.com/office/drawing/2017/decorative" val="1"/>
                </a:ext>
              </a:extLst>
            </p:cNvPr>
            <p:cNvSpPr/>
            <p:nvPr/>
          </p:nvSpPr>
          <p:spPr bwMode="auto">
            <a:xfrm flipH="1" flipV="1">
              <a:off x="3639785" y="3397250"/>
              <a:ext cx="8217252" cy="2209800"/>
            </a:xfrm>
            <a:prstGeom prst="bentArrow">
              <a:avLst>
                <a:gd name="adj1" fmla="val 25000"/>
                <a:gd name="adj2" fmla="val 0"/>
                <a:gd name="adj3" fmla="val 25000"/>
                <a:gd name="adj4" fmla="val 7543"/>
              </a:avLst>
            </a:prstGeom>
            <a:solidFill>
              <a:srgbClr val="C5B4E3"/>
            </a:solidFill>
            <a:ln w="9525" cap="flat" cmpd="sng" algn="ctr">
              <a:gradFill flip="none" rotWithShape="1">
                <a:gsLst>
                  <a:gs pos="0">
                    <a:srgbClr val="FF99FF">
                      <a:alpha val="0"/>
                    </a:srgbClr>
                  </a:gs>
                  <a:gs pos="50000">
                    <a:srgbClr val="FF99FF"/>
                  </a:gs>
                  <a:gs pos="100000">
                    <a:srgbClr val="FF99FF">
                      <a:alpha val="0"/>
                    </a:srgbClr>
                  </a:gs>
                </a:gsLst>
                <a:lin ang="8100000" scaled="1"/>
                <a:tileRect/>
              </a:gra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E80C0E7E-2296-21AB-B9C2-ADF6AC7E58DD}"/>
              </a:ext>
            </a:extLst>
          </p:cNvPr>
          <p:cNvSpPr>
            <a:spLocks noGrp="1"/>
          </p:cNvSpPr>
          <p:nvPr>
            <p:ph type="title"/>
          </p:nvPr>
        </p:nvSpPr>
        <p:spPr>
          <a:xfrm>
            <a:off x="907635" y="1222675"/>
            <a:ext cx="3760871" cy="1477328"/>
          </a:xfrm>
        </p:spPr>
        <p:txBody>
          <a:bodyPr/>
          <a:lstStyle/>
          <a:p>
            <a:r>
              <a:rPr lang="en-US" sz="4000"/>
              <a:t>98%</a:t>
            </a:r>
            <a:r>
              <a:rPr lang="en-US" sz="3200"/>
              <a:t> </a:t>
            </a:r>
            <a:r>
              <a:rPr lang="en-US" sz="2800">
                <a:solidFill>
                  <a:srgbClr val="454142"/>
                </a:solidFill>
                <a:latin typeface="+mn-lt"/>
              </a:rPr>
              <a:t>of cyber attacks </a:t>
            </a:r>
            <a:br>
              <a:rPr lang="en-US" sz="2800">
                <a:solidFill>
                  <a:srgbClr val="454142"/>
                </a:solidFill>
                <a:latin typeface="+mn-lt"/>
              </a:rPr>
            </a:br>
            <a:r>
              <a:rPr lang="en-US" sz="2800">
                <a:solidFill>
                  <a:srgbClr val="454142"/>
                </a:solidFill>
                <a:latin typeface="+mn-lt"/>
              </a:rPr>
              <a:t>can be prevented with </a:t>
            </a:r>
            <a:br>
              <a:rPr lang="en-US" sz="2800">
                <a:solidFill>
                  <a:srgbClr val="454142"/>
                </a:solidFill>
                <a:latin typeface="+mn-lt"/>
              </a:rPr>
            </a:br>
            <a:r>
              <a:rPr lang="en-US" sz="2800">
                <a:solidFill>
                  <a:srgbClr val="454142"/>
                </a:solidFill>
                <a:latin typeface="+mn-lt"/>
              </a:rPr>
              <a:t>basic security hygiene</a:t>
            </a:r>
            <a:endParaRPr lang="en-US" sz="3200">
              <a:solidFill>
                <a:srgbClr val="454142"/>
              </a:solidFill>
              <a:latin typeface="+mn-lt"/>
            </a:endParaRPr>
          </a:p>
        </p:txBody>
      </p:sp>
      <p:pic>
        <p:nvPicPr>
          <p:cNvPr id="15" name="Picture 14">
            <a:extLst>
              <a:ext uri="{FF2B5EF4-FFF2-40B4-BE49-F238E27FC236}">
                <a16:creationId xmlns:a16="http://schemas.microsoft.com/office/drawing/2014/main" id="{4337BF93-4E6A-77AE-FA0F-83CB890E69C1}"/>
              </a:ext>
              <a:ext uri="{C183D7F6-B498-43B3-948B-1728B52AA6E4}">
                <adec:decorative xmlns:adec="http://schemas.microsoft.com/office/drawing/2017/decorative" val="1"/>
              </a:ext>
            </a:extLst>
          </p:cNvPr>
          <p:cNvPicPr>
            <a:picLocks noChangeAspect="1"/>
          </p:cNvPicPr>
          <p:nvPr/>
        </p:nvPicPr>
        <p:blipFill rotWithShape="1">
          <a:blip r:embed="rId5">
            <a:alphaModFix amt="85000"/>
            <a:extLst>
              <a:ext uri="{BEBA8EAE-BF5A-486C-A8C5-ECC9F3942E4B}">
                <a14:imgProps xmlns:a14="http://schemas.microsoft.com/office/drawing/2010/main">
                  <a14:imgLayer r:embed="rId6">
                    <a14:imgEffect>
                      <a14:backgroundRemoval t="23913" b="85013" l="23272" r="75708"/>
                    </a14:imgEffect>
                  </a14:imgLayer>
                </a14:imgProps>
              </a:ext>
              <a:ext uri="{28A0092B-C50C-407E-A947-70E740481C1C}">
                <a14:useLocalDpi xmlns:a14="http://schemas.microsoft.com/office/drawing/2010/main" val="0"/>
              </a:ext>
            </a:extLst>
          </a:blip>
          <a:srcRect l="16717" t="16275" r="17737" b="7350"/>
          <a:stretch/>
        </p:blipFill>
        <p:spPr>
          <a:xfrm flipH="1">
            <a:off x="612514" y="2730677"/>
            <a:ext cx="4203620" cy="2756059"/>
          </a:xfrm>
          <a:prstGeom prst="roundRect">
            <a:avLst>
              <a:gd name="adj" fmla="val 0"/>
            </a:avLst>
          </a:prstGeom>
          <a:effectLst>
            <a:outerShdw blurRad="63500" dist="127000" dir="2700000" algn="tl" rotWithShape="0">
              <a:prstClr val="black">
                <a:alpha val="20000"/>
              </a:prstClr>
            </a:outerShdw>
          </a:effectLst>
        </p:spPr>
      </p:pic>
      <p:sp>
        <p:nvSpPr>
          <p:cNvPr id="26" name="TextBox 25">
            <a:extLst>
              <a:ext uri="{FF2B5EF4-FFF2-40B4-BE49-F238E27FC236}">
                <a16:creationId xmlns:a16="http://schemas.microsoft.com/office/drawing/2014/main" id="{FFC48350-13DF-9B87-11C3-804E5B60297F}"/>
              </a:ext>
            </a:extLst>
          </p:cNvPr>
          <p:cNvSpPr txBox="1"/>
          <p:nvPr/>
        </p:nvSpPr>
        <p:spPr>
          <a:xfrm>
            <a:off x="5460301" y="1310558"/>
            <a:ext cx="6109985" cy="822960"/>
          </a:xfrm>
          <a:prstGeom prst="rect">
            <a:avLst/>
          </a:prstGeom>
          <a:noFill/>
        </p:spPr>
        <p:txBody>
          <a:bodyPr wrap="square" lIns="0" tIns="0" rIns="0" bIns="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3600" spc="-50">
                <a:ln w="3175">
                  <a:noFill/>
                </a:ln>
                <a:gradFill>
                  <a:gsLst>
                    <a:gs pos="60000">
                      <a:schemeClr val="accent3"/>
                    </a:gs>
                    <a:gs pos="100000">
                      <a:schemeClr val="tx2"/>
                    </a:gs>
                  </a:gsLst>
                  <a:path path="circle">
                    <a:fillToRect l="100000" t="100000"/>
                  </a:path>
                </a:gradFill>
                <a:latin typeface="+mj-lt"/>
                <a:cs typeface="Segoe UI" pitchFamily="34" charset="0"/>
              </a:rPr>
              <a:t>2.5B</a:t>
            </a:r>
            <a:r>
              <a:rPr lang="en-US" sz="3200" spc="-50">
                <a:ln w="3175">
                  <a:noFill/>
                </a:ln>
                <a:gradFill>
                  <a:gsLst>
                    <a:gs pos="60000">
                      <a:schemeClr val="accent3"/>
                    </a:gs>
                    <a:gs pos="100000">
                      <a:schemeClr val="tx2"/>
                    </a:gs>
                  </a:gsLst>
                  <a:path path="circle">
                    <a:fillToRect l="100000" t="100000"/>
                  </a:path>
                </a:gradFill>
                <a:latin typeface="+mj-lt"/>
                <a:cs typeface="Segoe UI" pitchFamily="34" charset="0"/>
              </a:rPr>
              <a:t>+</a:t>
            </a:r>
            <a:r>
              <a:rPr lang="en-US">
                <a:latin typeface="Segoe UI" panose="020B0502040204020203" pitchFamily="34" charset="0"/>
              </a:rPr>
              <a:t>AI-powered cloud-based detections per day. </a:t>
            </a:r>
          </a:p>
        </p:txBody>
      </p:sp>
      <p:sp>
        <p:nvSpPr>
          <p:cNvPr id="20" name="TextBox 19">
            <a:extLst>
              <a:ext uri="{FF2B5EF4-FFF2-40B4-BE49-F238E27FC236}">
                <a16:creationId xmlns:a16="http://schemas.microsoft.com/office/drawing/2014/main" id="{A5493796-F5C2-8430-3347-228A78002710}"/>
              </a:ext>
            </a:extLst>
          </p:cNvPr>
          <p:cNvSpPr txBox="1"/>
          <p:nvPr/>
        </p:nvSpPr>
        <p:spPr>
          <a:xfrm>
            <a:off x="5460301" y="2361945"/>
            <a:ext cx="6212855" cy="822960"/>
          </a:xfrm>
          <a:prstGeom prst="rect">
            <a:avLst/>
          </a:prstGeom>
          <a:noFill/>
        </p:spPr>
        <p:txBody>
          <a:bodyPr wrap="square" lIns="0" tIns="0" rIns="0" bIns="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50">
                <a:ln w="3175">
                  <a:noFill/>
                </a:ln>
                <a:gradFill>
                  <a:gsLst>
                    <a:gs pos="60000">
                      <a:schemeClr val="accent3"/>
                    </a:gs>
                    <a:gs pos="100000">
                      <a:schemeClr val="tx2"/>
                    </a:gs>
                  </a:gsLst>
                  <a:path path="circle">
                    <a:fillToRect l="100000" t="100000"/>
                  </a:path>
                </a:gradFill>
                <a:latin typeface="+mj-lt"/>
                <a:cs typeface="Segoe UI" pitchFamily="34" charset="0"/>
              </a:rPr>
              <a:t>79% </a:t>
            </a:r>
            <a:r>
              <a:rPr lang="en-US">
                <a:latin typeface="Segoe UI" panose="020B0502040204020203" pitchFamily="34" charset="0"/>
              </a:rPr>
              <a:t>of endpoint detections powered by Microsoft machine learning models. </a:t>
            </a:r>
          </a:p>
        </p:txBody>
      </p:sp>
      <p:sp>
        <p:nvSpPr>
          <p:cNvPr id="27" name="TextBox 26">
            <a:extLst>
              <a:ext uri="{FF2B5EF4-FFF2-40B4-BE49-F238E27FC236}">
                <a16:creationId xmlns:a16="http://schemas.microsoft.com/office/drawing/2014/main" id="{6DEC22D0-888E-3A93-AE67-389C3AD86329}"/>
              </a:ext>
            </a:extLst>
          </p:cNvPr>
          <p:cNvSpPr txBox="1"/>
          <p:nvPr/>
        </p:nvSpPr>
        <p:spPr>
          <a:xfrm>
            <a:off x="5460301" y="3481066"/>
            <a:ext cx="6212855" cy="822960"/>
          </a:xfrm>
          <a:prstGeom prst="rect">
            <a:avLst/>
          </a:prstGeom>
          <a:noFill/>
        </p:spPr>
        <p:txBody>
          <a:bodyPr wrap="square" lIns="0" tIns="0" rIns="0" bIns="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50">
                <a:ln w="3175">
                  <a:noFill/>
                </a:ln>
                <a:gradFill>
                  <a:gsLst>
                    <a:gs pos="60000">
                      <a:schemeClr val="accent3"/>
                    </a:gs>
                    <a:gs pos="100000">
                      <a:schemeClr val="tx2"/>
                    </a:gs>
                  </a:gsLst>
                  <a:path path="circle">
                    <a:fillToRect l="100000" t="100000"/>
                  </a:path>
                </a:gradFill>
                <a:latin typeface="+mj-lt"/>
                <a:cs typeface="Segoe UI" pitchFamily="34" charset="0"/>
              </a:rPr>
              <a:t>1M+</a:t>
            </a:r>
            <a:r>
              <a:rPr lang="en-US" sz="1400" spc="-50">
                <a:ln w="3175">
                  <a:noFill/>
                </a:ln>
                <a:gradFill flip="none" rotWithShape="1">
                  <a:gsLst>
                    <a:gs pos="34000">
                      <a:srgbClr val="F4364C"/>
                    </a:gs>
                    <a:gs pos="84000">
                      <a:srgbClr val="C03BC4"/>
                    </a:gs>
                  </a:gsLst>
                  <a:path path="circle">
                    <a:fillToRect l="100000" t="100000"/>
                  </a:path>
                  <a:tileRect r="-100000" b="-100000"/>
                </a:gradFill>
                <a:latin typeface="+mj-lt"/>
                <a:cs typeface="Segoe UI" pitchFamily="34" charset="0"/>
              </a:rPr>
              <a:t> </a:t>
            </a:r>
            <a:r>
              <a:rPr lang="en-US">
                <a:latin typeface="Segoe UI" panose="020B0502040204020203" pitchFamily="34" charset="0"/>
              </a:rPr>
              <a:t>companies use Microsoft security solutions. </a:t>
            </a:r>
          </a:p>
        </p:txBody>
      </p:sp>
      <p:sp>
        <p:nvSpPr>
          <p:cNvPr id="25" name="TextBox 24">
            <a:extLst>
              <a:ext uri="{FF2B5EF4-FFF2-40B4-BE49-F238E27FC236}">
                <a16:creationId xmlns:a16="http://schemas.microsoft.com/office/drawing/2014/main" id="{8EE27C6E-4EEE-5E38-AAB0-69DCC868E5B1}"/>
              </a:ext>
            </a:extLst>
          </p:cNvPr>
          <p:cNvSpPr txBox="1"/>
          <p:nvPr/>
        </p:nvSpPr>
        <p:spPr>
          <a:xfrm>
            <a:off x="5460301" y="4464720"/>
            <a:ext cx="6109985" cy="822960"/>
          </a:xfrm>
          <a:prstGeom prst="rect">
            <a:avLst/>
          </a:prstGeom>
          <a:noFill/>
        </p:spPr>
        <p:txBody>
          <a:bodyPr wrap="square" lIns="0" tIns="0" rIns="0" bIns="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50">
                <a:ln w="3175">
                  <a:noFill/>
                </a:ln>
                <a:gradFill>
                  <a:gsLst>
                    <a:gs pos="60000">
                      <a:schemeClr val="accent3"/>
                    </a:gs>
                    <a:gs pos="100000">
                      <a:schemeClr val="tx2"/>
                    </a:gs>
                  </a:gsLst>
                  <a:path path="circle">
                    <a:fillToRect l="100000" t="100000"/>
                  </a:path>
                </a:gradFill>
                <a:latin typeface="+mj-lt"/>
                <a:cs typeface="Segoe UI" pitchFamily="34" charset="0"/>
              </a:rPr>
              <a:t>15K </a:t>
            </a:r>
            <a:r>
              <a:rPr lang="en-US">
                <a:latin typeface="Segoe UI" panose="020B0502040204020203" pitchFamily="34" charset="0"/>
              </a:rPr>
              <a:t>Microsoft security partners, more than anyone else. </a:t>
            </a:r>
          </a:p>
        </p:txBody>
      </p:sp>
      <p:cxnSp>
        <p:nvCxnSpPr>
          <p:cNvPr id="9" name="Straight Connector 8">
            <a:extLst>
              <a:ext uri="{FF2B5EF4-FFF2-40B4-BE49-F238E27FC236}">
                <a16:creationId xmlns:a16="http://schemas.microsoft.com/office/drawing/2014/main" id="{D98F081C-32EF-E46B-C12B-541FAA5186C0}"/>
              </a:ext>
              <a:ext uri="{C183D7F6-B498-43B3-948B-1728B52AA6E4}">
                <adec:decorative xmlns:adec="http://schemas.microsoft.com/office/drawing/2017/decorative" val="1"/>
              </a:ext>
            </a:extLst>
          </p:cNvPr>
          <p:cNvCxnSpPr>
            <a:cxnSpLocks/>
          </p:cNvCxnSpPr>
          <p:nvPr/>
        </p:nvCxnSpPr>
        <p:spPr>
          <a:xfrm>
            <a:off x="5397020" y="2195981"/>
            <a:ext cx="5943600" cy="0"/>
          </a:xfrm>
          <a:prstGeom prst="line">
            <a:avLst/>
          </a:prstGeom>
          <a:noFill/>
          <a:ln w="6350" cap="rnd" cmpd="sng" algn="ctr">
            <a:solidFill>
              <a:schemeClr val="bg1">
                <a:lumMod val="85000"/>
              </a:schemeClr>
            </a:solidFill>
            <a:prstDash val="dash"/>
            <a:headEnd type="none" w="lg" len="med"/>
            <a:tailEnd type="none" w="lg" len="med"/>
          </a:ln>
          <a:effectLst/>
        </p:spPr>
      </p:cxnSp>
      <p:cxnSp>
        <p:nvCxnSpPr>
          <p:cNvPr id="10" name="Straight Connector 9">
            <a:extLst>
              <a:ext uri="{FF2B5EF4-FFF2-40B4-BE49-F238E27FC236}">
                <a16:creationId xmlns:a16="http://schemas.microsoft.com/office/drawing/2014/main" id="{08230185-6531-AFA0-6C2B-69C26A972C68}"/>
              </a:ext>
              <a:ext uri="{C183D7F6-B498-43B3-948B-1728B52AA6E4}">
                <adec:decorative xmlns:adec="http://schemas.microsoft.com/office/drawing/2017/decorative" val="1"/>
              </a:ext>
            </a:extLst>
          </p:cNvPr>
          <p:cNvCxnSpPr>
            <a:cxnSpLocks/>
          </p:cNvCxnSpPr>
          <p:nvPr/>
        </p:nvCxnSpPr>
        <p:spPr>
          <a:xfrm>
            <a:off x="5397020" y="3420826"/>
            <a:ext cx="5943600" cy="0"/>
          </a:xfrm>
          <a:prstGeom prst="line">
            <a:avLst/>
          </a:prstGeom>
          <a:noFill/>
          <a:ln w="6350" cap="rnd" cmpd="sng" algn="ctr">
            <a:solidFill>
              <a:schemeClr val="bg1">
                <a:lumMod val="85000"/>
              </a:schemeClr>
            </a:solidFill>
            <a:prstDash val="dash"/>
            <a:headEnd type="none" w="lg" len="med"/>
            <a:tailEnd type="none" w="lg" len="med"/>
          </a:ln>
          <a:effectLst/>
        </p:spPr>
      </p:cxnSp>
      <p:cxnSp>
        <p:nvCxnSpPr>
          <p:cNvPr id="11" name="Straight Connector 10">
            <a:extLst>
              <a:ext uri="{FF2B5EF4-FFF2-40B4-BE49-F238E27FC236}">
                <a16:creationId xmlns:a16="http://schemas.microsoft.com/office/drawing/2014/main" id="{0306FF63-F2EE-F03D-827F-37B9853B5501}"/>
              </a:ext>
              <a:ext uri="{C183D7F6-B498-43B3-948B-1728B52AA6E4}">
                <adec:decorative xmlns:adec="http://schemas.microsoft.com/office/drawing/2017/decorative" val="1"/>
              </a:ext>
            </a:extLst>
          </p:cNvPr>
          <p:cNvCxnSpPr>
            <a:cxnSpLocks/>
          </p:cNvCxnSpPr>
          <p:nvPr/>
        </p:nvCxnSpPr>
        <p:spPr>
          <a:xfrm>
            <a:off x="5397020" y="4419891"/>
            <a:ext cx="5943600" cy="0"/>
          </a:xfrm>
          <a:prstGeom prst="line">
            <a:avLst/>
          </a:prstGeom>
          <a:noFill/>
          <a:ln w="6350" cap="rnd" cmpd="sng" algn="ctr">
            <a:solidFill>
              <a:schemeClr val="bg1">
                <a:lumMod val="85000"/>
              </a:schemeClr>
            </a:solidFill>
            <a:prstDash val="dash"/>
            <a:headEnd type="none" w="lg" len="med"/>
            <a:tailEnd type="none" w="lg" len="med"/>
          </a:ln>
          <a:effectLst/>
        </p:spPr>
      </p:cxnSp>
    </p:spTree>
    <p:extLst>
      <p:ext uri="{BB962C8B-B14F-4D97-AF65-F5344CB8AC3E}">
        <p14:creationId xmlns:p14="http://schemas.microsoft.com/office/powerpoint/2010/main" val="2607563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50"/>
                                  </p:stCondLst>
                                  <p:iterate type="wd">
                                    <p:tmPct val="10000"/>
                                  </p:iterate>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500"/>
                                  </p:stCondLst>
                                  <p:iterate type="wd">
                                    <p:tmPct val="10000"/>
                                  </p:iterate>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par>
                          <p:cTn id="11" fill="hold">
                            <p:stCondLst>
                              <p:cond delay="1600"/>
                            </p:stCondLst>
                            <p:childTnLst>
                              <p:par>
                                <p:cTn id="12" presetID="22" presetClass="entr" presetSubtype="8" fill="hold" grpId="0" nodeType="afterEffect">
                                  <p:stCondLst>
                                    <p:cond delay="750"/>
                                  </p:stCondLst>
                                  <p:iterate type="wd">
                                    <p:tmPct val="10000"/>
                                  </p:iterate>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par>
                          <p:cTn id="15" fill="hold">
                            <p:stCondLst>
                              <p:cond delay="3200"/>
                            </p:stCondLst>
                            <p:childTnLst>
                              <p:par>
                                <p:cTn id="16" presetID="22" presetClass="entr" presetSubtype="8" fill="hold" grpId="0" nodeType="afterEffect">
                                  <p:stCondLst>
                                    <p:cond delay="750"/>
                                  </p:stCondLst>
                                  <p:iterate type="wd">
                                    <p:tmPct val="10000"/>
                                  </p:iterate>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0"/>
                                  </p:stCondLst>
                                  <p:childTnLst>
                                    <p:animMotion origin="layout" path="M 1.66667E-6 1.11111E-6 L 1.66667E-6 0.03542 " pathEditMode="relative" rAng="0" ptsTypes="AA">
                                      <p:cBhvr>
                                        <p:cTn id="23" dur="700" spd="-100000" fill="hold"/>
                                        <p:tgtEl>
                                          <p:spTgt spid="9"/>
                                        </p:tgtEl>
                                        <p:attrNameLst>
                                          <p:attrName>ppt_x</p:attrName>
                                          <p:attrName>ppt_y</p:attrName>
                                        </p:attrNameLst>
                                      </p:cBhvr>
                                      <p:rCtr x="0" y="1759"/>
                                    </p:animMotion>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nodeType="withEffect">
                                  <p:stCondLst>
                                    <p:cond delay="0"/>
                                  </p:stCondLst>
                                  <p:childTnLst>
                                    <p:animMotion origin="layout" path="M 1.66667E-6 -2.59259E-6 L 1.66667E-6 0.03542 " pathEditMode="relative" rAng="0" ptsTypes="AA">
                                      <p:cBhvr>
                                        <p:cTn id="28" dur="700" spd="-100000" fill="hold"/>
                                        <p:tgtEl>
                                          <p:spTgt spid="10"/>
                                        </p:tgtEl>
                                        <p:attrNameLst>
                                          <p:attrName>ppt_x</p:attrName>
                                          <p:attrName>ppt_y</p:attrName>
                                        </p:attrNameLst>
                                      </p:cBhvr>
                                      <p:rCtr x="0" y="1759"/>
                                    </p:animMotion>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42" presetClass="path" presetSubtype="0" decel="100000" fill="hold" nodeType="withEffect">
                                  <p:stCondLst>
                                    <p:cond delay="0"/>
                                  </p:stCondLst>
                                  <p:childTnLst>
                                    <p:animMotion origin="layout" path="M 1.66667E-6 -4.44444E-6 L 1.66667E-6 0.03542 " pathEditMode="relative" rAng="0" ptsTypes="AA">
                                      <p:cBhvr>
                                        <p:cTn id="33"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0" grpId="0"/>
      <p:bldP spid="27" grpId="0"/>
      <p:bldP spid="25" grpId="0"/>
    </p:bldLst>
  </p:timing>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ounded Rectangle 119">
            <a:extLst>
              <a:ext uri="{FF2B5EF4-FFF2-40B4-BE49-F238E27FC236}">
                <a16:creationId xmlns:a16="http://schemas.microsoft.com/office/drawing/2014/main" id="{4E0264AD-57A7-0C37-9A47-CA61C748F630}"/>
              </a:ext>
              <a:ext uri="{C183D7F6-B498-43B3-948B-1728B52AA6E4}">
                <adec:decorative xmlns:adec="http://schemas.microsoft.com/office/drawing/2017/decorative" val="1"/>
              </a:ext>
            </a:extLst>
          </p:cNvPr>
          <p:cNvSpPr/>
          <p:nvPr/>
        </p:nvSpPr>
        <p:spPr>
          <a:xfrm>
            <a:off x="0" y="1957023"/>
            <a:ext cx="12192000" cy="4900977"/>
          </a:xfrm>
          <a:prstGeom prst="roundRect">
            <a:avLst>
              <a:gd name="adj" fmla="val 0"/>
            </a:avLst>
          </a:prstGeom>
          <a:gradFill>
            <a:gsLst>
              <a:gs pos="100000">
                <a:schemeClr val="accent3"/>
              </a:gs>
              <a:gs pos="8000">
                <a:schemeClr val="accent1"/>
              </a:gs>
            </a:gsLst>
            <a:lin ang="18900000" scaled="1"/>
          </a:gradFill>
        </p:spPr>
        <p:txBody>
          <a:bodyPr vert="horz" wrap="square" lIns="0" tIns="0" rIns="0" bIns="731520" rtlCol="0" anchor="ctr" anchorCtr="0">
            <a:noAutofit/>
          </a:bodyPr>
          <a:lstStyle/>
          <a:p>
            <a:pPr algn="ctr" defTabSz="932742">
              <a:spcBef>
                <a:spcPct val="20000"/>
              </a:spcBef>
              <a:buSzPct val="90000"/>
            </a:pPr>
            <a:endParaRPr lang="en-US" sz="600" b="1">
              <a:solidFill>
                <a:schemeClr val="bg1"/>
              </a:solidFill>
              <a:cs typeface="Segoe UI" panose="020B0502040204020203" pitchFamily="34" charset="0"/>
            </a:endParaRPr>
          </a:p>
        </p:txBody>
      </p:sp>
      <p:pic>
        <p:nvPicPr>
          <p:cNvPr id="1040" name="Picture 16">
            <a:extLst>
              <a:ext uri="{FF2B5EF4-FFF2-40B4-BE49-F238E27FC236}">
                <a16:creationId xmlns:a16="http://schemas.microsoft.com/office/drawing/2014/main" id="{B0241581-C75C-7644-C031-7C9BF46C21A5}"/>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009722" y="3330486"/>
            <a:ext cx="466814" cy="337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B4FCC7-A45C-DE96-7A60-973C0E15A0B3}"/>
              </a:ext>
            </a:extLst>
          </p:cNvPr>
          <p:cNvSpPr>
            <a:spLocks noGrp="1"/>
          </p:cNvSpPr>
          <p:nvPr>
            <p:ph type="title"/>
          </p:nvPr>
        </p:nvSpPr>
        <p:spPr>
          <a:xfrm>
            <a:off x="588263" y="-369331"/>
            <a:ext cx="11018520" cy="369332"/>
          </a:xfrm>
        </p:spPr>
        <p:txBody>
          <a:bodyPr vert="horz" wrap="square" lIns="0" tIns="0" rIns="0" bIns="0" rtlCol="0" anchor="b">
            <a:spAutoFit/>
          </a:bodyPr>
          <a:lstStyle/>
          <a:p>
            <a:r>
              <a:rPr lang="en-US" sz="2400">
                <a:solidFill>
                  <a:schemeClr val="bg1">
                    <a:lumMod val="85000"/>
                  </a:schemeClr>
                </a:solidFill>
              </a:rPr>
              <a:t>Fortune 500 logos</a:t>
            </a:r>
          </a:p>
        </p:txBody>
      </p:sp>
      <p:pic>
        <p:nvPicPr>
          <p:cNvPr id="1038" name="Picture 14">
            <a:extLst>
              <a:ext uri="{FF2B5EF4-FFF2-40B4-BE49-F238E27FC236}">
                <a16:creationId xmlns:a16="http://schemas.microsoft.com/office/drawing/2014/main" id="{FD9A1E70-1C20-C6AF-3927-B463D5DD16C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5619" y="4710502"/>
            <a:ext cx="522432" cy="4030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DFF0AAD-06E9-A678-9148-DC070E925A49}"/>
              </a:ext>
              <a:ext uri="{C183D7F6-B498-43B3-948B-1728B52AA6E4}">
                <adec:decorative xmlns:adec="http://schemas.microsoft.com/office/drawing/2017/decorative" val="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646287" y="3103680"/>
            <a:ext cx="758127" cy="7581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202DEF9-FC0C-0180-3FAA-3FB8EF781D8E}"/>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7908" y="4817055"/>
            <a:ext cx="906587" cy="1948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A8232A5-F5B7-B040-98B9-EBF92105AF72}"/>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3803" y="4709995"/>
            <a:ext cx="1315933" cy="4012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BB6E3B-FA59-B622-BD6D-E67B79525C45}"/>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74895" y="3989894"/>
            <a:ext cx="658351" cy="30243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339EE0E5-6634-3C13-1030-1100715F0AF9}"/>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01033" y="5396507"/>
            <a:ext cx="407003" cy="473920"/>
          </a:xfrm>
          <a:prstGeom prst="rect">
            <a:avLst/>
          </a:prstGeom>
        </p:spPr>
      </p:pic>
      <p:grpSp>
        <p:nvGrpSpPr>
          <p:cNvPr id="83" name="Group 82">
            <a:extLst>
              <a:ext uri="{FF2B5EF4-FFF2-40B4-BE49-F238E27FC236}">
                <a16:creationId xmlns:a16="http://schemas.microsoft.com/office/drawing/2014/main" id="{46212BA4-A169-C69E-CFD7-6A26A7ACFF29}"/>
              </a:ext>
              <a:ext uri="{C183D7F6-B498-43B3-948B-1728B52AA6E4}">
                <adec:decorative xmlns:adec="http://schemas.microsoft.com/office/drawing/2017/decorative" val="1"/>
              </a:ext>
            </a:extLst>
          </p:cNvPr>
          <p:cNvGrpSpPr/>
          <p:nvPr/>
        </p:nvGrpSpPr>
        <p:grpSpPr>
          <a:xfrm>
            <a:off x="1180837" y="422152"/>
            <a:ext cx="10128752" cy="1305162"/>
            <a:chOff x="3014164" y="687044"/>
            <a:chExt cx="8408505" cy="1305162"/>
          </a:xfrm>
        </p:grpSpPr>
        <p:sp>
          <p:nvSpPr>
            <p:cNvPr id="84" name="TextBox 83">
              <a:extLst>
                <a:ext uri="{FF2B5EF4-FFF2-40B4-BE49-F238E27FC236}">
                  <a16:creationId xmlns:a16="http://schemas.microsoft.com/office/drawing/2014/main" id="{8CA4CFB6-CB12-F680-2615-1D86FB2B7321}"/>
                </a:ext>
              </a:extLst>
            </p:cNvPr>
            <p:cNvSpPr txBox="1"/>
            <p:nvPr/>
          </p:nvSpPr>
          <p:spPr>
            <a:xfrm>
              <a:off x="4989433" y="1165963"/>
              <a:ext cx="6433236" cy="677298"/>
            </a:xfrm>
            <a:prstGeom prst="rect">
              <a:avLst/>
            </a:prstGeom>
            <a:noFill/>
          </p:spPr>
          <p:txBody>
            <a:bodyPr wrap="square" lIns="179187" tIns="143350" rIns="179187" bIns="143350" rtlCol="0">
              <a:spAutoFit/>
            </a:bodyPr>
            <a:lstStyle/>
            <a:p>
              <a:pPr defTabSz="913742">
                <a:lnSpc>
                  <a:spcPct val="90000"/>
                </a:lnSpc>
                <a:spcAft>
                  <a:spcPts val="588"/>
                </a:spcAft>
                <a:defRPr/>
              </a:pPr>
              <a:r>
                <a:rPr lang="en-US" sz="2800">
                  <a:latin typeface="Segoe UI Semibold"/>
                  <a:ea typeface="MS PGothic" panose="020B0600070205080204" pitchFamily="34" charset="-128"/>
                  <a:cs typeface="Segoe UI Semibold" panose="020B0702040204020203" pitchFamily="34" charset="0"/>
                </a:rPr>
                <a:t>of Fortune 500 trust Azure with their business</a:t>
              </a:r>
              <a:endParaRPr lang="en-US" sz="2800">
                <a:latin typeface="Segoe UI Semibold"/>
                <a:ea typeface="MS PGothic" panose="020B0600070205080204" pitchFamily="34" charset="-128"/>
              </a:endParaRPr>
            </a:p>
          </p:txBody>
        </p:sp>
        <p:sp>
          <p:nvSpPr>
            <p:cNvPr id="85" name="TextBox 84">
              <a:extLst>
                <a:ext uri="{FF2B5EF4-FFF2-40B4-BE49-F238E27FC236}">
                  <a16:creationId xmlns:a16="http://schemas.microsoft.com/office/drawing/2014/main" id="{AF87FEBD-9754-B045-6727-1B4937F5C81A}"/>
                </a:ext>
              </a:extLst>
            </p:cNvPr>
            <p:cNvSpPr txBox="1"/>
            <p:nvPr/>
          </p:nvSpPr>
          <p:spPr>
            <a:xfrm>
              <a:off x="3014164" y="687044"/>
              <a:ext cx="2151490" cy="1305162"/>
            </a:xfrm>
            <a:prstGeom prst="rect">
              <a:avLst/>
            </a:prstGeom>
            <a:noFill/>
          </p:spPr>
          <p:txBody>
            <a:bodyPr wrap="none" lIns="179187" tIns="143350" rIns="179187" bIns="143350" rtlCol="0">
              <a:spAutoFit/>
            </a:bodyPr>
            <a:lstStyle/>
            <a:p>
              <a:pPr>
                <a:spcAft>
                  <a:spcPts val="588"/>
                </a:spcAft>
                <a:defRPr/>
              </a:pPr>
              <a:r>
                <a:rPr lang="en-US" sz="6600" b="1" kern="0" spc="-150">
                  <a:gradFill>
                    <a:gsLst>
                      <a:gs pos="100000">
                        <a:schemeClr val="accent3"/>
                      </a:gs>
                      <a:gs pos="8000">
                        <a:schemeClr val="accent1"/>
                      </a:gs>
                    </a:gsLst>
                    <a:lin ang="18900000" scaled="1"/>
                  </a:gradFill>
                  <a:latin typeface="Segoe UI" panose="020B0502040204020203" pitchFamily="34" charset="0"/>
                  <a:cs typeface="Segoe UI" panose="020B0502040204020203" pitchFamily="34" charset="0"/>
                </a:rPr>
                <a:t>&gt;95%</a:t>
              </a:r>
            </a:p>
          </p:txBody>
        </p:sp>
      </p:grpSp>
      <p:pic>
        <p:nvPicPr>
          <p:cNvPr id="86" name="Picture 56">
            <a:extLst>
              <a:ext uri="{FF2B5EF4-FFF2-40B4-BE49-F238E27FC236}">
                <a16:creationId xmlns:a16="http://schemas.microsoft.com/office/drawing/2014/main" id="{818EEC32-54CA-1725-DEE8-6001C675E4B6}"/>
              </a:ext>
              <a:ext uri="{C183D7F6-B498-43B3-948B-1728B52AA6E4}">
                <adec:decorative xmlns:adec="http://schemas.microsoft.com/office/drawing/2017/decorative" val="1"/>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654755" y="5532882"/>
            <a:ext cx="850490" cy="189114"/>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1B1E0BA2-282A-46FA-F2B7-21ADA8027F5E}"/>
              </a:ext>
              <a:ext uri="{C183D7F6-B498-43B3-948B-1728B52AA6E4}">
                <adec:decorative xmlns:adec="http://schemas.microsoft.com/office/drawing/2017/decorative" val="1"/>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713544" y="5374679"/>
            <a:ext cx="1031672" cy="505520"/>
          </a:xfrm>
          <a:prstGeom prst="rect">
            <a:avLst/>
          </a:prstGeom>
        </p:spPr>
      </p:pic>
      <p:pic>
        <p:nvPicPr>
          <p:cNvPr id="88" name="Picture 58">
            <a:extLst>
              <a:ext uri="{FF2B5EF4-FFF2-40B4-BE49-F238E27FC236}">
                <a16:creationId xmlns:a16="http://schemas.microsoft.com/office/drawing/2014/main" id="{4858D851-67B7-6D28-56A7-58ABC341C19F}"/>
              </a:ext>
              <a:ext uri="{C183D7F6-B498-43B3-948B-1728B52AA6E4}">
                <adec:decorative xmlns:adec="http://schemas.microsoft.com/office/drawing/2017/decorative" val="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98551" y="5483006"/>
            <a:ext cx="1011038" cy="28886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8">
            <a:extLst>
              <a:ext uri="{FF2B5EF4-FFF2-40B4-BE49-F238E27FC236}">
                <a16:creationId xmlns:a16="http://schemas.microsoft.com/office/drawing/2014/main" id="{E0A35D84-800D-B0E3-289A-01806DFCF754}"/>
              </a:ext>
              <a:ext uri="{C183D7F6-B498-43B3-948B-1728B52AA6E4}">
                <adec:decorative xmlns:adec="http://schemas.microsoft.com/office/drawing/2017/decorative" val="1"/>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611662" y="4719185"/>
            <a:ext cx="384816" cy="38291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03BB401B-0004-65EF-E57F-8894D68035BD}"/>
              </a:ext>
              <a:ext uri="{C183D7F6-B498-43B3-948B-1728B52AA6E4}">
                <adec:decorative xmlns:adec="http://schemas.microsoft.com/office/drawing/2017/decorative" val="1"/>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84183" y="5508478"/>
            <a:ext cx="943496" cy="237924"/>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52">
            <a:extLst>
              <a:ext uri="{FF2B5EF4-FFF2-40B4-BE49-F238E27FC236}">
                <a16:creationId xmlns:a16="http://schemas.microsoft.com/office/drawing/2014/main" id="{7A27748B-4FAC-1DBD-E09B-4732A0A20ED9}"/>
              </a:ext>
              <a:ext uri="{C183D7F6-B498-43B3-948B-1728B52AA6E4}">
                <adec:decorative xmlns:adec="http://schemas.microsoft.com/office/drawing/2017/decorative" val="1"/>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25102" y="5517545"/>
            <a:ext cx="1011038" cy="21979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4">
            <a:extLst>
              <a:ext uri="{FF2B5EF4-FFF2-40B4-BE49-F238E27FC236}">
                <a16:creationId xmlns:a16="http://schemas.microsoft.com/office/drawing/2014/main" id="{85DB0829-03B9-1384-48AE-9F1B09F63325}"/>
              </a:ext>
              <a:ext uri="{C183D7F6-B498-43B3-948B-1728B52AA6E4}">
                <adec:decorative xmlns:adec="http://schemas.microsoft.com/office/drawing/2017/decorative" val="1"/>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033361" y="4769348"/>
            <a:ext cx="943900" cy="28258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8">
            <a:extLst>
              <a:ext uri="{FF2B5EF4-FFF2-40B4-BE49-F238E27FC236}">
                <a16:creationId xmlns:a16="http://schemas.microsoft.com/office/drawing/2014/main" id="{29C24D61-E9B5-A922-B5CF-EBD528645517}"/>
              </a:ext>
              <a:ext uri="{C183D7F6-B498-43B3-948B-1728B52AA6E4}">
                <adec:decorative xmlns:adec="http://schemas.microsoft.com/office/drawing/2017/decorative" val="1"/>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64623" y="4104430"/>
            <a:ext cx="931996" cy="16556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2">
            <a:extLst>
              <a:ext uri="{FF2B5EF4-FFF2-40B4-BE49-F238E27FC236}">
                <a16:creationId xmlns:a16="http://schemas.microsoft.com/office/drawing/2014/main" id="{91C3354F-5088-6E69-82CC-E7BFEAD3E172}"/>
              </a:ext>
              <a:ext uri="{C183D7F6-B498-43B3-948B-1728B52AA6E4}">
                <adec:decorative xmlns:adec="http://schemas.microsoft.com/office/drawing/2017/decorative" val="1"/>
              </a:ext>
            </a:extLst>
          </p:cNvPr>
          <p:cNvPicPr>
            <a:picLocks noChangeAspect="1" noChangeArrowheads="1"/>
          </p:cNvPicPr>
          <p:nvPr/>
        </p:nvPicPr>
        <p:blipFill>
          <a:blip r:embed="rId28">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26441" y="4003430"/>
            <a:ext cx="557740" cy="36756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34">
            <a:extLst>
              <a:ext uri="{FF2B5EF4-FFF2-40B4-BE49-F238E27FC236}">
                <a16:creationId xmlns:a16="http://schemas.microsoft.com/office/drawing/2014/main" id="{BFF09218-A353-FB1C-1E58-8F290A7A3360}"/>
              </a:ext>
              <a:ext uri="{C183D7F6-B498-43B3-948B-1728B52AA6E4}">
                <adec:decorative xmlns:adec="http://schemas.microsoft.com/office/drawing/2017/decorative" val="1"/>
              </a:ext>
            </a:extLst>
          </p:cNvPr>
          <p:cNvPicPr>
            <a:picLocks noChangeAspect="1" noChangeArrowheads="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74481" y="4091131"/>
            <a:ext cx="1011038" cy="192158"/>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36">
            <a:extLst>
              <a:ext uri="{FF2B5EF4-FFF2-40B4-BE49-F238E27FC236}">
                <a16:creationId xmlns:a16="http://schemas.microsoft.com/office/drawing/2014/main" id="{123874F8-7563-38DB-3F56-6D3F61F59E49}"/>
              </a:ext>
              <a:ext uri="{C183D7F6-B498-43B3-948B-1728B52AA6E4}">
                <adec:decorative xmlns:adec="http://schemas.microsoft.com/office/drawing/2017/decorative" val="1"/>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182536" y="4096008"/>
            <a:ext cx="944308" cy="18240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34CAA9C6-57C5-3201-A6B4-584B66E3744D}"/>
              </a:ext>
              <a:ext uri="{C183D7F6-B498-43B3-948B-1728B52AA6E4}">
                <adec:decorative xmlns:adec="http://schemas.microsoft.com/office/drawing/2017/decorative" val="1"/>
              </a:ext>
            </a:extLst>
          </p:cNvPr>
          <p:cNvPicPr>
            <a:picLocks noChangeAspect="1" noChangeArrowheads="1"/>
          </p:cNvPicPr>
          <p:nvPr/>
        </p:nvPicPr>
        <p:blipFill>
          <a:blip r:embed="rId34">
            <a:extLst>
              <a:ext uri="{BEBA8EAE-BF5A-486C-A8C5-ECC9F3942E4B}">
                <a14:imgProps xmlns:a14="http://schemas.microsoft.com/office/drawing/2010/main">
                  <a14:imgLayer r:embed="rId3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413626" y="3435419"/>
            <a:ext cx="780888" cy="13726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8">
            <a:extLst>
              <a:ext uri="{FF2B5EF4-FFF2-40B4-BE49-F238E27FC236}">
                <a16:creationId xmlns:a16="http://schemas.microsoft.com/office/drawing/2014/main" id="{F7FB244E-0827-5F24-99D0-D3EA2C37DFB5}"/>
              </a:ext>
              <a:ext uri="{C183D7F6-B498-43B3-948B-1728B52AA6E4}">
                <adec:decorative xmlns:adec="http://schemas.microsoft.com/office/drawing/2017/decorative" val="1"/>
              </a:ext>
            </a:extLst>
          </p:cNvPr>
          <p:cNvPicPr>
            <a:picLocks noChangeAspect="1" noChangeArrowheads="1"/>
          </p:cNvPicPr>
          <p:nvPr/>
        </p:nvPicPr>
        <p:blipFill>
          <a:blip r:embed="rId36">
            <a:extLst>
              <a:ext uri="{BEBA8EAE-BF5A-486C-A8C5-ECC9F3942E4B}">
                <a14:imgProps xmlns:a14="http://schemas.microsoft.com/office/drawing/2010/main">
                  <a14:imgLayer r:embed="rId3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200089" y="3418215"/>
            <a:ext cx="909202" cy="17167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6">
            <a:extLst>
              <a:ext uri="{FF2B5EF4-FFF2-40B4-BE49-F238E27FC236}">
                <a16:creationId xmlns:a16="http://schemas.microsoft.com/office/drawing/2014/main" id="{9315AB02-FCC2-56FF-C2E0-FA6A931B2861}"/>
              </a:ext>
              <a:ext uri="{C183D7F6-B498-43B3-948B-1728B52AA6E4}">
                <adec:decorative xmlns:adec="http://schemas.microsoft.com/office/drawing/2017/decorative" val="1"/>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67107" y="3998386"/>
            <a:ext cx="377649" cy="37764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0">
            <a:extLst>
              <a:ext uri="{FF2B5EF4-FFF2-40B4-BE49-F238E27FC236}">
                <a16:creationId xmlns:a16="http://schemas.microsoft.com/office/drawing/2014/main" id="{9D10AE76-1EF2-F810-8670-7A066E9904F2}"/>
              </a:ext>
              <a:ext uri="{C183D7F6-B498-43B3-948B-1728B52AA6E4}">
                <adec:decorative xmlns:adec="http://schemas.microsoft.com/office/drawing/2017/decorative" val="1"/>
              </a:ext>
            </a:extLst>
          </p:cNvPr>
          <p:cNvPicPr>
            <a:picLocks noChangeAspect="1" noChangeArrowheads="1"/>
          </p:cNvPicPr>
          <p:nvPr/>
        </p:nvPicPr>
        <p:blipFill>
          <a:blip r:embed="rId40">
            <a:extLst>
              <a:ext uri="{BEBA8EAE-BF5A-486C-A8C5-ECC9F3942E4B}">
                <a14:imgProps xmlns:a14="http://schemas.microsoft.com/office/drawing/2010/main">
                  <a14:imgLayer r:embed="rId4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66096" y="3374510"/>
            <a:ext cx="779670" cy="25908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4">
            <a:extLst>
              <a:ext uri="{FF2B5EF4-FFF2-40B4-BE49-F238E27FC236}">
                <a16:creationId xmlns:a16="http://schemas.microsoft.com/office/drawing/2014/main" id="{03EED675-5E1B-C73F-D0EE-74221E4D86FE}"/>
              </a:ext>
              <a:ext uri="{C183D7F6-B498-43B3-948B-1728B52AA6E4}">
                <adec:decorative xmlns:adec="http://schemas.microsoft.com/office/drawing/2017/decorative" val="1"/>
              </a:ext>
            </a:extLst>
          </p:cNvPr>
          <p:cNvPicPr>
            <a:picLocks noChangeAspect="1" noChangeArrowheads="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25624" y="3382351"/>
            <a:ext cx="1009994" cy="24340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2">
            <a:extLst>
              <a:ext uri="{FF2B5EF4-FFF2-40B4-BE49-F238E27FC236}">
                <a16:creationId xmlns:a16="http://schemas.microsoft.com/office/drawing/2014/main" id="{DD332707-5787-1EAB-DAA4-F7F46324F48A}"/>
              </a:ext>
              <a:ext uri="{C183D7F6-B498-43B3-948B-1728B52AA6E4}">
                <adec:decorative xmlns:adec="http://schemas.microsoft.com/office/drawing/2017/decorative" val="1"/>
              </a:ext>
            </a:extLst>
          </p:cNvPr>
          <p:cNvPicPr>
            <a:picLocks noChangeAspect="1" noChangeArrowheads="1"/>
          </p:cNvPicPr>
          <p:nvPr/>
        </p:nvPicPr>
        <p:blipFill>
          <a:blip r:embed="rId44">
            <a:duotone>
              <a:srgbClr val="E6E6E6">
                <a:shade val="45000"/>
                <a:satMod val="135000"/>
              </a:srgbClr>
              <a:prstClr val="white"/>
            </a:duotone>
            <a:extLst>
              <a:ext uri="{BEBA8EAE-BF5A-486C-A8C5-ECC9F3942E4B}">
                <a14:imgProps xmlns:a14="http://schemas.microsoft.com/office/drawing/2010/main">
                  <a14:imgLayer r:embed="rId45">
                    <a14:imgEffect>
                      <a14:brightnessContrast bright="77000"/>
                    </a14:imgEffect>
                  </a14:imgLayer>
                </a14:imgProps>
              </a:ext>
              <a:ext uri="{28A0092B-C50C-407E-A947-70E740481C1C}">
                <a14:useLocalDpi xmlns:a14="http://schemas.microsoft.com/office/drawing/2010/main" val="0"/>
              </a:ext>
            </a:extLst>
          </a:blip>
          <a:srcRect/>
          <a:stretch>
            <a:fillRect/>
          </a:stretch>
        </p:blipFill>
        <p:spPr bwMode="auto">
          <a:xfrm>
            <a:off x="4062615" y="3435998"/>
            <a:ext cx="885392" cy="1361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
            <a:extLst>
              <a:ext uri="{FF2B5EF4-FFF2-40B4-BE49-F238E27FC236}">
                <a16:creationId xmlns:a16="http://schemas.microsoft.com/office/drawing/2014/main" id="{5E635226-6961-9B85-D468-5A1828C07B21}"/>
              </a:ext>
              <a:ext uri="{C183D7F6-B498-43B3-948B-1728B52AA6E4}">
                <adec:decorative xmlns:adec="http://schemas.microsoft.com/office/drawing/2017/decorative" val="1"/>
              </a:ext>
            </a:extLst>
          </p:cNvPr>
          <p:cNvPicPr>
            <a:picLocks noChangeAspect="1" noChangeArrowheads="1"/>
          </p:cNvPicPr>
          <p:nvPr/>
        </p:nvPicPr>
        <p:blipFill>
          <a:blip r:embed="rId46">
            <a:extLst>
              <a:ext uri="{BEBA8EAE-BF5A-486C-A8C5-ECC9F3942E4B}">
                <a14:imgProps xmlns:a14="http://schemas.microsoft.com/office/drawing/2010/main">
                  <a14:imgLayer r:embed="rId4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028775" y="2694337"/>
            <a:ext cx="401211" cy="23718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a:extLst>
              <a:ext uri="{FF2B5EF4-FFF2-40B4-BE49-F238E27FC236}">
                <a16:creationId xmlns:a16="http://schemas.microsoft.com/office/drawing/2014/main" id="{6D8B56E0-5AC0-662D-3DA4-95F0FD969C17}"/>
              </a:ext>
              <a:ext uri="{C183D7F6-B498-43B3-948B-1728B52AA6E4}">
                <adec:decorative xmlns:adec="http://schemas.microsoft.com/office/drawing/2017/decorative" val="1"/>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45149" y="2700550"/>
            <a:ext cx="421564" cy="22475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73B6030E-7F5F-9811-9860-830D8B2B0534}"/>
              </a:ext>
              <a:ext uri="{C183D7F6-B498-43B3-948B-1728B52AA6E4}">
                <adec:decorative xmlns:adec="http://schemas.microsoft.com/office/drawing/2017/decorative" val="1"/>
              </a:ext>
            </a:extLst>
          </p:cNvPr>
          <p:cNvPicPr>
            <a:picLocks noChangeAspect="1"/>
          </p:cNvPicPr>
          <p:nvPr/>
        </p:nvPicPr>
        <p:blipFill>
          <a:blip r:embed="rId50">
            <a:extLst>
              <a:ext uri="{BEBA8EAE-BF5A-486C-A8C5-ECC9F3942E4B}">
                <a14:imgProps xmlns:a14="http://schemas.microsoft.com/office/drawing/2010/main">
                  <a14:imgLayer r:embed="rId5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134563" y="2660485"/>
            <a:ext cx="741496" cy="304888"/>
          </a:xfrm>
          <a:prstGeom prst="rect">
            <a:avLst/>
          </a:prstGeom>
        </p:spPr>
      </p:pic>
      <p:pic>
        <p:nvPicPr>
          <p:cNvPr id="112" name="Picture 8">
            <a:extLst>
              <a:ext uri="{FF2B5EF4-FFF2-40B4-BE49-F238E27FC236}">
                <a16:creationId xmlns:a16="http://schemas.microsoft.com/office/drawing/2014/main" id="{4F3E33DC-D4C0-9148-0BDE-E494B2EFAB35}"/>
              </a:ext>
              <a:ext uri="{C183D7F6-B498-43B3-948B-1728B52AA6E4}">
                <adec:decorative xmlns:adec="http://schemas.microsoft.com/office/drawing/2017/decorative" val="1"/>
              </a:ext>
            </a:extLst>
          </p:cNvPr>
          <p:cNvPicPr>
            <a:picLocks noChangeAspect="1" noChangeArrowheads="1"/>
          </p:cNvPicPr>
          <p:nvPr/>
        </p:nvPicPr>
        <p:blipFill rotWithShape="1">
          <a:blip r:embed="rId52">
            <a:extLst>
              <a:ext uri="{BEBA8EAE-BF5A-486C-A8C5-ECC9F3942E4B}">
                <a14:imgProps xmlns:a14="http://schemas.microsoft.com/office/drawing/2010/main">
                  <a14:imgLayer r:embed="rId53">
                    <a14:imgEffect>
                      <a14:brightnessContrast bright="100000"/>
                    </a14:imgEffect>
                  </a14:imgLayer>
                </a14:imgProps>
              </a:ext>
            </a:extLst>
          </a:blip>
          <a:srcRect t="37021" b="37021"/>
          <a:stretch/>
        </p:blipFill>
        <p:spPr bwMode="auto">
          <a:xfrm>
            <a:off x="5511550" y="2702257"/>
            <a:ext cx="1136900" cy="221346"/>
          </a:xfrm>
          <a:prstGeom prst="rect">
            <a:avLst/>
          </a:prstGeom>
          <a:noFill/>
          <a:extLst>
            <a:ext uri="{909E8E84-426E-40DD-AFC4-6F175D3DCCD1}">
              <a14:hiddenFill xmlns:a14="http://schemas.microsoft.com/office/drawing/2010/main">
                <a:solidFill>
                  <a:srgbClr val="FFFFFF"/>
                </a:solidFill>
              </a14:hiddenFill>
            </a:ext>
          </a:extLst>
        </p:spPr>
      </p:pic>
      <p:pic>
        <p:nvPicPr>
          <p:cNvPr id="113" name="Graphic 112">
            <a:extLst>
              <a:ext uri="{FF2B5EF4-FFF2-40B4-BE49-F238E27FC236}">
                <a16:creationId xmlns:a16="http://schemas.microsoft.com/office/drawing/2014/main" id="{E04C63ED-E17A-6B0E-0CA2-9C4EECEA19E3}"/>
              </a:ext>
              <a:ext uri="{C183D7F6-B498-43B3-948B-1728B52AA6E4}">
                <adec:decorative xmlns:adec="http://schemas.microsoft.com/office/drawing/2017/decorative" val="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35860" y="2737965"/>
            <a:ext cx="989522" cy="149928"/>
          </a:xfrm>
          <a:prstGeom prst="rect">
            <a:avLst/>
          </a:prstGeom>
        </p:spPr>
      </p:pic>
      <p:pic>
        <p:nvPicPr>
          <p:cNvPr id="114" name="Graphic 113">
            <a:extLst>
              <a:ext uri="{FF2B5EF4-FFF2-40B4-BE49-F238E27FC236}">
                <a16:creationId xmlns:a16="http://schemas.microsoft.com/office/drawing/2014/main" id="{3B9D95CF-672D-184F-4B20-64E4EC6FD75D}"/>
              </a:ext>
              <a:ext uri="{C183D7F6-B498-43B3-948B-1728B52AA6E4}">
                <adec:decorative xmlns:adec="http://schemas.microsoft.com/office/drawing/2017/decorative" val="1"/>
              </a:ext>
            </a:extLst>
          </p:cNvPr>
          <p:cNvPicPr>
            <a:picLocks noChangeAspect="1"/>
          </p:cNvPicPr>
          <p:nvPr/>
        </p:nvPicPr>
        <p:blipFill>
          <a:blip r:embed="rId56">
            <a:lum bright="100000"/>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936753" y="4024095"/>
            <a:ext cx="585254" cy="326230"/>
          </a:xfrm>
          <a:prstGeom prst="rect">
            <a:avLst/>
          </a:prstGeom>
        </p:spPr>
      </p:pic>
      <p:pic>
        <p:nvPicPr>
          <p:cNvPr id="115" name="Picture 114">
            <a:extLst>
              <a:ext uri="{FF2B5EF4-FFF2-40B4-BE49-F238E27FC236}">
                <a16:creationId xmlns:a16="http://schemas.microsoft.com/office/drawing/2014/main" id="{00A0296C-6BD8-0EF9-D7CA-5E71F07B40C0}"/>
              </a:ext>
              <a:ext uri="{C183D7F6-B498-43B3-948B-1728B52AA6E4}">
                <adec:decorative xmlns:adec="http://schemas.microsoft.com/office/drawing/2017/decorative" val="1"/>
              </a:ext>
            </a:extLst>
          </p:cNvPr>
          <p:cNvPicPr>
            <a:picLocks noChangeAspect="1"/>
          </p:cNvPicPr>
          <p:nvPr/>
        </p:nvPicPr>
        <p:blipFill>
          <a:blip r:embed="rId58">
            <a:extLst>
              <a:ext uri="{BEBA8EAE-BF5A-486C-A8C5-ECC9F3942E4B}">
                <a14:imgProps xmlns:a14="http://schemas.microsoft.com/office/drawing/2010/main">
                  <a14:imgLayer r:embed="rId5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0991" y="4788470"/>
            <a:ext cx="849880" cy="244341"/>
          </a:xfrm>
          <a:prstGeom prst="rect">
            <a:avLst/>
          </a:prstGeom>
        </p:spPr>
      </p:pic>
      <p:pic>
        <p:nvPicPr>
          <p:cNvPr id="116" name="Picture 115">
            <a:extLst>
              <a:ext uri="{FF2B5EF4-FFF2-40B4-BE49-F238E27FC236}">
                <a16:creationId xmlns:a16="http://schemas.microsoft.com/office/drawing/2014/main" id="{3E16C815-CD3E-96A8-54A1-B85A96173B25}"/>
              </a:ext>
              <a:ext uri="{C183D7F6-B498-43B3-948B-1728B52AA6E4}">
                <adec:decorative xmlns:adec="http://schemas.microsoft.com/office/drawing/2017/decorative" val="1"/>
              </a:ext>
            </a:extLst>
          </p:cNvPr>
          <p:cNvPicPr>
            <a:picLocks noChangeAspect="1"/>
          </p:cNvPicPr>
          <p:nvPr/>
        </p:nvPicPr>
        <p:blipFill>
          <a:blip r:embed="rId60">
            <a:extLst>
              <a:ext uri="{BEBA8EAE-BF5A-486C-A8C5-ECC9F3942E4B}">
                <a14:imgProps xmlns:a14="http://schemas.microsoft.com/office/drawing/2010/main">
                  <a14:imgLayer r:embed="rId6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59496" y="2617737"/>
            <a:ext cx="390389" cy="390387"/>
          </a:xfrm>
          <a:prstGeom prst="rect">
            <a:avLst/>
          </a:prstGeom>
        </p:spPr>
      </p:pic>
      <p:pic>
        <p:nvPicPr>
          <p:cNvPr id="117" name="Picture 116">
            <a:extLst>
              <a:ext uri="{FF2B5EF4-FFF2-40B4-BE49-F238E27FC236}">
                <a16:creationId xmlns:a16="http://schemas.microsoft.com/office/drawing/2014/main" id="{082E3929-DACC-C98A-D4EE-B19930D89E07}"/>
              </a:ext>
              <a:ext uri="{C183D7F6-B498-43B3-948B-1728B52AA6E4}">
                <adec:decorative xmlns:adec="http://schemas.microsoft.com/office/drawing/2017/decorative" val="1"/>
              </a:ext>
            </a:extLst>
          </p:cNvPr>
          <p:cNvPicPr>
            <a:picLocks noChangeAspect="1"/>
          </p:cNvPicPr>
          <p:nvPr/>
        </p:nvPicPr>
        <p:blipFill>
          <a:blip r:embed="rId62">
            <a:extLst>
              <a:ext uri="{BEBA8EAE-BF5A-486C-A8C5-ECC9F3942E4B}">
                <a14:imgProps xmlns:a14="http://schemas.microsoft.com/office/drawing/2010/main">
                  <a14:imgLayer r:embed="rId6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51189" y="5435149"/>
            <a:ext cx="407003" cy="407003"/>
          </a:xfrm>
          <a:prstGeom prst="rect">
            <a:avLst/>
          </a:prstGeom>
        </p:spPr>
      </p:pic>
      <p:pic>
        <p:nvPicPr>
          <p:cNvPr id="118" name="Picture 117">
            <a:extLst>
              <a:ext uri="{FF2B5EF4-FFF2-40B4-BE49-F238E27FC236}">
                <a16:creationId xmlns:a16="http://schemas.microsoft.com/office/drawing/2014/main" id="{4E59D0FF-F8FD-90F3-F52B-3E5AE6A6B644}"/>
              </a:ext>
              <a:ext uri="{C183D7F6-B498-43B3-948B-1728B52AA6E4}">
                <adec:decorative xmlns:adec="http://schemas.microsoft.com/office/drawing/2017/decorative" val="1"/>
              </a:ext>
            </a:extLst>
          </p:cNvPr>
          <p:cNvPicPr>
            <a:picLocks noChangeAspect="1"/>
          </p:cNvPicPr>
          <p:nvPr/>
        </p:nvPicPr>
        <p:blipFill rotWithShape="1">
          <a:blip r:embed="rId64">
            <a:duotone>
              <a:srgbClr val="E6E6E6">
                <a:shade val="45000"/>
                <a:satMod val="135000"/>
              </a:srgbClr>
              <a:prstClr val="white"/>
            </a:duotone>
            <a:extLst>
              <a:ext uri="{BEBA8EAE-BF5A-486C-A8C5-ECC9F3942E4B}">
                <a14:imgProps xmlns:a14="http://schemas.microsoft.com/office/drawing/2010/main">
                  <a14:imgLayer r:embed="rId65">
                    <a14:imgEffect>
                      <a14:brightnessContrast bright="100000"/>
                    </a14:imgEffect>
                  </a14:imgLayer>
                </a14:imgProps>
              </a:ext>
              <a:ext uri="{28A0092B-C50C-407E-A947-70E740481C1C}">
                <a14:useLocalDpi xmlns:a14="http://schemas.microsoft.com/office/drawing/2010/main" val="0"/>
              </a:ext>
            </a:extLst>
          </a:blip>
          <a:srcRect/>
          <a:stretch/>
        </p:blipFill>
        <p:spPr>
          <a:xfrm>
            <a:off x="10595205" y="2583298"/>
            <a:ext cx="417730" cy="440213"/>
          </a:xfrm>
          <a:prstGeom prst="rect">
            <a:avLst/>
          </a:prstGeom>
        </p:spPr>
      </p:pic>
      <p:pic>
        <p:nvPicPr>
          <p:cNvPr id="119" name="Picture 118">
            <a:extLst>
              <a:ext uri="{FF2B5EF4-FFF2-40B4-BE49-F238E27FC236}">
                <a16:creationId xmlns:a16="http://schemas.microsoft.com/office/drawing/2014/main" id="{F043E479-C963-C7EE-BC5A-13AC3EBE7011}"/>
              </a:ext>
              <a:ext uri="{C183D7F6-B498-43B3-948B-1728B52AA6E4}">
                <adec:decorative xmlns:adec="http://schemas.microsoft.com/office/drawing/2017/decorative" val="1"/>
              </a:ext>
            </a:extLst>
          </p:cNvPr>
          <p:cNvPicPr>
            <a:picLocks noChangeAspect="1"/>
          </p:cNvPicPr>
          <p:nvPr/>
        </p:nvPicPr>
        <p:blipFill>
          <a:blip r:embed="rId66"/>
          <a:stretch>
            <a:fillRect/>
          </a:stretch>
        </p:blipFill>
        <p:spPr>
          <a:xfrm>
            <a:off x="8772374" y="4826009"/>
            <a:ext cx="914012" cy="169262"/>
          </a:xfrm>
          <a:prstGeom prst="rect">
            <a:avLst/>
          </a:prstGeom>
        </p:spPr>
      </p:pic>
    </p:spTree>
    <p:extLst>
      <p:ext uri="{BB962C8B-B14F-4D97-AF65-F5344CB8AC3E}">
        <p14:creationId xmlns:p14="http://schemas.microsoft.com/office/powerpoint/2010/main" val="880538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anim calcmode="lin" valueType="num">
                                      <p:cBhvr>
                                        <p:cTn id="8" dur="1000" fill="hold"/>
                                        <p:tgtEl>
                                          <p:spTgt spid="83"/>
                                        </p:tgtEl>
                                        <p:attrNameLst>
                                          <p:attrName>ppt_x</p:attrName>
                                        </p:attrNameLst>
                                      </p:cBhvr>
                                      <p:tavLst>
                                        <p:tav tm="0">
                                          <p:val>
                                            <p:strVal val="#ppt_x"/>
                                          </p:val>
                                        </p:tav>
                                        <p:tav tm="100000">
                                          <p:val>
                                            <p:strVal val="#ppt_x"/>
                                          </p:val>
                                        </p:tav>
                                      </p:tavLst>
                                    </p:anim>
                                    <p:anim calcmode="lin" valueType="num">
                                      <p:cBhvr>
                                        <p:cTn id="9" dur="1000" fill="hold"/>
                                        <p:tgtEl>
                                          <p:spTgt spid="8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040"/>
                                        </p:tgtEl>
                                        <p:attrNameLst>
                                          <p:attrName>style.visibility</p:attrName>
                                        </p:attrNameLst>
                                      </p:cBhvr>
                                      <p:to>
                                        <p:strVal val="visible"/>
                                      </p:to>
                                    </p:set>
                                    <p:animEffect transition="in" filter="fade">
                                      <p:cBhvr>
                                        <p:cTn id="13" dur="250"/>
                                        <p:tgtEl>
                                          <p:spTgt spid="1040"/>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1038"/>
                                        </p:tgtEl>
                                        <p:attrNameLst>
                                          <p:attrName>style.visibility</p:attrName>
                                        </p:attrNameLst>
                                      </p:cBhvr>
                                      <p:to>
                                        <p:strVal val="visible"/>
                                      </p:to>
                                    </p:set>
                                    <p:animEffect transition="in" filter="fade">
                                      <p:cBhvr>
                                        <p:cTn id="17" dur="250"/>
                                        <p:tgtEl>
                                          <p:spTgt spid="1038"/>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036"/>
                                        </p:tgtEl>
                                        <p:attrNameLst>
                                          <p:attrName>style.visibility</p:attrName>
                                        </p:attrNameLst>
                                      </p:cBhvr>
                                      <p:to>
                                        <p:strVal val="visible"/>
                                      </p:to>
                                    </p:set>
                                    <p:animEffect transition="in" filter="fade">
                                      <p:cBhvr>
                                        <p:cTn id="21" dur="250"/>
                                        <p:tgtEl>
                                          <p:spTgt spid="1036"/>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1034"/>
                                        </p:tgtEl>
                                        <p:attrNameLst>
                                          <p:attrName>style.visibility</p:attrName>
                                        </p:attrNameLst>
                                      </p:cBhvr>
                                      <p:to>
                                        <p:strVal val="visible"/>
                                      </p:to>
                                    </p:set>
                                    <p:animEffect transition="in" filter="fade">
                                      <p:cBhvr>
                                        <p:cTn id="25" dur="250"/>
                                        <p:tgtEl>
                                          <p:spTgt spid="103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fade">
                                      <p:cBhvr>
                                        <p:cTn id="29" dur="250"/>
                                        <p:tgtEl>
                                          <p:spTgt spid="1032"/>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1028"/>
                                        </p:tgtEl>
                                        <p:attrNameLst>
                                          <p:attrName>style.visibility</p:attrName>
                                        </p:attrNameLst>
                                      </p:cBhvr>
                                      <p:to>
                                        <p:strVal val="visible"/>
                                      </p:to>
                                    </p:set>
                                    <p:animEffect transition="in" filter="fade">
                                      <p:cBhvr>
                                        <p:cTn id="33" dur="250"/>
                                        <p:tgtEl>
                                          <p:spTgt spid="1028"/>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fade">
                                      <p:cBhvr>
                                        <p:cTn id="37" dur="250"/>
                                        <p:tgtEl>
                                          <p:spTgt spid="124"/>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250"/>
                                        <p:tgtEl>
                                          <p:spTgt spid="86"/>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250"/>
                                        <p:tgtEl>
                                          <p:spTgt spid="87"/>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250"/>
                                        <p:tgtEl>
                                          <p:spTgt spid="88"/>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250"/>
                                        <p:tgtEl>
                                          <p:spTgt spid="90"/>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91"/>
                                        </p:tgtEl>
                                        <p:attrNameLst>
                                          <p:attrName>style.visibility</p:attrName>
                                        </p:attrNameLst>
                                      </p:cBhvr>
                                      <p:to>
                                        <p:strVal val="visible"/>
                                      </p:to>
                                    </p:set>
                                    <p:animEffect transition="in" filter="fade">
                                      <p:cBhvr>
                                        <p:cTn id="57" dur="250"/>
                                        <p:tgtEl>
                                          <p:spTgt spid="91"/>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250"/>
                                        <p:tgtEl>
                                          <p:spTgt spid="92"/>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95"/>
                                        </p:tgtEl>
                                        <p:attrNameLst>
                                          <p:attrName>style.visibility</p:attrName>
                                        </p:attrNameLst>
                                      </p:cBhvr>
                                      <p:to>
                                        <p:strVal val="visible"/>
                                      </p:to>
                                    </p:set>
                                    <p:animEffect transition="in" filter="fade">
                                      <p:cBhvr>
                                        <p:cTn id="65" dur="250"/>
                                        <p:tgtEl>
                                          <p:spTgt spid="95"/>
                                        </p:tgtEl>
                                      </p:cBhvr>
                                    </p:animEffect>
                                  </p:childTnLst>
                                </p:cTn>
                              </p:par>
                            </p:childTnLst>
                          </p:cTn>
                        </p:par>
                        <p:par>
                          <p:cTn id="66" fill="hold">
                            <p:stCondLst>
                              <p:cond delay="4500"/>
                            </p:stCondLst>
                            <p:childTnLst>
                              <p:par>
                                <p:cTn id="67" presetID="10" presetClass="entr" presetSubtype="0" fill="hold" nodeType="after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fade">
                                      <p:cBhvr>
                                        <p:cTn id="69" dur="250"/>
                                        <p:tgtEl>
                                          <p:spTgt spid="97"/>
                                        </p:tgtEl>
                                      </p:cBhvr>
                                    </p:animEffect>
                                  </p:childTnLst>
                                </p:cTn>
                              </p:par>
                            </p:childTnLst>
                          </p:cTn>
                        </p:par>
                        <p:par>
                          <p:cTn id="70" fill="hold">
                            <p:stCondLst>
                              <p:cond delay="4750"/>
                            </p:stCondLst>
                            <p:childTnLst>
                              <p:par>
                                <p:cTn id="71" presetID="10" presetClass="entr" presetSubtype="0" fill="hold" nodeType="after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250"/>
                                        <p:tgtEl>
                                          <p:spTgt spid="98"/>
                                        </p:tgtEl>
                                      </p:cBhvr>
                                    </p:animEffect>
                                  </p:childTnLst>
                                </p:cTn>
                              </p:par>
                            </p:childTnLst>
                          </p:cTn>
                        </p:par>
                        <p:par>
                          <p:cTn id="74" fill="hold">
                            <p:stCondLst>
                              <p:cond delay="5000"/>
                            </p:stCondLst>
                            <p:childTnLst>
                              <p:par>
                                <p:cTn id="75" presetID="10" presetClass="entr" presetSubtype="0" fill="hold" nodeType="afterEffect">
                                  <p:stCondLst>
                                    <p:cond delay="0"/>
                                  </p:stCondLst>
                                  <p:childTnLst>
                                    <p:set>
                                      <p:cBhvr>
                                        <p:cTn id="76" dur="1" fill="hold">
                                          <p:stCondLst>
                                            <p:cond delay="0"/>
                                          </p:stCondLst>
                                        </p:cTn>
                                        <p:tgtEl>
                                          <p:spTgt spid="99"/>
                                        </p:tgtEl>
                                        <p:attrNameLst>
                                          <p:attrName>style.visibility</p:attrName>
                                        </p:attrNameLst>
                                      </p:cBhvr>
                                      <p:to>
                                        <p:strVal val="visible"/>
                                      </p:to>
                                    </p:set>
                                    <p:animEffect transition="in" filter="fade">
                                      <p:cBhvr>
                                        <p:cTn id="77" dur="250"/>
                                        <p:tgtEl>
                                          <p:spTgt spid="99"/>
                                        </p:tgtEl>
                                      </p:cBhvr>
                                    </p:animEffect>
                                  </p:childTnLst>
                                </p:cTn>
                              </p:par>
                            </p:childTnLst>
                          </p:cTn>
                        </p:par>
                        <p:par>
                          <p:cTn id="78" fill="hold">
                            <p:stCondLst>
                              <p:cond delay="5250"/>
                            </p:stCondLst>
                            <p:childTnLst>
                              <p:par>
                                <p:cTn id="79" presetID="10" presetClass="entr" presetSubtype="0" fill="hold" nodeType="afterEffect">
                                  <p:stCondLst>
                                    <p:cond delay="0"/>
                                  </p:stCondLst>
                                  <p:childTnLst>
                                    <p:set>
                                      <p:cBhvr>
                                        <p:cTn id="80" dur="1" fill="hold">
                                          <p:stCondLst>
                                            <p:cond delay="0"/>
                                          </p:stCondLst>
                                        </p:cTn>
                                        <p:tgtEl>
                                          <p:spTgt spid="100"/>
                                        </p:tgtEl>
                                        <p:attrNameLst>
                                          <p:attrName>style.visibility</p:attrName>
                                        </p:attrNameLst>
                                      </p:cBhvr>
                                      <p:to>
                                        <p:strVal val="visible"/>
                                      </p:to>
                                    </p:set>
                                    <p:animEffect transition="in" filter="fade">
                                      <p:cBhvr>
                                        <p:cTn id="81" dur="250"/>
                                        <p:tgtEl>
                                          <p:spTgt spid="100"/>
                                        </p:tgtEl>
                                      </p:cBhvr>
                                    </p:animEffect>
                                  </p:childTnLst>
                                </p:cTn>
                              </p:par>
                            </p:childTnLst>
                          </p:cTn>
                        </p:par>
                        <p:par>
                          <p:cTn id="82" fill="hold">
                            <p:stCondLst>
                              <p:cond delay="5500"/>
                            </p:stCondLst>
                            <p:childTnLst>
                              <p:par>
                                <p:cTn id="83" presetID="10" presetClass="entr" presetSubtype="0" fill="hold" nodeType="afterEffect">
                                  <p:stCondLst>
                                    <p:cond delay="0"/>
                                  </p:stCondLst>
                                  <p:childTnLst>
                                    <p:set>
                                      <p:cBhvr>
                                        <p:cTn id="84" dur="1" fill="hold">
                                          <p:stCondLst>
                                            <p:cond delay="0"/>
                                          </p:stCondLst>
                                        </p:cTn>
                                        <p:tgtEl>
                                          <p:spTgt spid="102"/>
                                        </p:tgtEl>
                                        <p:attrNameLst>
                                          <p:attrName>style.visibility</p:attrName>
                                        </p:attrNameLst>
                                      </p:cBhvr>
                                      <p:to>
                                        <p:strVal val="visible"/>
                                      </p:to>
                                    </p:set>
                                    <p:animEffect transition="in" filter="fade">
                                      <p:cBhvr>
                                        <p:cTn id="85" dur="250"/>
                                        <p:tgtEl>
                                          <p:spTgt spid="102"/>
                                        </p:tgtEl>
                                      </p:cBhvr>
                                    </p:animEffect>
                                  </p:childTnLst>
                                </p:cTn>
                              </p:par>
                            </p:childTnLst>
                          </p:cTn>
                        </p:par>
                        <p:par>
                          <p:cTn id="86" fill="hold">
                            <p:stCondLst>
                              <p:cond delay="5750"/>
                            </p:stCondLst>
                            <p:childTnLst>
                              <p:par>
                                <p:cTn id="87" presetID="10" presetClass="entr" presetSubtype="0" fill="hold" nodeType="afterEffect">
                                  <p:stCondLst>
                                    <p:cond delay="0"/>
                                  </p:stCondLst>
                                  <p:childTnLst>
                                    <p:set>
                                      <p:cBhvr>
                                        <p:cTn id="88" dur="1" fill="hold">
                                          <p:stCondLst>
                                            <p:cond delay="0"/>
                                          </p:stCondLst>
                                        </p:cTn>
                                        <p:tgtEl>
                                          <p:spTgt spid="103"/>
                                        </p:tgtEl>
                                        <p:attrNameLst>
                                          <p:attrName>style.visibility</p:attrName>
                                        </p:attrNameLst>
                                      </p:cBhvr>
                                      <p:to>
                                        <p:strVal val="visible"/>
                                      </p:to>
                                    </p:set>
                                    <p:animEffect transition="in" filter="fade">
                                      <p:cBhvr>
                                        <p:cTn id="89" dur="250"/>
                                        <p:tgtEl>
                                          <p:spTgt spid="103"/>
                                        </p:tgtEl>
                                      </p:cBhvr>
                                    </p:animEffect>
                                  </p:childTnLst>
                                </p:cTn>
                              </p:par>
                            </p:childTnLst>
                          </p:cTn>
                        </p:par>
                        <p:par>
                          <p:cTn id="90" fill="hold">
                            <p:stCondLst>
                              <p:cond delay="6000"/>
                            </p:stCondLst>
                            <p:childTnLst>
                              <p:par>
                                <p:cTn id="91" presetID="10" presetClass="entr" presetSubtype="0" fill="hold" nodeType="afterEffect">
                                  <p:stCondLst>
                                    <p:cond delay="0"/>
                                  </p:stCondLst>
                                  <p:childTnLst>
                                    <p:set>
                                      <p:cBhvr>
                                        <p:cTn id="92" dur="1" fill="hold">
                                          <p:stCondLst>
                                            <p:cond delay="0"/>
                                          </p:stCondLst>
                                        </p:cTn>
                                        <p:tgtEl>
                                          <p:spTgt spid="105"/>
                                        </p:tgtEl>
                                        <p:attrNameLst>
                                          <p:attrName>style.visibility</p:attrName>
                                        </p:attrNameLst>
                                      </p:cBhvr>
                                      <p:to>
                                        <p:strVal val="visible"/>
                                      </p:to>
                                    </p:set>
                                    <p:animEffect transition="in" filter="fade">
                                      <p:cBhvr>
                                        <p:cTn id="93" dur="250"/>
                                        <p:tgtEl>
                                          <p:spTgt spid="105"/>
                                        </p:tgtEl>
                                      </p:cBhvr>
                                    </p:animEffect>
                                  </p:childTnLst>
                                </p:cTn>
                              </p:par>
                            </p:childTnLst>
                          </p:cTn>
                        </p:par>
                        <p:par>
                          <p:cTn id="94" fill="hold">
                            <p:stCondLst>
                              <p:cond delay="6250"/>
                            </p:stCondLst>
                            <p:childTnLst>
                              <p:par>
                                <p:cTn id="95" presetID="10" presetClass="entr" presetSubtype="0" fill="hold" nodeType="afterEffect">
                                  <p:stCondLst>
                                    <p:cond delay="0"/>
                                  </p:stCondLst>
                                  <p:childTnLst>
                                    <p:set>
                                      <p:cBhvr>
                                        <p:cTn id="96" dur="1" fill="hold">
                                          <p:stCondLst>
                                            <p:cond delay="0"/>
                                          </p:stCondLst>
                                        </p:cTn>
                                        <p:tgtEl>
                                          <p:spTgt spid="106"/>
                                        </p:tgtEl>
                                        <p:attrNameLst>
                                          <p:attrName>style.visibility</p:attrName>
                                        </p:attrNameLst>
                                      </p:cBhvr>
                                      <p:to>
                                        <p:strVal val="visible"/>
                                      </p:to>
                                    </p:set>
                                    <p:animEffect transition="in" filter="fade">
                                      <p:cBhvr>
                                        <p:cTn id="97" dur="250"/>
                                        <p:tgtEl>
                                          <p:spTgt spid="106"/>
                                        </p:tgtEl>
                                      </p:cBhvr>
                                    </p:animEffect>
                                  </p:childTnLst>
                                </p:cTn>
                              </p:par>
                            </p:childTnLst>
                          </p:cTn>
                        </p:par>
                        <p:par>
                          <p:cTn id="98" fill="hold">
                            <p:stCondLst>
                              <p:cond delay="6500"/>
                            </p:stCondLst>
                            <p:childTnLst>
                              <p:par>
                                <p:cTn id="99" presetID="10" presetClass="entr" presetSubtype="0" fill="hold" nodeType="afterEffect">
                                  <p:stCondLst>
                                    <p:cond delay="0"/>
                                  </p:stCondLst>
                                  <p:childTnLst>
                                    <p:set>
                                      <p:cBhvr>
                                        <p:cTn id="100" dur="1" fill="hold">
                                          <p:stCondLst>
                                            <p:cond delay="0"/>
                                          </p:stCondLst>
                                        </p:cTn>
                                        <p:tgtEl>
                                          <p:spTgt spid="107"/>
                                        </p:tgtEl>
                                        <p:attrNameLst>
                                          <p:attrName>style.visibility</p:attrName>
                                        </p:attrNameLst>
                                      </p:cBhvr>
                                      <p:to>
                                        <p:strVal val="visible"/>
                                      </p:to>
                                    </p:set>
                                    <p:animEffect transition="in" filter="fade">
                                      <p:cBhvr>
                                        <p:cTn id="101" dur="250"/>
                                        <p:tgtEl>
                                          <p:spTgt spid="107"/>
                                        </p:tgtEl>
                                      </p:cBhvr>
                                    </p:animEffect>
                                  </p:childTnLst>
                                </p:cTn>
                              </p:par>
                            </p:childTnLst>
                          </p:cTn>
                        </p:par>
                        <p:par>
                          <p:cTn id="102" fill="hold">
                            <p:stCondLst>
                              <p:cond delay="6750"/>
                            </p:stCondLst>
                            <p:childTnLst>
                              <p:par>
                                <p:cTn id="103" presetID="10" presetClass="entr" presetSubtype="0" fill="hold" nodeType="after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fade">
                                      <p:cBhvr>
                                        <p:cTn id="105" dur="250"/>
                                        <p:tgtEl>
                                          <p:spTgt spid="108"/>
                                        </p:tgtEl>
                                      </p:cBhvr>
                                    </p:animEffect>
                                  </p:childTnLst>
                                </p:cTn>
                              </p:par>
                            </p:childTnLst>
                          </p:cTn>
                        </p:par>
                        <p:par>
                          <p:cTn id="106" fill="hold">
                            <p:stCondLst>
                              <p:cond delay="7000"/>
                            </p:stCondLst>
                            <p:childTnLst>
                              <p:par>
                                <p:cTn id="107" presetID="10" presetClass="entr" presetSubtype="0" fill="hold" nodeType="afterEffect">
                                  <p:stCondLst>
                                    <p:cond delay="0"/>
                                  </p:stCondLst>
                                  <p:childTnLst>
                                    <p:set>
                                      <p:cBhvr>
                                        <p:cTn id="108" dur="1" fill="hold">
                                          <p:stCondLst>
                                            <p:cond delay="0"/>
                                          </p:stCondLst>
                                        </p:cTn>
                                        <p:tgtEl>
                                          <p:spTgt spid="109"/>
                                        </p:tgtEl>
                                        <p:attrNameLst>
                                          <p:attrName>style.visibility</p:attrName>
                                        </p:attrNameLst>
                                      </p:cBhvr>
                                      <p:to>
                                        <p:strVal val="visible"/>
                                      </p:to>
                                    </p:set>
                                    <p:animEffect transition="in" filter="fade">
                                      <p:cBhvr>
                                        <p:cTn id="109" dur="250"/>
                                        <p:tgtEl>
                                          <p:spTgt spid="109"/>
                                        </p:tgtEl>
                                      </p:cBhvr>
                                    </p:animEffect>
                                  </p:childTnLst>
                                </p:cTn>
                              </p:par>
                            </p:childTnLst>
                          </p:cTn>
                        </p:par>
                        <p:par>
                          <p:cTn id="110" fill="hold">
                            <p:stCondLst>
                              <p:cond delay="7250"/>
                            </p:stCondLst>
                            <p:childTnLst>
                              <p:par>
                                <p:cTn id="111" presetID="10" presetClass="entr" presetSubtype="0" fill="hold" nodeType="afterEffect">
                                  <p:stCondLst>
                                    <p:cond delay="0"/>
                                  </p:stCondLst>
                                  <p:childTnLst>
                                    <p:set>
                                      <p:cBhvr>
                                        <p:cTn id="112" dur="1" fill="hold">
                                          <p:stCondLst>
                                            <p:cond delay="0"/>
                                          </p:stCondLst>
                                        </p:cTn>
                                        <p:tgtEl>
                                          <p:spTgt spid="110"/>
                                        </p:tgtEl>
                                        <p:attrNameLst>
                                          <p:attrName>style.visibility</p:attrName>
                                        </p:attrNameLst>
                                      </p:cBhvr>
                                      <p:to>
                                        <p:strVal val="visible"/>
                                      </p:to>
                                    </p:set>
                                    <p:animEffect transition="in" filter="fade">
                                      <p:cBhvr>
                                        <p:cTn id="113" dur="250"/>
                                        <p:tgtEl>
                                          <p:spTgt spid="110"/>
                                        </p:tgtEl>
                                      </p:cBhvr>
                                    </p:animEffect>
                                  </p:childTnLst>
                                </p:cTn>
                              </p:par>
                            </p:childTnLst>
                          </p:cTn>
                        </p:par>
                        <p:par>
                          <p:cTn id="114" fill="hold">
                            <p:stCondLst>
                              <p:cond delay="7500"/>
                            </p:stCondLst>
                            <p:childTnLst>
                              <p:par>
                                <p:cTn id="115" presetID="10" presetClass="entr" presetSubtype="0" fill="hold" nodeType="afterEffect">
                                  <p:stCondLst>
                                    <p:cond delay="0"/>
                                  </p:stCondLst>
                                  <p:childTnLst>
                                    <p:set>
                                      <p:cBhvr>
                                        <p:cTn id="116" dur="1" fill="hold">
                                          <p:stCondLst>
                                            <p:cond delay="0"/>
                                          </p:stCondLst>
                                        </p:cTn>
                                        <p:tgtEl>
                                          <p:spTgt spid="111"/>
                                        </p:tgtEl>
                                        <p:attrNameLst>
                                          <p:attrName>style.visibility</p:attrName>
                                        </p:attrNameLst>
                                      </p:cBhvr>
                                      <p:to>
                                        <p:strVal val="visible"/>
                                      </p:to>
                                    </p:set>
                                    <p:animEffect transition="in" filter="fade">
                                      <p:cBhvr>
                                        <p:cTn id="117" dur="250"/>
                                        <p:tgtEl>
                                          <p:spTgt spid="111"/>
                                        </p:tgtEl>
                                      </p:cBhvr>
                                    </p:animEffect>
                                  </p:childTnLst>
                                </p:cTn>
                              </p:par>
                            </p:childTnLst>
                          </p:cTn>
                        </p:par>
                        <p:par>
                          <p:cTn id="118" fill="hold">
                            <p:stCondLst>
                              <p:cond delay="7750"/>
                            </p:stCondLst>
                            <p:childTnLst>
                              <p:par>
                                <p:cTn id="119" presetID="10" presetClass="entr" presetSubtype="0" fill="hold" nodeType="afterEffect">
                                  <p:stCondLst>
                                    <p:cond delay="0"/>
                                  </p:stCondLst>
                                  <p:childTnLst>
                                    <p:set>
                                      <p:cBhvr>
                                        <p:cTn id="120" dur="1" fill="hold">
                                          <p:stCondLst>
                                            <p:cond delay="0"/>
                                          </p:stCondLst>
                                        </p:cTn>
                                        <p:tgtEl>
                                          <p:spTgt spid="112"/>
                                        </p:tgtEl>
                                        <p:attrNameLst>
                                          <p:attrName>style.visibility</p:attrName>
                                        </p:attrNameLst>
                                      </p:cBhvr>
                                      <p:to>
                                        <p:strVal val="visible"/>
                                      </p:to>
                                    </p:set>
                                    <p:animEffect transition="in" filter="fade">
                                      <p:cBhvr>
                                        <p:cTn id="121" dur="250"/>
                                        <p:tgtEl>
                                          <p:spTgt spid="112"/>
                                        </p:tgtEl>
                                      </p:cBhvr>
                                    </p:animEffect>
                                  </p:childTnLst>
                                </p:cTn>
                              </p:par>
                            </p:childTnLst>
                          </p:cTn>
                        </p:par>
                        <p:par>
                          <p:cTn id="122" fill="hold">
                            <p:stCondLst>
                              <p:cond delay="8000"/>
                            </p:stCondLst>
                            <p:childTnLst>
                              <p:par>
                                <p:cTn id="123" presetID="10" presetClass="entr" presetSubtype="0" fill="hold" nodeType="afterEffect">
                                  <p:stCondLst>
                                    <p:cond delay="0"/>
                                  </p:stCondLst>
                                  <p:childTnLst>
                                    <p:set>
                                      <p:cBhvr>
                                        <p:cTn id="124" dur="1" fill="hold">
                                          <p:stCondLst>
                                            <p:cond delay="0"/>
                                          </p:stCondLst>
                                        </p:cTn>
                                        <p:tgtEl>
                                          <p:spTgt spid="113"/>
                                        </p:tgtEl>
                                        <p:attrNameLst>
                                          <p:attrName>style.visibility</p:attrName>
                                        </p:attrNameLst>
                                      </p:cBhvr>
                                      <p:to>
                                        <p:strVal val="visible"/>
                                      </p:to>
                                    </p:set>
                                    <p:animEffect transition="in" filter="fade">
                                      <p:cBhvr>
                                        <p:cTn id="125" dur="250"/>
                                        <p:tgtEl>
                                          <p:spTgt spid="113"/>
                                        </p:tgtEl>
                                      </p:cBhvr>
                                    </p:animEffect>
                                  </p:childTnLst>
                                </p:cTn>
                              </p:par>
                            </p:childTnLst>
                          </p:cTn>
                        </p:par>
                        <p:par>
                          <p:cTn id="126" fill="hold">
                            <p:stCondLst>
                              <p:cond delay="8250"/>
                            </p:stCondLst>
                            <p:childTnLst>
                              <p:par>
                                <p:cTn id="127" presetID="10" presetClass="entr" presetSubtype="0" fill="hold" nodeType="afterEffect">
                                  <p:stCondLst>
                                    <p:cond delay="0"/>
                                  </p:stCondLst>
                                  <p:childTnLst>
                                    <p:set>
                                      <p:cBhvr>
                                        <p:cTn id="128" dur="1" fill="hold">
                                          <p:stCondLst>
                                            <p:cond delay="0"/>
                                          </p:stCondLst>
                                        </p:cTn>
                                        <p:tgtEl>
                                          <p:spTgt spid="114"/>
                                        </p:tgtEl>
                                        <p:attrNameLst>
                                          <p:attrName>style.visibility</p:attrName>
                                        </p:attrNameLst>
                                      </p:cBhvr>
                                      <p:to>
                                        <p:strVal val="visible"/>
                                      </p:to>
                                    </p:set>
                                    <p:animEffect transition="in" filter="fade">
                                      <p:cBhvr>
                                        <p:cTn id="129" dur="250"/>
                                        <p:tgtEl>
                                          <p:spTgt spid="114"/>
                                        </p:tgtEl>
                                      </p:cBhvr>
                                    </p:animEffect>
                                  </p:childTnLst>
                                </p:cTn>
                              </p:par>
                            </p:childTnLst>
                          </p:cTn>
                        </p:par>
                        <p:par>
                          <p:cTn id="130" fill="hold">
                            <p:stCondLst>
                              <p:cond delay="8500"/>
                            </p:stCondLst>
                            <p:childTnLst>
                              <p:par>
                                <p:cTn id="131" presetID="10" presetClass="entr" presetSubtype="0" fill="hold" nodeType="afterEffect">
                                  <p:stCondLst>
                                    <p:cond delay="0"/>
                                  </p:stCondLst>
                                  <p:childTnLst>
                                    <p:set>
                                      <p:cBhvr>
                                        <p:cTn id="132" dur="1" fill="hold">
                                          <p:stCondLst>
                                            <p:cond delay="0"/>
                                          </p:stCondLst>
                                        </p:cTn>
                                        <p:tgtEl>
                                          <p:spTgt spid="115"/>
                                        </p:tgtEl>
                                        <p:attrNameLst>
                                          <p:attrName>style.visibility</p:attrName>
                                        </p:attrNameLst>
                                      </p:cBhvr>
                                      <p:to>
                                        <p:strVal val="visible"/>
                                      </p:to>
                                    </p:set>
                                    <p:animEffect transition="in" filter="fade">
                                      <p:cBhvr>
                                        <p:cTn id="133" dur="250"/>
                                        <p:tgtEl>
                                          <p:spTgt spid="115"/>
                                        </p:tgtEl>
                                      </p:cBhvr>
                                    </p:animEffect>
                                  </p:childTnLst>
                                </p:cTn>
                              </p:par>
                            </p:childTnLst>
                          </p:cTn>
                        </p:par>
                        <p:par>
                          <p:cTn id="134" fill="hold">
                            <p:stCondLst>
                              <p:cond delay="8750"/>
                            </p:stCondLst>
                            <p:childTnLst>
                              <p:par>
                                <p:cTn id="135" presetID="10" presetClass="entr" presetSubtype="0" fill="hold" nodeType="afterEffect">
                                  <p:stCondLst>
                                    <p:cond delay="0"/>
                                  </p:stCondLst>
                                  <p:childTnLst>
                                    <p:set>
                                      <p:cBhvr>
                                        <p:cTn id="136" dur="1" fill="hold">
                                          <p:stCondLst>
                                            <p:cond delay="0"/>
                                          </p:stCondLst>
                                        </p:cTn>
                                        <p:tgtEl>
                                          <p:spTgt spid="116"/>
                                        </p:tgtEl>
                                        <p:attrNameLst>
                                          <p:attrName>style.visibility</p:attrName>
                                        </p:attrNameLst>
                                      </p:cBhvr>
                                      <p:to>
                                        <p:strVal val="visible"/>
                                      </p:to>
                                    </p:set>
                                    <p:animEffect transition="in" filter="fade">
                                      <p:cBhvr>
                                        <p:cTn id="137" dur="250"/>
                                        <p:tgtEl>
                                          <p:spTgt spid="116"/>
                                        </p:tgtEl>
                                      </p:cBhvr>
                                    </p:animEffect>
                                  </p:childTnLst>
                                </p:cTn>
                              </p:par>
                            </p:childTnLst>
                          </p:cTn>
                        </p:par>
                        <p:par>
                          <p:cTn id="138" fill="hold">
                            <p:stCondLst>
                              <p:cond delay="9000"/>
                            </p:stCondLst>
                            <p:childTnLst>
                              <p:par>
                                <p:cTn id="139" presetID="10" presetClass="entr" presetSubtype="0" fill="hold" nodeType="afterEffect">
                                  <p:stCondLst>
                                    <p:cond delay="0"/>
                                  </p:stCondLst>
                                  <p:childTnLst>
                                    <p:set>
                                      <p:cBhvr>
                                        <p:cTn id="140" dur="1" fill="hold">
                                          <p:stCondLst>
                                            <p:cond delay="0"/>
                                          </p:stCondLst>
                                        </p:cTn>
                                        <p:tgtEl>
                                          <p:spTgt spid="117"/>
                                        </p:tgtEl>
                                        <p:attrNameLst>
                                          <p:attrName>style.visibility</p:attrName>
                                        </p:attrNameLst>
                                      </p:cBhvr>
                                      <p:to>
                                        <p:strVal val="visible"/>
                                      </p:to>
                                    </p:set>
                                    <p:animEffect transition="in" filter="fade">
                                      <p:cBhvr>
                                        <p:cTn id="141" dur="250"/>
                                        <p:tgtEl>
                                          <p:spTgt spid="117"/>
                                        </p:tgtEl>
                                      </p:cBhvr>
                                    </p:animEffect>
                                  </p:childTnLst>
                                </p:cTn>
                              </p:par>
                            </p:childTnLst>
                          </p:cTn>
                        </p:par>
                        <p:par>
                          <p:cTn id="142" fill="hold">
                            <p:stCondLst>
                              <p:cond delay="9250"/>
                            </p:stCondLst>
                            <p:childTnLst>
                              <p:par>
                                <p:cTn id="143" presetID="10" presetClass="entr" presetSubtype="0" fill="hold" nodeType="afterEffect">
                                  <p:stCondLst>
                                    <p:cond delay="0"/>
                                  </p:stCondLst>
                                  <p:childTnLst>
                                    <p:set>
                                      <p:cBhvr>
                                        <p:cTn id="144" dur="1" fill="hold">
                                          <p:stCondLst>
                                            <p:cond delay="0"/>
                                          </p:stCondLst>
                                        </p:cTn>
                                        <p:tgtEl>
                                          <p:spTgt spid="118"/>
                                        </p:tgtEl>
                                        <p:attrNameLst>
                                          <p:attrName>style.visibility</p:attrName>
                                        </p:attrNameLst>
                                      </p:cBhvr>
                                      <p:to>
                                        <p:strVal val="visible"/>
                                      </p:to>
                                    </p:set>
                                    <p:animEffect transition="in" filter="fade">
                                      <p:cBhvr>
                                        <p:cTn id="145" dur="250"/>
                                        <p:tgtEl>
                                          <p:spTgt spid="118"/>
                                        </p:tgtEl>
                                      </p:cBhvr>
                                    </p:animEffect>
                                  </p:childTnLst>
                                </p:cTn>
                              </p:par>
                            </p:childTnLst>
                          </p:cTn>
                        </p:par>
                        <p:par>
                          <p:cTn id="146" fill="hold">
                            <p:stCondLst>
                              <p:cond delay="9500"/>
                            </p:stCondLst>
                            <p:childTnLst>
                              <p:par>
                                <p:cTn id="147" presetID="10" presetClass="entr" presetSubtype="0" fill="hold" nodeType="afterEffect">
                                  <p:stCondLst>
                                    <p:cond delay="0"/>
                                  </p:stCondLst>
                                  <p:childTnLst>
                                    <p:set>
                                      <p:cBhvr>
                                        <p:cTn id="148" dur="1" fill="hold">
                                          <p:stCondLst>
                                            <p:cond delay="0"/>
                                          </p:stCondLst>
                                        </p:cTn>
                                        <p:tgtEl>
                                          <p:spTgt spid="119"/>
                                        </p:tgtEl>
                                        <p:attrNameLst>
                                          <p:attrName>style.visibility</p:attrName>
                                        </p:attrNameLst>
                                      </p:cBhvr>
                                      <p:to>
                                        <p:strVal val="visible"/>
                                      </p:to>
                                    </p:set>
                                    <p:animEffect transition="in" filter="fade">
                                      <p:cBhvr>
                                        <p:cTn id="149" dur="25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241C57-9E12-55F8-62C5-793D087C365F}"/>
              </a:ext>
            </a:extLst>
          </p:cNvPr>
          <p:cNvSpPr/>
          <p:nvPr/>
        </p:nvSpPr>
        <p:spPr bwMode="auto">
          <a:xfrm>
            <a:off x="665483" y="6334125"/>
            <a:ext cx="10239375" cy="5238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nSpc>
                <a:spcPct val="110000"/>
              </a:lnSpc>
              <a:defRPr/>
            </a:pPr>
            <a:r>
              <a:rPr lang="en-US" sz="700">
                <a:solidFill>
                  <a:srgbClr val="FFFFFF"/>
                </a:solidFill>
                <a:latin typeface="Segoe UI"/>
              </a:rPr>
              <a:t>Microsoft, Microsoft Azure,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 </a:t>
            </a:r>
            <a:endParaRPr lang="en-US" sz="133">
              <a:solidFill>
                <a:srgbClr val="FFFFFF"/>
              </a:solidFill>
              <a:latin typeface="Segoe UI"/>
            </a:endParaRPr>
          </a:p>
        </p:txBody>
      </p:sp>
      <p:sp>
        <p:nvSpPr>
          <p:cNvPr id="3" name="Title 2">
            <a:extLst>
              <a:ext uri="{FF2B5EF4-FFF2-40B4-BE49-F238E27FC236}">
                <a16:creationId xmlns:a16="http://schemas.microsoft.com/office/drawing/2014/main" id="{E67EED8E-9A20-8EBD-3078-9C94C49B86DD}"/>
              </a:ext>
            </a:extLst>
          </p:cNvPr>
          <p:cNvSpPr>
            <a:spLocks noGrp="1"/>
          </p:cNvSpPr>
          <p:nvPr>
            <p:ph type="title" idx="4294967295"/>
          </p:nvPr>
        </p:nvSpPr>
        <p:spPr>
          <a:xfrm>
            <a:off x="881886" y="-553998"/>
            <a:ext cx="10436354" cy="553998"/>
          </a:xfrm>
        </p:spPr>
        <p:txBody>
          <a:bodyPr vert="horz" wrap="square" lIns="0" tIns="0" rIns="0" bIns="0" rtlCol="0" anchor="b">
            <a:spAutoFit/>
          </a:bodyPr>
          <a:lstStyle/>
          <a:p>
            <a:r>
              <a:rPr lang="en-US"/>
              <a:t>End slide</a:t>
            </a:r>
          </a:p>
        </p:txBody>
      </p:sp>
    </p:spTree>
    <p:extLst>
      <p:ext uri="{BB962C8B-B14F-4D97-AF65-F5344CB8AC3E}">
        <p14:creationId xmlns:p14="http://schemas.microsoft.com/office/powerpoint/2010/main" val="2155739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C3E5B-0C29-375B-5C5C-B00E49D08F86}"/>
              </a:ext>
            </a:extLst>
          </p:cNvPr>
          <p:cNvSpPr>
            <a:spLocks noGrp="1"/>
          </p:cNvSpPr>
          <p:nvPr>
            <p:ph type="title"/>
          </p:nvPr>
        </p:nvSpPr>
        <p:spPr>
          <a:xfrm>
            <a:off x="1884079" y="2813447"/>
            <a:ext cx="3165903" cy="615553"/>
          </a:xfrm>
        </p:spPr>
        <p:txBody>
          <a:bodyPr/>
          <a:lstStyle/>
          <a:p>
            <a:r>
              <a:rPr lang="en-US"/>
              <a:t>Appendix</a:t>
            </a:r>
          </a:p>
        </p:txBody>
      </p:sp>
    </p:spTree>
    <p:extLst>
      <p:ext uri="{BB962C8B-B14F-4D97-AF65-F5344CB8AC3E}">
        <p14:creationId xmlns:p14="http://schemas.microsoft.com/office/powerpoint/2010/main" val="249612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751046-F047-000E-9110-F18B8D2454E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84801" y="566461"/>
            <a:ext cx="6221983" cy="5552119"/>
          </a:xfrm>
          <a:prstGeom prst="roundRect">
            <a:avLst>
              <a:gd name="adj" fmla="val 8413"/>
            </a:avLst>
          </a:prstGeom>
          <a:effectLst>
            <a:outerShdw blurRad="63500" dist="63500" dir="9000000" algn="t" rotWithShape="0">
              <a:prstClr val="black">
                <a:alpha val="20000"/>
              </a:prstClr>
            </a:outerShdw>
          </a:effectLst>
        </p:spPr>
      </p:pic>
      <p:sp>
        <p:nvSpPr>
          <p:cNvPr id="2" name="Title 1">
            <a:extLst>
              <a:ext uri="{FF2B5EF4-FFF2-40B4-BE49-F238E27FC236}">
                <a16:creationId xmlns:a16="http://schemas.microsoft.com/office/drawing/2014/main" id="{9A9BC4AF-D385-B3AF-B0E4-016A1F31BA54}"/>
              </a:ext>
            </a:extLst>
          </p:cNvPr>
          <p:cNvSpPr>
            <a:spLocks noGrp="1"/>
          </p:cNvSpPr>
          <p:nvPr>
            <p:ph type="title"/>
          </p:nvPr>
        </p:nvSpPr>
        <p:spPr>
          <a:xfrm>
            <a:off x="588263" y="-716835"/>
            <a:ext cx="11018520" cy="656591"/>
          </a:xfrm>
        </p:spPr>
        <p:txBody>
          <a:bodyPr/>
          <a:lstStyle/>
          <a:p>
            <a:r>
              <a:rPr lang="en-US">
                <a:solidFill>
                  <a:schemeClr val="bg1">
                    <a:lumMod val="95000"/>
                  </a:schemeClr>
                </a:solidFill>
              </a:rPr>
              <a:t>Compliance</a:t>
            </a:r>
          </a:p>
        </p:txBody>
      </p:sp>
      <p:sp>
        <p:nvSpPr>
          <p:cNvPr id="4" name="Title Placeholder 1">
            <a:extLst>
              <a:ext uri="{FF2B5EF4-FFF2-40B4-BE49-F238E27FC236}">
                <a16:creationId xmlns:a16="http://schemas.microsoft.com/office/drawing/2014/main" id="{33D6E3B0-DFA4-8002-10A3-6890FB844E16}"/>
              </a:ext>
            </a:extLst>
          </p:cNvPr>
          <p:cNvSpPr txBox="1">
            <a:spLocks/>
          </p:cNvSpPr>
          <p:nvPr/>
        </p:nvSpPr>
        <p:spPr>
          <a:xfrm>
            <a:off x="942616" y="1644886"/>
            <a:ext cx="3821289" cy="1231106"/>
          </a:xfrm>
          <a:prstGeom prst="rect">
            <a:avLst/>
          </a:prstGeom>
        </p:spPr>
        <p:txBody>
          <a:bodyPr vert="horz" wrap="square" lIns="0" tIns="0" rIns="0" bIns="0" rtlCol="0" anchor="t">
            <a:spAutoFit/>
          </a:bodyPr>
          <a:lstStyle>
            <a:lvl1pPr algn="ctr" defTabSz="914367" rtl="0" eaLnBrk="1" latinLnBrk="0" hangingPunct="1">
              <a:lnSpc>
                <a:spcPct val="90000"/>
              </a:lnSpc>
              <a:spcBef>
                <a:spcPct val="0"/>
              </a:spcBef>
              <a:buNone/>
              <a:defRPr lang="en-US" sz="6000" b="0" kern="1200" cap="none" spc="-49" baseline="0" dirty="0" smtClean="0">
                <a:ln w="3175">
                  <a:noFill/>
                </a:ln>
                <a:solidFill>
                  <a:schemeClr val="bg1"/>
                </a:solidFill>
                <a:effectLst/>
                <a:latin typeface="+mj-lt"/>
                <a:ea typeface="+mn-ea"/>
                <a:cs typeface="Segoe UI" pitchFamily="34" charset="0"/>
              </a:defRPr>
            </a:lvl1pPr>
          </a:lstStyle>
          <a:p>
            <a:pPr algn="l">
              <a:lnSpc>
                <a:spcPct val="100000"/>
              </a:lnSpc>
              <a:spcAft>
                <a:spcPts val="2000"/>
              </a:spcAft>
            </a:pPr>
            <a:r>
              <a:rPr sz="4800" spc="-71">
                <a:solidFill>
                  <a:schemeClr val="accent1"/>
                </a:solidFill>
              </a:rPr>
              <a:t>100+ </a:t>
            </a:r>
            <a:br>
              <a:rPr sz="4800" b="1" spc="-71">
                <a:solidFill>
                  <a:schemeClr val="accent1"/>
                </a:solidFill>
              </a:rPr>
            </a:br>
            <a:r>
              <a:rPr sz="3200" spc="-71">
                <a:solidFill>
                  <a:schemeClr val="accent1"/>
                </a:solidFill>
              </a:rPr>
              <a:t>compliance offerings</a:t>
            </a:r>
            <a:endParaRPr sz="2000" spc="-71">
              <a:solidFill>
                <a:schemeClr val="accent1"/>
              </a:solidFill>
            </a:endParaRPr>
          </a:p>
        </p:txBody>
      </p:sp>
      <p:sp>
        <p:nvSpPr>
          <p:cNvPr id="6" name="TextBox 5">
            <a:extLst>
              <a:ext uri="{FF2B5EF4-FFF2-40B4-BE49-F238E27FC236}">
                <a16:creationId xmlns:a16="http://schemas.microsoft.com/office/drawing/2014/main" id="{9A4630B1-22DC-FA49-7128-CDC8455EE06A}"/>
              </a:ext>
            </a:extLst>
          </p:cNvPr>
          <p:cNvSpPr txBox="1"/>
          <p:nvPr/>
        </p:nvSpPr>
        <p:spPr>
          <a:xfrm>
            <a:off x="832548" y="3011307"/>
            <a:ext cx="4224867" cy="796821"/>
          </a:xfrm>
          <a:prstGeom prst="rect">
            <a:avLst/>
          </a:prstGeom>
          <a:noFill/>
        </p:spPr>
        <p:txBody>
          <a:bodyPr wrap="square">
            <a:spAutoFit/>
          </a:bodyPr>
          <a:lstStyle/>
          <a:p>
            <a:pPr>
              <a:lnSpc>
                <a:spcPct val="130000"/>
              </a:lnSpc>
              <a:spcAft>
                <a:spcPts val="2000"/>
              </a:spcAft>
            </a:pPr>
            <a:r>
              <a:rPr lang="en-US" sz="1867" spc="-31">
                <a:solidFill>
                  <a:srgbClr val="3C3C41"/>
                </a:solidFill>
              </a:rPr>
              <a:t>The most comprehensive compliance coverage of any cloud service provider.</a:t>
            </a:r>
          </a:p>
        </p:txBody>
      </p:sp>
      <p:pic>
        <p:nvPicPr>
          <p:cNvPr id="7" name="Picture 6">
            <a:extLst>
              <a:ext uri="{FF2B5EF4-FFF2-40B4-BE49-F238E27FC236}">
                <a16:creationId xmlns:a16="http://schemas.microsoft.com/office/drawing/2014/main" id="{07CE52BD-1651-A074-ECA4-008A1E5C31D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9703" y="1016000"/>
            <a:ext cx="1828800" cy="4826000"/>
          </a:xfrm>
          <a:prstGeom prst="roundRect">
            <a:avLst>
              <a:gd name="adj" fmla="val 8413"/>
            </a:avLst>
          </a:prstGeom>
          <a:effectLst>
            <a:outerShdw blurRad="38100" dist="38100" dir="9000000" algn="t" rotWithShape="0">
              <a:prstClr val="black">
                <a:alpha val="20000"/>
              </a:prstClr>
            </a:outerShdw>
          </a:effectLst>
        </p:spPr>
      </p:pic>
      <p:pic>
        <p:nvPicPr>
          <p:cNvPr id="8" name="Picture 7">
            <a:extLst>
              <a:ext uri="{FF2B5EF4-FFF2-40B4-BE49-F238E27FC236}">
                <a16:creationId xmlns:a16="http://schemas.microsoft.com/office/drawing/2014/main" id="{A708E78E-42B6-2621-DBC4-43F7ED32568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231" y="1016000"/>
            <a:ext cx="1828800" cy="4826000"/>
          </a:xfrm>
          <a:prstGeom prst="roundRect">
            <a:avLst>
              <a:gd name="adj" fmla="val 8413"/>
            </a:avLst>
          </a:prstGeom>
          <a:effectLst>
            <a:outerShdw blurRad="38100" dist="38100" dir="9000000" algn="t" rotWithShape="0">
              <a:prstClr val="black">
                <a:alpha val="20000"/>
              </a:prstClr>
            </a:outerShdw>
          </a:effectLst>
        </p:spPr>
      </p:pic>
      <p:pic>
        <p:nvPicPr>
          <p:cNvPr id="9" name="Picture 8">
            <a:extLst>
              <a:ext uri="{FF2B5EF4-FFF2-40B4-BE49-F238E27FC236}">
                <a16:creationId xmlns:a16="http://schemas.microsoft.com/office/drawing/2014/main" id="{12123529-3AF3-F1DA-1B21-EB0FA2EF70F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4176" y="1016000"/>
            <a:ext cx="1828800" cy="4826000"/>
          </a:xfrm>
          <a:prstGeom prst="roundRect">
            <a:avLst>
              <a:gd name="adj" fmla="val 8413"/>
            </a:avLst>
          </a:prstGeom>
          <a:effectLst>
            <a:outerShdw blurRad="38100" dist="38100" dir="9000000" algn="t" rotWithShape="0">
              <a:prstClr val="black">
                <a:alpha val="20000"/>
              </a:prstClr>
            </a:outerShdw>
          </a:effectLst>
        </p:spPr>
      </p:pic>
    </p:spTree>
    <p:extLst>
      <p:ext uri="{BB962C8B-B14F-4D97-AF65-F5344CB8AC3E}">
        <p14:creationId xmlns:p14="http://schemas.microsoft.com/office/powerpoint/2010/main" val="234902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751046-F047-000E-9110-F18B8D2454E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84801" y="566461"/>
            <a:ext cx="6221983" cy="5552119"/>
          </a:xfrm>
          <a:prstGeom prst="roundRect">
            <a:avLst>
              <a:gd name="adj" fmla="val 8413"/>
            </a:avLst>
          </a:prstGeom>
          <a:effectLst>
            <a:outerShdw blurRad="63500" dist="63500" dir="9000000" algn="t" rotWithShape="0">
              <a:prstClr val="black">
                <a:alpha val="20000"/>
              </a:prstClr>
            </a:outerShdw>
          </a:effectLst>
        </p:spPr>
      </p:pic>
      <p:pic>
        <p:nvPicPr>
          <p:cNvPr id="44" name="Picture 43">
            <a:extLst>
              <a:ext uri="{FF2B5EF4-FFF2-40B4-BE49-F238E27FC236}">
                <a16:creationId xmlns:a16="http://schemas.microsoft.com/office/drawing/2014/main" id="{677101CD-7B9C-B296-6070-7FDBEB70570C}"/>
              </a:ext>
              <a:ext uri="{C183D7F6-B498-43B3-948B-1728B52AA6E4}">
                <adec:decorative xmlns:adec="http://schemas.microsoft.com/office/drawing/2017/decorative" val="1"/>
              </a:ext>
            </a:extLst>
          </p:cNvPr>
          <p:cNvPicPr>
            <a:picLocks noChangeAspect="1"/>
          </p:cNvPicPr>
          <p:nvPr/>
        </p:nvPicPr>
        <p:blipFill rotWithShape="1">
          <a:blip r:embed="rId4">
            <a:alphaModFix/>
          </a:blip>
          <a:srcRect l="603" r="603"/>
          <a:stretch/>
        </p:blipFill>
        <p:spPr>
          <a:xfrm>
            <a:off x="7076466" y="1788415"/>
            <a:ext cx="3311253" cy="3311253"/>
          </a:xfrm>
          <a:prstGeom prst="ellipse">
            <a:avLst/>
          </a:prstGeom>
          <a:effectLst>
            <a:outerShdw blurRad="50800" dist="127000" dir="9000000" algn="t" rotWithShape="0">
              <a:prstClr val="black">
                <a:alpha val="20000"/>
              </a:prstClr>
            </a:outerShdw>
          </a:effectLst>
        </p:spPr>
      </p:pic>
      <p:sp>
        <p:nvSpPr>
          <p:cNvPr id="2" name="Title 1">
            <a:extLst>
              <a:ext uri="{FF2B5EF4-FFF2-40B4-BE49-F238E27FC236}">
                <a16:creationId xmlns:a16="http://schemas.microsoft.com/office/drawing/2014/main" id="{9A9BC4AF-D385-B3AF-B0E4-016A1F31BA54}"/>
              </a:ext>
            </a:extLst>
          </p:cNvPr>
          <p:cNvSpPr>
            <a:spLocks noGrp="1"/>
          </p:cNvSpPr>
          <p:nvPr>
            <p:ph type="title"/>
          </p:nvPr>
        </p:nvSpPr>
        <p:spPr>
          <a:xfrm>
            <a:off x="588263" y="-716835"/>
            <a:ext cx="11018520" cy="656591"/>
          </a:xfrm>
        </p:spPr>
        <p:txBody>
          <a:bodyPr/>
          <a:lstStyle/>
          <a:p>
            <a:r>
              <a:rPr lang="en-US">
                <a:solidFill>
                  <a:schemeClr val="bg1">
                    <a:lumMod val="95000"/>
                  </a:schemeClr>
                </a:solidFill>
              </a:rPr>
              <a:t>Compliance – EU data boundary</a:t>
            </a:r>
          </a:p>
        </p:txBody>
      </p:sp>
      <p:sp>
        <p:nvSpPr>
          <p:cNvPr id="4" name="Title Placeholder 1">
            <a:extLst>
              <a:ext uri="{FF2B5EF4-FFF2-40B4-BE49-F238E27FC236}">
                <a16:creationId xmlns:a16="http://schemas.microsoft.com/office/drawing/2014/main" id="{33D6E3B0-DFA4-8002-10A3-6890FB844E16}"/>
              </a:ext>
            </a:extLst>
          </p:cNvPr>
          <p:cNvSpPr txBox="1">
            <a:spLocks/>
          </p:cNvSpPr>
          <p:nvPr/>
        </p:nvSpPr>
        <p:spPr>
          <a:xfrm>
            <a:off x="942616" y="1870664"/>
            <a:ext cx="4176065" cy="1148904"/>
          </a:xfrm>
          <a:prstGeom prst="rect">
            <a:avLst/>
          </a:prstGeom>
        </p:spPr>
        <p:txBody>
          <a:bodyPr vert="horz" wrap="square" lIns="0" tIns="0" rIns="0" bIns="0" rtlCol="0" anchor="t">
            <a:spAutoFit/>
          </a:bodyPr>
          <a:lstStyle>
            <a:lvl1pPr algn="ctr" defTabSz="914367" rtl="0" eaLnBrk="1" latinLnBrk="0" hangingPunct="1">
              <a:lnSpc>
                <a:spcPct val="90000"/>
              </a:lnSpc>
              <a:spcBef>
                <a:spcPct val="0"/>
              </a:spcBef>
              <a:buNone/>
              <a:defRPr lang="en-US" sz="6000" b="0" kern="1200" cap="none" spc="-49" baseline="0" dirty="0" smtClean="0">
                <a:ln w="3175">
                  <a:noFill/>
                </a:ln>
                <a:solidFill>
                  <a:schemeClr val="bg1"/>
                </a:solidFill>
                <a:effectLst/>
                <a:latin typeface="+mj-lt"/>
                <a:ea typeface="+mn-ea"/>
                <a:cs typeface="Segoe UI" pitchFamily="34" charset="0"/>
              </a:defRPr>
            </a:lvl1pPr>
          </a:lstStyle>
          <a:p>
            <a:pPr algn="l">
              <a:lnSpc>
                <a:spcPct val="100000"/>
              </a:lnSpc>
              <a:spcAft>
                <a:spcPts val="2000"/>
              </a:spcAft>
            </a:pPr>
            <a:r>
              <a:rPr lang="en-US" sz="3733" spc="-71">
                <a:solidFill>
                  <a:srgbClr val="0078D4"/>
                </a:solidFill>
                <a:latin typeface="Segoe Sans Text Semibold" pitchFamily="2" charset="0"/>
                <a:cs typeface="Segoe Sans Text Semibold" pitchFamily="2" charset="0"/>
              </a:rPr>
              <a:t>EU data boundary for Microsoft Cloud</a:t>
            </a:r>
          </a:p>
        </p:txBody>
      </p:sp>
      <p:sp>
        <p:nvSpPr>
          <p:cNvPr id="6" name="TextBox 5">
            <a:extLst>
              <a:ext uri="{FF2B5EF4-FFF2-40B4-BE49-F238E27FC236}">
                <a16:creationId xmlns:a16="http://schemas.microsoft.com/office/drawing/2014/main" id="{9A4630B1-22DC-FA49-7128-CDC8455EE06A}"/>
              </a:ext>
            </a:extLst>
          </p:cNvPr>
          <p:cNvSpPr txBox="1"/>
          <p:nvPr/>
        </p:nvSpPr>
        <p:spPr>
          <a:xfrm>
            <a:off x="832548" y="3072267"/>
            <a:ext cx="4224867" cy="796821"/>
          </a:xfrm>
          <a:prstGeom prst="rect">
            <a:avLst/>
          </a:prstGeom>
          <a:noFill/>
        </p:spPr>
        <p:txBody>
          <a:bodyPr wrap="square">
            <a:spAutoFit/>
          </a:bodyPr>
          <a:lstStyle/>
          <a:p>
            <a:pPr>
              <a:lnSpc>
                <a:spcPct val="130000"/>
              </a:lnSpc>
              <a:spcAft>
                <a:spcPts val="2000"/>
              </a:spcAft>
            </a:pPr>
            <a:r>
              <a:rPr lang="en-US" sz="1867" spc="-31">
                <a:solidFill>
                  <a:srgbClr val="3C3C41"/>
                </a:solidFill>
              </a:rPr>
              <a:t>Storing and processing customer data in the European Union</a:t>
            </a:r>
            <a:r>
              <a:rPr lang="en-US" sz="1867" spc="-31">
                <a:solidFill>
                  <a:srgbClr val="3C3C41"/>
                </a:solidFill>
                <a:latin typeface="Segoe Sans Text"/>
              </a:rPr>
              <a:t>.</a:t>
            </a:r>
          </a:p>
        </p:txBody>
      </p:sp>
      <p:sp>
        <p:nvSpPr>
          <p:cNvPr id="78" name="TextBox 77">
            <a:extLst>
              <a:ext uri="{FF2B5EF4-FFF2-40B4-BE49-F238E27FC236}">
                <a16:creationId xmlns:a16="http://schemas.microsoft.com/office/drawing/2014/main" id="{CAEF861E-B04B-9D1C-9C5D-C073C76ECFEE}"/>
              </a:ext>
            </a:extLst>
          </p:cNvPr>
          <p:cNvSpPr txBox="1"/>
          <p:nvPr/>
        </p:nvSpPr>
        <p:spPr>
          <a:xfrm>
            <a:off x="861846" y="1444088"/>
            <a:ext cx="3077977" cy="379656"/>
          </a:xfrm>
          <a:prstGeom prst="rect">
            <a:avLst/>
          </a:prstGeom>
          <a:noFill/>
        </p:spPr>
        <p:txBody>
          <a:bodyPr wrap="square">
            <a:spAutoFit/>
          </a:bodyPr>
          <a:lstStyle/>
          <a:p>
            <a:pPr>
              <a:spcAft>
                <a:spcPts val="2000"/>
              </a:spcAft>
            </a:pPr>
            <a:r>
              <a:rPr lang="en-US" sz="1867">
                <a:solidFill>
                  <a:schemeClr val="accent2"/>
                </a:solidFill>
                <a:cs typeface="Segoe UI"/>
              </a:rPr>
              <a:t>Coming soon</a:t>
            </a:r>
          </a:p>
        </p:txBody>
      </p:sp>
      <p:pic>
        <p:nvPicPr>
          <p:cNvPr id="93" name="Picture 92" descr="A white paper with a blue and purple square with a white corner&#10;&#10;Description automatically generated">
            <a:extLst>
              <a:ext uri="{FF2B5EF4-FFF2-40B4-BE49-F238E27FC236}">
                <a16:creationId xmlns:a16="http://schemas.microsoft.com/office/drawing/2014/main" id="{2B29B7E0-E5D9-652F-204B-5954C85B8E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64034">
            <a:off x="7771561" y="1438787"/>
            <a:ext cx="1330284" cy="1330284"/>
          </a:xfrm>
          <a:prstGeom prst="rect">
            <a:avLst/>
          </a:prstGeom>
          <a:effectLst>
            <a:outerShdw blurRad="63500" dist="50800" dir="9000000" algn="t" rotWithShape="0">
              <a:prstClr val="black">
                <a:alpha val="20000"/>
              </a:prstClr>
            </a:outerShdw>
          </a:effectLst>
        </p:spPr>
      </p:pic>
      <p:pic>
        <p:nvPicPr>
          <p:cNvPr id="95" name="Picture 94" descr="A white square with blue and purple bars&#10;&#10;Description automatically generated">
            <a:extLst>
              <a:ext uri="{FF2B5EF4-FFF2-40B4-BE49-F238E27FC236}">
                <a16:creationId xmlns:a16="http://schemas.microsoft.com/office/drawing/2014/main" id="{A843CA50-B6CF-57B6-206F-0BDFDE9741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588285">
            <a:off x="6754124" y="1640049"/>
            <a:ext cx="1249603" cy="1419567"/>
          </a:xfrm>
          <a:prstGeom prst="rect">
            <a:avLst/>
          </a:prstGeom>
          <a:effectLst>
            <a:outerShdw blurRad="63500" dist="50800" dir="9000000" algn="t" rotWithShape="0">
              <a:prstClr val="black">
                <a:alpha val="20000"/>
              </a:prstClr>
            </a:outerShdw>
          </a:effectLst>
        </p:spPr>
      </p:pic>
      <p:pic>
        <p:nvPicPr>
          <p:cNvPr id="90" name="Picture 89" descr="A cloud with a lock&#10;&#10;Description automatically generated">
            <a:extLst>
              <a:ext uri="{FF2B5EF4-FFF2-40B4-BE49-F238E27FC236}">
                <a16:creationId xmlns:a16="http://schemas.microsoft.com/office/drawing/2014/main" id="{CB4F75A6-EE0B-4CDF-4340-5C90186D9F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01277">
            <a:off x="7064238" y="2378853"/>
            <a:ext cx="1782844" cy="1782844"/>
          </a:xfrm>
          <a:prstGeom prst="rect">
            <a:avLst/>
          </a:prstGeom>
          <a:effectLst>
            <a:outerShdw blurRad="63500" dist="50800" dir="9000000" algn="t" rotWithShape="0">
              <a:prstClr val="black">
                <a:alpha val="20000"/>
              </a:prstClr>
            </a:outerShdw>
          </a:effectLst>
        </p:spPr>
      </p:pic>
      <p:grpSp>
        <p:nvGrpSpPr>
          <p:cNvPr id="91" name="Group 90">
            <a:extLst>
              <a:ext uri="{FF2B5EF4-FFF2-40B4-BE49-F238E27FC236}">
                <a16:creationId xmlns:a16="http://schemas.microsoft.com/office/drawing/2014/main" id="{9DFCBF35-F747-8F7B-34DB-F073EBE78AD3}"/>
              </a:ext>
              <a:ext uri="{C183D7F6-B498-43B3-948B-1728B52AA6E4}">
                <adec:decorative xmlns:adec="http://schemas.microsoft.com/office/drawing/2017/decorative" val="1"/>
              </a:ext>
            </a:extLst>
          </p:cNvPr>
          <p:cNvGrpSpPr/>
          <p:nvPr/>
        </p:nvGrpSpPr>
        <p:grpSpPr>
          <a:xfrm>
            <a:off x="6251557" y="3115590"/>
            <a:ext cx="1590792" cy="1686175"/>
            <a:chOff x="4506063" y="2357087"/>
            <a:chExt cx="1533724" cy="1625684"/>
          </a:xfrm>
        </p:grpSpPr>
        <p:pic>
          <p:nvPicPr>
            <p:cNvPr id="86" name="Picture 85" descr="A blue and white shield with a lock&#10;&#10;Description automatically generated">
              <a:extLst>
                <a:ext uri="{FF2B5EF4-FFF2-40B4-BE49-F238E27FC236}">
                  <a16:creationId xmlns:a16="http://schemas.microsoft.com/office/drawing/2014/main" id="{20DA7D99-6627-D58A-1BF8-66E6F43CE6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6063" y="2357087"/>
              <a:ext cx="1533724" cy="1625684"/>
            </a:xfrm>
            <a:prstGeom prst="rect">
              <a:avLst/>
            </a:prstGeom>
            <a:effectLst>
              <a:outerShdw blurRad="63500" dist="50800" dir="9000000" algn="t" rotWithShape="0">
                <a:prstClr val="black">
                  <a:alpha val="20000"/>
                </a:prstClr>
              </a:outerShdw>
            </a:effectLst>
          </p:spPr>
        </p:pic>
        <p:pic>
          <p:nvPicPr>
            <p:cNvPr id="88" name="Picture 87" descr="A phone with a check mark and a chat bubble&#10;&#10;Description automatically generated">
              <a:extLst>
                <a:ext uri="{FF2B5EF4-FFF2-40B4-BE49-F238E27FC236}">
                  <a16:creationId xmlns:a16="http://schemas.microsoft.com/office/drawing/2014/main" id="{A9D6A54A-B1AF-CA46-057F-C0ADAEA66E0E}"/>
                </a:ext>
              </a:extLst>
            </p:cNvPr>
            <p:cNvPicPr>
              <a:picLocks noChangeAspect="1"/>
            </p:cNvPicPr>
            <p:nvPr/>
          </p:nvPicPr>
          <p:blipFill rotWithShape="1">
            <a:blip r:embed="rId9">
              <a:extLst>
                <a:ext uri="{28A0092B-C50C-407E-A947-70E740481C1C}">
                  <a14:useLocalDpi xmlns:a14="http://schemas.microsoft.com/office/drawing/2010/main" val="0"/>
                </a:ext>
              </a:extLst>
            </a:blip>
            <a:srcRect l="39513" t="32418" r="39266" b="48248"/>
            <a:stretch/>
          </p:blipFill>
          <p:spPr>
            <a:xfrm>
              <a:off x="4878761" y="2785230"/>
              <a:ext cx="759390" cy="748117"/>
            </a:xfrm>
            <a:prstGeom prst="ellipse">
              <a:avLst/>
            </a:prstGeom>
          </p:spPr>
        </p:pic>
      </p:grpSp>
    </p:spTree>
    <p:extLst>
      <p:ext uri="{BB962C8B-B14F-4D97-AF65-F5344CB8AC3E}">
        <p14:creationId xmlns:p14="http://schemas.microsoft.com/office/powerpoint/2010/main" val="3833403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1000"/>
                                        <p:tgtEl>
                                          <p:spTgt spid="4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250"/>
                                        <p:tgtEl>
                                          <p:spTgt spid="93"/>
                                        </p:tgtEl>
                                      </p:cBhvr>
                                    </p:animEffect>
                                  </p:childTnLst>
                                </p:cTn>
                              </p:par>
                            </p:childTnLst>
                          </p:cTn>
                        </p:par>
                        <p:par>
                          <p:cTn id="28" fill="hold">
                            <p:stCondLst>
                              <p:cond delay="1250"/>
                            </p:stCondLst>
                            <p:childTnLst>
                              <p:par>
                                <p:cTn id="29" presetID="10" presetClass="entr" presetSubtype="0"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250"/>
                                        <p:tgtEl>
                                          <p:spTgt spid="95"/>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250"/>
                                        <p:tgtEl>
                                          <p:spTgt spid="90"/>
                                        </p:tgtEl>
                                      </p:cBhvr>
                                    </p:animEffect>
                                  </p:childTnLst>
                                </p:cTn>
                              </p:par>
                            </p:childTnLst>
                          </p:cTn>
                        </p:par>
                        <p:par>
                          <p:cTn id="36" fill="hold">
                            <p:stCondLst>
                              <p:cond delay="1750"/>
                            </p:stCondLst>
                            <p:childTnLst>
                              <p:par>
                                <p:cTn id="37" presetID="10" presetClass="entr" presetSubtype="0" fill="hold" nodeType="after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fade">
                                      <p:cBhvr>
                                        <p:cTn id="39" dur="2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C87E931-A40F-0B38-AD59-33C264ACC527}"/>
              </a:ext>
              <a:ext uri="{C183D7F6-B498-43B3-948B-1728B52AA6E4}">
                <adec:decorative xmlns:adec="http://schemas.microsoft.com/office/drawing/2017/decorative" val="1"/>
              </a:ext>
            </a:extLst>
          </p:cNvPr>
          <p:cNvGrpSpPr/>
          <p:nvPr/>
        </p:nvGrpSpPr>
        <p:grpSpPr>
          <a:xfrm>
            <a:off x="848431" y="1460660"/>
            <a:ext cx="10848999" cy="4970169"/>
            <a:chOff x="881884" y="1494113"/>
            <a:chExt cx="10848999" cy="5390226"/>
          </a:xfrm>
        </p:grpSpPr>
        <p:sp>
          <p:nvSpPr>
            <p:cNvPr id="8" name="TextBox 7">
              <a:extLst>
                <a:ext uri="{FF2B5EF4-FFF2-40B4-BE49-F238E27FC236}">
                  <a16:creationId xmlns:a16="http://schemas.microsoft.com/office/drawing/2014/main" id="{543920D9-B026-138F-DE1F-5E42FEA0DA3F}"/>
                </a:ext>
                <a:ext uri="{C183D7F6-B498-43B3-948B-1728B52AA6E4}">
                  <adec:decorative xmlns:adec="http://schemas.microsoft.com/office/drawing/2017/decorative" val="1"/>
                </a:ext>
              </a:extLst>
            </p:cNvPr>
            <p:cNvSpPr txBox="1"/>
            <p:nvPr/>
          </p:nvSpPr>
          <p:spPr>
            <a:xfrm>
              <a:off x="881884" y="1494113"/>
              <a:ext cx="10848999" cy="836489"/>
            </a:xfrm>
            <a:prstGeom prst="roundRect">
              <a:avLst>
                <a:gd name="adj" fmla="val 15347"/>
              </a:avLst>
            </a:prstGeom>
            <a:gradFill>
              <a:gsLst>
                <a:gs pos="86000">
                  <a:schemeClr val="accent3"/>
                </a:gs>
                <a:gs pos="43000">
                  <a:schemeClr val="accent1">
                    <a:alpha val="85000"/>
                  </a:schemeClr>
                </a:gs>
              </a:gsLst>
              <a:lin ang="10800000" scaled="1"/>
            </a:gradFill>
            <a:ln w="25003" cap="flat">
              <a:noFill/>
              <a:prstDash val="solid"/>
              <a:miter/>
            </a:ln>
            <a:effectLst/>
          </p:spPr>
          <p:txBody>
            <a:bodyPr rtlCol="0" anchor="ctr"/>
            <a:lstStyle>
              <a:defPPr>
                <a:defRPr lang="en-US"/>
              </a:defPPr>
              <a:lvl1pPr marR="0" lvl="0" indent="0" algn="ctr" fontAlgn="base">
                <a:lnSpc>
                  <a:spcPct val="100000"/>
                </a:lnSpc>
                <a:spcBef>
                  <a:spcPct val="0"/>
                </a:spcBef>
                <a:spcAft>
                  <a:spcPct val="0"/>
                </a:spcAft>
                <a:buClrTx/>
                <a:buSzTx/>
                <a:buFontTx/>
                <a:buNone/>
                <a:tabLst/>
                <a:defRPr kumimoji="0" sz="2800" b="0" i="0" u="none" strike="noStrike" cap="none" spc="0" normalizeH="0" baseline="0">
                  <a:ln w="3175">
                    <a:noFill/>
                  </a:ln>
                  <a:gradFill>
                    <a:gsLst>
                      <a:gs pos="68966">
                        <a:srgbClr val="FFFFFF"/>
                      </a:gs>
                      <a:gs pos="49438">
                        <a:srgbClr val="FFFFFF"/>
                      </a:gs>
                    </a:gsLst>
                    <a:path path="circle">
                      <a:fillToRect l="100000" b="100000"/>
                    </a:path>
                  </a:gradFill>
                  <a:effectLst/>
                  <a:uLnTx/>
                  <a:uFillTx/>
                  <a:latin typeface="Segoe UI Semibold"/>
                  <a:cs typeface="Segoe UI" pitchFamily="34" charset="0"/>
                </a:defRPr>
              </a:lvl1pPr>
            </a:lstStyle>
            <a:p>
              <a:endParaRPr lang="en-CA"/>
            </a:p>
          </p:txBody>
        </p:sp>
        <p:sp>
          <p:nvSpPr>
            <p:cNvPr id="9" name="Rounded Rectangle 19">
              <a:extLst>
                <a:ext uri="{FF2B5EF4-FFF2-40B4-BE49-F238E27FC236}">
                  <a16:creationId xmlns:a16="http://schemas.microsoft.com/office/drawing/2014/main" id="{58569AA3-645F-97A0-8E90-B30D7DA4BFCA}"/>
                </a:ext>
                <a:ext uri="{C183D7F6-B498-43B3-948B-1728B52AA6E4}">
                  <adec:decorative xmlns:adec="http://schemas.microsoft.com/office/drawing/2017/decorative" val="1"/>
                </a:ext>
              </a:extLst>
            </p:cNvPr>
            <p:cNvSpPr/>
            <p:nvPr/>
          </p:nvSpPr>
          <p:spPr bwMode="auto">
            <a:xfrm>
              <a:off x="881885" y="1996068"/>
              <a:ext cx="10848998" cy="4888271"/>
            </a:xfrm>
            <a:prstGeom prst="roundRect">
              <a:avLst>
                <a:gd name="adj" fmla="val 0"/>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grpSp>
      <p:sp>
        <p:nvSpPr>
          <p:cNvPr id="2" name="Title 1">
            <a:extLst>
              <a:ext uri="{FF2B5EF4-FFF2-40B4-BE49-F238E27FC236}">
                <a16:creationId xmlns:a16="http://schemas.microsoft.com/office/drawing/2014/main" id="{C9D9FC92-97C1-6D47-E751-96EB90E0A4B4}"/>
              </a:ext>
            </a:extLst>
          </p:cNvPr>
          <p:cNvSpPr>
            <a:spLocks noGrp="1"/>
          </p:cNvSpPr>
          <p:nvPr>
            <p:ph type="title"/>
          </p:nvPr>
        </p:nvSpPr>
        <p:spPr/>
        <p:txBody>
          <a:bodyPr/>
          <a:lstStyle/>
          <a:p>
            <a:r>
              <a:rPr lang="en-US"/>
              <a:t>Key Vault roles</a:t>
            </a:r>
          </a:p>
        </p:txBody>
      </p:sp>
      <p:sp>
        <p:nvSpPr>
          <p:cNvPr id="5" name="TextBox 4">
            <a:extLst>
              <a:ext uri="{FF2B5EF4-FFF2-40B4-BE49-F238E27FC236}">
                <a16:creationId xmlns:a16="http://schemas.microsoft.com/office/drawing/2014/main" id="{FF57D0C2-3D33-06C3-CD73-861B85D2799E}"/>
              </a:ext>
            </a:extLst>
          </p:cNvPr>
          <p:cNvSpPr txBox="1"/>
          <p:nvPr/>
        </p:nvSpPr>
        <p:spPr>
          <a:xfrm>
            <a:off x="801772" y="1030222"/>
            <a:ext cx="10588455" cy="307777"/>
          </a:xfrm>
          <a:prstGeom prst="rect">
            <a:avLst/>
          </a:prstGeom>
          <a:noFill/>
        </p:spPr>
        <p:txBody>
          <a:bodyPr wrap="square">
            <a:spAutoFit/>
          </a:bodyPr>
          <a:lstStyle/>
          <a:p>
            <a:r>
              <a:rPr lang="en-US" sz="1400">
                <a:solidFill>
                  <a:srgbClr val="161616"/>
                </a:solidFill>
                <a:highlight>
                  <a:srgbClr val="FFFFFF"/>
                </a:highlight>
                <a:latin typeface="Segoe UI" panose="020B0502040204020203" pitchFamily="34" charset="0"/>
              </a:rPr>
              <a:t>U</a:t>
            </a:r>
            <a:r>
              <a:rPr lang="en-US" sz="1400" b="0" i="0">
                <a:solidFill>
                  <a:srgbClr val="161616"/>
                </a:solidFill>
                <a:effectLst/>
                <a:highlight>
                  <a:srgbClr val="FFFFFF"/>
                </a:highlight>
                <a:latin typeface="Segoe UI" panose="020B0502040204020203" pitchFamily="34" charset="0"/>
              </a:rPr>
              <a:t>nderstand how Key Vault meets the needs of developers and security administrators.</a:t>
            </a:r>
            <a:endParaRPr lang="en-US" sz="1400"/>
          </a:p>
        </p:txBody>
      </p:sp>
      <p:graphicFrame>
        <p:nvGraphicFramePr>
          <p:cNvPr id="7" name="Table 6">
            <a:extLst>
              <a:ext uri="{FF2B5EF4-FFF2-40B4-BE49-F238E27FC236}">
                <a16:creationId xmlns:a16="http://schemas.microsoft.com/office/drawing/2014/main" id="{CB0C243F-F3B6-FCCA-B86C-EE7CB0FF5DCC}"/>
              </a:ext>
            </a:extLst>
          </p:cNvPr>
          <p:cNvGraphicFramePr>
            <a:graphicFrameLocks noGrp="1"/>
          </p:cNvGraphicFramePr>
          <p:nvPr>
            <p:extLst>
              <p:ext uri="{D42A27DB-BD31-4B8C-83A1-F6EECF244321}">
                <p14:modId xmlns:p14="http://schemas.microsoft.com/office/powerpoint/2010/main" val="2889086818"/>
              </p:ext>
            </p:extLst>
          </p:nvPr>
        </p:nvGraphicFramePr>
        <p:xfrm>
          <a:off x="848431" y="1457396"/>
          <a:ext cx="10848999" cy="4970168"/>
        </p:xfrm>
        <a:graphic>
          <a:graphicData uri="http://schemas.openxmlformats.org/drawingml/2006/table">
            <a:tbl>
              <a:tblPr firstRow="1"/>
              <a:tblGrid>
                <a:gridCol w="1484417">
                  <a:extLst>
                    <a:ext uri="{9D8B030D-6E8A-4147-A177-3AD203B41FA5}">
                      <a16:colId xmlns:a16="http://schemas.microsoft.com/office/drawing/2014/main" val="4020994450"/>
                    </a:ext>
                  </a:extLst>
                </a:gridCol>
                <a:gridCol w="4317097">
                  <a:extLst>
                    <a:ext uri="{9D8B030D-6E8A-4147-A177-3AD203B41FA5}">
                      <a16:colId xmlns:a16="http://schemas.microsoft.com/office/drawing/2014/main" val="859734108"/>
                    </a:ext>
                  </a:extLst>
                </a:gridCol>
                <a:gridCol w="5047485">
                  <a:extLst>
                    <a:ext uri="{9D8B030D-6E8A-4147-A177-3AD203B41FA5}">
                      <a16:colId xmlns:a16="http://schemas.microsoft.com/office/drawing/2014/main" val="735157046"/>
                    </a:ext>
                  </a:extLst>
                </a:gridCol>
              </a:tblGrid>
              <a:tr h="457200">
                <a:tc>
                  <a:txBody>
                    <a:bodyPr/>
                    <a:lstStyle/>
                    <a:p>
                      <a:pPr algn="l" fontAlgn="t"/>
                      <a:r>
                        <a:rPr lang="en-US" sz="1400">
                          <a:solidFill>
                            <a:schemeClr val="bg1"/>
                          </a:solidFill>
                          <a:effectLst/>
                          <a:latin typeface="+mj-lt"/>
                        </a:rPr>
                        <a:t>Role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bg1"/>
                          </a:solidFill>
                          <a:effectLst/>
                          <a:latin typeface="+mj-lt"/>
                        </a:rPr>
                        <a:t>Problem statement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bg1"/>
                          </a:solidFill>
                          <a:effectLst/>
                          <a:latin typeface="+mj-lt"/>
                        </a:rPr>
                        <a:t>Solved by Azure Key Vault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28929"/>
                  </a:ext>
                </a:extLst>
              </a:tr>
              <a:tr h="1586888">
                <a:tc>
                  <a:txBody>
                    <a:bodyPr/>
                    <a:lstStyle/>
                    <a:p>
                      <a:pPr algn="l" fontAlgn="t"/>
                      <a:r>
                        <a:rPr lang="en-US" sz="1200">
                          <a:solidFill>
                            <a:schemeClr val="bg1"/>
                          </a:solidFill>
                          <a:effectLst/>
                          <a:latin typeface="+mj-lt"/>
                        </a:rPr>
                        <a:t>Developer </a:t>
                      </a:r>
                      <a:br>
                        <a:rPr lang="en-US" sz="1200">
                          <a:solidFill>
                            <a:schemeClr val="bg1"/>
                          </a:solidFill>
                          <a:effectLst/>
                          <a:latin typeface="+mj-lt"/>
                        </a:rPr>
                      </a:br>
                      <a:r>
                        <a:rPr lang="en-US" sz="1200">
                          <a:solidFill>
                            <a:schemeClr val="bg1"/>
                          </a:solidFill>
                          <a:effectLst/>
                          <a:latin typeface="+mj-lt"/>
                        </a:rPr>
                        <a:t>for an Azure application</a:t>
                      </a:r>
                    </a:p>
                  </a:txBody>
                  <a:tcPr marT="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C8279"/>
                    </a:solidFill>
                  </a:tcPr>
                </a:tc>
                <a:tc>
                  <a:txBody>
                    <a:bodyPr/>
                    <a:lstStyle/>
                    <a:p>
                      <a:pPr algn="l" fontAlgn="t">
                        <a:lnSpc>
                          <a:spcPct val="110000"/>
                        </a:lnSpc>
                        <a:spcAft>
                          <a:spcPts val="600"/>
                        </a:spcAft>
                      </a:pPr>
                      <a:r>
                        <a:rPr lang="en-US" sz="1050">
                          <a:solidFill>
                            <a:schemeClr val="tx1"/>
                          </a:solidFill>
                          <a:effectLst/>
                        </a:rPr>
                        <a:t>"I want to write an application for Azure that uses keys for signing and encryption. But I want these keys to be external from my application so that the solution is suitable for an application that's geographically distributed.</a:t>
                      </a:r>
                    </a:p>
                    <a:p>
                      <a:pPr algn="l" fontAlgn="t">
                        <a:lnSpc>
                          <a:spcPct val="110000"/>
                        </a:lnSpc>
                        <a:spcAft>
                          <a:spcPts val="600"/>
                        </a:spcAft>
                      </a:pPr>
                      <a:r>
                        <a:rPr lang="en-US" sz="1050">
                          <a:solidFill>
                            <a:schemeClr val="tx1"/>
                          </a:solidFill>
                          <a:effectLst/>
                        </a:rPr>
                        <a:t>I want these keys and secrets to be protected, without having to write the code myself. I also want these keys and secrets to be easy for me to use from my applications, with optimal performance."</a:t>
                      </a:r>
                    </a:p>
                  </a:txBody>
                  <a:tcPr marT="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l" fontAlgn="t">
                        <a:lnSpc>
                          <a:spcPct val="110000"/>
                        </a:lnSpc>
                        <a:spcAft>
                          <a:spcPts val="600"/>
                        </a:spcAft>
                        <a:buFont typeface="Arial" panose="020B0604020202020204" pitchFamily="34" charset="0"/>
                        <a:buNone/>
                      </a:pPr>
                      <a:r>
                        <a:rPr lang="en-US" sz="1050">
                          <a:solidFill>
                            <a:schemeClr val="tx1"/>
                          </a:solidFill>
                          <a:effectLst/>
                        </a:rPr>
                        <a:t>Keys are stored in a vault and invoked by URI when needed.</a:t>
                      </a:r>
                    </a:p>
                    <a:p>
                      <a:pPr marL="0" indent="0" algn="l" fontAlgn="t">
                        <a:lnSpc>
                          <a:spcPct val="110000"/>
                        </a:lnSpc>
                        <a:spcAft>
                          <a:spcPts val="600"/>
                        </a:spcAft>
                        <a:buFont typeface="Arial" panose="020B0604020202020204" pitchFamily="34" charset="0"/>
                        <a:buNone/>
                      </a:pPr>
                      <a:r>
                        <a:rPr lang="en-US" sz="1050">
                          <a:solidFill>
                            <a:schemeClr val="tx1"/>
                          </a:solidFill>
                          <a:effectLst/>
                        </a:rPr>
                        <a:t>Keys are safeguarded by Azure, using industry-standard algorithms, key lengths, and hardware security modules.</a:t>
                      </a:r>
                    </a:p>
                    <a:p>
                      <a:pPr marL="0" indent="0" algn="l" fontAlgn="t">
                        <a:lnSpc>
                          <a:spcPct val="110000"/>
                        </a:lnSpc>
                        <a:spcAft>
                          <a:spcPts val="600"/>
                        </a:spcAft>
                        <a:buFont typeface="Arial" panose="020B0604020202020204" pitchFamily="34" charset="0"/>
                        <a:buNone/>
                      </a:pPr>
                      <a:r>
                        <a:rPr lang="en-US" sz="1050">
                          <a:solidFill>
                            <a:schemeClr val="tx1"/>
                          </a:solidFill>
                          <a:effectLst/>
                        </a:rPr>
                        <a:t>Keys are processed in HSMs that reside in the same Azure datacenters as the applications. This method provides better reliability and reduced latency than keys that reside in a separate location, such as on-premises.</a:t>
                      </a:r>
                    </a:p>
                  </a:txBody>
                  <a:tcPr marT="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1437832"/>
                  </a:ext>
                </a:extLst>
              </a:tr>
              <a:tr h="1280160">
                <a:tc>
                  <a:txBody>
                    <a:bodyPr/>
                    <a:lstStyle/>
                    <a:p>
                      <a:pPr algn="l" fontAlgn="t"/>
                      <a:r>
                        <a:rPr lang="en-US" sz="1200">
                          <a:solidFill>
                            <a:schemeClr val="bg1"/>
                          </a:solidFill>
                          <a:effectLst/>
                          <a:latin typeface="+mj-lt"/>
                        </a:rPr>
                        <a:t>Developer </a:t>
                      </a:r>
                      <a:br>
                        <a:rPr lang="en-US" sz="1200">
                          <a:solidFill>
                            <a:schemeClr val="bg1"/>
                          </a:solidFill>
                          <a:effectLst/>
                          <a:latin typeface="+mj-lt"/>
                        </a:rPr>
                      </a:br>
                      <a:r>
                        <a:rPr lang="en-US" sz="1200">
                          <a:solidFill>
                            <a:schemeClr val="bg1"/>
                          </a:solidFill>
                          <a:effectLst/>
                          <a:latin typeface="+mj-lt"/>
                        </a:rPr>
                        <a:t>for software as a service </a:t>
                      </a:r>
                      <a:r>
                        <a:rPr lang="en-US" sz="1200">
                          <a:solidFill>
                            <a:schemeClr val="bg1"/>
                          </a:solidFill>
                          <a:effectLst/>
                          <a:latin typeface="+mn-lt"/>
                        </a:rPr>
                        <a:t>(SaaS)</a:t>
                      </a:r>
                    </a:p>
                  </a:txBody>
                  <a:tcPr marT="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C8279"/>
                    </a:solidFill>
                  </a:tcPr>
                </a:tc>
                <a:tc>
                  <a:txBody>
                    <a:bodyPr/>
                    <a:lstStyle/>
                    <a:p>
                      <a:pPr algn="l" fontAlgn="t">
                        <a:lnSpc>
                          <a:spcPct val="110000"/>
                        </a:lnSpc>
                        <a:spcAft>
                          <a:spcPts val="600"/>
                        </a:spcAft>
                      </a:pPr>
                      <a:r>
                        <a:rPr lang="en-US" sz="1050">
                          <a:solidFill>
                            <a:schemeClr val="tx1"/>
                          </a:solidFill>
                          <a:effectLst/>
                        </a:rPr>
                        <a:t>"I don't want the responsibility or potential liability for my customers' tenant keys and secrets.</a:t>
                      </a:r>
                    </a:p>
                    <a:p>
                      <a:pPr algn="l" fontAlgn="t">
                        <a:lnSpc>
                          <a:spcPct val="110000"/>
                        </a:lnSpc>
                        <a:spcAft>
                          <a:spcPts val="600"/>
                        </a:spcAft>
                      </a:pPr>
                      <a:r>
                        <a:rPr lang="en-US" sz="1050">
                          <a:solidFill>
                            <a:schemeClr val="tx1"/>
                          </a:solidFill>
                          <a:effectLst/>
                        </a:rPr>
                        <a:t>I want customers to own and manage their keys so that I can concentrate on doing what I do best, which is providing the core software features."</a:t>
                      </a:r>
                    </a:p>
                  </a:txBody>
                  <a:tcPr marT="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l" fontAlgn="t">
                        <a:lnSpc>
                          <a:spcPct val="110000"/>
                        </a:lnSpc>
                        <a:spcAft>
                          <a:spcPts val="600"/>
                        </a:spcAft>
                        <a:buFont typeface="Arial" panose="020B0604020202020204" pitchFamily="34" charset="0"/>
                        <a:buNone/>
                      </a:pPr>
                      <a:r>
                        <a:rPr lang="en-US" sz="1050">
                          <a:solidFill>
                            <a:schemeClr val="tx1"/>
                          </a:solidFill>
                          <a:effectLst/>
                        </a:rPr>
                        <a:t>Customers can import their own keys into Azure and manage them. When a SaaS application needs to perform cryptographic operations by using customers' keys,</a:t>
                      </a:r>
                    </a:p>
                    <a:p>
                      <a:pPr marL="0" indent="0" algn="l" fontAlgn="t">
                        <a:lnSpc>
                          <a:spcPct val="110000"/>
                        </a:lnSpc>
                        <a:spcAft>
                          <a:spcPts val="600"/>
                        </a:spcAft>
                        <a:buFont typeface="Arial" panose="020B0604020202020204" pitchFamily="34" charset="0"/>
                        <a:buNone/>
                      </a:pPr>
                      <a:r>
                        <a:rPr lang="en-US" sz="1050">
                          <a:solidFill>
                            <a:schemeClr val="tx1"/>
                          </a:solidFill>
                          <a:effectLst/>
                        </a:rPr>
                        <a:t>Key Vault does these operations on behalf of the application. The application does not see the customers' keys.</a:t>
                      </a:r>
                    </a:p>
                  </a:txBody>
                  <a:tcPr marT="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79579279"/>
                  </a:ext>
                </a:extLst>
              </a:tr>
              <a:tr h="1645920">
                <a:tc>
                  <a:txBody>
                    <a:bodyPr/>
                    <a:lstStyle/>
                    <a:p>
                      <a:pPr algn="l" fontAlgn="t"/>
                      <a:r>
                        <a:rPr lang="en-US" sz="1200">
                          <a:solidFill>
                            <a:schemeClr val="bg1"/>
                          </a:solidFill>
                          <a:effectLst/>
                          <a:latin typeface="+mj-lt"/>
                        </a:rPr>
                        <a:t>Chief security officer</a:t>
                      </a:r>
                      <a:r>
                        <a:rPr lang="en-US" sz="1200">
                          <a:solidFill>
                            <a:schemeClr val="bg1"/>
                          </a:solidFill>
                          <a:effectLst/>
                          <a:latin typeface="+mn-lt"/>
                        </a:rPr>
                        <a:t> (CSO)</a:t>
                      </a:r>
                    </a:p>
                  </a:txBody>
                  <a:tcPr marT="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C8279"/>
                    </a:solidFill>
                  </a:tcPr>
                </a:tc>
                <a:tc>
                  <a:txBody>
                    <a:bodyPr/>
                    <a:lstStyle/>
                    <a:p>
                      <a:pPr algn="l" fontAlgn="t">
                        <a:lnSpc>
                          <a:spcPct val="110000"/>
                        </a:lnSpc>
                        <a:spcAft>
                          <a:spcPts val="600"/>
                        </a:spcAft>
                      </a:pPr>
                      <a:r>
                        <a:rPr lang="en-US" sz="1050">
                          <a:solidFill>
                            <a:schemeClr val="tx1"/>
                          </a:solidFill>
                          <a:effectLst/>
                        </a:rPr>
                        <a:t>"I want to know that our applications comply with FIPS 140 Level 3 HSMs for secure key management.</a:t>
                      </a:r>
                    </a:p>
                    <a:p>
                      <a:pPr algn="l" fontAlgn="t">
                        <a:lnSpc>
                          <a:spcPct val="110000"/>
                        </a:lnSpc>
                        <a:spcAft>
                          <a:spcPts val="600"/>
                        </a:spcAft>
                      </a:pPr>
                      <a:r>
                        <a:rPr lang="en-US" sz="1050">
                          <a:solidFill>
                            <a:schemeClr val="tx1"/>
                          </a:solidFill>
                          <a:effectLst/>
                        </a:rPr>
                        <a:t>I want to make sure that my organization is in control of the key lifecycle and can monitor key usage.</a:t>
                      </a:r>
                    </a:p>
                    <a:p>
                      <a:pPr algn="l" fontAlgn="t">
                        <a:lnSpc>
                          <a:spcPct val="110000"/>
                        </a:lnSpc>
                        <a:spcAft>
                          <a:spcPts val="600"/>
                        </a:spcAft>
                      </a:pPr>
                      <a:r>
                        <a:rPr lang="en-US" sz="1050">
                          <a:solidFill>
                            <a:schemeClr val="tx1"/>
                          </a:solidFill>
                          <a:effectLst/>
                        </a:rPr>
                        <a:t>And although we use multiple Azure services and resources, I want to manage the keys from a single location in Azure."</a:t>
                      </a:r>
                    </a:p>
                  </a:txBody>
                  <a:tcPr marT="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marL="0" indent="0" algn="l" fontAlgn="t">
                        <a:lnSpc>
                          <a:spcPct val="110000"/>
                        </a:lnSpc>
                        <a:spcAft>
                          <a:spcPts val="600"/>
                        </a:spcAft>
                        <a:buFont typeface="Arial" panose="020B0604020202020204" pitchFamily="34" charset="0"/>
                        <a:buNone/>
                      </a:pPr>
                      <a:r>
                        <a:rPr lang="en-US" sz="1050">
                          <a:solidFill>
                            <a:schemeClr val="tx1"/>
                          </a:solidFill>
                          <a:effectLst/>
                        </a:rPr>
                        <a:t>Choose </a:t>
                      </a:r>
                      <a:r>
                        <a:rPr lang="en-US" sz="1050" b="1">
                          <a:solidFill>
                            <a:schemeClr val="tx1"/>
                          </a:solidFill>
                          <a:effectLst/>
                        </a:rPr>
                        <a:t>vaults</a:t>
                      </a:r>
                      <a:r>
                        <a:rPr lang="en-US" sz="1050">
                          <a:solidFill>
                            <a:schemeClr val="tx1"/>
                          </a:solidFill>
                          <a:effectLst/>
                        </a:rPr>
                        <a:t> or </a:t>
                      </a:r>
                      <a:r>
                        <a:rPr lang="en-US" sz="1050" b="1">
                          <a:solidFill>
                            <a:schemeClr val="tx1"/>
                          </a:solidFill>
                          <a:effectLst/>
                        </a:rPr>
                        <a:t>managed HSMs</a:t>
                      </a:r>
                      <a:r>
                        <a:rPr lang="en-US" sz="1050">
                          <a:solidFill>
                            <a:schemeClr val="tx1"/>
                          </a:solidFill>
                          <a:effectLst/>
                        </a:rPr>
                        <a:t> for</a:t>
                      </a:r>
                      <a:r>
                        <a:rPr lang="en-US" sz="1050">
                          <a:solidFill>
                            <a:schemeClr val="tx2"/>
                          </a:solidFill>
                          <a:effectLst/>
                        </a:rPr>
                        <a:t> </a:t>
                      </a:r>
                      <a:r>
                        <a:rPr lang="en-US" sz="1050" u="none" strike="noStrike">
                          <a:solidFill>
                            <a:schemeClr val="tx2"/>
                          </a:solidFill>
                          <a:effectLst/>
                          <a:hlinkClick r:id="rId3">
                            <a:extLst>
                              <a:ext uri="{A12FA001-AC4F-418D-AE19-62706E023703}">
                                <ahyp:hlinkClr xmlns:ahyp="http://schemas.microsoft.com/office/drawing/2018/hyperlinkcolor" val="tx"/>
                              </a:ext>
                            </a:extLst>
                          </a:hlinkClick>
                        </a:rPr>
                        <a:t>FIPS 140 validated HSMs</a:t>
                      </a:r>
                      <a:r>
                        <a:rPr lang="en-US" sz="1050">
                          <a:solidFill>
                            <a:schemeClr val="tx2"/>
                          </a:solidFill>
                          <a:effectLst/>
                        </a:rPr>
                        <a:t>.</a:t>
                      </a:r>
                    </a:p>
                    <a:p>
                      <a:pPr marL="0" indent="0" algn="l" fontAlgn="t">
                        <a:lnSpc>
                          <a:spcPct val="110000"/>
                        </a:lnSpc>
                        <a:spcAft>
                          <a:spcPts val="600"/>
                        </a:spcAft>
                        <a:buFont typeface="Arial" panose="020B0604020202020204" pitchFamily="34" charset="0"/>
                        <a:buNone/>
                      </a:pPr>
                      <a:r>
                        <a:rPr lang="en-US" sz="1050">
                          <a:solidFill>
                            <a:schemeClr val="tx1"/>
                          </a:solidFill>
                          <a:effectLst/>
                        </a:rPr>
                        <a:t>Choose </a:t>
                      </a:r>
                      <a:r>
                        <a:rPr lang="en-US" sz="1050" b="1">
                          <a:solidFill>
                            <a:schemeClr val="tx1"/>
                          </a:solidFill>
                          <a:effectLst/>
                        </a:rPr>
                        <a:t>managed HSM pools</a:t>
                      </a:r>
                      <a:r>
                        <a:rPr lang="en-US" sz="1050">
                          <a:solidFill>
                            <a:schemeClr val="tx1"/>
                          </a:solidFill>
                          <a:effectLst/>
                        </a:rPr>
                        <a:t> for FIPS 140-2 Level 3 validated HSMs.</a:t>
                      </a:r>
                    </a:p>
                    <a:p>
                      <a:pPr marL="0" indent="0" algn="l" fontAlgn="t">
                        <a:lnSpc>
                          <a:spcPct val="110000"/>
                        </a:lnSpc>
                        <a:spcAft>
                          <a:spcPts val="600"/>
                        </a:spcAft>
                        <a:buFont typeface="Arial" panose="020B0604020202020204" pitchFamily="34" charset="0"/>
                        <a:buNone/>
                      </a:pPr>
                      <a:r>
                        <a:rPr lang="en-US" sz="1050">
                          <a:solidFill>
                            <a:schemeClr val="tx1"/>
                          </a:solidFill>
                          <a:effectLst/>
                        </a:rPr>
                        <a:t>Key Vault is designed so that Microsoft does not see or extract your keys. </a:t>
                      </a:r>
                    </a:p>
                    <a:p>
                      <a:pPr marL="0" indent="0" algn="l" fontAlgn="t">
                        <a:lnSpc>
                          <a:spcPct val="110000"/>
                        </a:lnSpc>
                        <a:spcAft>
                          <a:spcPts val="600"/>
                        </a:spcAft>
                        <a:buFont typeface="Arial" panose="020B0604020202020204" pitchFamily="34" charset="0"/>
                        <a:buNone/>
                      </a:pPr>
                      <a:r>
                        <a:rPr lang="en-US" sz="1050">
                          <a:solidFill>
                            <a:schemeClr val="tx1"/>
                          </a:solidFill>
                          <a:effectLst/>
                        </a:rPr>
                        <a:t>Key usage is logged in near real time.</a:t>
                      </a:r>
                    </a:p>
                    <a:p>
                      <a:pPr marL="0" indent="0" algn="l" fontAlgn="t">
                        <a:lnSpc>
                          <a:spcPct val="110000"/>
                        </a:lnSpc>
                        <a:spcAft>
                          <a:spcPts val="600"/>
                        </a:spcAft>
                        <a:buFont typeface="Arial" panose="020B0604020202020204" pitchFamily="34" charset="0"/>
                        <a:buNone/>
                      </a:pPr>
                      <a:r>
                        <a:rPr lang="en-US" sz="1050">
                          <a:solidFill>
                            <a:schemeClr val="tx1"/>
                          </a:solidFill>
                          <a:effectLst/>
                        </a:rPr>
                        <a:t>The vault provides a single interface, regardless of how many vaults you have in Azure, which regions they support, and which applications use them.</a:t>
                      </a:r>
                    </a:p>
                  </a:txBody>
                  <a:tcPr marT="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25852925"/>
                  </a:ext>
                </a:extLst>
              </a:tr>
            </a:tbl>
          </a:graphicData>
        </a:graphic>
      </p:graphicFrame>
    </p:spTree>
    <p:extLst>
      <p:ext uri="{BB962C8B-B14F-4D97-AF65-F5344CB8AC3E}">
        <p14:creationId xmlns:p14="http://schemas.microsoft.com/office/powerpoint/2010/main" val="37504867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3">
            <a:extLst>
              <a:ext uri="{FF2B5EF4-FFF2-40B4-BE49-F238E27FC236}">
                <a16:creationId xmlns:a16="http://schemas.microsoft.com/office/drawing/2014/main" id="{65790924-C853-AAF6-0AF4-886B2D6DC58B}"/>
              </a:ext>
              <a:ext uri="{C183D7F6-B498-43B3-948B-1728B52AA6E4}">
                <adec:decorative xmlns:adec="http://schemas.microsoft.com/office/drawing/2017/decorative" val="1"/>
              </a:ext>
            </a:extLst>
          </p:cNvPr>
          <p:cNvSpPr/>
          <p:nvPr/>
        </p:nvSpPr>
        <p:spPr>
          <a:xfrm>
            <a:off x="-91754" y="-11055"/>
            <a:ext cx="5063803" cy="6869055"/>
          </a:xfrm>
          <a:prstGeom prst="roundRect">
            <a:avLst>
              <a:gd name="adj" fmla="val 0"/>
            </a:avLst>
          </a:prstGeom>
          <a:gradFill>
            <a:gsLst>
              <a:gs pos="100000">
                <a:schemeClr val="accent3"/>
              </a:gs>
              <a:gs pos="8000">
                <a:schemeClr val="accent1"/>
              </a:gs>
            </a:gsLst>
            <a:lin ang="18900000" scaled="1"/>
          </a:gradFill>
        </p:spPr>
        <p:txBody>
          <a:bodyPr vert="horz" wrap="square" lIns="0" tIns="0" rIns="0" bIns="731520" rtlCol="0" anchor="ctr" anchorCtr="0">
            <a:noAutofit/>
          </a:bodyPr>
          <a:lstStyle/>
          <a:p>
            <a:pPr algn="ctr" defTabSz="932742">
              <a:spcBef>
                <a:spcPct val="20000"/>
              </a:spcBef>
              <a:buSzPct val="90000"/>
            </a:pPr>
            <a:endParaRPr lang="en-US" sz="600" b="1">
              <a:solidFill>
                <a:schemeClr val="bg1"/>
              </a:solidFill>
              <a:cs typeface="Segoe UI" panose="020B0502040204020203" pitchFamily="34" charset="0"/>
            </a:endParaRPr>
          </a:p>
        </p:txBody>
      </p:sp>
      <p:sp>
        <p:nvSpPr>
          <p:cNvPr id="9" name="Rectangle: Rounded Corners 30">
            <a:extLst>
              <a:ext uri="{FF2B5EF4-FFF2-40B4-BE49-F238E27FC236}">
                <a16:creationId xmlns:a16="http://schemas.microsoft.com/office/drawing/2014/main" id="{FF0915AB-AA00-1F5E-D679-6800F56FB375}"/>
              </a:ext>
              <a:ext uri="{C183D7F6-B498-43B3-948B-1728B52AA6E4}">
                <adec:decorative xmlns:adec="http://schemas.microsoft.com/office/drawing/2017/decorative" val="1"/>
              </a:ext>
            </a:extLst>
          </p:cNvPr>
          <p:cNvSpPr/>
          <p:nvPr/>
        </p:nvSpPr>
        <p:spPr bwMode="auto">
          <a:xfrm>
            <a:off x="1153117" y="3538493"/>
            <a:ext cx="7856153" cy="1004792"/>
          </a:xfrm>
          <a:prstGeom prst="roundRect">
            <a:avLst/>
          </a:prstGeom>
          <a:noFill/>
          <a:ln w="19050">
            <a:noFill/>
            <a:prstDash val="sysDot"/>
          </a:ln>
          <a:effectLst>
            <a:outerShdw blurRad="93018" dist="38100" dir="2700000" algn="tl" rotWithShape="0">
              <a:prstClr val="black">
                <a:alpha val="24000"/>
              </a:prstClr>
            </a:outerShdw>
          </a:effectLst>
        </p:spPr>
        <p:txBody>
          <a:bodyPr wrap="square" lIns="0" tIns="0" rIns="0" bIns="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a:ln w="3175">
                <a:noFill/>
              </a:ln>
              <a:solidFill>
                <a:schemeClr val="tx1"/>
              </a:solidFill>
              <a:effectLst/>
              <a:uLnTx/>
              <a:uFillTx/>
              <a:latin typeface="Segoe UI Variable Display" pitchFamily="2" charset="0"/>
              <a:ea typeface="+mn-ea"/>
              <a:cs typeface="Segoe UI" pitchFamily="34" charset="0"/>
            </a:endParaRPr>
          </a:p>
        </p:txBody>
      </p:sp>
      <p:sp>
        <p:nvSpPr>
          <p:cNvPr id="7" name="Title 6">
            <a:extLst>
              <a:ext uri="{FF2B5EF4-FFF2-40B4-BE49-F238E27FC236}">
                <a16:creationId xmlns:a16="http://schemas.microsoft.com/office/drawing/2014/main" id="{E5089980-5798-7134-6BAF-022AB19B4C32}"/>
              </a:ext>
            </a:extLst>
          </p:cNvPr>
          <p:cNvSpPr>
            <a:spLocks noGrp="1"/>
          </p:cNvSpPr>
          <p:nvPr>
            <p:ph type="title"/>
          </p:nvPr>
        </p:nvSpPr>
        <p:spPr>
          <a:xfrm>
            <a:off x="579193" y="1807636"/>
            <a:ext cx="3144837" cy="2215991"/>
          </a:xfrm>
        </p:spPr>
        <p:txBody>
          <a:bodyPr/>
          <a:lstStyle/>
          <a:p>
            <a:r>
              <a:rPr lang="en-US">
                <a:solidFill>
                  <a:schemeClr val="bg1"/>
                </a:solidFill>
              </a:rPr>
              <a:t>Microsoft Secure Future Initiative</a:t>
            </a:r>
            <a:br>
              <a:rPr lang="en-US">
                <a:solidFill>
                  <a:schemeClr val="bg1"/>
                </a:solidFill>
              </a:rPr>
            </a:br>
            <a:endParaRPr lang="en-US">
              <a:solidFill>
                <a:schemeClr val="bg1"/>
              </a:solidFill>
            </a:endParaRPr>
          </a:p>
        </p:txBody>
      </p:sp>
      <p:grpSp>
        <p:nvGrpSpPr>
          <p:cNvPr id="4" name="Group 3">
            <a:extLst>
              <a:ext uri="{FF2B5EF4-FFF2-40B4-BE49-F238E27FC236}">
                <a16:creationId xmlns:a16="http://schemas.microsoft.com/office/drawing/2014/main" id="{B539DC33-69EC-A62B-D8AE-8FC52234838F}"/>
              </a:ext>
              <a:ext uri="{C183D7F6-B498-43B3-948B-1728B52AA6E4}">
                <adec:decorative xmlns:adec="http://schemas.microsoft.com/office/drawing/2017/decorative" val="1"/>
              </a:ext>
            </a:extLst>
          </p:cNvPr>
          <p:cNvGrpSpPr/>
          <p:nvPr/>
        </p:nvGrpSpPr>
        <p:grpSpPr>
          <a:xfrm>
            <a:off x="3713941" y="1492078"/>
            <a:ext cx="2476810" cy="2517947"/>
            <a:chOff x="7950654" y="2053164"/>
            <a:chExt cx="2706717" cy="2751672"/>
          </a:xfrm>
          <a:effectLst>
            <a:outerShdw blurRad="50800" dist="38100" dir="2700000" algn="tl" rotWithShape="0">
              <a:prstClr val="black">
                <a:alpha val="40000"/>
              </a:prstClr>
            </a:outerShdw>
          </a:effectLst>
        </p:grpSpPr>
        <p:sp>
          <p:nvSpPr>
            <p:cNvPr id="5" name="circle" title="Icon of a circle with three smaller circles on it">
              <a:extLst>
                <a:ext uri="{FF2B5EF4-FFF2-40B4-BE49-F238E27FC236}">
                  <a16:creationId xmlns:a16="http://schemas.microsoft.com/office/drawing/2014/main" id="{DB5E9EA0-D860-71C5-3D5C-22829F3CB2A3}"/>
                </a:ext>
              </a:extLst>
            </p:cNvPr>
            <p:cNvSpPr>
              <a:spLocks noChangeAspect="1" noEditPoints="1"/>
            </p:cNvSpPr>
            <p:nvPr/>
          </p:nvSpPr>
          <p:spPr bwMode="auto">
            <a:xfrm>
              <a:off x="7950654" y="2053164"/>
              <a:ext cx="2706717" cy="2751672"/>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 name="Oval 5">
              <a:extLst>
                <a:ext uri="{FF2B5EF4-FFF2-40B4-BE49-F238E27FC236}">
                  <a16:creationId xmlns:a16="http://schemas.microsoft.com/office/drawing/2014/main" id="{40FCB458-8D2A-46EE-AE01-8E29B6ADD833}"/>
                </a:ext>
              </a:extLst>
            </p:cNvPr>
            <p:cNvSpPr/>
            <p:nvPr/>
          </p:nvSpPr>
          <p:spPr bwMode="auto">
            <a:xfrm>
              <a:off x="9053472" y="2202198"/>
              <a:ext cx="501080" cy="501080"/>
            </a:xfrm>
            <a:prstGeom prst="ellipse">
              <a:avLst/>
            </a:prstGeom>
            <a:solidFill>
              <a:srgbClr val="0078D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38788FB-FE4D-8C14-A033-E841570D1BA2}"/>
                </a:ext>
              </a:extLst>
            </p:cNvPr>
            <p:cNvSpPr/>
            <p:nvPr/>
          </p:nvSpPr>
          <p:spPr bwMode="auto">
            <a:xfrm>
              <a:off x="8089699" y="3933373"/>
              <a:ext cx="501080" cy="501080"/>
            </a:xfrm>
            <a:prstGeom prst="ellipse">
              <a:avLst/>
            </a:prstGeom>
            <a:solidFill>
              <a:srgbClr val="8C827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09C78FDA-4084-0C5A-2A1D-919DC911F31E}"/>
                </a:ext>
              </a:extLst>
            </p:cNvPr>
            <p:cNvSpPr/>
            <p:nvPr/>
          </p:nvSpPr>
          <p:spPr bwMode="auto">
            <a:xfrm>
              <a:off x="10005560" y="3933372"/>
              <a:ext cx="501080" cy="501080"/>
            </a:xfrm>
            <a:prstGeom prst="ellipse">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39DEACDC-7E5C-DECE-1217-E69BD1E9FE94}"/>
              </a:ext>
            </a:extLst>
          </p:cNvPr>
          <p:cNvSpPr txBox="1"/>
          <p:nvPr/>
        </p:nvSpPr>
        <p:spPr>
          <a:xfrm>
            <a:off x="6657974" y="1815312"/>
            <a:ext cx="4463461" cy="2755178"/>
          </a:xfrm>
          <a:prstGeom prst="rect">
            <a:avLst/>
          </a:prstGeom>
          <a:noFill/>
        </p:spPr>
        <p:txBody>
          <a:bodyPr wrap="square" lIns="0" tIns="0" rIns="0" bIns="0" rtlCol="0">
            <a:spAutoFit/>
          </a:bodyPr>
          <a:lstStyle/>
          <a:p>
            <a:pPr algn="l">
              <a:lnSpc>
                <a:spcPct val="130000"/>
              </a:lnSpc>
            </a:pPr>
            <a:r>
              <a:rPr lang="en-US" sz="2000"/>
              <a:t>The Microsoft Secure Future Initiative (SFI) is a multiyear initiative to evolve the way we design, build, test, and operate our products and services, to achieve the highest possible standards for security.</a:t>
            </a:r>
            <a:br>
              <a:rPr lang="en-US" sz="2000"/>
            </a:br>
            <a:endParaRPr lang="en-US" sz="2000"/>
          </a:p>
        </p:txBody>
      </p:sp>
    </p:spTree>
    <p:extLst>
      <p:ext uri="{BB962C8B-B14F-4D97-AF65-F5344CB8AC3E}">
        <p14:creationId xmlns:p14="http://schemas.microsoft.com/office/powerpoint/2010/main" val="19014942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6241-FC49-AFC7-5E2D-EB3497C2C0F7}"/>
              </a:ext>
            </a:extLst>
          </p:cNvPr>
          <p:cNvSpPr>
            <a:spLocks noGrp="1"/>
          </p:cNvSpPr>
          <p:nvPr>
            <p:ph type="title"/>
          </p:nvPr>
        </p:nvSpPr>
        <p:spPr>
          <a:xfrm>
            <a:off x="609714" y="445730"/>
            <a:ext cx="10436354" cy="553998"/>
          </a:xfrm>
        </p:spPr>
        <p:txBody>
          <a:bodyPr/>
          <a:lstStyle/>
          <a:p>
            <a:r>
              <a:rPr lang="en-US"/>
              <a:t>Azure network security</a:t>
            </a:r>
          </a:p>
        </p:txBody>
      </p:sp>
      <p:sp>
        <p:nvSpPr>
          <p:cNvPr id="4" name="Text Placeholder 196">
            <a:extLst>
              <a:ext uri="{FF2B5EF4-FFF2-40B4-BE49-F238E27FC236}">
                <a16:creationId xmlns:a16="http://schemas.microsoft.com/office/drawing/2014/main" id="{D852CB7F-0152-64E0-05E9-C2FDC7FEF779}"/>
              </a:ext>
            </a:extLst>
          </p:cNvPr>
          <p:cNvSpPr txBox="1">
            <a:spLocks/>
          </p:cNvSpPr>
          <p:nvPr/>
        </p:nvSpPr>
        <p:spPr>
          <a:xfrm>
            <a:off x="584200" y="1158101"/>
            <a:ext cx="7336530" cy="615553"/>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2400" b="0" i="0" u="none" strike="noStrike" kern="1200" cap="none" spc="0" normalizeH="0" baseline="0" dirty="0" smtClean="0">
                <a:ln>
                  <a:noFill/>
                </a:ln>
                <a:solidFill>
                  <a:schemeClr val="tx2"/>
                </a:solidFill>
                <a:effectLst/>
                <a:uLnTx/>
                <a:uFillTx/>
                <a:latin typeface="Segoe UI"/>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2400" b="0" i="0" u="none" strike="noStrike" kern="1200" cap="none" spc="0" normalizeH="0" baseline="0" dirty="0" smtClean="0">
                <a:ln>
                  <a:noFill/>
                </a:ln>
                <a:gradFill>
                  <a:gsLst>
                    <a:gs pos="2917">
                      <a:srgbClr val="000000"/>
                    </a:gs>
                    <a:gs pos="30000">
                      <a:srgbClr val="000000"/>
                    </a:gs>
                  </a:gsLst>
                  <a:lin ang="5400000" scaled="0"/>
                </a:gradFill>
                <a:effectLst/>
                <a:uLnTx/>
                <a:uFillTx/>
                <a:latin typeface="Segoe UI"/>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2400" b="0" i="0" u="none" strike="noStrike" kern="1200" cap="none" spc="0" normalizeH="0" baseline="0" dirty="0" smtClean="0">
                <a:ln>
                  <a:noFill/>
                </a:ln>
                <a:gradFill>
                  <a:gsLst>
                    <a:gs pos="2917">
                      <a:srgbClr val="000000"/>
                    </a:gs>
                    <a:gs pos="30000">
                      <a:srgbClr val="000000"/>
                    </a:gs>
                  </a:gsLst>
                  <a:lin ang="5400000" scaled="0"/>
                </a:gradFill>
                <a:effectLst/>
                <a:uLnTx/>
                <a:uFillTx/>
                <a:latin typeface="Segoe UI"/>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2400" b="0" i="0" u="none" strike="noStrike" kern="1200" cap="none" spc="0" normalizeH="0" baseline="0" dirty="0" smtClean="0">
                <a:ln>
                  <a:noFill/>
                </a:ln>
                <a:gradFill>
                  <a:gsLst>
                    <a:gs pos="2917">
                      <a:srgbClr val="000000"/>
                    </a:gs>
                    <a:gs pos="30000">
                      <a:srgbClr val="000000"/>
                    </a:gs>
                  </a:gsLst>
                  <a:lin ang="5400000" scaled="0"/>
                </a:gradFill>
                <a:effectLst/>
                <a:uLnTx/>
                <a:uFillTx/>
                <a:latin typeface="Segoe UI"/>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2400" b="0" i="0" u="none" strike="noStrike" kern="1200" cap="none" spc="0" normalizeH="0" baseline="0" dirty="0">
                <a:ln>
                  <a:noFill/>
                </a:ln>
                <a:gradFill>
                  <a:gsLst>
                    <a:gs pos="2917">
                      <a:srgbClr val="000000"/>
                    </a:gs>
                    <a:gs pos="30000">
                      <a:srgbClr val="000000"/>
                    </a:gs>
                  </a:gsLst>
                  <a:lin ang="5400000" scaled="0"/>
                </a:gradFill>
                <a:effectLst/>
                <a:uLnTx/>
                <a:uFillTx/>
                <a:latin typeface="Segoe UI"/>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40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Sans Text" pitchFamily="2" charset="0"/>
              </a:rPr>
              <a:t>Protect your applications and cloud workloads from network-based cyberattacks with layered defense cloud native services</a:t>
            </a:r>
          </a:p>
        </p:txBody>
      </p:sp>
      <p:sp>
        <p:nvSpPr>
          <p:cNvPr id="481" name="Text Placeholder 2">
            <a:extLst>
              <a:ext uri="{FF2B5EF4-FFF2-40B4-BE49-F238E27FC236}">
                <a16:creationId xmlns:a16="http://schemas.microsoft.com/office/drawing/2014/main" id="{59BF17E3-1A9F-79B6-E58B-75622E3A0F2B}"/>
              </a:ext>
            </a:extLst>
          </p:cNvPr>
          <p:cNvSpPr txBox="1">
            <a:spLocks/>
          </p:cNvSpPr>
          <p:nvPr/>
        </p:nvSpPr>
        <p:spPr>
          <a:xfrm>
            <a:off x="584200" y="3034494"/>
            <a:ext cx="4947910" cy="457200"/>
          </a:xfrm>
          <a:prstGeom prst="rect">
            <a:avLst/>
          </a:prstGeom>
        </p:spPr>
        <p:txBody>
          <a:bodyPr lIns="0" tIns="0" rIns="0" bIns="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3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49C5B1"/>
                    </a:gs>
                    <a:gs pos="68000">
                      <a:srgbClr val="0078D4"/>
                    </a:gs>
                  </a:gsLst>
                  <a:lin ang="10800000" scaled="1"/>
                </a:gradFill>
                <a:effectLst/>
                <a:uLnTx/>
                <a:uFillTx/>
                <a:latin typeface="Segoe Sans Text Semibold"/>
                <a:ea typeface="+mn-ea"/>
                <a:cs typeface="Segoe UI" panose="020B0502040204020203" pitchFamily="34" charset="0"/>
              </a:rPr>
              <a:t>A zero-trust approach</a:t>
            </a:r>
          </a:p>
        </p:txBody>
      </p:sp>
      <p:sp>
        <p:nvSpPr>
          <p:cNvPr id="482" name="Text Placeholder 2">
            <a:extLst>
              <a:ext uri="{FF2B5EF4-FFF2-40B4-BE49-F238E27FC236}">
                <a16:creationId xmlns:a16="http://schemas.microsoft.com/office/drawing/2014/main" id="{369DE627-5291-24EC-32E8-856CD5584BD3}"/>
              </a:ext>
            </a:extLst>
          </p:cNvPr>
          <p:cNvSpPr txBox="1">
            <a:spLocks/>
          </p:cNvSpPr>
          <p:nvPr/>
        </p:nvSpPr>
        <p:spPr>
          <a:xfrm>
            <a:off x="584200" y="3919580"/>
            <a:ext cx="4936108" cy="457200"/>
          </a:xfrm>
          <a:prstGeom prst="rect">
            <a:avLst/>
          </a:prstGeom>
        </p:spPr>
        <p:txBody>
          <a:bodyPr vert="horz" wrap="square" lIns="0" tIns="0" rIns="0" bIns="0" rtlCol="0" anchor="ctr">
            <a:noAutofit/>
          </a:bodyPr>
          <a:lstStyle>
            <a:lvl1pPr marL="0" marR="0" indent="0" algn="l" defTabSz="914367" rtl="0" eaLnBrk="1" fontAlgn="auto" latinLnBrk="0" hangingPunct="1">
              <a:lnSpc>
                <a:spcPct val="110000"/>
              </a:lnSpc>
              <a:spcBef>
                <a:spcPts val="0"/>
              </a:spcBef>
              <a:spcAft>
                <a:spcPts val="1600"/>
              </a:spcAft>
              <a:buClrTx/>
              <a:buSzPct val="90000"/>
              <a:buFontTx/>
              <a:buNone/>
              <a:tabLst/>
              <a:defRPr lang="en-US" sz="2000"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40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49C5B1"/>
                    </a:gs>
                    <a:gs pos="68000">
                      <a:srgbClr val="0078D4"/>
                    </a:gs>
                  </a:gsLst>
                  <a:lin ang="10800000" scaled="1"/>
                </a:gradFill>
                <a:effectLst/>
                <a:uLnTx/>
                <a:uFillTx/>
                <a:latin typeface="Segoe Sans Text Semibold"/>
                <a:ea typeface="+mn-ea"/>
                <a:cs typeface="Segoe UI" panose="020B0502040204020203" pitchFamily="34" charset="0"/>
              </a:rPr>
              <a:t>Stop attacks at network edge </a:t>
            </a:r>
          </a:p>
        </p:txBody>
      </p:sp>
      <p:sp>
        <p:nvSpPr>
          <p:cNvPr id="483" name="Text Placeholder 2">
            <a:extLst>
              <a:ext uri="{FF2B5EF4-FFF2-40B4-BE49-F238E27FC236}">
                <a16:creationId xmlns:a16="http://schemas.microsoft.com/office/drawing/2014/main" id="{9B947BC0-C173-DF5D-5656-C6BE5FDD93DB}"/>
              </a:ext>
            </a:extLst>
          </p:cNvPr>
          <p:cNvSpPr txBox="1">
            <a:spLocks/>
          </p:cNvSpPr>
          <p:nvPr/>
        </p:nvSpPr>
        <p:spPr>
          <a:xfrm>
            <a:off x="584200" y="4804666"/>
            <a:ext cx="4989988" cy="457200"/>
          </a:xfrm>
          <a:prstGeom prst="rect">
            <a:avLst/>
          </a:prstGeom>
        </p:spPr>
        <p:txBody>
          <a:bodyPr vert="horz" wrap="square" lIns="0" tIns="0" rIns="0" bIns="0" rtlCol="0" anchor="ctr">
            <a:noAutofit/>
          </a:bodyPr>
          <a:lstStyle>
            <a:lvl1pPr marL="0" marR="0" indent="0" algn="l" defTabSz="914367" rtl="0" eaLnBrk="1" fontAlgn="auto" latinLnBrk="0" hangingPunct="1">
              <a:lnSpc>
                <a:spcPct val="110000"/>
              </a:lnSpc>
              <a:spcBef>
                <a:spcPts val="0"/>
              </a:spcBef>
              <a:spcAft>
                <a:spcPts val="1600"/>
              </a:spcAft>
              <a:buClrTx/>
              <a:buSzPct val="90000"/>
              <a:buFontTx/>
              <a:buNone/>
              <a:tabLst/>
              <a:defRPr lang="en-US" sz="2000"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40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300"/>
              </a:spcAft>
              <a:buClrTx/>
              <a:buSzPct val="90000"/>
              <a:buFontTx/>
              <a:buNone/>
              <a:tabLst/>
              <a:defRPr/>
            </a:pPr>
            <a:r>
              <a:rPr kumimoji="0" lang="en-US" sz="1800" b="0" i="0" u="none" strike="noStrike" kern="1200" cap="none" spc="0" normalizeH="0" baseline="0" noProof="0">
                <a:ln>
                  <a:noFill/>
                </a:ln>
                <a:gradFill>
                  <a:gsLst>
                    <a:gs pos="0">
                      <a:srgbClr val="49C5B1"/>
                    </a:gs>
                    <a:gs pos="68000">
                      <a:srgbClr val="0078D4"/>
                    </a:gs>
                  </a:gsLst>
                  <a:lin ang="10800000" scaled="1"/>
                </a:gradFill>
                <a:effectLst/>
                <a:uLnTx/>
                <a:uFillTx/>
                <a:latin typeface="Segoe Sans Text Semibold"/>
                <a:ea typeface="+mn-ea"/>
                <a:cs typeface="Segoe UI" panose="020B0502040204020203" pitchFamily="34" charset="0"/>
              </a:rPr>
              <a:t>Network segmentation via virtual network</a:t>
            </a:r>
          </a:p>
        </p:txBody>
      </p:sp>
      <p:cxnSp>
        <p:nvCxnSpPr>
          <p:cNvPr id="469" name="Straight Connector 468">
            <a:extLst>
              <a:ext uri="{FF2B5EF4-FFF2-40B4-BE49-F238E27FC236}">
                <a16:creationId xmlns:a16="http://schemas.microsoft.com/office/drawing/2014/main" id="{7C1EA999-E881-677D-280B-ADE437A10564}"/>
              </a:ext>
              <a:ext uri="{C183D7F6-B498-43B3-948B-1728B52AA6E4}">
                <adec:decorative xmlns:adec="http://schemas.microsoft.com/office/drawing/2017/decorative" val="1"/>
              </a:ext>
            </a:extLst>
          </p:cNvPr>
          <p:cNvCxnSpPr>
            <a:cxnSpLocks/>
          </p:cNvCxnSpPr>
          <p:nvPr/>
        </p:nvCxnSpPr>
        <p:spPr>
          <a:xfrm>
            <a:off x="584200" y="3705637"/>
            <a:ext cx="3931920" cy="0"/>
          </a:xfrm>
          <a:prstGeom prst="line">
            <a:avLst/>
          </a:prstGeom>
          <a:ln w="12700" cap="rnd">
            <a:solidFill>
              <a:srgbClr val="D9D9D9"/>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004AB4E-0CDA-DBE4-AC2D-22BD7FBCEB6D}"/>
              </a:ext>
              <a:ext uri="{C183D7F6-B498-43B3-948B-1728B52AA6E4}">
                <adec:decorative xmlns:adec="http://schemas.microsoft.com/office/drawing/2017/decorative" val="1"/>
              </a:ext>
            </a:extLst>
          </p:cNvPr>
          <p:cNvCxnSpPr>
            <a:cxnSpLocks/>
          </p:cNvCxnSpPr>
          <p:nvPr/>
        </p:nvCxnSpPr>
        <p:spPr>
          <a:xfrm>
            <a:off x="584200" y="4590723"/>
            <a:ext cx="4572000" cy="0"/>
          </a:xfrm>
          <a:prstGeom prst="line">
            <a:avLst/>
          </a:prstGeom>
          <a:ln w="12700" cap="rnd">
            <a:solidFill>
              <a:srgbClr val="D9D9D9"/>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01" name="Straight Connector 600">
            <a:extLst>
              <a:ext uri="{FF2B5EF4-FFF2-40B4-BE49-F238E27FC236}">
                <a16:creationId xmlns:a16="http://schemas.microsoft.com/office/drawing/2014/main" id="{77EBC76A-8272-9B39-C54D-009BA5A2B397}"/>
              </a:ext>
              <a:ext uri="{C183D7F6-B498-43B3-948B-1728B52AA6E4}">
                <adec:decorative xmlns:adec="http://schemas.microsoft.com/office/drawing/2017/decorative" val="1"/>
              </a:ext>
            </a:extLst>
          </p:cNvPr>
          <p:cNvCxnSpPr>
            <a:cxnSpLocks/>
          </p:cNvCxnSpPr>
          <p:nvPr/>
        </p:nvCxnSpPr>
        <p:spPr>
          <a:xfrm>
            <a:off x="584200" y="5475810"/>
            <a:ext cx="5212080" cy="0"/>
          </a:xfrm>
          <a:prstGeom prst="line">
            <a:avLst/>
          </a:prstGeom>
          <a:ln w="12700" cap="rnd">
            <a:solidFill>
              <a:srgbClr val="D9D9D9"/>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697" name="Group 696">
            <a:extLst>
              <a:ext uri="{FF2B5EF4-FFF2-40B4-BE49-F238E27FC236}">
                <a16:creationId xmlns:a16="http://schemas.microsoft.com/office/drawing/2014/main" id="{351844B8-C72E-E7DF-3CF6-4AFABFE86157}"/>
              </a:ext>
              <a:ext uri="{C183D7F6-B498-43B3-948B-1728B52AA6E4}">
                <adec:decorative xmlns:adec="http://schemas.microsoft.com/office/drawing/2017/decorative" val="1"/>
              </a:ext>
            </a:extLst>
          </p:cNvPr>
          <p:cNvGrpSpPr/>
          <p:nvPr/>
        </p:nvGrpSpPr>
        <p:grpSpPr>
          <a:xfrm>
            <a:off x="4884420" y="1606868"/>
            <a:ext cx="7678629" cy="5495559"/>
            <a:chOff x="4884420" y="1606868"/>
            <a:chExt cx="7678629" cy="5495559"/>
          </a:xfrm>
        </p:grpSpPr>
        <p:grpSp>
          <p:nvGrpSpPr>
            <p:cNvPr id="698" name="Group 697">
              <a:extLst>
                <a:ext uri="{FF2B5EF4-FFF2-40B4-BE49-F238E27FC236}">
                  <a16:creationId xmlns:a16="http://schemas.microsoft.com/office/drawing/2014/main" id="{6242A536-DF90-F8EE-5C07-7159527BEB20}"/>
                </a:ext>
              </a:extLst>
            </p:cNvPr>
            <p:cNvGrpSpPr/>
            <p:nvPr/>
          </p:nvGrpSpPr>
          <p:grpSpPr>
            <a:xfrm>
              <a:off x="7946623" y="1606868"/>
              <a:ext cx="4616426" cy="2425306"/>
              <a:chOff x="21189010" y="6594315"/>
              <a:chExt cx="4616426" cy="2425306"/>
            </a:xfrm>
          </p:grpSpPr>
          <p:sp>
            <p:nvSpPr>
              <p:cNvPr id="911" name="Graphic 23">
                <a:extLst>
                  <a:ext uri="{FF2B5EF4-FFF2-40B4-BE49-F238E27FC236}">
                    <a16:creationId xmlns:a16="http://schemas.microsoft.com/office/drawing/2014/main" id="{24260340-15DD-3FC2-D77C-D5FECC7D28BC}"/>
                  </a:ext>
                </a:extLst>
              </p:cNvPr>
              <p:cNvSpPr/>
              <p:nvPr/>
            </p:nvSpPr>
            <p:spPr>
              <a:xfrm>
                <a:off x="21302679" y="6594315"/>
                <a:ext cx="4502757" cy="2344278"/>
              </a:xfrm>
              <a:custGeom>
                <a:avLst/>
                <a:gdLst>
                  <a:gd name="connsiteX0" fmla="*/ 1957807 w 2509923"/>
                  <a:gd name="connsiteY0" fmla="*/ 377862 h 1482083"/>
                  <a:gd name="connsiteX1" fmla="*/ 1868200 w 2509923"/>
                  <a:gd name="connsiteY1" fmla="*/ 385217 h 1482083"/>
                  <a:gd name="connsiteX2" fmla="*/ 1219935 w 2509923"/>
                  <a:gd name="connsiteY2" fmla="*/ 0 h 1482083"/>
                  <a:gd name="connsiteX3" fmla="*/ 516424 w 2509923"/>
                  <a:gd name="connsiteY3" fmla="*/ 514953 h 1482083"/>
                  <a:gd name="connsiteX4" fmla="*/ 482063 w 2509923"/>
                  <a:gd name="connsiteY4" fmla="*/ 513597 h 1482083"/>
                  <a:gd name="connsiteX5" fmla="*/ 0 w 2509923"/>
                  <a:gd name="connsiteY5" fmla="*/ 995647 h 1482083"/>
                  <a:gd name="connsiteX6" fmla="*/ 482063 w 2509923"/>
                  <a:gd name="connsiteY6" fmla="*/ 1477709 h 1482083"/>
                  <a:gd name="connsiteX7" fmla="*/ 524514 w 2509923"/>
                  <a:gd name="connsiteY7" fmla="*/ 1475744 h 1482083"/>
                  <a:gd name="connsiteX8" fmla="*/ 1873894 w 2509923"/>
                  <a:gd name="connsiteY8" fmla="*/ 1475744 h 1482083"/>
                  <a:gd name="connsiteX9" fmla="*/ 1957807 w 2509923"/>
                  <a:gd name="connsiteY9" fmla="*/ 1482084 h 1482083"/>
                  <a:gd name="connsiteX10" fmla="*/ 2509924 w 2509923"/>
                  <a:gd name="connsiteY10" fmla="*/ 929967 h 1482083"/>
                  <a:gd name="connsiteX11" fmla="*/ 1957807 w 2509923"/>
                  <a:gd name="connsiteY11" fmla="*/ 377850 h 148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9923" h="1482083">
                    <a:moveTo>
                      <a:pt x="1957807" y="377862"/>
                    </a:moveTo>
                    <a:cubicBezTo>
                      <a:pt x="1927287" y="377862"/>
                      <a:pt x="1897376" y="380449"/>
                      <a:pt x="1868200" y="385217"/>
                    </a:cubicBezTo>
                    <a:cubicBezTo>
                      <a:pt x="1743092" y="155717"/>
                      <a:pt x="1499708" y="0"/>
                      <a:pt x="1219935" y="0"/>
                    </a:cubicBezTo>
                    <a:cubicBezTo>
                      <a:pt x="890128" y="0"/>
                      <a:pt x="610937" y="216414"/>
                      <a:pt x="516424" y="514953"/>
                    </a:cubicBezTo>
                    <a:cubicBezTo>
                      <a:pt x="505063" y="514155"/>
                      <a:pt x="493626" y="513597"/>
                      <a:pt x="482063" y="513597"/>
                    </a:cubicBezTo>
                    <a:cubicBezTo>
                      <a:pt x="215831" y="513597"/>
                      <a:pt x="0" y="729415"/>
                      <a:pt x="0" y="995647"/>
                    </a:cubicBezTo>
                    <a:cubicBezTo>
                      <a:pt x="0" y="1261879"/>
                      <a:pt x="215831" y="1477709"/>
                      <a:pt x="482063" y="1477709"/>
                    </a:cubicBezTo>
                    <a:cubicBezTo>
                      <a:pt x="496378" y="1477709"/>
                      <a:pt x="510516" y="1476961"/>
                      <a:pt x="524514" y="1475744"/>
                    </a:cubicBezTo>
                    <a:lnTo>
                      <a:pt x="1873894" y="1475744"/>
                    </a:lnTo>
                    <a:cubicBezTo>
                      <a:pt x="1901256" y="1479916"/>
                      <a:pt x="1929278" y="1482084"/>
                      <a:pt x="1957807" y="1482084"/>
                    </a:cubicBezTo>
                    <a:cubicBezTo>
                      <a:pt x="2262724" y="1482084"/>
                      <a:pt x="2509924" y="1234897"/>
                      <a:pt x="2509924" y="929967"/>
                    </a:cubicBezTo>
                    <a:cubicBezTo>
                      <a:pt x="2509924" y="625037"/>
                      <a:pt x="2262736" y="377850"/>
                      <a:pt x="1957807" y="377850"/>
                    </a:cubicBezTo>
                    <a:close/>
                  </a:path>
                </a:pathLst>
              </a:custGeom>
              <a:gradFill flip="none" rotWithShape="1">
                <a:gsLst>
                  <a:gs pos="0">
                    <a:schemeClr val="accent3"/>
                  </a:gs>
                  <a:gs pos="100000">
                    <a:schemeClr val="accent3">
                      <a:lumMod val="40000"/>
                      <a:lumOff val="60000"/>
                    </a:schemeClr>
                  </a:gs>
                </a:gsLst>
                <a:lin ang="13500000" scaled="1"/>
                <a:tileRect/>
              </a:gradFill>
              <a:ln w="123296" cap="flat">
                <a:noFill/>
                <a:prstDash val="solid"/>
                <a:miter/>
              </a:ln>
              <a:scene3d>
                <a:camera prst="isometricLeftDown"/>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12" name="Graphic 23">
                <a:extLst>
                  <a:ext uri="{FF2B5EF4-FFF2-40B4-BE49-F238E27FC236}">
                    <a16:creationId xmlns:a16="http://schemas.microsoft.com/office/drawing/2014/main" id="{99E2A791-3FB1-16E2-CB53-CA205662BD06}"/>
                  </a:ext>
                </a:extLst>
              </p:cNvPr>
              <p:cNvSpPr/>
              <p:nvPr/>
            </p:nvSpPr>
            <p:spPr>
              <a:xfrm>
                <a:off x="21189010" y="6675343"/>
                <a:ext cx="4502757" cy="2344278"/>
              </a:xfrm>
              <a:custGeom>
                <a:avLst/>
                <a:gdLst>
                  <a:gd name="connsiteX0" fmla="*/ 1957807 w 2509923"/>
                  <a:gd name="connsiteY0" fmla="*/ 377862 h 1482083"/>
                  <a:gd name="connsiteX1" fmla="*/ 1868200 w 2509923"/>
                  <a:gd name="connsiteY1" fmla="*/ 385217 h 1482083"/>
                  <a:gd name="connsiteX2" fmla="*/ 1219935 w 2509923"/>
                  <a:gd name="connsiteY2" fmla="*/ 0 h 1482083"/>
                  <a:gd name="connsiteX3" fmla="*/ 516424 w 2509923"/>
                  <a:gd name="connsiteY3" fmla="*/ 514953 h 1482083"/>
                  <a:gd name="connsiteX4" fmla="*/ 482063 w 2509923"/>
                  <a:gd name="connsiteY4" fmla="*/ 513597 h 1482083"/>
                  <a:gd name="connsiteX5" fmla="*/ 0 w 2509923"/>
                  <a:gd name="connsiteY5" fmla="*/ 995647 h 1482083"/>
                  <a:gd name="connsiteX6" fmla="*/ 482063 w 2509923"/>
                  <a:gd name="connsiteY6" fmla="*/ 1477709 h 1482083"/>
                  <a:gd name="connsiteX7" fmla="*/ 524514 w 2509923"/>
                  <a:gd name="connsiteY7" fmla="*/ 1475744 h 1482083"/>
                  <a:gd name="connsiteX8" fmla="*/ 1873894 w 2509923"/>
                  <a:gd name="connsiteY8" fmla="*/ 1475744 h 1482083"/>
                  <a:gd name="connsiteX9" fmla="*/ 1957807 w 2509923"/>
                  <a:gd name="connsiteY9" fmla="*/ 1482084 h 1482083"/>
                  <a:gd name="connsiteX10" fmla="*/ 2509924 w 2509923"/>
                  <a:gd name="connsiteY10" fmla="*/ 929967 h 1482083"/>
                  <a:gd name="connsiteX11" fmla="*/ 1957807 w 2509923"/>
                  <a:gd name="connsiteY11" fmla="*/ 377850 h 148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9923" h="1482083">
                    <a:moveTo>
                      <a:pt x="1957807" y="377862"/>
                    </a:moveTo>
                    <a:cubicBezTo>
                      <a:pt x="1927287" y="377862"/>
                      <a:pt x="1897376" y="380449"/>
                      <a:pt x="1868200" y="385217"/>
                    </a:cubicBezTo>
                    <a:cubicBezTo>
                      <a:pt x="1743092" y="155717"/>
                      <a:pt x="1499708" y="0"/>
                      <a:pt x="1219935" y="0"/>
                    </a:cubicBezTo>
                    <a:cubicBezTo>
                      <a:pt x="890128" y="0"/>
                      <a:pt x="610937" y="216414"/>
                      <a:pt x="516424" y="514953"/>
                    </a:cubicBezTo>
                    <a:cubicBezTo>
                      <a:pt x="505063" y="514155"/>
                      <a:pt x="493626" y="513597"/>
                      <a:pt x="482063" y="513597"/>
                    </a:cubicBezTo>
                    <a:cubicBezTo>
                      <a:pt x="215831" y="513597"/>
                      <a:pt x="0" y="729415"/>
                      <a:pt x="0" y="995647"/>
                    </a:cubicBezTo>
                    <a:cubicBezTo>
                      <a:pt x="0" y="1261879"/>
                      <a:pt x="215831" y="1477709"/>
                      <a:pt x="482063" y="1477709"/>
                    </a:cubicBezTo>
                    <a:cubicBezTo>
                      <a:pt x="496378" y="1477709"/>
                      <a:pt x="510516" y="1476961"/>
                      <a:pt x="524514" y="1475744"/>
                    </a:cubicBezTo>
                    <a:lnTo>
                      <a:pt x="1873894" y="1475744"/>
                    </a:lnTo>
                    <a:cubicBezTo>
                      <a:pt x="1901256" y="1479916"/>
                      <a:pt x="1929278" y="1482084"/>
                      <a:pt x="1957807" y="1482084"/>
                    </a:cubicBezTo>
                    <a:cubicBezTo>
                      <a:pt x="2262724" y="1482084"/>
                      <a:pt x="2509924" y="1234897"/>
                      <a:pt x="2509924" y="929967"/>
                    </a:cubicBezTo>
                    <a:cubicBezTo>
                      <a:pt x="2509924" y="625037"/>
                      <a:pt x="2262736" y="377850"/>
                      <a:pt x="1957807" y="377850"/>
                    </a:cubicBezTo>
                    <a:close/>
                  </a:path>
                </a:pathLst>
              </a:custGeom>
              <a:gradFill>
                <a:gsLst>
                  <a:gs pos="0">
                    <a:srgbClr val="0078D4"/>
                  </a:gs>
                  <a:gs pos="50000">
                    <a:srgbClr val="0069BA"/>
                  </a:gs>
                  <a:gs pos="100000">
                    <a:srgbClr val="005BA1"/>
                  </a:gs>
                </a:gsLst>
                <a:lin ang="5400000" scaled="1"/>
              </a:gradFill>
              <a:ln w="123296" cap="flat">
                <a:noFill/>
                <a:prstDash val="solid"/>
                <a:miter/>
              </a:ln>
              <a:scene3d>
                <a:camera prst="isometricLeftDown"/>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699" name="Group 698">
              <a:extLst>
                <a:ext uri="{FF2B5EF4-FFF2-40B4-BE49-F238E27FC236}">
                  <a16:creationId xmlns:a16="http://schemas.microsoft.com/office/drawing/2014/main" id="{DC1A9BC2-C1D3-9A82-9E59-2AEBB9EC7420}"/>
                </a:ext>
              </a:extLst>
            </p:cNvPr>
            <p:cNvGrpSpPr/>
            <p:nvPr/>
          </p:nvGrpSpPr>
          <p:grpSpPr>
            <a:xfrm>
              <a:off x="4884420" y="2068613"/>
              <a:ext cx="7067204" cy="5033814"/>
              <a:chOff x="4973956" y="2046404"/>
              <a:chExt cx="7705884" cy="5588521"/>
            </a:xfrm>
          </p:grpSpPr>
          <p:grpSp>
            <p:nvGrpSpPr>
              <p:cNvPr id="700" name="Group 699">
                <a:extLst>
                  <a:ext uri="{FF2B5EF4-FFF2-40B4-BE49-F238E27FC236}">
                    <a16:creationId xmlns:a16="http://schemas.microsoft.com/office/drawing/2014/main" id="{ABDA6DE0-149D-BDB5-646B-56A5250CFE2E}"/>
                  </a:ext>
                </a:extLst>
              </p:cNvPr>
              <p:cNvGrpSpPr/>
              <p:nvPr/>
            </p:nvGrpSpPr>
            <p:grpSpPr>
              <a:xfrm>
                <a:off x="4973956" y="2046404"/>
                <a:ext cx="7438272" cy="5588521"/>
                <a:chOff x="4973956" y="2046404"/>
                <a:chExt cx="7438272" cy="5588521"/>
              </a:xfrm>
            </p:grpSpPr>
            <p:sp>
              <p:nvSpPr>
                <p:cNvPr id="906" name="Oval 905">
                  <a:extLst>
                    <a:ext uri="{FF2B5EF4-FFF2-40B4-BE49-F238E27FC236}">
                      <a16:creationId xmlns:a16="http://schemas.microsoft.com/office/drawing/2014/main" id="{2976EFDF-5BC0-C6BA-0777-2D10F5D54322}"/>
                    </a:ext>
                  </a:extLst>
                </p:cNvPr>
                <p:cNvSpPr/>
                <p:nvPr/>
              </p:nvSpPr>
              <p:spPr bwMode="auto">
                <a:xfrm>
                  <a:off x="9246989" y="2046404"/>
                  <a:ext cx="2579883" cy="2579883"/>
                </a:xfrm>
                <a:prstGeom prst="ellipse">
                  <a:avLst/>
                </a:prstGeom>
                <a:gradFill flip="none" rotWithShape="1">
                  <a:gsLst>
                    <a:gs pos="0">
                      <a:srgbClr val="9BF0FF">
                        <a:alpha val="44000"/>
                      </a:srgbClr>
                    </a:gs>
                    <a:gs pos="55000">
                      <a:srgbClr val="50E6FF">
                        <a:alpha val="0"/>
                      </a:srgbClr>
                    </a:gs>
                  </a:gsLst>
                  <a:path path="circle">
                    <a:fillToRect l="50000" t="50000" r="50000" b="50000"/>
                  </a:path>
                  <a:tileRect/>
                </a:gradFill>
                <a:ln w="1232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UI"/>
                    <a:ea typeface="+mn-ea"/>
                    <a:cs typeface="+mn-cs"/>
                  </a:endParaRPr>
                </a:p>
              </p:txBody>
            </p:sp>
            <p:pic>
              <p:nvPicPr>
                <p:cNvPr id="907" name="Graphic 906">
                  <a:extLst>
                    <a:ext uri="{FF2B5EF4-FFF2-40B4-BE49-F238E27FC236}">
                      <a16:creationId xmlns:a16="http://schemas.microsoft.com/office/drawing/2014/main" id="{7A0CB171-C081-D6F7-DDD9-CA62F905F0C9}"/>
                    </a:ext>
                  </a:extLst>
                </p:cNvPr>
                <p:cNvPicPr>
                  <a:picLocks noChangeAspect="1"/>
                </p:cNvPicPr>
                <p:nvPr/>
              </p:nvPicPr>
              <p:blipFill>
                <a:blip r:embed="rId3">
                  <a:alphaModFix amt="34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7709" y="5063470"/>
                  <a:ext cx="3364519" cy="2571455"/>
                </a:xfrm>
                <a:prstGeom prst="rect">
                  <a:avLst/>
                </a:prstGeom>
              </p:spPr>
            </p:pic>
            <p:pic>
              <p:nvPicPr>
                <p:cNvPr id="908" name="Graphic 907">
                  <a:extLst>
                    <a:ext uri="{FF2B5EF4-FFF2-40B4-BE49-F238E27FC236}">
                      <a16:creationId xmlns:a16="http://schemas.microsoft.com/office/drawing/2014/main" id="{67962FFF-2848-CD47-9A25-CF43B0334B63}"/>
                    </a:ext>
                  </a:extLst>
                </p:cNvPr>
                <p:cNvPicPr>
                  <a:picLocks noChangeAspect="1"/>
                </p:cNvPicPr>
                <p:nvPr/>
              </p:nvPicPr>
              <p:blipFill>
                <a:blip r:embed="rId5">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67571" y="3392125"/>
                  <a:ext cx="4820101" cy="2834752"/>
                </a:xfrm>
                <a:prstGeom prst="rect">
                  <a:avLst/>
                </a:prstGeom>
              </p:spPr>
            </p:pic>
            <p:pic>
              <p:nvPicPr>
                <p:cNvPr id="909" name="Graphic 908">
                  <a:extLst>
                    <a:ext uri="{FF2B5EF4-FFF2-40B4-BE49-F238E27FC236}">
                      <a16:creationId xmlns:a16="http://schemas.microsoft.com/office/drawing/2014/main" id="{770A751B-6902-5C53-AD31-FF7E663D3D14}"/>
                    </a:ext>
                  </a:extLst>
                </p:cNvPr>
                <p:cNvPicPr>
                  <a:picLocks noChangeAspect="1"/>
                </p:cNvPicPr>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3956" y="2805351"/>
                  <a:ext cx="3364519" cy="2571455"/>
                </a:xfrm>
                <a:prstGeom prst="rect">
                  <a:avLst/>
                </a:prstGeom>
              </p:spPr>
            </p:pic>
            <p:sp>
              <p:nvSpPr>
                <p:cNvPr id="910" name="Oval 909">
                  <a:extLst>
                    <a:ext uri="{FF2B5EF4-FFF2-40B4-BE49-F238E27FC236}">
                      <a16:creationId xmlns:a16="http://schemas.microsoft.com/office/drawing/2014/main" id="{4893985E-A0C4-E5B7-CAC0-4C1DD445CA9E}"/>
                    </a:ext>
                  </a:extLst>
                </p:cNvPr>
                <p:cNvSpPr/>
                <p:nvPr/>
              </p:nvSpPr>
              <p:spPr bwMode="auto">
                <a:xfrm>
                  <a:off x="8219458" y="4164815"/>
                  <a:ext cx="636861" cy="636861"/>
                </a:xfrm>
                <a:prstGeom prst="ellipse">
                  <a:avLst/>
                </a:prstGeom>
                <a:gradFill flip="none" rotWithShape="1">
                  <a:gsLst>
                    <a:gs pos="0">
                      <a:srgbClr val="9BF0FF">
                        <a:alpha val="80000"/>
                      </a:srgbClr>
                    </a:gs>
                    <a:gs pos="55000">
                      <a:srgbClr val="50E6FF">
                        <a:alpha val="0"/>
                      </a:srgbClr>
                    </a:gs>
                  </a:gsLst>
                  <a:path path="circle">
                    <a:fillToRect l="50000" t="50000" r="50000" b="50000"/>
                  </a:path>
                  <a:tileRect/>
                </a:gradFill>
                <a:ln w="1232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UI"/>
                    <a:ea typeface="+mn-ea"/>
                    <a:cs typeface="+mn-cs"/>
                  </a:endParaRPr>
                </a:p>
              </p:txBody>
            </p:sp>
          </p:grpSp>
          <p:grpSp>
            <p:nvGrpSpPr>
              <p:cNvPr id="701" name="Group 700">
                <a:extLst>
                  <a:ext uri="{FF2B5EF4-FFF2-40B4-BE49-F238E27FC236}">
                    <a16:creationId xmlns:a16="http://schemas.microsoft.com/office/drawing/2014/main" id="{250D34FA-68D2-743E-C146-537235770022}"/>
                  </a:ext>
                </a:extLst>
              </p:cNvPr>
              <p:cNvGrpSpPr/>
              <p:nvPr/>
            </p:nvGrpSpPr>
            <p:grpSpPr>
              <a:xfrm>
                <a:off x="7613293" y="2395572"/>
                <a:ext cx="5066547" cy="3224163"/>
                <a:chOff x="4027424" y="2423201"/>
                <a:chExt cx="5066547" cy="3224163"/>
              </a:xfrm>
            </p:grpSpPr>
            <p:sp>
              <p:nvSpPr>
                <p:cNvPr id="702" name="Freeform: Shape 701">
                  <a:extLst>
                    <a:ext uri="{FF2B5EF4-FFF2-40B4-BE49-F238E27FC236}">
                      <a16:creationId xmlns:a16="http://schemas.microsoft.com/office/drawing/2014/main" id="{4F28BD68-FE1A-D610-626E-DCD54AF048CB}"/>
                    </a:ext>
                  </a:extLst>
                </p:cNvPr>
                <p:cNvSpPr/>
                <p:nvPr/>
              </p:nvSpPr>
              <p:spPr>
                <a:xfrm>
                  <a:off x="4290800" y="5021347"/>
                  <a:ext cx="709701" cy="390097"/>
                </a:xfrm>
                <a:custGeom>
                  <a:avLst/>
                  <a:gdLst>
                    <a:gd name="connsiteX0" fmla="*/ 255650 w 709701"/>
                    <a:gd name="connsiteY0" fmla="*/ 0 h 390097"/>
                    <a:gd name="connsiteX1" fmla="*/ 541534 w 709701"/>
                    <a:gd name="connsiteY1" fmla="*/ 162814 h 390097"/>
                    <a:gd name="connsiteX2" fmla="*/ 709701 w 709701"/>
                    <a:gd name="connsiteY2" fmla="*/ 248426 h 390097"/>
                    <a:gd name="connsiteX3" fmla="*/ 454052 w 709701"/>
                    <a:gd name="connsiteY3" fmla="*/ 390097 h 390097"/>
                    <a:gd name="connsiteX4" fmla="*/ 0 w 709701"/>
                    <a:gd name="connsiteY4" fmla="*/ 142436 h 390097"/>
                    <a:gd name="connsiteX5" fmla="*/ 255650 w 709701"/>
                    <a:gd name="connsiteY5" fmla="*/ 0 h 39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701" h="390097">
                      <a:moveTo>
                        <a:pt x="255650" y="0"/>
                      </a:moveTo>
                      <a:lnTo>
                        <a:pt x="541534" y="162814"/>
                      </a:lnTo>
                      <a:cubicBezTo>
                        <a:pt x="541534" y="162814"/>
                        <a:pt x="541534" y="162814"/>
                        <a:pt x="709701" y="248426"/>
                      </a:cubicBezTo>
                      <a:lnTo>
                        <a:pt x="454052" y="390097"/>
                      </a:lnTo>
                      <a:lnTo>
                        <a:pt x="0" y="142436"/>
                      </a:lnTo>
                      <a:lnTo>
                        <a:pt x="255650" y="0"/>
                      </a:lnTo>
                      <a:close/>
                    </a:path>
                  </a:pathLst>
                </a:custGeom>
                <a:gradFill>
                  <a:gsLst>
                    <a:gs pos="0">
                      <a:srgbClr val="000000"/>
                    </a:gs>
                    <a:gs pos="82214">
                      <a:srgbClr val="000000">
                        <a:alpha val="0"/>
                      </a:srgbClr>
                    </a:gs>
                  </a:gsLst>
                  <a:lin ang="6851362"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3" name="Freeform: Shape 702">
                  <a:extLst>
                    <a:ext uri="{FF2B5EF4-FFF2-40B4-BE49-F238E27FC236}">
                      <a16:creationId xmlns:a16="http://schemas.microsoft.com/office/drawing/2014/main" id="{27BD9747-E240-202F-C6C4-CA26F18DC063}"/>
                    </a:ext>
                  </a:extLst>
                </p:cNvPr>
                <p:cNvSpPr/>
                <p:nvPr/>
              </p:nvSpPr>
              <p:spPr>
                <a:xfrm>
                  <a:off x="4027424" y="2899413"/>
                  <a:ext cx="4339485" cy="2481195"/>
                </a:xfrm>
                <a:custGeom>
                  <a:avLst/>
                  <a:gdLst>
                    <a:gd name="connsiteX0" fmla="*/ 0 w 4339485"/>
                    <a:gd name="connsiteY0" fmla="*/ 856874 h 2481195"/>
                    <a:gd name="connsiteX1" fmla="*/ 1476051 w 4339485"/>
                    <a:gd name="connsiteY1" fmla="*/ 0 h 2481195"/>
                    <a:gd name="connsiteX2" fmla="*/ 4339486 w 4339485"/>
                    <a:gd name="connsiteY2" fmla="*/ 1613617 h 2481195"/>
                    <a:gd name="connsiteX3" fmla="*/ 2832858 w 4339485"/>
                    <a:gd name="connsiteY3" fmla="*/ 2481196 h 2481195"/>
                    <a:gd name="connsiteX4" fmla="*/ 0 w 4339485"/>
                    <a:gd name="connsiteY4" fmla="*/ 856874 h 248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485" h="2481195">
                      <a:moveTo>
                        <a:pt x="0" y="856874"/>
                      </a:moveTo>
                      <a:lnTo>
                        <a:pt x="1476051" y="0"/>
                      </a:lnTo>
                      <a:lnTo>
                        <a:pt x="4339486" y="1613617"/>
                      </a:lnTo>
                      <a:lnTo>
                        <a:pt x="2832858" y="2481196"/>
                      </a:lnTo>
                      <a:lnTo>
                        <a:pt x="0" y="856874"/>
                      </a:lnTo>
                      <a:close/>
                    </a:path>
                  </a:pathLst>
                </a:custGeom>
                <a:gradFill>
                  <a:gsLst>
                    <a:gs pos="0">
                      <a:srgbClr val="000000"/>
                    </a:gs>
                    <a:gs pos="82210">
                      <a:srgbClr val="000000">
                        <a:alpha val="0"/>
                      </a:srgbClr>
                    </a:gs>
                  </a:gsLst>
                  <a:lin ang="7885992"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4" name="Freeform: Shape 703">
                  <a:extLst>
                    <a:ext uri="{FF2B5EF4-FFF2-40B4-BE49-F238E27FC236}">
                      <a16:creationId xmlns:a16="http://schemas.microsoft.com/office/drawing/2014/main" id="{ECD99E94-F960-5A05-0763-5B59C1140E07}"/>
                    </a:ext>
                  </a:extLst>
                </p:cNvPr>
                <p:cNvSpPr/>
                <p:nvPr/>
              </p:nvSpPr>
              <p:spPr>
                <a:xfrm>
                  <a:off x="4091634" y="2799279"/>
                  <a:ext cx="1512742" cy="875983"/>
                </a:xfrm>
                <a:custGeom>
                  <a:avLst/>
                  <a:gdLst>
                    <a:gd name="connsiteX0" fmla="*/ 0 w 1512742"/>
                    <a:gd name="connsiteY0" fmla="*/ 875984 h 875983"/>
                    <a:gd name="connsiteX1" fmla="*/ 1512742 w 1512742"/>
                    <a:gd name="connsiteY1" fmla="*/ 0 h 875983"/>
                    <a:gd name="connsiteX2" fmla="*/ 0 w 1512742"/>
                    <a:gd name="connsiteY2" fmla="*/ 875984 h 875983"/>
                  </a:gdLst>
                  <a:ahLst/>
                  <a:cxnLst>
                    <a:cxn ang="0">
                      <a:pos x="connsiteX0" y="connsiteY0"/>
                    </a:cxn>
                    <a:cxn ang="0">
                      <a:pos x="connsiteX1" y="connsiteY1"/>
                    </a:cxn>
                    <a:cxn ang="0">
                      <a:pos x="connsiteX2" y="connsiteY2"/>
                    </a:cxn>
                  </a:cxnLst>
                  <a:rect l="l" t="t" r="r" b="b"/>
                  <a:pathLst>
                    <a:path w="1512742" h="875983">
                      <a:moveTo>
                        <a:pt x="0" y="875984"/>
                      </a:moveTo>
                      <a:lnTo>
                        <a:pt x="1512742" y="0"/>
                      </a:lnTo>
                      <a:lnTo>
                        <a:pt x="0" y="875984"/>
                      </a:lnTo>
                      <a:close/>
                    </a:path>
                  </a:pathLst>
                </a:custGeom>
                <a:solidFill>
                  <a:srgbClr val="1F1D21">
                    <a:alpha val="20000"/>
                  </a:srgb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5" name="Freeform: Shape 704">
                  <a:extLst>
                    <a:ext uri="{FF2B5EF4-FFF2-40B4-BE49-F238E27FC236}">
                      <a16:creationId xmlns:a16="http://schemas.microsoft.com/office/drawing/2014/main" id="{11992CA4-5052-4C6E-82E2-B55D1B453035}"/>
                    </a:ext>
                  </a:extLst>
                </p:cNvPr>
                <p:cNvSpPr/>
                <p:nvPr/>
              </p:nvSpPr>
              <p:spPr>
                <a:xfrm>
                  <a:off x="6861810" y="4399137"/>
                  <a:ext cx="1513507" cy="917263"/>
                </a:xfrm>
                <a:custGeom>
                  <a:avLst/>
                  <a:gdLst>
                    <a:gd name="connsiteX0" fmla="*/ 1513508 w 1513507"/>
                    <a:gd name="connsiteY0" fmla="*/ 0 h 917263"/>
                    <a:gd name="connsiteX1" fmla="*/ 1513508 w 1513507"/>
                    <a:gd name="connsiteY1" fmla="*/ 38219 h 917263"/>
                    <a:gd name="connsiteX2" fmla="*/ 0 w 1513507"/>
                    <a:gd name="connsiteY2" fmla="*/ 917264 h 917263"/>
                    <a:gd name="connsiteX3" fmla="*/ 764 w 1513507"/>
                    <a:gd name="connsiteY3" fmla="*/ 875987 h 917263"/>
                    <a:gd name="connsiteX4" fmla="*/ 1513508 w 1513507"/>
                    <a:gd name="connsiteY4" fmla="*/ 0 h 917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507" h="917263">
                      <a:moveTo>
                        <a:pt x="1513508" y="0"/>
                      </a:moveTo>
                      <a:lnTo>
                        <a:pt x="1513508" y="38219"/>
                      </a:lnTo>
                      <a:lnTo>
                        <a:pt x="0" y="917264"/>
                      </a:lnTo>
                      <a:lnTo>
                        <a:pt x="764" y="875987"/>
                      </a:lnTo>
                      <a:lnTo>
                        <a:pt x="1513508" y="0"/>
                      </a:lnTo>
                      <a:close/>
                    </a:path>
                  </a:pathLst>
                </a:custGeom>
                <a:solidFill>
                  <a:srgbClr val="9B9BA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6" name="Freeform: Shape 705">
                  <a:extLst>
                    <a:ext uri="{FF2B5EF4-FFF2-40B4-BE49-F238E27FC236}">
                      <a16:creationId xmlns:a16="http://schemas.microsoft.com/office/drawing/2014/main" id="{79EC26B6-7E72-767A-CBBF-B61AE4586C5C}"/>
                    </a:ext>
                  </a:extLst>
                </p:cNvPr>
                <p:cNvSpPr/>
                <p:nvPr/>
              </p:nvSpPr>
              <p:spPr>
                <a:xfrm>
                  <a:off x="4091634" y="3675263"/>
                  <a:ext cx="2770941" cy="1641137"/>
                </a:xfrm>
                <a:custGeom>
                  <a:avLst/>
                  <a:gdLst>
                    <a:gd name="connsiteX0" fmla="*/ 0 w 2770941"/>
                    <a:gd name="connsiteY0" fmla="*/ 0 h 1641137"/>
                    <a:gd name="connsiteX1" fmla="*/ 0 w 2770941"/>
                    <a:gd name="connsiteY1" fmla="*/ 38219 h 1641137"/>
                    <a:gd name="connsiteX2" fmla="*/ 2770177 w 2770941"/>
                    <a:gd name="connsiteY2" fmla="*/ 1641138 h 1641137"/>
                    <a:gd name="connsiteX3" fmla="*/ 2770941 w 2770941"/>
                    <a:gd name="connsiteY3" fmla="*/ 1599861 h 1641137"/>
                    <a:gd name="connsiteX4" fmla="*/ 0 w 2770941"/>
                    <a:gd name="connsiteY4" fmla="*/ 0 h 1641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0941" h="1641137">
                      <a:moveTo>
                        <a:pt x="0" y="0"/>
                      </a:moveTo>
                      <a:lnTo>
                        <a:pt x="0" y="38219"/>
                      </a:lnTo>
                      <a:lnTo>
                        <a:pt x="2770177" y="1641138"/>
                      </a:lnTo>
                      <a:lnTo>
                        <a:pt x="2770941" y="1599861"/>
                      </a:lnTo>
                      <a:lnTo>
                        <a:pt x="0" y="0"/>
                      </a:ln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7" name="Freeform: Shape 706">
                  <a:extLst>
                    <a:ext uri="{FF2B5EF4-FFF2-40B4-BE49-F238E27FC236}">
                      <a16:creationId xmlns:a16="http://schemas.microsoft.com/office/drawing/2014/main" id="{C95751B6-5204-4513-6085-BDB7BA66B479}"/>
                    </a:ext>
                  </a:extLst>
                </p:cNvPr>
                <p:cNvSpPr/>
                <p:nvPr/>
              </p:nvSpPr>
              <p:spPr>
                <a:xfrm>
                  <a:off x="5604376" y="2799279"/>
                  <a:ext cx="2770942" cy="1599858"/>
                </a:xfrm>
                <a:custGeom>
                  <a:avLst/>
                  <a:gdLst>
                    <a:gd name="connsiteX0" fmla="*/ 0 w 2770942"/>
                    <a:gd name="connsiteY0" fmla="*/ 0 h 1599858"/>
                    <a:gd name="connsiteX1" fmla="*/ 2770942 w 2770942"/>
                    <a:gd name="connsiteY1" fmla="*/ 1599858 h 1599858"/>
                    <a:gd name="connsiteX2" fmla="*/ 0 w 2770942"/>
                    <a:gd name="connsiteY2" fmla="*/ 0 h 1599858"/>
                  </a:gdLst>
                  <a:ahLst/>
                  <a:cxnLst>
                    <a:cxn ang="0">
                      <a:pos x="connsiteX0" y="connsiteY0"/>
                    </a:cxn>
                    <a:cxn ang="0">
                      <a:pos x="connsiteX1" y="connsiteY1"/>
                    </a:cxn>
                    <a:cxn ang="0">
                      <a:pos x="connsiteX2" y="connsiteY2"/>
                    </a:cxn>
                  </a:cxnLst>
                  <a:rect l="l" t="t" r="r" b="b"/>
                  <a:pathLst>
                    <a:path w="2770942" h="1599858">
                      <a:moveTo>
                        <a:pt x="0" y="0"/>
                      </a:moveTo>
                      <a:lnTo>
                        <a:pt x="2770942" y="1599858"/>
                      </a:lnTo>
                      <a:lnTo>
                        <a:pt x="0" y="0"/>
                      </a:lnTo>
                      <a:close/>
                    </a:path>
                  </a:pathLst>
                </a:custGeom>
                <a:solidFill>
                  <a:srgbClr val="CDCDD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8" name="Freeform: Shape 707">
                  <a:extLst>
                    <a:ext uri="{FF2B5EF4-FFF2-40B4-BE49-F238E27FC236}">
                      <a16:creationId xmlns:a16="http://schemas.microsoft.com/office/drawing/2014/main" id="{EEF8E4D8-AA37-1821-EB02-F3EDF9F49ADB}"/>
                    </a:ext>
                  </a:extLst>
                </p:cNvPr>
                <p:cNvSpPr/>
                <p:nvPr/>
              </p:nvSpPr>
              <p:spPr>
                <a:xfrm>
                  <a:off x="4091634" y="2799279"/>
                  <a:ext cx="4283684" cy="1702285"/>
                </a:xfrm>
                <a:custGeom>
                  <a:avLst/>
                  <a:gdLst>
                    <a:gd name="connsiteX0" fmla="*/ 4106344 w 4283684"/>
                    <a:gd name="connsiteY0" fmla="*/ 1702286 h 1702285"/>
                    <a:gd name="connsiteX1" fmla="*/ 1512742 w 4283684"/>
                    <a:gd name="connsiteY1" fmla="*/ 204856 h 1702285"/>
                    <a:gd name="connsiteX2" fmla="*/ 250723 w 4283684"/>
                    <a:gd name="connsiteY2" fmla="*/ 933313 h 1702285"/>
                    <a:gd name="connsiteX3" fmla="*/ 0 w 4283684"/>
                    <a:gd name="connsiteY3" fmla="*/ 875984 h 1702285"/>
                    <a:gd name="connsiteX4" fmla="*/ 1512742 w 4283684"/>
                    <a:gd name="connsiteY4" fmla="*/ 0 h 1702285"/>
                    <a:gd name="connsiteX5" fmla="*/ 4283685 w 4283684"/>
                    <a:gd name="connsiteY5" fmla="*/ 1599858 h 1702285"/>
                    <a:gd name="connsiteX6" fmla="*/ 4106344 w 4283684"/>
                    <a:gd name="connsiteY6" fmla="*/ 1702286 h 170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3684" h="1702285">
                      <a:moveTo>
                        <a:pt x="4106344" y="1702286"/>
                      </a:moveTo>
                      <a:lnTo>
                        <a:pt x="1512742" y="204856"/>
                      </a:lnTo>
                      <a:lnTo>
                        <a:pt x="250723" y="933313"/>
                      </a:lnTo>
                      <a:lnTo>
                        <a:pt x="0" y="875984"/>
                      </a:lnTo>
                      <a:lnTo>
                        <a:pt x="1512742" y="0"/>
                      </a:lnTo>
                      <a:lnTo>
                        <a:pt x="4283685" y="1599858"/>
                      </a:lnTo>
                      <a:lnTo>
                        <a:pt x="4106344" y="1702286"/>
                      </a:lnTo>
                      <a:close/>
                    </a:path>
                  </a:pathLst>
                </a:custGeom>
                <a:solidFill>
                  <a:srgbClr val="CDCDD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9" name="Freeform: Shape 708">
                  <a:extLst>
                    <a:ext uri="{FF2B5EF4-FFF2-40B4-BE49-F238E27FC236}">
                      <a16:creationId xmlns:a16="http://schemas.microsoft.com/office/drawing/2014/main" id="{7E708C10-1016-3B3E-17BE-ADA6206EEA2E}"/>
                    </a:ext>
                  </a:extLst>
                </p:cNvPr>
                <p:cNvSpPr/>
                <p:nvPr/>
              </p:nvSpPr>
              <p:spPr>
                <a:xfrm>
                  <a:off x="6862575" y="4399137"/>
                  <a:ext cx="1512743" cy="875987"/>
                </a:xfrm>
                <a:custGeom>
                  <a:avLst/>
                  <a:gdLst>
                    <a:gd name="connsiteX0" fmla="*/ 0 w 1512743"/>
                    <a:gd name="connsiteY0" fmla="*/ 875987 h 875987"/>
                    <a:gd name="connsiteX1" fmla="*/ 1335403 w 1512743"/>
                    <a:gd name="connsiteY1" fmla="*/ 102428 h 875987"/>
                    <a:gd name="connsiteX2" fmla="*/ 1512743 w 1512743"/>
                    <a:gd name="connsiteY2" fmla="*/ 0 h 875987"/>
                    <a:gd name="connsiteX3" fmla="*/ 0 w 1512743"/>
                    <a:gd name="connsiteY3" fmla="*/ 875987 h 875987"/>
                  </a:gdLst>
                  <a:ahLst/>
                  <a:cxnLst>
                    <a:cxn ang="0">
                      <a:pos x="connsiteX0" y="connsiteY0"/>
                    </a:cxn>
                    <a:cxn ang="0">
                      <a:pos x="connsiteX1" y="connsiteY1"/>
                    </a:cxn>
                    <a:cxn ang="0">
                      <a:pos x="connsiteX2" y="connsiteY2"/>
                    </a:cxn>
                    <a:cxn ang="0">
                      <a:pos x="connsiteX3" y="connsiteY3"/>
                    </a:cxn>
                  </a:cxnLst>
                  <a:rect l="l" t="t" r="r" b="b"/>
                  <a:pathLst>
                    <a:path w="1512743" h="875987">
                      <a:moveTo>
                        <a:pt x="0" y="875987"/>
                      </a:moveTo>
                      <a:lnTo>
                        <a:pt x="1335403" y="102428"/>
                      </a:lnTo>
                      <a:lnTo>
                        <a:pt x="1512743" y="0"/>
                      </a:lnTo>
                      <a:lnTo>
                        <a:pt x="0" y="875987"/>
                      </a:lnTo>
                      <a:close/>
                    </a:path>
                  </a:pathLst>
                </a:custGeom>
                <a:solidFill>
                  <a:srgbClr val="CDCDD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0" name="Freeform: Shape 709">
                  <a:extLst>
                    <a:ext uri="{FF2B5EF4-FFF2-40B4-BE49-F238E27FC236}">
                      <a16:creationId xmlns:a16="http://schemas.microsoft.com/office/drawing/2014/main" id="{137315CF-5ED9-728F-2DB6-D9DDF687F9D3}"/>
                    </a:ext>
                  </a:extLst>
                </p:cNvPr>
                <p:cNvSpPr/>
                <p:nvPr/>
              </p:nvSpPr>
              <p:spPr>
                <a:xfrm>
                  <a:off x="4092398" y="3004134"/>
                  <a:ext cx="4282920" cy="2270989"/>
                </a:xfrm>
                <a:custGeom>
                  <a:avLst/>
                  <a:gdLst>
                    <a:gd name="connsiteX0" fmla="*/ 2770177 w 4282920"/>
                    <a:gd name="connsiteY0" fmla="*/ 2270990 h 2270989"/>
                    <a:gd name="connsiteX1" fmla="*/ 0 w 4282920"/>
                    <a:gd name="connsiteY1" fmla="*/ 672657 h 2270989"/>
                    <a:gd name="connsiteX2" fmla="*/ 1511978 w 4282920"/>
                    <a:gd name="connsiteY2" fmla="*/ 0 h 2270989"/>
                    <a:gd name="connsiteX3" fmla="*/ 4105580 w 4282920"/>
                    <a:gd name="connsiteY3" fmla="*/ 1497430 h 2270989"/>
                    <a:gd name="connsiteX4" fmla="*/ 4282920 w 4282920"/>
                    <a:gd name="connsiteY4" fmla="*/ 1395002 h 2270989"/>
                    <a:gd name="connsiteX5" fmla="*/ 4105580 w 4282920"/>
                    <a:gd name="connsiteY5" fmla="*/ 1497430 h 2270989"/>
                    <a:gd name="connsiteX6" fmla="*/ 2770177 w 4282920"/>
                    <a:gd name="connsiteY6" fmla="*/ 2270990 h 22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20" h="2270989">
                      <a:moveTo>
                        <a:pt x="2770177" y="2270990"/>
                      </a:moveTo>
                      <a:lnTo>
                        <a:pt x="0" y="672657"/>
                      </a:lnTo>
                      <a:lnTo>
                        <a:pt x="1511978" y="0"/>
                      </a:lnTo>
                      <a:lnTo>
                        <a:pt x="4105580" y="1497430"/>
                      </a:lnTo>
                      <a:lnTo>
                        <a:pt x="4282920" y="1395002"/>
                      </a:lnTo>
                      <a:lnTo>
                        <a:pt x="4105580" y="1497430"/>
                      </a:lnTo>
                      <a:lnTo>
                        <a:pt x="2770177" y="2270990"/>
                      </a:lnTo>
                      <a:close/>
                    </a:path>
                  </a:pathLst>
                </a:custGeom>
                <a:solidFill>
                  <a:srgbClr val="CDCDD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1" name="Freeform: Shape 710">
                  <a:extLst>
                    <a:ext uri="{FF2B5EF4-FFF2-40B4-BE49-F238E27FC236}">
                      <a16:creationId xmlns:a16="http://schemas.microsoft.com/office/drawing/2014/main" id="{290C3F09-8443-422E-C22B-FFA3ADCEB265}"/>
                    </a:ext>
                  </a:extLst>
                </p:cNvPr>
                <p:cNvSpPr/>
                <p:nvPr/>
              </p:nvSpPr>
              <p:spPr>
                <a:xfrm>
                  <a:off x="4330890" y="3640101"/>
                  <a:ext cx="2497286" cy="1435518"/>
                </a:xfrm>
                <a:custGeom>
                  <a:avLst/>
                  <a:gdLst>
                    <a:gd name="connsiteX0" fmla="*/ 2497287 w 2497286"/>
                    <a:gd name="connsiteY0" fmla="*/ 1428639 h 1435518"/>
                    <a:gd name="connsiteX1" fmla="*/ 2484292 w 2497286"/>
                    <a:gd name="connsiteY1" fmla="*/ 1435518 h 1435518"/>
                    <a:gd name="connsiteX2" fmla="*/ 0 w 2497286"/>
                    <a:gd name="connsiteY2" fmla="*/ 6880 h 1435518"/>
                    <a:gd name="connsiteX3" fmla="*/ 12230 w 2497286"/>
                    <a:gd name="connsiteY3" fmla="*/ 0 h 1435518"/>
                    <a:gd name="connsiteX4" fmla="*/ 2497287 w 2497286"/>
                    <a:gd name="connsiteY4" fmla="*/ 1428639 h 143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286" h="1435518">
                      <a:moveTo>
                        <a:pt x="2497287" y="1428639"/>
                      </a:moveTo>
                      <a:lnTo>
                        <a:pt x="2484292" y="1435518"/>
                      </a:lnTo>
                      <a:lnTo>
                        <a:pt x="0" y="6880"/>
                      </a:lnTo>
                      <a:lnTo>
                        <a:pt x="12230" y="0"/>
                      </a:lnTo>
                      <a:lnTo>
                        <a:pt x="2497287" y="1428639"/>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2" name="Freeform: Shape 711">
                  <a:extLst>
                    <a:ext uri="{FF2B5EF4-FFF2-40B4-BE49-F238E27FC236}">
                      <a16:creationId xmlns:a16="http://schemas.microsoft.com/office/drawing/2014/main" id="{6B32F0C0-CF15-8B29-0BD0-7F34F0D84B2C}"/>
                    </a:ext>
                  </a:extLst>
                </p:cNvPr>
                <p:cNvSpPr/>
                <p:nvPr/>
              </p:nvSpPr>
              <p:spPr>
                <a:xfrm>
                  <a:off x="4577790" y="3500982"/>
                  <a:ext cx="2492700" cy="1433224"/>
                </a:xfrm>
                <a:custGeom>
                  <a:avLst/>
                  <a:gdLst>
                    <a:gd name="connsiteX0" fmla="*/ 2492701 w 2492700"/>
                    <a:gd name="connsiteY0" fmla="*/ 1427110 h 1433224"/>
                    <a:gd name="connsiteX1" fmla="*/ 2479706 w 2492700"/>
                    <a:gd name="connsiteY1" fmla="*/ 1433225 h 1433224"/>
                    <a:gd name="connsiteX2" fmla="*/ 0 w 2492700"/>
                    <a:gd name="connsiteY2" fmla="*/ 6880 h 1433224"/>
                    <a:gd name="connsiteX3" fmla="*/ 12995 w 2492700"/>
                    <a:gd name="connsiteY3" fmla="*/ 0 h 1433224"/>
                    <a:gd name="connsiteX4" fmla="*/ 2492701 w 2492700"/>
                    <a:gd name="connsiteY4" fmla="*/ 1427110 h 143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700" h="1433224">
                      <a:moveTo>
                        <a:pt x="2492701" y="1427110"/>
                      </a:moveTo>
                      <a:lnTo>
                        <a:pt x="2479706" y="1433225"/>
                      </a:lnTo>
                      <a:lnTo>
                        <a:pt x="0" y="6880"/>
                      </a:lnTo>
                      <a:lnTo>
                        <a:pt x="12995" y="0"/>
                      </a:lnTo>
                      <a:lnTo>
                        <a:pt x="2492701" y="1427110"/>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3" name="Freeform: Shape 712">
                  <a:extLst>
                    <a:ext uri="{FF2B5EF4-FFF2-40B4-BE49-F238E27FC236}">
                      <a16:creationId xmlns:a16="http://schemas.microsoft.com/office/drawing/2014/main" id="{8EF9BD48-4BB7-8F04-DCD5-9F191DB6B991}"/>
                    </a:ext>
                  </a:extLst>
                </p:cNvPr>
                <p:cNvSpPr/>
                <p:nvPr/>
              </p:nvSpPr>
              <p:spPr>
                <a:xfrm>
                  <a:off x="4823161" y="3361100"/>
                  <a:ext cx="2489643" cy="1432460"/>
                </a:xfrm>
                <a:custGeom>
                  <a:avLst/>
                  <a:gdLst>
                    <a:gd name="connsiteX0" fmla="*/ 2489644 w 2489643"/>
                    <a:gd name="connsiteY0" fmla="*/ 1426346 h 1432460"/>
                    <a:gd name="connsiteX1" fmla="*/ 2476649 w 2489643"/>
                    <a:gd name="connsiteY1" fmla="*/ 1432461 h 1432460"/>
                    <a:gd name="connsiteX2" fmla="*/ 0 w 2489643"/>
                    <a:gd name="connsiteY2" fmla="*/ 6879 h 1432460"/>
                    <a:gd name="connsiteX3" fmla="*/ 12230 w 2489643"/>
                    <a:gd name="connsiteY3" fmla="*/ 0 h 1432460"/>
                    <a:gd name="connsiteX4" fmla="*/ 2489644 w 2489643"/>
                    <a:gd name="connsiteY4" fmla="*/ 1426346 h 1432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9643" h="1432460">
                      <a:moveTo>
                        <a:pt x="2489644" y="1426346"/>
                      </a:moveTo>
                      <a:lnTo>
                        <a:pt x="2476649" y="1432461"/>
                      </a:lnTo>
                      <a:lnTo>
                        <a:pt x="0" y="6879"/>
                      </a:lnTo>
                      <a:lnTo>
                        <a:pt x="12230" y="0"/>
                      </a:lnTo>
                      <a:lnTo>
                        <a:pt x="2489644" y="1426346"/>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4" name="Freeform: Shape 713">
                  <a:extLst>
                    <a:ext uri="{FF2B5EF4-FFF2-40B4-BE49-F238E27FC236}">
                      <a16:creationId xmlns:a16="http://schemas.microsoft.com/office/drawing/2014/main" id="{CD9919D7-35BF-0326-30F8-4EA8AAD5220E}"/>
                    </a:ext>
                  </a:extLst>
                </p:cNvPr>
                <p:cNvSpPr/>
                <p:nvPr/>
              </p:nvSpPr>
              <p:spPr>
                <a:xfrm>
                  <a:off x="5066240" y="3221217"/>
                  <a:ext cx="2488879" cy="1431696"/>
                </a:xfrm>
                <a:custGeom>
                  <a:avLst/>
                  <a:gdLst>
                    <a:gd name="connsiteX0" fmla="*/ 2488880 w 2488879"/>
                    <a:gd name="connsiteY0" fmla="*/ 1424817 h 1431696"/>
                    <a:gd name="connsiteX1" fmla="*/ 2475885 w 2488879"/>
                    <a:gd name="connsiteY1" fmla="*/ 1431696 h 1431696"/>
                    <a:gd name="connsiteX2" fmla="*/ 0 w 2488879"/>
                    <a:gd name="connsiteY2" fmla="*/ 6879 h 1431696"/>
                    <a:gd name="connsiteX3" fmla="*/ 12995 w 2488879"/>
                    <a:gd name="connsiteY3" fmla="*/ 0 h 1431696"/>
                    <a:gd name="connsiteX4" fmla="*/ 2488880 w 2488879"/>
                    <a:gd name="connsiteY4" fmla="*/ 1424817 h 143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879" h="1431696">
                      <a:moveTo>
                        <a:pt x="2488880" y="1424817"/>
                      </a:moveTo>
                      <a:lnTo>
                        <a:pt x="2475885" y="1431696"/>
                      </a:lnTo>
                      <a:lnTo>
                        <a:pt x="0" y="6879"/>
                      </a:lnTo>
                      <a:lnTo>
                        <a:pt x="12995" y="0"/>
                      </a:lnTo>
                      <a:lnTo>
                        <a:pt x="2488880" y="1424817"/>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5" name="Freeform: Shape 714">
                  <a:extLst>
                    <a:ext uri="{FF2B5EF4-FFF2-40B4-BE49-F238E27FC236}">
                      <a16:creationId xmlns:a16="http://schemas.microsoft.com/office/drawing/2014/main" id="{507018E1-81AF-5770-3A13-74F9ECF8D6CF}"/>
                    </a:ext>
                  </a:extLst>
                </p:cNvPr>
                <p:cNvSpPr/>
                <p:nvPr/>
              </p:nvSpPr>
              <p:spPr>
                <a:xfrm>
                  <a:off x="5307789" y="3079808"/>
                  <a:ext cx="2489643" cy="1432457"/>
                </a:xfrm>
                <a:custGeom>
                  <a:avLst/>
                  <a:gdLst>
                    <a:gd name="connsiteX0" fmla="*/ 2489644 w 2489643"/>
                    <a:gd name="connsiteY0" fmla="*/ 1425578 h 1432457"/>
                    <a:gd name="connsiteX1" fmla="*/ 2476649 w 2489643"/>
                    <a:gd name="connsiteY1" fmla="*/ 1432458 h 1432457"/>
                    <a:gd name="connsiteX2" fmla="*/ 0 w 2489643"/>
                    <a:gd name="connsiteY2" fmla="*/ 6879 h 1432457"/>
                    <a:gd name="connsiteX3" fmla="*/ 12995 w 2489643"/>
                    <a:gd name="connsiteY3" fmla="*/ 0 h 1432457"/>
                    <a:gd name="connsiteX4" fmla="*/ 2489644 w 2489643"/>
                    <a:gd name="connsiteY4" fmla="*/ 1425578 h 1432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9643" h="1432457">
                      <a:moveTo>
                        <a:pt x="2489644" y="1425578"/>
                      </a:moveTo>
                      <a:lnTo>
                        <a:pt x="2476649" y="1432458"/>
                      </a:lnTo>
                      <a:lnTo>
                        <a:pt x="0" y="6879"/>
                      </a:lnTo>
                      <a:lnTo>
                        <a:pt x="12995" y="0"/>
                      </a:lnTo>
                      <a:lnTo>
                        <a:pt x="2489644" y="1425578"/>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6" name="Freeform: Shape 715">
                  <a:extLst>
                    <a:ext uri="{FF2B5EF4-FFF2-40B4-BE49-F238E27FC236}">
                      <a16:creationId xmlns:a16="http://schemas.microsoft.com/office/drawing/2014/main" id="{937F0190-C032-3736-6375-89CB2C7777F6}"/>
                    </a:ext>
                  </a:extLst>
                </p:cNvPr>
                <p:cNvSpPr/>
                <p:nvPr/>
              </p:nvSpPr>
              <p:spPr>
                <a:xfrm>
                  <a:off x="5553925" y="2940690"/>
                  <a:ext cx="2485821" cy="1430928"/>
                </a:xfrm>
                <a:custGeom>
                  <a:avLst/>
                  <a:gdLst>
                    <a:gd name="connsiteX0" fmla="*/ 2485822 w 2485821"/>
                    <a:gd name="connsiteY0" fmla="*/ 1424049 h 1430928"/>
                    <a:gd name="connsiteX1" fmla="*/ 2472827 w 2485821"/>
                    <a:gd name="connsiteY1" fmla="*/ 1430929 h 1430928"/>
                    <a:gd name="connsiteX2" fmla="*/ 0 w 2485821"/>
                    <a:gd name="connsiteY2" fmla="*/ 6879 h 1430928"/>
                    <a:gd name="connsiteX3" fmla="*/ 12995 w 2485821"/>
                    <a:gd name="connsiteY3" fmla="*/ 0 h 1430928"/>
                    <a:gd name="connsiteX4" fmla="*/ 2485822 w 2485821"/>
                    <a:gd name="connsiteY4" fmla="*/ 1424049 h 1430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821" h="1430928">
                      <a:moveTo>
                        <a:pt x="2485822" y="1424049"/>
                      </a:moveTo>
                      <a:lnTo>
                        <a:pt x="2472827" y="1430929"/>
                      </a:lnTo>
                      <a:lnTo>
                        <a:pt x="0" y="6879"/>
                      </a:lnTo>
                      <a:lnTo>
                        <a:pt x="12995" y="0"/>
                      </a:lnTo>
                      <a:lnTo>
                        <a:pt x="2485822" y="1424049"/>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7" name="Freeform: Shape 716">
                  <a:extLst>
                    <a:ext uri="{FF2B5EF4-FFF2-40B4-BE49-F238E27FC236}">
                      <a16:creationId xmlns:a16="http://schemas.microsoft.com/office/drawing/2014/main" id="{84EB670E-6469-24AC-EAA0-CF77D57D87FD}"/>
                    </a:ext>
                  </a:extLst>
                </p:cNvPr>
                <p:cNvSpPr/>
                <p:nvPr/>
              </p:nvSpPr>
              <p:spPr>
                <a:xfrm>
                  <a:off x="6853948" y="5106133"/>
                  <a:ext cx="67038" cy="38723"/>
                </a:xfrm>
                <a:custGeom>
                  <a:avLst/>
                  <a:gdLst>
                    <a:gd name="connsiteX0" fmla="*/ 66904 w 67038"/>
                    <a:gd name="connsiteY0" fmla="*/ 37967 h 38723"/>
                    <a:gd name="connsiteX1" fmla="*/ 36497 w 67038"/>
                    <a:gd name="connsiteY1" fmla="*/ 14019 h 38723"/>
                    <a:gd name="connsiteX2" fmla="*/ 134 w 67038"/>
                    <a:gd name="connsiteY2" fmla="*/ 757 h 38723"/>
                    <a:gd name="connsiteX3" fmla="*/ 30542 w 67038"/>
                    <a:gd name="connsiteY3" fmla="*/ 24705 h 38723"/>
                    <a:gd name="connsiteX4" fmla="*/ 66904 w 67038"/>
                    <a:gd name="connsiteY4" fmla="*/ 37967 h 3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38" h="38723">
                      <a:moveTo>
                        <a:pt x="66904" y="37967"/>
                      </a:moveTo>
                      <a:cubicBezTo>
                        <a:pt x="68548" y="35016"/>
                        <a:pt x="54934" y="24300"/>
                        <a:pt x="36497" y="14019"/>
                      </a:cubicBezTo>
                      <a:cubicBezTo>
                        <a:pt x="18052" y="3745"/>
                        <a:pt x="1778" y="-2194"/>
                        <a:pt x="134" y="757"/>
                      </a:cubicBezTo>
                      <a:cubicBezTo>
                        <a:pt x="-1509" y="3707"/>
                        <a:pt x="12105" y="14432"/>
                        <a:pt x="30542" y="24705"/>
                      </a:cubicBezTo>
                      <a:cubicBezTo>
                        <a:pt x="48979" y="34978"/>
                        <a:pt x="65261" y="40918"/>
                        <a:pt x="66904" y="37967"/>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8" name="Freeform: Shape 717">
                  <a:extLst>
                    <a:ext uri="{FF2B5EF4-FFF2-40B4-BE49-F238E27FC236}">
                      <a16:creationId xmlns:a16="http://schemas.microsoft.com/office/drawing/2014/main" id="{0EA914C5-46CB-752C-75CF-F8DB8C4EE76F}"/>
                    </a:ext>
                  </a:extLst>
                </p:cNvPr>
                <p:cNvSpPr/>
                <p:nvPr/>
              </p:nvSpPr>
              <p:spPr>
                <a:xfrm>
                  <a:off x="7097133" y="4965680"/>
                  <a:ext cx="67024" cy="38743"/>
                </a:xfrm>
                <a:custGeom>
                  <a:avLst/>
                  <a:gdLst>
                    <a:gd name="connsiteX0" fmla="*/ 66889 w 67024"/>
                    <a:gd name="connsiteY0" fmla="*/ 37987 h 38743"/>
                    <a:gd name="connsiteX1" fmla="*/ 36489 w 67024"/>
                    <a:gd name="connsiteY1" fmla="*/ 14031 h 38743"/>
                    <a:gd name="connsiteX2" fmla="*/ 134 w 67024"/>
                    <a:gd name="connsiteY2" fmla="*/ 753 h 38743"/>
                    <a:gd name="connsiteX3" fmla="*/ 30534 w 67024"/>
                    <a:gd name="connsiteY3" fmla="*/ 24717 h 38743"/>
                    <a:gd name="connsiteX4" fmla="*/ 66889 w 67024"/>
                    <a:gd name="connsiteY4" fmla="*/ 37987 h 3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24" h="38743">
                      <a:moveTo>
                        <a:pt x="66889" y="37987"/>
                      </a:moveTo>
                      <a:cubicBezTo>
                        <a:pt x="68540" y="35044"/>
                        <a:pt x="54926" y="24312"/>
                        <a:pt x="36489" y="14031"/>
                      </a:cubicBezTo>
                      <a:cubicBezTo>
                        <a:pt x="18060" y="3750"/>
                        <a:pt x="1786" y="-2190"/>
                        <a:pt x="134" y="753"/>
                      </a:cubicBezTo>
                      <a:cubicBezTo>
                        <a:pt x="-1509" y="3704"/>
                        <a:pt x="12105" y="14436"/>
                        <a:pt x="30534" y="24717"/>
                      </a:cubicBezTo>
                      <a:cubicBezTo>
                        <a:pt x="48972" y="34998"/>
                        <a:pt x="65246" y="40937"/>
                        <a:pt x="66889" y="37987"/>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9" name="Freeform: Shape 718">
                  <a:extLst>
                    <a:ext uri="{FF2B5EF4-FFF2-40B4-BE49-F238E27FC236}">
                      <a16:creationId xmlns:a16="http://schemas.microsoft.com/office/drawing/2014/main" id="{F8268857-D874-1D37-9635-35513720E712}"/>
                    </a:ext>
                  </a:extLst>
                </p:cNvPr>
                <p:cNvSpPr/>
                <p:nvPr/>
              </p:nvSpPr>
              <p:spPr>
                <a:xfrm>
                  <a:off x="7341351" y="4825680"/>
                  <a:ext cx="67038" cy="38731"/>
                </a:xfrm>
                <a:custGeom>
                  <a:avLst/>
                  <a:gdLst>
                    <a:gd name="connsiteX0" fmla="*/ 66904 w 67038"/>
                    <a:gd name="connsiteY0" fmla="*/ 37975 h 38731"/>
                    <a:gd name="connsiteX1" fmla="*/ 36497 w 67038"/>
                    <a:gd name="connsiteY1" fmla="*/ 14026 h 38731"/>
                    <a:gd name="connsiteX2" fmla="*/ 134 w 67038"/>
                    <a:gd name="connsiteY2" fmla="*/ 757 h 38731"/>
                    <a:gd name="connsiteX3" fmla="*/ 30542 w 67038"/>
                    <a:gd name="connsiteY3" fmla="*/ 24705 h 38731"/>
                    <a:gd name="connsiteX4" fmla="*/ 66904 w 67038"/>
                    <a:gd name="connsiteY4" fmla="*/ 37975 h 3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38" h="38731">
                      <a:moveTo>
                        <a:pt x="66904" y="37975"/>
                      </a:moveTo>
                      <a:cubicBezTo>
                        <a:pt x="68548" y="35024"/>
                        <a:pt x="54934" y="24300"/>
                        <a:pt x="36497" y="14026"/>
                      </a:cubicBezTo>
                      <a:cubicBezTo>
                        <a:pt x="18060" y="3745"/>
                        <a:pt x="1778" y="-2194"/>
                        <a:pt x="134" y="757"/>
                      </a:cubicBezTo>
                      <a:cubicBezTo>
                        <a:pt x="-1509" y="3707"/>
                        <a:pt x="12105" y="14432"/>
                        <a:pt x="30542" y="24705"/>
                      </a:cubicBezTo>
                      <a:cubicBezTo>
                        <a:pt x="48979" y="34986"/>
                        <a:pt x="65261" y="40925"/>
                        <a:pt x="66904" y="37975"/>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0" name="Freeform: Shape 719">
                  <a:extLst>
                    <a:ext uri="{FF2B5EF4-FFF2-40B4-BE49-F238E27FC236}">
                      <a16:creationId xmlns:a16="http://schemas.microsoft.com/office/drawing/2014/main" id="{0FF62369-765F-1FE1-C089-35B8204C37D5}"/>
                    </a:ext>
                  </a:extLst>
                </p:cNvPr>
                <p:cNvSpPr/>
                <p:nvPr/>
              </p:nvSpPr>
              <p:spPr>
                <a:xfrm>
                  <a:off x="7585576" y="4685636"/>
                  <a:ext cx="67039" cy="38731"/>
                </a:xfrm>
                <a:custGeom>
                  <a:avLst/>
                  <a:gdLst>
                    <a:gd name="connsiteX0" fmla="*/ 66905 w 67039"/>
                    <a:gd name="connsiteY0" fmla="*/ 37975 h 38731"/>
                    <a:gd name="connsiteX1" fmla="*/ 36497 w 67039"/>
                    <a:gd name="connsiteY1" fmla="*/ 14026 h 38731"/>
                    <a:gd name="connsiteX2" fmla="*/ 134 w 67039"/>
                    <a:gd name="connsiteY2" fmla="*/ 757 h 38731"/>
                    <a:gd name="connsiteX3" fmla="*/ 30542 w 67039"/>
                    <a:gd name="connsiteY3" fmla="*/ 24705 h 38731"/>
                    <a:gd name="connsiteX4" fmla="*/ 66905 w 67039"/>
                    <a:gd name="connsiteY4" fmla="*/ 37975 h 3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39" h="38731">
                      <a:moveTo>
                        <a:pt x="66905" y="37975"/>
                      </a:moveTo>
                      <a:cubicBezTo>
                        <a:pt x="68548" y="35024"/>
                        <a:pt x="54934" y="24300"/>
                        <a:pt x="36497" y="14026"/>
                      </a:cubicBezTo>
                      <a:cubicBezTo>
                        <a:pt x="18060" y="3745"/>
                        <a:pt x="1778" y="-2194"/>
                        <a:pt x="134" y="757"/>
                      </a:cubicBezTo>
                      <a:cubicBezTo>
                        <a:pt x="-1509" y="3707"/>
                        <a:pt x="12105" y="14432"/>
                        <a:pt x="30542" y="24705"/>
                      </a:cubicBezTo>
                      <a:cubicBezTo>
                        <a:pt x="48980" y="34986"/>
                        <a:pt x="65261" y="40925"/>
                        <a:pt x="66905" y="37975"/>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1" name="Freeform: Shape 720">
                  <a:extLst>
                    <a:ext uri="{FF2B5EF4-FFF2-40B4-BE49-F238E27FC236}">
                      <a16:creationId xmlns:a16="http://schemas.microsoft.com/office/drawing/2014/main" id="{5C81D789-8169-4722-5A56-E7DC869016C2}"/>
                    </a:ext>
                  </a:extLst>
                </p:cNvPr>
                <p:cNvSpPr/>
                <p:nvPr/>
              </p:nvSpPr>
              <p:spPr>
                <a:xfrm>
                  <a:off x="7828838" y="4545769"/>
                  <a:ext cx="67031" cy="38731"/>
                </a:xfrm>
                <a:custGeom>
                  <a:avLst/>
                  <a:gdLst>
                    <a:gd name="connsiteX0" fmla="*/ 66897 w 67031"/>
                    <a:gd name="connsiteY0" fmla="*/ 37975 h 38731"/>
                    <a:gd name="connsiteX1" fmla="*/ 36489 w 67031"/>
                    <a:gd name="connsiteY1" fmla="*/ 14026 h 38731"/>
                    <a:gd name="connsiteX2" fmla="*/ 134 w 67031"/>
                    <a:gd name="connsiteY2" fmla="*/ 757 h 38731"/>
                    <a:gd name="connsiteX3" fmla="*/ 30535 w 67031"/>
                    <a:gd name="connsiteY3" fmla="*/ 24705 h 38731"/>
                    <a:gd name="connsiteX4" fmla="*/ 66897 w 67031"/>
                    <a:gd name="connsiteY4" fmla="*/ 37975 h 3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31" h="38731">
                      <a:moveTo>
                        <a:pt x="66897" y="37975"/>
                      </a:moveTo>
                      <a:cubicBezTo>
                        <a:pt x="68540" y="35024"/>
                        <a:pt x="54926" y="24300"/>
                        <a:pt x="36489" y="14026"/>
                      </a:cubicBezTo>
                      <a:cubicBezTo>
                        <a:pt x="18060" y="3745"/>
                        <a:pt x="1778" y="-2194"/>
                        <a:pt x="134" y="757"/>
                      </a:cubicBezTo>
                      <a:cubicBezTo>
                        <a:pt x="-1509" y="3707"/>
                        <a:pt x="12105" y="14424"/>
                        <a:pt x="30535" y="24705"/>
                      </a:cubicBezTo>
                      <a:cubicBezTo>
                        <a:pt x="48972" y="34986"/>
                        <a:pt x="65254" y="40925"/>
                        <a:pt x="66897" y="37975"/>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2" name="Freeform: Shape 721">
                  <a:extLst>
                    <a:ext uri="{FF2B5EF4-FFF2-40B4-BE49-F238E27FC236}">
                      <a16:creationId xmlns:a16="http://schemas.microsoft.com/office/drawing/2014/main" id="{AD64FEC8-4119-9397-33C0-DFA547A8F618}"/>
                    </a:ext>
                  </a:extLst>
                </p:cNvPr>
                <p:cNvSpPr/>
                <p:nvPr/>
              </p:nvSpPr>
              <p:spPr>
                <a:xfrm>
                  <a:off x="8073055" y="4405626"/>
                  <a:ext cx="67046" cy="38716"/>
                </a:xfrm>
                <a:custGeom>
                  <a:avLst/>
                  <a:gdLst>
                    <a:gd name="connsiteX0" fmla="*/ 66912 w 67046"/>
                    <a:gd name="connsiteY0" fmla="*/ 37959 h 38716"/>
                    <a:gd name="connsiteX1" fmla="*/ 36497 w 67046"/>
                    <a:gd name="connsiteY1" fmla="*/ 14019 h 38716"/>
                    <a:gd name="connsiteX2" fmla="*/ 134 w 67046"/>
                    <a:gd name="connsiteY2" fmla="*/ 757 h 38716"/>
                    <a:gd name="connsiteX3" fmla="*/ 30542 w 67046"/>
                    <a:gd name="connsiteY3" fmla="*/ 24705 h 38716"/>
                    <a:gd name="connsiteX4" fmla="*/ 66912 w 67046"/>
                    <a:gd name="connsiteY4" fmla="*/ 37959 h 38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46" h="38716">
                      <a:moveTo>
                        <a:pt x="66912" y="37959"/>
                      </a:moveTo>
                      <a:cubicBezTo>
                        <a:pt x="68556" y="35009"/>
                        <a:pt x="54942" y="24292"/>
                        <a:pt x="36497" y="14019"/>
                      </a:cubicBezTo>
                      <a:cubicBezTo>
                        <a:pt x="18059" y="3745"/>
                        <a:pt x="1778" y="-2194"/>
                        <a:pt x="134" y="757"/>
                      </a:cubicBezTo>
                      <a:cubicBezTo>
                        <a:pt x="-1509" y="3707"/>
                        <a:pt x="12105" y="14432"/>
                        <a:pt x="30542" y="24705"/>
                      </a:cubicBezTo>
                      <a:cubicBezTo>
                        <a:pt x="48987" y="34978"/>
                        <a:pt x="65269" y="40910"/>
                        <a:pt x="66912" y="37959"/>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3" name="Freeform: Shape 722">
                  <a:extLst>
                    <a:ext uri="{FF2B5EF4-FFF2-40B4-BE49-F238E27FC236}">
                      <a16:creationId xmlns:a16="http://schemas.microsoft.com/office/drawing/2014/main" id="{17E56A88-7DC6-51E9-A61E-E8A47CA04CC1}"/>
                    </a:ext>
                  </a:extLst>
                </p:cNvPr>
                <p:cNvSpPr/>
                <p:nvPr/>
              </p:nvSpPr>
              <p:spPr>
                <a:xfrm>
                  <a:off x="7991111" y="4452653"/>
                  <a:ext cx="29417" cy="16943"/>
                </a:xfrm>
                <a:custGeom>
                  <a:avLst/>
                  <a:gdLst>
                    <a:gd name="connsiteX0" fmla="*/ 29374 w 29417"/>
                    <a:gd name="connsiteY0" fmla="*/ 16700 h 16943"/>
                    <a:gd name="connsiteX1" fmla="*/ 15828 w 29417"/>
                    <a:gd name="connsiteY1" fmla="*/ 6473 h 16943"/>
                    <a:gd name="connsiteX2" fmla="*/ 44 w 29417"/>
                    <a:gd name="connsiteY2" fmla="*/ 243 h 16943"/>
                    <a:gd name="connsiteX3" fmla="*/ 13589 w 29417"/>
                    <a:gd name="connsiteY3" fmla="*/ 10470 h 16943"/>
                    <a:gd name="connsiteX4" fmla="*/ 29374 w 29417"/>
                    <a:gd name="connsiteY4" fmla="*/ 16700 h 1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7" h="16943">
                      <a:moveTo>
                        <a:pt x="29374" y="16700"/>
                      </a:moveTo>
                      <a:cubicBezTo>
                        <a:pt x="29993" y="15599"/>
                        <a:pt x="23931" y="11013"/>
                        <a:pt x="15828" y="6473"/>
                      </a:cubicBezTo>
                      <a:cubicBezTo>
                        <a:pt x="7734" y="1925"/>
                        <a:pt x="663" y="-865"/>
                        <a:pt x="44" y="243"/>
                      </a:cubicBezTo>
                      <a:cubicBezTo>
                        <a:pt x="-576" y="1344"/>
                        <a:pt x="5486" y="5922"/>
                        <a:pt x="13589" y="10470"/>
                      </a:cubicBezTo>
                      <a:cubicBezTo>
                        <a:pt x="21684" y="15019"/>
                        <a:pt x="28755" y="17808"/>
                        <a:pt x="29374" y="16700"/>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4" name="Freeform: Shape 723">
                  <a:extLst>
                    <a:ext uri="{FF2B5EF4-FFF2-40B4-BE49-F238E27FC236}">
                      <a16:creationId xmlns:a16="http://schemas.microsoft.com/office/drawing/2014/main" id="{CAC98FF5-BA63-BE07-3EF8-E419D90B6EE2}"/>
                    </a:ext>
                  </a:extLst>
                </p:cNvPr>
                <p:cNvSpPr/>
                <p:nvPr/>
              </p:nvSpPr>
              <p:spPr>
                <a:xfrm>
                  <a:off x="7911545" y="4498152"/>
                  <a:ext cx="29424" cy="16925"/>
                </a:xfrm>
                <a:custGeom>
                  <a:avLst/>
                  <a:gdLst>
                    <a:gd name="connsiteX0" fmla="*/ 29381 w 29424"/>
                    <a:gd name="connsiteY0" fmla="*/ 16682 h 16925"/>
                    <a:gd name="connsiteX1" fmla="*/ 15836 w 29424"/>
                    <a:gd name="connsiteY1" fmla="*/ 6463 h 16925"/>
                    <a:gd name="connsiteX2" fmla="*/ 44 w 29424"/>
                    <a:gd name="connsiteY2" fmla="*/ 240 h 16925"/>
                    <a:gd name="connsiteX3" fmla="*/ 13589 w 29424"/>
                    <a:gd name="connsiteY3" fmla="*/ 10468 h 16925"/>
                    <a:gd name="connsiteX4" fmla="*/ 29381 w 29424"/>
                    <a:gd name="connsiteY4" fmla="*/ 16682 h 1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4" h="16925">
                      <a:moveTo>
                        <a:pt x="29381" y="16682"/>
                      </a:moveTo>
                      <a:cubicBezTo>
                        <a:pt x="30000" y="15582"/>
                        <a:pt x="23938" y="11003"/>
                        <a:pt x="15836" y="6463"/>
                      </a:cubicBezTo>
                      <a:cubicBezTo>
                        <a:pt x="7733" y="1922"/>
                        <a:pt x="663" y="-860"/>
                        <a:pt x="44" y="240"/>
                      </a:cubicBezTo>
                      <a:cubicBezTo>
                        <a:pt x="-576" y="1349"/>
                        <a:pt x="5486" y="5927"/>
                        <a:pt x="13589" y="10468"/>
                      </a:cubicBezTo>
                      <a:cubicBezTo>
                        <a:pt x="21691" y="15008"/>
                        <a:pt x="28762" y="17791"/>
                        <a:pt x="29381" y="16682"/>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5" name="Freeform: Shape 724">
                  <a:extLst>
                    <a:ext uri="{FF2B5EF4-FFF2-40B4-BE49-F238E27FC236}">
                      <a16:creationId xmlns:a16="http://schemas.microsoft.com/office/drawing/2014/main" id="{29DF0EC4-7213-BDB1-91E8-59612D01CC44}"/>
                    </a:ext>
                  </a:extLst>
                </p:cNvPr>
                <p:cNvSpPr/>
                <p:nvPr/>
              </p:nvSpPr>
              <p:spPr>
                <a:xfrm>
                  <a:off x="7747008" y="4592630"/>
                  <a:ext cx="29424" cy="16938"/>
                </a:xfrm>
                <a:custGeom>
                  <a:avLst/>
                  <a:gdLst>
                    <a:gd name="connsiteX0" fmla="*/ 29381 w 29424"/>
                    <a:gd name="connsiteY0" fmla="*/ 16698 h 16938"/>
                    <a:gd name="connsiteX1" fmla="*/ 15836 w 29424"/>
                    <a:gd name="connsiteY1" fmla="*/ 6470 h 16938"/>
                    <a:gd name="connsiteX2" fmla="*/ 43 w 29424"/>
                    <a:gd name="connsiteY2" fmla="*/ 240 h 16938"/>
                    <a:gd name="connsiteX3" fmla="*/ 13588 w 29424"/>
                    <a:gd name="connsiteY3" fmla="*/ 10468 h 16938"/>
                    <a:gd name="connsiteX4" fmla="*/ 29381 w 29424"/>
                    <a:gd name="connsiteY4" fmla="*/ 16698 h 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4" h="16938">
                      <a:moveTo>
                        <a:pt x="29381" y="16698"/>
                      </a:moveTo>
                      <a:cubicBezTo>
                        <a:pt x="30000" y="15589"/>
                        <a:pt x="23938" y="11011"/>
                        <a:pt x="15836" y="6470"/>
                      </a:cubicBezTo>
                      <a:cubicBezTo>
                        <a:pt x="7733" y="1922"/>
                        <a:pt x="663" y="-860"/>
                        <a:pt x="43" y="240"/>
                      </a:cubicBezTo>
                      <a:cubicBezTo>
                        <a:pt x="-576" y="1349"/>
                        <a:pt x="5494" y="5927"/>
                        <a:pt x="13588" y="10468"/>
                      </a:cubicBezTo>
                      <a:cubicBezTo>
                        <a:pt x="21691" y="15016"/>
                        <a:pt x="28762" y="17798"/>
                        <a:pt x="29381" y="16698"/>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6" name="Freeform: Shape 725">
                  <a:extLst>
                    <a:ext uri="{FF2B5EF4-FFF2-40B4-BE49-F238E27FC236}">
                      <a16:creationId xmlns:a16="http://schemas.microsoft.com/office/drawing/2014/main" id="{1FD9E8DC-9E33-C3C7-1723-F32B10308DB6}"/>
                    </a:ext>
                  </a:extLst>
                </p:cNvPr>
                <p:cNvSpPr/>
                <p:nvPr/>
              </p:nvSpPr>
              <p:spPr>
                <a:xfrm>
                  <a:off x="7667411" y="4638157"/>
                  <a:ext cx="29424" cy="16930"/>
                </a:xfrm>
                <a:custGeom>
                  <a:avLst/>
                  <a:gdLst>
                    <a:gd name="connsiteX0" fmla="*/ 29381 w 29424"/>
                    <a:gd name="connsiteY0" fmla="*/ 16690 h 16930"/>
                    <a:gd name="connsiteX1" fmla="*/ 15836 w 29424"/>
                    <a:gd name="connsiteY1" fmla="*/ 6462 h 16930"/>
                    <a:gd name="connsiteX2" fmla="*/ 43 w 29424"/>
                    <a:gd name="connsiteY2" fmla="*/ 240 h 16930"/>
                    <a:gd name="connsiteX3" fmla="*/ 13589 w 29424"/>
                    <a:gd name="connsiteY3" fmla="*/ 10468 h 16930"/>
                    <a:gd name="connsiteX4" fmla="*/ 29381 w 29424"/>
                    <a:gd name="connsiteY4" fmla="*/ 16690 h 16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4" h="16930">
                      <a:moveTo>
                        <a:pt x="29381" y="16690"/>
                      </a:moveTo>
                      <a:cubicBezTo>
                        <a:pt x="30000" y="15582"/>
                        <a:pt x="23939" y="11011"/>
                        <a:pt x="15836" y="6462"/>
                      </a:cubicBezTo>
                      <a:cubicBezTo>
                        <a:pt x="7733" y="1922"/>
                        <a:pt x="663" y="-860"/>
                        <a:pt x="43" y="240"/>
                      </a:cubicBezTo>
                      <a:cubicBezTo>
                        <a:pt x="-576" y="1349"/>
                        <a:pt x="5494" y="5928"/>
                        <a:pt x="13589" y="10468"/>
                      </a:cubicBezTo>
                      <a:cubicBezTo>
                        <a:pt x="21691" y="15008"/>
                        <a:pt x="28762" y="17791"/>
                        <a:pt x="29381" y="16690"/>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7" name="Freeform: Shape 726">
                  <a:extLst>
                    <a:ext uri="{FF2B5EF4-FFF2-40B4-BE49-F238E27FC236}">
                      <a16:creationId xmlns:a16="http://schemas.microsoft.com/office/drawing/2014/main" id="{DCE25A58-4510-2E66-78FF-D072C0E2EE91}"/>
                    </a:ext>
                  </a:extLst>
                </p:cNvPr>
                <p:cNvSpPr/>
                <p:nvPr/>
              </p:nvSpPr>
              <p:spPr>
                <a:xfrm>
                  <a:off x="7502653" y="4733484"/>
                  <a:ext cx="29416" cy="16947"/>
                </a:xfrm>
                <a:custGeom>
                  <a:avLst/>
                  <a:gdLst>
                    <a:gd name="connsiteX0" fmla="*/ 29373 w 29416"/>
                    <a:gd name="connsiteY0" fmla="*/ 16705 h 16947"/>
                    <a:gd name="connsiteX1" fmla="*/ 15828 w 29416"/>
                    <a:gd name="connsiteY1" fmla="*/ 6477 h 16947"/>
                    <a:gd name="connsiteX2" fmla="*/ 44 w 29416"/>
                    <a:gd name="connsiteY2" fmla="*/ 240 h 16947"/>
                    <a:gd name="connsiteX3" fmla="*/ 13581 w 29416"/>
                    <a:gd name="connsiteY3" fmla="*/ 10475 h 16947"/>
                    <a:gd name="connsiteX4" fmla="*/ 29373 w 29416"/>
                    <a:gd name="connsiteY4" fmla="*/ 16705 h 1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6" h="16947">
                      <a:moveTo>
                        <a:pt x="29373" y="16705"/>
                      </a:moveTo>
                      <a:cubicBezTo>
                        <a:pt x="29993" y="15604"/>
                        <a:pt x="23931" y="11018"/>
                        <a:pt x="15828" y="6477"/>
                      </a:cubicBezTo>
                      <a:cubicBezTo>
                        <a:pt x="7733" y="1929"/>
                        <a:pt x="663" y="-861"/>
                        <a:pt x="44" y="240"/>
                      </a:cubicBezTo>
                      <a:cubicBezTo>
                        <a:pt x="-576" y="1348"/>
                        <a:pt x="5486" y="5927"/>
                        <a:pt x="13581" y="10475"/>
                      </a:cubicBezTo>
                      <a:cubicBezTo>
                        <a:pt x="21684" y="15023"/>
                        <a:pt x="28754" y="17813"/>
                        <a:pt x="29373" y="16705"/>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8" name="Freeform: Shape 727">
                  <a:extLst>
                    <a:ext uri="{FF2B5EF4-FFF2-40B4-BE49-F238E27FC236}">
                      <a16:creationId xmlns:a16="http://schemas.microsoft.com/office/drawing/2014/main" id="{6DCAE96B-852B-0F9C-CEBA-2626531D5067}"/>
                    </a:ext>
                  </a:extLst>
                </p:cNvPr>
                <p:cNvSpPr/>
                <p:nvPr/>
              </p:nvSpPr>
              <p:spPr>
                <a:xfrm>
                  <a:off x="7423110" y="4779232"/>
                  <a:ext cx="29424" cy="16933"/>
                </a:xfrm>
                <a:custGeom>
                  <a:avLst/>
                  <a:gdLst>
                    <a:gd name="connsiteX0" fmla="*/ 29381 w 29424"/>
                    <a:gd name="connsiteY0" fmla="*/ 16690 h 16933"/>
                    <a:gd name="connsiteX1" fmla="*/ 15836 w 29424"/>
                    <a:gd name="connsiteY1" fmla="*/ 6463 h 16933"/>
                    <a:gd name="connsiteX2" fmla="*/ 43 w 29424"/>
                    <a:gd name="connsiteY2" fmla="*/ 240 h 16933"/>
                    <a:gd name="connsiteX3" fmla="*/ 13589 w 29424"/>
                    <a:gd name="connsiteY3" fmla="*/ 10468 h 16933"/>
                    <a:gd name="connsiteX4" fmla="*/ 29381 w 29424"/>
                    <a:gd name="connsiteY4" fmla="*/ 16690 h 1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4" h="16933">
                      <a:moveTo>
                        <a:pt x="29381" y="16690"/>
                      </a:moveTo>
                      <a:cubicBezTo>
                        <a:pt x="30000" y="15589"/>
                        <a:pt x="23939" y="11011"/>
                        <a:pt x="15836" y="6463"/>
                      </a:cubicBezTo>
                      <a:cubicBezTo>
                        <a:pt x="7733" y="1922"/>
                        <a:pt x="663" y="-860"/>
                        <a:pt x="43" y="240"/>
                      </a:cubicBezTo>
                      <a:cubicBezTo>
                        <a:pt x="-576" y="1349"/>
                        <a:pt x="5494" y="5928"/>
                        <a:pt x="13589" y="10468"/>
                      </a:cubicBezTo>
                      <a:cubicBezTo>
                        <a:pt x="21691" y="15008"/>
                        <a:pt x="28762" y="17799"/>
                        <a:pt x="29381" y="16690"/>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9" name="Freeform: Shape 728">
                  <a:extLst>
                    <a:ext uri="{FF2B5EF4-FFF2-40B4-BE49-F238E27FC236}">
                      <a16:creationId xmlns:a16="http://schemas.microsoft.com/office/drawing/2014/main" id="{1D4798B9-C99B-AB5A-0872-080C6239EFA9}"/>
                    </a:ext>
                  </a:extLst>
                </p:cNvPr>
                <p:cNvSpPr/>
                <p:nvPr/>
              </p:nvSpPr>
              <p:spPr>
                <a:xfrm>
                  <a:off x="7259475" y="4872308"/>
                  <a:ext cx="29432" cy="16921"/>
                </a:xfrm>
                <a:custGeom>
                  <a:avLst/>
                  <a:gdLst>
                    <a:gd name="connsiteX0" fmla="*/ 29389 w 29432"/>
                    <a:gd name="connsiteY0" fmla="*/ 16678 h 16921"/>
                    <a:gd name="connsiteX1" fmla="*/ 15836 w 29432"/>
                    <a:gd name="connsiteY1" fmla="*/ 6458 h 16921"/>
                    <a:gd name="connsiteX2" fmla="*/ 43 w 29432"/>
                    <a:gd name="connsiteY2" fmla="*/ 243 h 16921"/>
                    <a:gd name="connsiteX3" fmla="*/ 13596 w 29432"/>
                    <a:gd name="connsiteY3" fmla="*/ 10463 h 16921"/>
                    <a:gd name="connsiteX4" fmla="*/ 29389 w 29432"/>
                    <a:gd name="connsiteY4" fmla="*/ 16678 h 16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32" h="16921">
                      <a:moveTo>
                        <a:pt x="29389" y="16678"/>
                      </a:moveTo>
                      <a:cubicBezTo>
                        <a:pt x="30008" y="15577"/>
                        <a:pt x="23939" y="10998"/>
                        <a:pt x="15836" y="6458"/>
                      </a:cubicBezTo>
                      <a:cubicBezTo>
                        <a:pt x="7733" y="1918"/>
                        <a:pt x="663" y="-865"/>
                        <a:pt x="43" y="243"/>
                      </a:cubicBezTo>
                      <a:cubicBezTo>
                        <a:pt x="-576" y="1344"/>
                        <a:pt x="5494" y="5923"/>
                        <a:pt x="13596" y="10463"/>
                      </a:cubicBezTo>
                      <a:cubicBezTo>
                        <a:pt x="21699" y="15004"/>
                        <a:pt x="28770" y="17786"/>
                        <a:pt x="29389" y="16678"/>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0" name="Freeform: Shape 729">
                  <a:extLst>
                    <a:ext uri="{FF2B5EF4-FFF2-40B4-BE49-F238E27FC236}">
                      <a16:creationId xmlns:a16="http://schemas.microsoft.com/office/drawing/2014/main" id="{41FD8907-AC1B-606F-1132-B604C2749281}"/>
                    </a:ext>
                  </a:extLst>
                </p:cNvPr>
                <p:cNvSpPr/>
                <p:nvPr/>
              </p:nvSpPr>
              <p:spPr>
                <a:xfrm>
                  <a:off x="7179565" y="4918320"/>
                  <a:ext cx="29424" cy="16938"/>
                </a:xfrm>
                <a:custGeom>
                  <a:avLst/>
                  <a:gdLst>
                    <a:gd name="connsiteX0" fmla="*/ 29381 w 29424"/>
                    <a:gd name="connsiteY0" fmla="*/ 16698 h 16938"/>
                    <a:gd name="connsiteX1" fmla="*/ 15836 w 29424"/>
                    <a:gd name="connsiteY1" fmla="*/ 6470 h 16938"/>
                    <a:gd name="connsiteX2" fmla="*/ 43 w 29424"/>
                    <a:gd name="connsiteY2" fmla="*/ 240 h 16938"/>
                    <a:gd name="connsiteX3" fmla="*/ 13589 w 29424"/>
                    <a:gd name="connsiteY3" fmla="*/ 10468 h 16938"/>
                    <a:gd name="connsiteX4" fmla="*/ 29381 w 29424"/>
                    <a:gd name="connsiteY4" fmla="*/ 16698 h 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4" h="16938">
                      <a:moveTo>
                        <a:pt x="29381" y="16698"/>
                      </a:moveTo>
                      <a:cubicBezTo>
                        <a:pt x="30000" y="15589"/>
                        <a:pt x="23939" y="11011"/>
                        <a:pt x="15836" y="6470"/>
                      </a:cubicBezTo>
                      <a:cubicBezTo>
                        <a:pt x="7733" y="1922"/>
                        <a:pt x="663" y="-860"/>
                        <a:pt x="43" y="240"/>
                      </a:cubicBezTo>
                      <a:cubicBezTo>
                        <a:pt x="-576" y="1349"/>
                        <a:pt x="5493" y="5927"/>
                        <a:pt x="13589" y="10468"/>
                      </a:cubicBezTo>
                      <a:cubicBezTo>
                        <a:pt x="21691" y="15016"/>
                        <a:pt x="28762" y="17798"/>
                        <a:pt x="29381" y="16698"/>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1" name="Freeform: Shape 730">
                  <a:extLst>
                    <a:ext uri="{FF2B5EF4-FFF2-40B4-BE49-F238E27FC236}">
                      <a16:creationId xmlns:a16="http://schemas.microsoft.com/office/drawing/2014/main" id="{67168C06-F497-1380-3D7F-7A1626E028E2}"/>
                    </a:ext>
                  </a:extLst>
                </p:cNvPr>
                <p:cNvSpPr/>
                <p:nvPr/>
              </p:nvSpPr>
              <p:spPr>
                <a:xfrm>
                  <a:off x="7016091" y="5012446"/>
                  <a:ext cx="29432" cy="16925"/>
                </a:xfrm>
                <a:custGeom>
                  <a:avLst/>
                  <a:gdLst>
                    <a:gd name="connsiteX0" fmla="*/ 29389 w 29432"/>
                    <a:gd name="connsiteY0" fmla="*/ 16682 h 16925"/>
                    <a:gd name="connsiteX1" fmla="*/ 15836 w 29432"/>
                    <a:gd name="connsiteY1" fmla="*/ 6462 h 16925"/>
                    <a:gd name="connsiteX2" fmla="*/ 43 w 29432"/>
                    <a:gd name="connsiteY2" fmla="*/ 240 h 16925"/>
                    <a:gd name="connsiteX3" fmla="*/ 13596 w 29432"/>
                    <a:gd name="connsiteY3" fmla="*/ 10460 h 16925"/>
                    <a:gd name="connsiteX4" fmla="*/ 29389 w 29432"/>
                    <a:gd name="connsiteY4" fmla="*/ 16682 h 1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32" h="16925">
                      <a:moveTo>
                        <a:pt x="29389" y="16682"/>
                      </a:moveTo>
                      <a:cubicBezTo>
                        <a:pt x="30008" y="15574"/>
                        <a:pt x="23939" y="11003"/>
                        <a:pt x="15836" y="6462"/>
                      </a:cubicBezTo>
                      <a:cubicBezTo>
                        <a:pt x="7733" y="1922"/>
                        <a:pt x="663" y="-860"/>
                        <a:pt x="43" y="240"/>
                      </a:cubicBezTo>
                      <a:cubicBezTo>
                        <a:pt x="-576" y="1349"/>
                        <a:pt x="5494" y="5920"/>
                        <a:pt x="13596" y="10460"/>
                      </a:cubicBezTo>
                      <a:cubicBezTo>
                        <a:pt x="21699" y="15001"/>
                        <a:pt x="28770" y="17791"/>
                        <a:pt x="29389" y="16682"/>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2" name="Freeform: Shape 731">
                  <a:extLst>
                    <a:ext uri="{FF2B5EF4-FFF2-40B4-BE49-F238E27FC236}">
                      <a16:creationId xmlns:a16="http://schemas.microsoft.com/office/drawing/2014/main" id="{08E24CD0-AE4D-A78A-EFAE-2B45239EF2F1}"/>
                    </a:ext>
                  </a:extLst>
                </p:cNvPr>
                <p:cNvSpPr/>
                <p:nvPr/>
              </p:nvSpPr>
              <p:spPr>
                <a:xfrm>
                  <a:off x="6936227" y="5058539"/>
                  <a:ext cx="29416" cy="16944"/>
                </a:xfrm>
                <a:custGeom>
                  <a:avLst/>
                  <a:gdLst>
                    <a:gd name="connsiteX0" fmla="*/ 29373 w 29416"/>
                    <a:gd name="connsiteY0" fmla="*/ 16705 h 16944"/>
                    <a:gd name="connsiteX1" fmla="*/ 15836 w 29416"/>
                    <a:gd name="connsiteY1" fmla="*/ 6470 h 16944"/>
                    <a:gd name="connsiteX2" fmla="*/ 44 w 29416"/>
                    <a:gd name="connsiteY2" fmla="*/ 240 h 16944"/>
                    <a:gd name="connsiteX3" fmla="*/ 13589 w 29416"/>
                    <a:gd name="connsiteY3" fmla="*/ 10475 h 16944"/>
                    <a:gd name="connsiteX4" fmla="*/ 29373 w 29416"/>
                    <a:gd name="connsiteY4" fmla="*/ 16705 h 1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6" h="16944">
                      <a:moveTo>
                        <a:pt x="29373" y="16705"/>
                      </a:moveTo>
                      <a:cubicBezTo>
                        <a:pt x="29993" y="15596"/>
                        <a:pt x="23931" y="11018"/>
                        <a:pt x="15836" y="6470"/>
                      </a:cubicBezTo>
                      <a:cubicBezTo>
                        <a:pt x="7733" y="1929"/>
                        <a:pt x="663" y="-861"/>
                        <a:pt x="44" y="240"/>
                      </a:cubicBezTo>
                      <a:cubicBezTo>
                        <a:pt x="-576" y="1348"/>
                        <a:pt x="5486" y="5927"/>
                        <a:pt x="13589" y="10475"/>
                      </a:cubicBezTo>
                      <a:cubicBezTo>
                        <a:pt x="21691" y="15016"/>
                        <a:pt x="28754" y="17806"/>
                        <a:pt x="29373" y="16705"/>
                      </a:cubicBezTo>
                      <a:close/>
                    </a:path>
                  </a:pathLst>
                </a:custGeom>
                <a:solidFill>
                  <a:srgbClr val="FFFF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3" name="Freeform: Shape 732">
                  <a:extLst>
                    <a:ext uri="{FF2B5EF4-FFF2-40B4-BE49-F238E27FC236}">
                      <a16:creationId xmlns:a16="http://schemas.microsoft.com/office/drawing/2014/main" id="{B97C1A94-2DEB-16E7-368B-248EFEA098F1}"/>
                    </a:ext>
                  </a:extLst>
                </p:cNvPr>
                <p:cNvSpPr/>
                <p:nvPr/>
              </p:nvSpPr>
              <p:spPr>
                <a:xfrm>
                  <a:off x="6199842" y="4013121"/>
                  <a:ext cx="1226094" cy="704764"/>
                </a:xfrm>
                <a:custGeom>
                  <a:avLst/>
                  <a:gdLst>
                    <a:gd name="connsiteX0" fmla="*/ 1213864 w 1226094"/>
                    <a:gd name="connsiteY0" fmla="*/ 0 h 704764"/>
                    <a:gd name="connsiteX1" fmla="*/ 1226094 w 1226094"/>
                    <a:gd name="connsiteY1" fmla="*/ 6880 h 704764"/>
                    <a:gd name="connsiteX2" fmla="*/ 12230 w 1226094"/>
                    <a:gd name="connsiteY2" fmla="*/ 704765 h 704764"/>
                    <a:gd name="connsiteX3" fmla="*/ 0 w 1226094"/>
                    <a:gd name="connsiteY3" fmla="*/ 697885 h 704764"/>
                    <a:gd name="connsiteX4" fmla="*/ 1213864 w 1226094"/>
                    <a:gd name="connsiteY4" fmla="*/ 0 h 70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94" h="704764">
                      <a:moveTo>
                        <a:pt x="1213864" y="0"/>
                      </a:moveTo>
                      <a:lnTo>
                        <a:pt x="1226094" y="6880"/>
                      </a:lnTo>
                      <a:lnTo>
                        <a:pt x="12230" y="704765"/>
                      </a:lnTo>
                      <a:lnTo>
                        <a:pt x="0" y="697885"/>
                      </a:lnTo>
                      <a:lnTo>
                        <a:pt x="1213864" y="0"/>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4" name="Freeform: Shape 733">
                  <a:extLst>
                    <a:ext uri="{FF2B5EF4-FFF2-40B4-BE49-F238E27FC236}">
                      <a16:creationId xmlns:a16="http://schemas.microsoft.com/office/drawing/2014/main" id="{63CD9711-6158-8756-BEF0-22795DB347A6}"/>
                    </a:ext>
                  </a:extLst>
                </p:cNvPr>
                <p:cNvSpPr/>
                <p:nvPr/>
              </p:nvSpPr>
              <p:spPr>
                <a:xfrm>
                  <a:off x="5580679" y="3656153"/>
                  <a:ext cx="1226858" cy="704764"/>
                </a:xfrm>
                <a:custGeom>
                  <a:avLst/>
                  <a:gdLst>
                    <a:gd name="connsiteX0" fmla="*/ 1213864 w 1226858"/>
                    <a:gd name="connsiteY0" fmla="*/ 0 h 704764"/>
                    <a:gd name="connsiteX1" fmla="*/ 1226858 w 1226858"/>
                    <a:gd name="connsiteY1" fmla="*/ 6879 h 704764"/>
                    <a:gd name="connsiteX2" fmla="*/ 12230 w 1226858"/>
                    <a:gd name="connsiteY2" fmla="*/ 704764 h 704764"/>
                    <a:gd name="connsiteX3" fmla="*/ 0 w 1226858"/>
                    <a:gd name="connsiteY3" fmla="*/ 697885 h 704764"/>
                    <a:gd name="connsiteX4" fmla="*/ 1213864 w 1226858"/>
                    <a:gd name="connsiteY4" fmla="*/ 0 h 70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58" h="704764">
                      <a:moveTo>
                        <a:pt x="1213864" y="0"/>
                      </a:moveTo>
                      <a:lnTo>
                        <a:pt x="1226858" y="6879"/>
                      </a:lnTo>
                      <a:lnTo>
                        <a:pt x="12230" y="704764"/>
                      </a:lnTo>
                      <a:lnTo>
                        <a:pt x="0" y="697885"/>
                      </a:lnTo>
                      <a:lnTo>
                        <a:pt x="1213864" y="0"/>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5" name="Freeform: Shape 734">
                  <a:extLst>
                    <a:ext uri="{FF2B5EF4-FFF2-40B4-BE49-F238E27FC236}">
                      <a16:creationId xmlns:a16="http://schemas.microsoft.com/office/drawing/2014/main" id="{8794F825-9778-E106-7B15-B6E7F60476CF}"/>
                    </a:ext>
                  </a:extLst>
                </p:cNvPr>
                <p:cNvSpPr/>
                <p:nvPr/>
              </p:nvSpPr>
              <p:spPr>
                <a:xfrm>
                  <a:off x="4961517" y="3299184"/>
                  <a:ext cx="1226858" cy="704764"/>
                </a:xfrm>
                <a:custGeom>
                  <a:avLst/>
                  <a:gdLst>
                    <a:gd name="connsiteX0" fmla="*/ 1213864 w 1226858"/>
                    <a:gd name="connsiteY0" fmla="*/ 0 h 704764"/>
                    <a:gd name="connsiteX1" fmla="*/ 1226858 w 1226858"/>
                    <a:gd name="connsiteY1" fmla="*/ 6879 h 704764"/>
                    <a:gd name="connsiteX2" fmla="*/ 12230 w 1226858"/>
                    <a:gd name="connsiteY2" fmla="*/ 704764 h 704764"/>
                    <a:gd name="connsiteX3" fmla="*/ 0 w 1226858"/>
                    <a:gd name="connsiteY3" fmla="*/ 697885 h 704764"/>
                    <a:gd name="connsiteX4" fmla="*/ 1213864 w 1226858"/>
                    <a:gd name="connsiteY4" fmla="*/ 0 h 70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58" h="704764">
                      <a:moveTo>
                        <a:pt x="1213864" y="0"/>
                      </a:moveTo>
                      <a:lnTo>
                        <a:pt x="1226858" y="6879"/>
                      </a:lnTo>
                      <a:lnTo>
                        <a:pt x="12230" y="704764"/>
                      </a:lnTo>
                      <a:lnTo>
                        <a:pt x="0" y="697885"/>
                      </a:lnTo>
                      <a:lnTo>
                        <a:pt x="1213864" y="0"/>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6" name="Freeform: Shape 735">
                  <a:extLst>
                    <a:ext uri="{FF2B5EF4-FFF2-40B4-BE49-F238E27FC236}">
                      <a16:creationId xmlns:a16="http://schemas.microsoft.com/office/drawing/2014/main" id="{EEE7BB33-10B7-C08D-C6B4-2F0D590FEE1B}"/>
                    </a:ext>
                  </a:extLst>
                </p:cNvPr>
                <p:cNvSpPr/>
                <p:nvPr/>
              </p:nvSpPr>
              <p:spPr>
                <a:xfrm>
                  <a:off x="4335476" y="2938397"/>
                  <a:ext cx="1240616" cy="713169"/>
                </a:xfrm>
                <a:custGeom>
                  <a:avLst/>
                  <a:gdLst>
                    <a:gd name="connsiteX0" fmla="*/ 1227622 w 1240616"/>
                    <a:gd name="connsiteY0" fmla="*/ 0 h 713169"/>
                    <a:gd name="connsiteX1" fmla="*/ 1240617 w 1240616"/>
                    <a:gd name="connsiteY1" fmla="*/ 6879 h 713169"/>
                    <a:gd name="connsiteX2" fmla="*/ 12230 w 1240616"/>
                    <a:gd name="connsiteY2" fmla="*/ 713170 h 713169"/>
                    <a:gd name="connsiteX3" fmla="*/ 0 w 1240616"/>
                    <a:gd name="connsiteY3" fmla="*/ 705526 h 713169"/>
                    <a:gd name="connsiteX4" fmla="*/ 1227622 w 1240616"/>
                    <a:gd name="connsiteY4" fmla="*/ 0 h 713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16" h="713169">
                      <a:moveTo>
                        <a:pt x="1227622" y="0"/>
                      </a:moveTo>
                      <a:lnTo>
                        <a:pt x="1240617" y="6879"/>
                      </a:lnTo>
                      <a:lnTo>
                        <a:pt x="12230" y="713170"/>
                      </a:lnTo>
                      <a:lnTo>
                        <a:pt x="0" y="705526"/>
                      </a:lnTo>
                      <a:lnTo>
                        <a:pt x="1227622" y="0"/>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7" name="Freeform: Shape 736">
                  <a:extLst>
                    <a:ext uri="{FF2B5EF4-FFF2-40B4-BE49-F238E27FC236}">
                      <a16:creationId xmlns:a16="http://schemas.microsoft.com/office/drawing/2014/main" id="{92FA7C3D-7E83-544C-3E2D-BF7931579926}"/>
                    </a:ext>
                  </a:extLst>
                </p:cNvPr>
                <p:cNvSpPr/>
                <p:nvPr/>
              </p:nvSpPr>
              <p:spPr>
                <a:xfrm>
                  <a:off x="6799894" y="4359389"/>
                  <a:ext cx="1264313" cy="726167"/>
                </a:xfrm>
                <a:custGeom>
                  <a:avLst/>
                  <a:gdLst>
                    <a:gd name="connsiteX0" fmla="*/ 0 w 1264313"/>
                    <a:gd name="connsiteY0" fmla="*/ 707058 h 726167"/>
                    <a:gd name="connsiteX1" fmla="*/ 1231445 w 1264313"/>
                    <a:gd name="connsiteY1" fmla="*/ 0 h 726167"/>
                    <a:gd name="connsiteX2" fmla="*/ 1264314 w 1264313"/>
                    <a:gd name="connsiteY2" fmla="*/ 19110 h 726167"/>
                    <a:gd name="connsiteX3" fmla="*/ 32869 w 1264313"/>
                    <a:gd name="connsiteY3" fmla="*/ 726167 h 726167"/>
                    <a:gd name="connsiteX4" fmla="*/ 0 w 1264313"/>
                    <a:gd name="connsiteY4" fmla="*/ 707058 h 7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13" h="726167">
                      <a:moveTo>
                        <a:pt x="0" y="707058"/>
                      </a:moveTo>
                      <a:lnTo>
                        <a:pt x="1231445" y="0"/>
                      </a:lnTo>
                      <a:lnTo>
                        <a:pt x="1264314" y="19110"/>
                      </a:lnTo>
                      <a:lnTo>
                        <a:pt x="32869" y="726167"/>
                      </a:lnTo>
                      <a:lnTo>
                        <a:pt x="0" y="707058"/>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8" name="Freeform: Shape 737">
                  <a:extLst>
                    <a:ext uri="{FF2B5EF4-FFF2-40B4-BE49-F238E27FC236}">
                      <a16:creationId xmlns:a16="http://schemas.microsoft.com/office/drawing/2014/main" id="{35BB5346-6FDB-DE8A-7E71-5419EF09E594}"/>
                    </a:ext>
                  </a:extLst>
                </p:cNvPr>
                <p:cNvSpPr/>
                <p:nvPr/>
              </p:nvSpPr>
              <p:spPr>
                <a:xfrm>
                  <a:off x="4798700" y="3747879"/>
                  <a:ext cx="2768649" cy="1296399"/>
                </a:xfrm>
                <a:custGeom>
                  <a:avLst/>
                  <a:gdLst>
                    <a:gd name="connsiteX0" fmla="*/ 2748010 w 2768649"/>
                    <a:gd name="connsiteY0" fmla="*/ 539657 h 1296399"/>
                    <a:gd name="connsiteX1" fmla="*/ 1547906 w 2768649"/>
                    <a:gd name="connsiteY1" fmla="*/ 1243657 h 1296399"/>
                    <a:gd name="connsiteX2" fmla="*/ 1341518 w 2768649"/>
                    <a:gd name="connsiteY2" fmla="*/ 1243657 h 1296399"/>
                    <a:gd name="connsiteX3" fmla="*/ 531257 w 2768649"/>
                    <a:gd name="connsiteY3" fmla="*/ 775853 h 1296399"/>
                    <a:gd name="connsiteX4" fmla="*/ 1833790 w 2768649"/>
                    <a:gd name="connsiteY4" fmla="*/ 12230 h 1296399"/>
                    <a:gd name="connsiteX5" fmla="*/ 1812387 w 2768649"/>
                    <a:gd name="connsiteY5" fmla="*/ 0 h 1296399"/>
                    <a:gd name="connsiteX6" fmla="*/ 509853 w 2768649"/>
                    <a:gd name="connsiteY6" fmla="*/ 763622 h 1296399"/>
                    <a:gd name="connsiteX7" fmla="*/ 488450 w 2768649"/>
                    <a:gd name="connsiteY7" fmla="*/ 775853 h 1296399"/>
                    <a:gd name="connsiteX8" fmla="*/ 0 w 2768649"/>
                    <a:gd name="connsiteY8" fmla="*/ 1052560 h 1296399"/>
                    <a:gd name="connsiteX9" fmla="*/ 21403 w 2768649"/>
                    <a:gd name="connsiteY9" fmla="*/ 1064791 h 1296399"/>
                    <a:gd name="connsiteX10" fmla="*/ 509853 w 2768649"/>
                    <a:gd name="connsiteY10" fmla="*/ 788847 h 1296399"/>
                    <a:gd name="connsiteX11" fmla="*/ 1342283 w 2768649"/>
                    <a:gd name="connsiteY11" fmla="*/ 1268882 h 1296399"/>
                    <a:gd name="connsiteX12" fmla="*/ 1547906 w 2768649"/>
                    <a:gd name="connsiteY12" fmla="*/ 1268882 h 1296399"/>
                    <a:gd name="connsiteX13" fmla="*/ 2768649 w 2768649"/>
                    <a:gd name="connsiteY13" fmla="*/ 552652 h 1296399"/>
                    <a:gd name="connsiteX14" fmla="*/ 2748010 w 2768649"/>
                    <a:gd name="connsiteY14" fmla="*/ 539657 h 129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8649" h="1296399">
                      <a:moveTo>
                        <a:pt x="2748010" y="539657"/>
                      </a:moveTo>
                      <a:lnTo>
                        <a:pt x="1547906" y="1243657"/>
                      </a:lnTo>
                      <a:cubicBezTo>
                        <a:pt x="1484461" y="1280348"/>
                        <a:pt x="1405728" y="1281112"/>
                        <a:pt x="1341518" y="1243657"/>
                      </a:cubicBezTo>
                      <a:lnTo>
                        <a:pt x="531257" y="775853"/>
                      </a:lnTo>
                      <a:lnTo>
                        <a:pt x="1833790" y="12230"/>
                      </a:lnTo>
                      <a:lnTo>
                        <a:pt x="1812387" y="0"/>
                      </a:lnTo>
                      <a:lnTo>
                        <a:pt x="509853" y="763622"/>
                      </a:lnTo>
                      <a:lnTo>
                        <a:pt x="488450" y="775853"/>
                      </a:lnTo>
                      <a:lnTo>
                        <a:pt x="0" y="1052560"/>
                      </a:lnTo>
                      <a:lnTo>
                        <a:pt x="21403" y="1064791"/>
                      </a:lnTo>
                      <a:lnTo>
                        <a:pt x="509853" y="788847"/>
                      </a:lnTo>
                      <a:lnTo>
                        <a:pt x="1342283" y="1268882"/>
                      </a:lnTo>
                      <a:cubicBezTo>
                        <a:pt x="1405728" y="1305572"/>
                        <a:pt x="1484461" y="1305572"/>
                        <a:pt x="1547906" y="1268882"/>
                      </a:cubicBezTo>
                      <a:lnTo>
                        <a:pt x="2768649" y="552652"/>
                      </a:lnTo>
                      <a:lnTo>
                        <a:pt x="2748010" y="539657"/>
                      </a:lnTo>
                      <a:close/>
                    </a:path>
                  </a:pathLst>
                </a:custGeom>
                <a:solidFill>
                  <a:srgbClr val="9B9BA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9" name="Freeform: Shape 738">
                  <a:extLst>
                    <a:ext uri="{FF2B5EF4-FFF2-40B4-BE49-F238E27FC236}">
                      <a16:creationId xmlns:a16="http://schemas.microsoft.com/office/drawing/2014/main" id="{2ED3E6A8-3759-D44C-812D-F185DF1ECA3C}"/>
                    </a:ext>
                  </a:extLst>
                </p:cNvPr>
                <p:cNvSpPr/>
                <p:nvPr/>
              </p:nvSpPr>
              <p:spPr>
                <a:xfrm>
                  <a:off x="4443255" y="3212809"/>
                  <a:ext cx="1267371" cy="1310923"/>
                </a:xfrm>
                <a:custGeom>
                  <a:avLst/>
                  <a:gdLst>
                    <a:gd name="connsiteX0" fmla="*/ 865298 w 1267371"/>
                    <a:gd name="connsiteY0" fmla="*/ 1298693 h 1310923"/>
                    <a:gd name="connsiteX1" fmla="*/ 67267 w 1267371"/>
                    <a:gd name="connsiteY1" fmla="*/ 837768 h 1310923"/>
                    <a:gd name="connsiteX2" fmla="*/ 67267 w 1267371"/>
                    <a:gd name="connsiteY2" fmla="*/ 704764 h 1310923"/>
                    <a:gd name="connsiteX3" fmla="*/ 1267372 w 1267371"/>
                    <a:gd name="connsiteY3" fmla="*/ 12230 h 1310923"/>
                    <a:gd name="connsiteX4" fmla="*/ 1245969 w 1267371"/>
                    <a:gd name="connsiteY4" fmla="*/ 0 h 1310923"/>
                    <a:gd name="connsiteX5" fmla="*/ 45864 w 1267371"/>
                    <a:gd name="connsiteY5" fmla="*/ 691770 h 1310923"/>
                    <a:gd name="connsiteX6" fmla="*/ 45864 w 1267371"/>
                    <a:gd name="connsiteY6" fmla="*/ 850762 h 1310923"/>
                    <a:gd name="connsiteX7" fmla="*/ 843895 w 1267371"/>
                    <a:gd name="connsiteY7" fmla="*/ 1310923 h 1310923"/>
                    <a:gd name="connsiteX8" fmla="*/ 865298 w 1267371"/>
                    <a:gd name="connsiteY8" fmla="*/ 1298693 h 1310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371" h="1310923">
                      <a:moveTo>
                        <a:pt x="865298" y="1298693"/>
                      </a:moveTo>
                      <a:lnTo>
                        <a:pt x="67267" y="837768"/>
                      </a:lnTo>
                      <a:cubicBezTo>
                        <a:pt x="16052" y="807957"/>
                        <a:pt x="16052" y="734576"/>
                        <a:pt x="67267" y="704764"/>
                      </a:cubicBezTo>
                      <a:lnTo>
                        <a:pt x="1267372" y="12230"/>
                      </a:lnTo>
                      <a:lnTo>
                        <a:pt x="1245969" y="0"/>
                      </a:lnTo>
                      <a:lnTo>
                        <a:pt x="45864" y="691770"/>
                      </a:lnTo>
                      <a:cubicBezTo>
                        <a:pt x="-15288" y="726932"/>
                        <a:pt x="-15288" y="815600"/>
                        <a:pt x="45864" y="850762"/>
                      </a:cubicBezTo>
                      <a:lnTo>
                        <a:pt x="843895" y="1310923"/>
                      </a:lnTo>
                      <a:lnTo>
                        <a:pt x="865298" y="1298693"/>
                      </a:lnTo>
                      <a:close/>
                    </a:path>
                  </a:pathLst>
                </a:custGeom>
                <a:solidFill>
                  <a:srgbClr val="9B9BA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0" name="Freeform: Shape 739">
                  <a:extLst>
                    <a:ext uri="{FF2B5EF4-FFF2-40B4-BE49-F238E27FC236}">
                      <a16:creationId xmlns:a16="http://schemas.microsoft.com/office/drawing/2014/main" id="{48B688F9-D735-DA93-1129-3F33D9EC8D98}"/>
                    </a:ext>
                  </a:extLst>
                </p:cNvPr>
                <p:cNvSpPr/>
                <p:nvPr/>
              </p:nvSpPr>
              <p:spPr>
                <a:xfrm>
                  <a:off x="5463726" y="4378116"/>
                  <a:ext cx="94020" cy="54271"/>
                </a:xfrm>
                <a:custGeom>
                  <a:avLst/>
                  <a:gdLst>
                    <a:gd name="connsiteX0" fmla="*/ 80262 w 94020"/>
                    <a:gd name="connsiteY0" fmla="*/ 8026 h 54271"/>
                    <a:gd name="connsiteX1" fmla="*/ 80262 w 94020"/>
                    <a:gd name="connsiteY1" fmla="*/ 46245 h 54271"/>
                    <a:gd name="connsiteX2" fmla="*/ 13759 w 94020"/>
                    <a:gd name="connsiteY2" fmla="*/ 46245 h 54271"/>
                    <a:gd name="connsiteX3" fmla="*/ 13759 w 94020"/>
                    <a:gd name="connsiteY3" fmla="*/ 8026 h 54271"/>
                    <a:gd name="connsiteX4" fmla="*/ 80262 w 94020"/>
                    <a:gd name="connsiteY4" fmla="*/ 8026 h 54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0" h="54271">
                      <a:moveTo>
                        <a:pt x="80262" y="8026"/>
                      </a:moveTo>
                      <a:cubicBezTo>
                        <a:pt x="98607" y="18727"/>
                        <a:pt x="98607" y="35544"/>
                        <a:pt x="80262" y="46245"/>
                      </a:cubicBezTo>
                      <a:cubicBezTo>
                        <a:pt x="61916" y="56947"/>
                        <a:pt x="32105" y="56947"/>
                        <a:pt x="13759" y="46245"/>
                      </a:cubicBezTo>
                      <a:cubicBezTo>
                        <a:pt x="-4586" y="35544"/>
                        <a:pt x="-4586" y="18727"/>
                        <a:pt x="13759" y="8026"/>
                      </a:cubicBezTo>
                      <a:cubicBezTo>
                        <a:pt x="32105" y="-2675"/>
                        <a:pt x="61916" y="-2675"/>
                        <a:pt x="80262" y="8026"/>
                      </a:cubicBezTo>
                      <a:close/>
                    </a:path>
                  </a:pathLst>
                </a:custGeom>
                <a:solidFill>
                  <a:srgbClr val="9B9BA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1" name="Freeform: Shape 740">
                  <a:extLst>
                    <a:ext uri="{FF2B5EF4-FFF2-40B4-BE49-F238E27FC236}">
                      <a16:creationId xmlns:a16="http://schemas.microsoft.com/office/drawing/2014/main" id="{470A913C-8F0B-8A73-2832-4C517E7566B2}"/>
                    </a:ext>
                  </a:extLst>
                </p:cNvPr>
                <p:cNvSpPr/>
                <p:nvPr/>
              </p:nvSpPr>
              <p:spPr>
                <a:xfrm>
                  <a:off x="5481881" y="4388435"/>
                  <a:ext cx="58476" cy="33442"/>
                </a:xfrm>
                <a:custGeom>
                  <a:avLst/>
                  <a:gdLst>
                    <a:gd name="connsiteX0" fmla="*/ 49877 w 58476"/>
                    <a:gd name="connsiteY0" fmla="*/ 4586 h 33442"/>
                    <a:gd name="connsiteX1" fmla="*/ 49877 w 58476"/>
                    <a:gd name="connsiteY1" fmla="*/ 28282 h 33442"/>
                    <a:gd name="connsiteX2" fmla="*/ 8599 w 58476"/>
                    <a:gd name="connsiteY2" fmla="*/ 28282 h 33442"/>
                    <a:gd name="connsiteX3" fmla="*/ 8599 w 58476"/>
                    <a:gd name="connsiteY3" fmla="*/ 4586 h 33442"/>
                    <a:gd name="connsiteX4" fmla="*/ 49877 w 58476"/>
                    <a:gd name="connsiteY4" fmla="*/ 4586 h 3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6" h="33442">
                      <a:moveTo>
                        <a:pt x="49877" y="4586"/>
                      </a:moveTo>
                      <a:cubicBezTo>
                        <a:pt x="61343" y="11466"/>
                        <a:pt x="61343" y="22167"/>
                        <a:pt x="49877" y="28282"/>
                      </a:cubicBezTo>
                      <a:cubicBezTo>
                        <a:pt x="38411" y="35162"/>
                        <a:pt x="20065" y="35162"/>
                        <a:pt x="8599" y="28282"/>
                      </a:cubicBezTo>
                      <a:cubicBezTo>
                        <a:pt x="-2866" y="21403"/>
                        <a:pt x="-2866" y="10701"/>
                        <a:pt x="8599" y="4586"/>
                      </a:cubicBezTo>
                      <a:cubicBezTo>
                        <a:pt x="20065" y="-1529"/>
                        <a:pt x="38411" y="-1529"/>
                        <a:pt x="49877" y="4586"/>
                      </a:cubicBez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2" name="Freeform: Shape 741">
                  <a:extLst>
                    <a:ext uri="{FF2B5EF4-FFF2-40B4-BE49-F238E27FC236}">
                      <a16:creationId xmlns:a16="http://schemas.microsoft.com/office/drawing/2014/main" id="{8A5B7E73-A01A-2C61-F262-4DE1BE3E6138}"/>
                    </a:ext>
                  </a:extLst>
                </p:cNvPr>
                <p:cNvSpPr/>
                <p:nvPr/>
              </p:nvSpPr>
              <p:spPr>
                <a:xfrm>
                  <a:off x="6160857" y="3969169"/>
                  <a:ext cx="94020" cy="54271"/>
                </a:xfrm>
                <a:custGeom>
                  <a:avLst/>
                  <a:gdLst>
                    <a:gd name="connsiteX0" fmla="*/ 80262 w 94020"/>
                    <a:gd name="connsiteY0" fmla="*/ 8026 h 54271"/>
                    <a:gd name="connsiteX1" fmla="*/ 80262 w 94020"/>
                    <a:gd name="connsiteY1" fmla="*/ 46245 h 54271"/>
                    <a:gd name="connsiteX2" fmla="*/ 13759 w 94020"/>
                    <a:gd name="connsiteY2" fmla="*/ 46245 h 54271"/>
                    <a:gd name="connsiteX3" fmla="*/ 13759 w 94020"/>
                    <a:gd name="connsiteY3" fmla="*/ 8026 h 54271"/>
                    <a:gd name="connsiteX4" fmla="*/ 80262 w 94020"/>
                    <a:gd name="connsiteY4" fmla="*/ 8026 h 54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0" h="54271">
                      <a:moveTo>
                        <a:pt x="80262" y="8026"/>
                      </a:moveTo>
                      <a:cubicBezTo>
                        <a:pt x="98607" y="18727"/>
                        <a:pt x="98607" y="35544"/>
                        <a:pt x="80262" y="46245"/>
                      </a:cubicBezTo>
                      <a:cubicBezTo>
                        <a:pt x="61916" y="56947"/>
                        <a:pt x="32105" y="56947"/>
                        <a:pt x="13759" y="46245"/>
                      </a:cubicBezTo>
                      <a:cubicBezTo>
                        <a:pt x="-4586" y="35544"/>
                        <a:pt x="-4586" y="18727"/>
                        <a:pt x="13759" y="8026"/>
                      </a:cubicBezTo>
                      <a:cubicBezTo>
                        <a:pt x="32105" y="-2675"/>
                        <a:pt x="61916" y="-2675"/>
                        <a:pt x="80262" y="8026"/>
                      </a:cubicBezTo>
                      <a:close/>
                    </a:path>
                  </a:pathLst>
                </a:custGeom>
                <a:solidFill>
                  <a:srgbClr val="9B9BA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3" name="Freeform: Shape 742">
                  <a:extLst>
                    <a:ext uri="{FF2B5EF4-FFF2-40B4-BE49-F238E27FC236}">
                      <a16:creationId xmlns:a16="http://schemas.microsoft.com/office/drawing/2014/main" id="{DCE34E5A-9D3D-4510-0282-6A3806B504BC}"/>
                    </a:ext>
                  </a:extLst>
                </p:cNvPr>
                <p:cNvSpPr/>
                <p:nvPr/>
              </p:nvSpPr>
              <p:spPr>
                <a:xfrm>
                  <a:off x="6179012" y="3979488"/>
                  <a:ext cx="58476" cy="33441"/>
                </a:xfrm>
                <a:custGeom>
                  <a:avLst/>
                  <a:gdLst>
                    <a:gd name="connsiteX0" fmla="*/ 49877 w 58476"/>
                    <a:gd name="connsiteY0" fmla="*/ 4586 h 33441"/>
                    <a:gd name="connsiteX1" fmla="*/ 49877 w 58476"/>
                    <a:gd name="connsiteY1" fmla="*/ 28282 h 33441"/>
                    <a:gd name="connsiteX2" fmla="*/ 8599 w 58476"/>
                    <a:gd name="connsiteY2" fmla="*/ 28282 h 33441"/>
                    <a:gd name="connsiteX3" fmla="*/ 8599 w 58476"/>
                    <a:gd name="connsiteY3" fmla="*/ 4586 h 33441"/>
                    <a:gd name="connsiteX4" fmla="*/ 49877 w 58476"/>
                    <a:gd name="connsiteY4" fmla="*/ 4586 h 3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6" h="33441">
                      <a:moveTo>
                        <a:pt x="49877" y="4586"/>
                      </a:moveTo>
                      <a:cubicBezTo>
                        <a:pt x="61343" y="11466"/>
                        <a:pt x="61343" y="22167"/>
                        <a:pt x="49877" y="28282"/>
                      </a:cubicBezTo>
                      <a:cubicBezTo>
                        <a:pt x="38411" y="35162"/>
                        <a:pt x="20065" y="35162"/>
                        <a:pt x="8599" y="28282"/>
                      </a:cubicBezTo>
                      <a:cubicBezTo>
                        <a:pt x="-2866" y="21403"/>
                        <a:pt x="-2866" y="10701"/>
                        <a:pt x="8599" y="4586"/>
                      </a:cubicBezTo>
                      <a:cubicBezTo>
                        <a:pt x="20065" y="-1529"/>
                        <a:pt x="38411" y="-1529"/>
                        <a:pt x="49877" y="4586"/>
                      </a:cubicBez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4" name="Freeform: Shape 743">
                  <a:extLst>
                    <a:ext uri="{FF2B5EF4-FFF2-40B4-BE49-F238E27FC236}">
                      <a16:creationId xmlns:a16="http://schemas.microsoft.com/office/drawing/2014/main" id="{8BE31206-E328-77DD-09CF-D60FA9A2952A}"/>
                    </a:ext>
                  </a:extLst>
                </p:cNvPr>
                <p:cNvSpPr/>
                <p:nvPr/>
              </p:nvSpPr>
              <p:spPr>
                <a:xfrm>
                  <a:off x="6403171" y="4904778"/>
                  <a:ext cx="94020" cy="54271"/>
                </a:xfrm>
                <a:custGeom>
                  <a:avLst/>
                  <a:gdLst>
                    <a:gd name="connsiteX0" fmla="*/ 80262 w 94020"/>
                    <a:gd name="connsiteY0" fmla="*/ 8026 h 54271"/>
                    <a:gd name="connsiteX1" fmla="*/ 80262 w 94020"/>
                    <a:gd name="connsiteY1" fmla="*/ 46245 h 54271"/>
                    <a:gd name="connsiteX2" fmla="*/ 13759 w 94020"/>
                    <a:gd name="connsiteY2" fmla="*/ 46245 h 54271"/>
                    <a:gd name="connsiteX3" fmla="*/ 13759 w 94020"/>
                    <a:gd name="connsiteY3" fmla="*/ 8026 h 54271"/>
                    <a:gd name="connsiteX4" fmla="*/ 80262 w 94020"/>
                    <a:gd name="connsiteY4" fmla="*/ 8026 h 54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0" h="54271">
                      <a:moveTo>
                        <a:pt x="80262" y="8026"/>
                      </a:moveTo>
                      <a:cubicBezTo>
                        <a:pt x="98607" y="18727"/>
                        <a:pt x="98607" y="35544"/>
                        <a:pt x="80262" y="46245"/>
                      </a:cubicBezTo>
                      <a:cubicBezTo>
                        <a:pt x="61916" y="56947"/>
                        <a:pt x="32105" y="56947"/>
                        <a:pt x="13759" y="46245"/>
                      </a:cubicBezTo>
                      <a:cubicBezTo>
                        <a:pt x="-4586" y="35544"/>
                        <a:pt x="-4586" y="18727"/>
                        <a:pt x="13759" y="8026"/>
                      </a:cubicBezTo>
                      <a:cubicBezTo>
                        <a:pt x="32105" y="-2675"/>
                        <a:pt x="61916" y="-2675"/>
                        <a:pt x="80262" y="8026"/>
                      </a:cubicBezTo>
                      <a:close/>
                    </a:path>
                  </a:pathLst>
                </a:custGeom>
                <a:solidFill>
                  <a:srgbClr val="9B9BA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5" name="Freeform: Shape 744">
                  <a:extLst>
                    <a:ext uri="{FF2B5EF4-FFF2-40B4-BE49-F238E27FC236}">
                      <a16:creationId xmlns:a16="http://schemas.microsoft.com/office/drawing/2014/main" id="{8CFD3E5B-35AC-4CB1-B41B-C4E132F2D2DC}"/>
                    </a:ext>
                  </a:extLst>
                </p:cNvPr>
                <p:cNvSpPr/>
                <p:nvPr/>
              </p:nvSpPr>
              <p:spPr>
                <a:xfrm>
                  <a:off x="6421326" y="4915289"/>
                  <a:ext cx="58476" cy="34015"/>
                </a:xfrm>
                <a:custGeom>
                  <a:avLst/>
                  <a:gdLst>
                    <a:gd name="connsiteX0" fmla="*/ 49877 w 58476"/>
                    <a:gd name="connsiteY0" fmla="*/ 5160 h 34015"/>
                    <a:gd name="connsiteX1" fmla="*/ 49877 w 58476"/>
                    <a:gd name="connsiteY1" fmla="*/ 28856 h 34015"/>
                    <a:gd name="connsiteX2" fmla="*/ 8599 w 58476"/>
                    <a:gd name="connsiteY2" fmla="*/ 28856 h 34015"/>
                    <a:gd name="connsiteX3" fmla="*/ 8599 w 58476"/>
                    <a:gd name="connsiteY3" fmla="*/ 5160 h 34015"/>
                    <a:gd name="connsiteX4" fmla="*/ 49877 w 58476"/>
                    <a:gd name="connsiteY4" fmla="*/ 5160 h 34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6" h="34015">
                      <a:moveTo>
                        <a:pt x="49877" y="5160"/>
                      </a:moveTo>
                      <a:cubicBezTo>
                        <a:pt x="61343" y="12039"/>
                        <a:pt x="61343" y="22740"/>
                        <a:pt x="49877" y="28856"/>
                      </a:cubicBezTo>
                      <a:cubicBezTo>
                        <a:pt x="38411" y="35735"/>
                        <a:pt x="20065" y="35735"/>
                        <a:pt x="8599" y="28856"/>
                      </a:cubicBezTo>
                      <a:cubicBezTo>
                        <a:pt x="-2866" y="21976"/>
                        <a:pt x="-2866" y="11275"/>
                        <a:pt x="8599" y="5160"/>
                      </a:cubicBezTo>
                      <a:cubicBezTo>
                        <a:pt x="20065" y="-1720"/>
                        <a:pt x="38411" y="-1720"/>
                        <a:pt x="49877" y="5160"/>
                      </a:cubicBez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6" name="Freeform: Shape 745">
                  <a:extLst>
                    <a:ext uri="{FF2B5EF4-FFF2-40B4-BE49-F238E27FC236}">
                      <a16:creationId xmlns:a16="http://schemas.microsoft.com/office/drawing/2014/main" id="{F01E0941-131A-76CE-CBDA-E9E402E37A17}"/>
                    </a:ext>
                  </a:extLst>
                </p:cNvPr>
                <p:cNvSpPr/>
                <p:nvPr/>
              </p:nvSpPr>
              <p:spPr>
                <a:xfrm>
                  <a:off x="7120941" y="4488188"/>
                  <a:ext cx="94020" cy="54271"/>
                </a:xfrm>
                <a:custGeom>
                  <a:avLst/>
                  <a:gdLst>
                    <a:gd name="connsiteX0" fmla="*/ 80262 w 94020"/>
                    <a:gd name="connsiteY0" fmla="*/ 8026 h 54271"/>
                    <a:gd name="connsiteX1" fmla="*/ 80262 w 94020"/>
                    <a:gd name="connsiteY1" fmla="*/ 46245 h 54271"/>
                    <a:gd name="connsiteX2" fmla="*/ 13759 w 94020"/>
                    <a:gd name="connsiteY2" fmla="*/ 46245 h 54271"/>
                    <a:gd name="connsiteX3" fmla="*/ 13759 w 94020"/>
                    <a:gd name="connsiteY3" fmla="*/ 8026 h 54271"/>
                    <a:gd name="connsiteX4" fmla="*/ 80262 w 94020"/>
                    <a:gd name="connsiteY4" fmla="*/ 8026 h 54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0" h="54271">
                      <a:moveTo>
                        <a:pt x="80262" y="8026"/>
                      </a:moveTo>
                      <a:cubicBezTo>
                        <a:pt x="98607" y="18727"/>
                        <a:pt x="98607" y="35544"/>
                        <a:pt x="80262" y="46245"/>
                      </a:cubicBezTo>
                      <a:cubicBezTo>
                        <a:pt x="61916" y="56947"/>
                        <a:pt x="32105" y="56947"/>
                        <a:pt x="13759" y="46245"/>
                      </a:cubicBezTo>
                      <a:cubicBezTo>
                        <a:pt x="-4586" y="35544"/>
                        <a:pt x="-4586" y="18727"/>
                        <a:pt x="13759" y="8026"/>
                      </a:cubicBezTo>
                      <a:cubicBezTo>
                        <a:pt x="32105" y="-2675"/>
                        <a:pt x="61916" y="-2675"/>
                        <a:pt x="80262" y="8026"/>
                      </a:cubicBezTo>
                      <a:close/>
                    </a:path>
                  </a:pathLst>
                </a:custGeom>
                <a:solidFill>
                  <a:srgbClr val="9B9BA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7" name="Freeform: Shape 746">
                  <a:extLst>
                    <a:ext uri="{FF2B5EF4-FFF2-40B4-BE49-F238E27FC236}">
                      <a16:creationId xmlns:a16="http://schemas.microsoft.com/office/drawing/2014/main" id="{AD84E0B9-280E-00B5-C70F-4D65791F71AD}"/>
                    </a:ext>
                  </a:extLst>
                </p:cNvPr>
                <p:cNvSpPr/>
                <p:nvPr/>
              </p:nvSpPr>
              <p:spPr>
                <a:xfrm>
                  <a:off x="7139095" y="4498507"/>
                  <a:ext cx="58476" cy="33441"/>
                </a:xfrm>
                <a:custGeom>
                  <a:avLst/>
                  <a:gdLst>
                    <a:gd name="connsiteX0" fmla="*/ 49877 w 58476"/>
                    <a:gd name="connsiteY0" fmla="*/ 4586 h 33441"/>
                    <a:gd name="connsiteX1" fmla="*/ 49877 w 58476"/>
                    <a:gd name="connsiteY1" fmla="*/ 28282 h 33441"/>
                    <a:gd name="connsiteX2" fmla="*/ 8599 w 58476"/>
                    <a:gd name="connsiteY2" fmla="*/ 28282 h 33441"/>
                    <a:gd name="connsiteX3" fmla="*/ 8599 w 58476"/>
                    <a:gd name="connsiteY3" fmla="*/ 4586 h 33441"/>
                    <a:gd name="connsiteX4" fmla="*/ 49877 w 58476"/>
                    <a:gd name="connsiteY4" fmla="*/ 4586 h 3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6" h="33441">
                      <a:moveTo>
                        <a:pt x="49877" y="4586"/>
                      </a:moveTo>
                      <a:cubicBezTo>
                        <a:pt x="61343" y="11466"/>
                        <a:pt x="61343" y="22167"/>
                        <a:pt x="49877" y="28282"/>
                      </a:cubicBezTo>
                      <a:cubicBezTo>
                        <a:pt x="38411" y="35162"/>
                        <a:pt x="20065" y="35162"/>
                        <a:pt x="8599" y="28282"/>
                      </a:cubicBezTo>
                      <a:cubicBezTo>
                        <a:pt x="-2866" y="21403"/>
                        <a:pt x="-2866" y="10701"/>
                        <a:pt x="8599" y="4586"/>
                      </a:cubicBezTo>
                      <a:cubicBezTo>
                        <a:pt x="19301" y="-1529"/>
                        <a:pt x="38411" y="-1529"/>
                        <a:pt x="49877" y="4586"/>
                      </a:cubicBez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8" name="Freeform: Shape 747">
                  <a:extLst>
                    <a:ext uri="{FF2B5EF4-FFF2-40B4-BE49-F238E27FC236}">
                      <a16:creationId xmlns:a16="http://schemas.microsoft.com/office/drawing/2014/main" id="{BE132CAC-D884-D473-BFAD-71CA839E480A}"/>
                    </a:ext>
                  </a:extLst>
                </p:cNvPr>
                <p:cNvSpPr/>
                <p:nvPr/>
              </p:nvSpPr>
              <p:spPr>
                <a:xfrm>
                  <a:off x="4522754" y="3844574"/>
                  <a:ext cx="94020" cy="54271"/>
                </a:xfrm>
                <a:custGeom>
                  <a:avLst/>
                  <a:gdLst>
                    <a:gd name="connsiteX0" fmla="*/ 80262 w 94020"/>
                    <a:gd name="connsiteY0" fmla="*/ 8026 h 54271"/>
                    <a:gd name="connsiteX1" fmla="*/ 80262 w 94020"/>
                    <a:gd name="connsiteY1" fmla="*/ 46245 h 54271"/>
                    <a:gd name="connsiteX2" fmla="*/ 13759 w 94020"/>
                    <a:gd name="connsiteY2" fmla="*/ 46245 h 54271"/>
                    <a:gd name="connsiteX3" fmla="*/ 13759 w 94020"/>
                    <a:gd name="connsiteY3" fmla="*/ 8026 h 54271"/>
                    <a:gd name="connsiteX4" fmla="*/ 80262 w 94020"/>
                    <a:gd name="connsiteY4" fmla="*/ 8026 h 54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0" h="54271">
                      <a:moveTo>
                        <a:pt x="80262" y="8026"/>
                      </a:moveTo>
                      <a:cubicBezTo>
                        <a:pt x="98607" y="18728"/>
                        <a:pt x="98607" y="35544"/>
                        <a:pt x="80262" y="46245"/>
                      </a:cubicBezTo>
                      <a:cubicBezTo>
                        <a:pt x="61916" y="56947"/>
                        <a:pt x="32105" y="56947"/>
                        <a:pt x="13759" y="46245"/>
                      </a:cubicBezTo>
                      <a:cubicBezTo>
                        <a:pt x="-4586" y="35544"/>
                        <a:pt x="-4586" y="18728"/>
                        <a:pt x="13759" y="8026"/>
                      </a:cubicBezTo>
                      <a:cubicBezTo>
                        <a:pt x="32105" y="-2675"/>
                        <a:pt x="61916" y="-2675"/>
                        <a:pt x="80262" y="8026"/>
                      </a:cubicBezTo>
                      <a:close/>
                    </a:path>
                  </a:pathLst>
                </a:custGeom>
                <a:solidFill>
                  <a:srgbClr val="9B9BA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9" name="Freeform: Shape 748">
                  <a:extLst>
                    <a:ext uri="{FF2B5EF4-FFF2-40B4-BE49-F238E27FC236}">
                      <a16:creationId xmlns:a16="http://schemas.microsoft.com/office/drawing/2014/main" id="{39E3A23C-09DE-B1E6-7AEE-FF31B844E545}"/>
                    </a:ext>
                  </a:extLst>
                </p:cNvPr>
                <p:cNvSpPr/>
                <p:nvPr/>
              </p:nvSpPr>
              <p:spPr>
                <a:xfrm>
                  <a:off x="4540909" y="3855085"/>
                  <a:ext cx="58476" cy="34015"/>
                </a:xfrm>
                <a:custGeom>
                  <a:avLst/>
                  <a:gdLst>
                    <a:gd name="connsiteX0" fmla="*/ 49877 w 58476"/>
                    <a:gd name="connsiteY0" fmla="*/ 5160 h 34015"/>
                    <a:gd name="connsiteX1" fmla="*/ 49877 w 58476"/>
                    <a:gd name="connsiteY1" fmla="*/ 28856 h 34015"/>
                    <a:gd name="connsiteX2" fmla="*/ 8599 w 58476"/>
                    <a:gd name="connsiteY2" fmla="*/ 28856 h 34015"/>
                    <a:gd name="connsiteX3" fmla="*/ 8599 w 58476"/>
                    <a:gd name="connsiteY3" fmla="*/ 5160 h 34015"/>
                    <a:gd name="connsiteX4" fmla="*/ 49877 w 58476"/>
                    <a:gd name="connsiteY4" fmla="*/ 5160 h 34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6" h="34015">
                      <a:moveTo>
                        <a:pt x="49877" y="5160"/>
                      </a:moveTo>
                      <a:cubicBezTo>
                        <a:pt x="61343" y="12039"/>
                        <a:pt x="61343" y="22740"/>
                        <a:pt x="49877" y="28856"/>
                      </a:cubicBezTo>
                      <a:cubicBezTo>
                        <a:pt x="38411" y="35735"/>
                        <a:pt x="20065" y="35735"/>
                        <a:pt x="8599" y="28856"/>
                      </a:cubicBezTo>
                      <a:cubicBezTo>
                        <a:pt x="-2866" y="21976"/>
                        <a:pt x="-2866" y="11275"/>
                        <a:pt x="8599" y="5160"/>
                      </a:cubicBezTo>
                      <a:cubicBezTo>
                        <a:pt x="20065" y="-1720"/>
                        <a:pt x="38411" y="-1720"/>
                        <a:pt x="49877" y="5160"/>
                      </a:cubicBez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0" name="Freeform: Shape 749">
                  <a:extLst>
                    <a:ext uri="{FF2B5EF4-FFF2-40B4-BE49-F238E27FC236}">
                      <a16:creationId xmlns:a16="http://schemas.microsoft.com/office/drawing/2014/main" id="{A71E0911-F091-1540-874B-57D3D58F6153}"/>
                    </a:ext>
                  </a:extLst>
                </p:cNvPr>
                <p:cNvSpPr/>
                <p:nvPr/>
              </p:nvSpPr>
              <p:spPr>
                <a:xfrm>
                  <a:off x="5224470" y="3435627"/>
                  <a:ext cx="94020" cy="54271"/>
                </a:xfrm>
                <a:custGeom>
                  <a:avLst/>
                  <a:gdLst>
                    <a:gd name="connsiteX0" fmla="*/ 80262 w 94020"/>
                    <a:gd name="connsiteY0" fmla="*/ 8026 h 54271"/>
                    <a:gd name="connsiteX1" fmla="*/ 80262 w 94020"/>
                    <a:gd name="connsiteY1" fmla="*/ 46245 h 54271"/>
                    <a:gd name="connsiteX2" fmla="*/ 13759 w 94020"/>
                    <a:gd name="connsiteY2" fmla="*/ 46245 h 54271"/>
                    <a:gd name="connsiteX3" fmla="*/ 13759 w 94020"/>
                    <a:gd name="connsiteY3" fmla="*/ 8026 h 54271"/>
                    <a:gd name="connsiteX4" fmla="*/ 80262 w 94020"/>
                    <a:gd name="connsiteY4" fmla="*/ 8026 h 54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0" h="54271">
                      <a:moveTo>
                        <a:pt x="80262" y="8026"/>
                      </a:moveTo>
                      <a:cubicBezTo>
                        <a:pt x="98607" y="18728"/>
                        <a:pt x="98607" y="35544"/>
                        <a:pt x="80262" y="46245"/>
                      </a:cubicBezTo>
                      <a:cubicBezTo>
                        <a:pt x="61916" y="56947"/>
                        <a:pt x="32105" y="56947"/>
                        <a:pt x="13759" y="46245"/>
                      </a:cubicBezTo>
                      <a:cubicBezTo>
                        <a:pt x="-4586" y="35544"/>
                        <a:pt x="-4586" y="18728"/>
                        <a:pt x="13759" y="8026"/>
                      </a:cubicBezTo>
                      <a:cubicBezTo>
                        <a:pt x="32105" y="-2675"/>
                        <a:pt x="61916" y="-2675"/>
                        <a:pt x="80262" y="8026"/>
                      </a:cubicBezTo>
                      <a:close/>
                    </a:path>
                  </a:pathLst>
                </a:custGeom>
                <a:solidFill>
                  <a:srgbClr val="9B9BA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1" name="Freeform: Shape 750">
                  <a:extLst>
                    <a:ext uri="{FF2B5EF4-FFF2-40B4-BE49-F238E27FC236}">
                      <a16:creationId xmlns:a16="http://schemas.microsoft.com/office/drawing/2014/main" id="{C80A2EA8-7D32-D1C0-49E2-279B0472E956}"/>
                    </a:ext>
                  </a:extLst>
                </p:cNvPr>
                <p:cNvSpPr/>
                <p:nvPr/>
              </p:nvSpPr>
              <p:spPr>
                <a:xfrm>
                  <a:off x="5241860" y="3446138"/>
                  <a:ext cx="58476" cy="34015"/>
                </a:xfrm>
                <a:custGeom>
                  <a:avLst/>
                  <a:gdLst>
                    <a:gd name="connsiteX0" fmla="*/ 49877 w 58476"/>
                    <a:gd name="connsiteY0" fmla="*/ 5160 h 34015"/>
                    <a:gd name="connsiteX1" fmla="*/ 49877 w 58476"/>
                    <a:gd name="connsiteY1" fmla="*/ 28856 h 34015"/>
                    <a:gd name="connsiteX2" fmla="*/ 8599 w 58476"/>
                    <a:gd name="connsiteY2" fmla="*/ 28856 h 34015"/>
                    <a:gd name="connsiteX3" fmla="*/ 8599 w 58476"/>
                    <a:gd name="connsiteY3" fmla="*/ 5160 h 34015"/>
                    <a:gd name="connsiteX4" fmla="*/ 49877 w 58476"/>
                    <a:gd name="connsiteY4" fmla="*/ 5160 h 34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6" h="34015">
                      <a:moveTo>
                        <a:pt x="49877" y="5160"/>
                      </a:moveTo>
                      <a:cubicBezTo>
                        <a:pt x="61343" y="12039"/>
                        <a:pt x="61343" y="22740"/>
                        <a:pt x="49877" y="28856"/>
                      </a:cubicBezTo>
                      <a:cubicBezTo>
                        <a:pt x="38411" y="35735"/>
                        <a:pt x="20065" y="35735"/>
                        <a:pt x="8599" y="28856"/>
                      </a:cubicBezTo>
                      <a:cubicBezTo>
                        <a:pt x="-2866" y="21976"/>
                        <a:pt x="-2866" y="11275"/>
                        <a:pt x="8599" y="5160"/>
                      </a:cubicBezTo>
                      <a:cubicBezTo>
                        <a:pt x="20065" y="-1720"/>
                        <a:pt x="39175" y="-1720"/>
                        <a:pt x="49877" y="5160"/>
                      </a:cubicBez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2" name="Freeform: Shape 751">
                  <a:extLst>
                    <a:ext uri="{FF2B5EF4-FFF2-40B4-BE49-F238E27FC236}">
                      <a16:creationId xmlns:a16="http://schemas.microsoft.com/office/drawing/2014/main" id="{9DD5E13B-5DAA-2531-5FDE-2646E891EF42}"/>
                    </a:ext>
                  </a:extLst>
                </p:cNvPr>
                <p:cNvSpPr/>
                <p:nvPr/>
              </p:nvSpPr>
              <p:spPr>
                <a:xfrm>
                  <a:off x="7627928" y="4460479"/>
                  <a:ext cx="283973" cy="168547"/>
                </a:xfrm>
                <a:custGeom>
                  <a:avLst/>
                  <a:gdLst>
                    <a:gd name="connsiteX0" fmla="*/ 281107 w 283973"/>
                    <a:gd name="connsiteY0" fmla="*/ 64782 h 168547"/>
                    <a:gd name="connsiteX1" fmla="*/ 167212 w 283973"/>
                    <a:gd name="connsiteY1" fmla="*/ 573 h 168547"/>
                    <a:gd name="connsiteX2" fmla="*/ 161097 w 283973"/>
                    <a:gd name="connsiteY2" fmla="*/ 573 h 168547"/>
                    <a:gd name="connsiteX3" fmla="*/ 2866 w 283973"/>
                    <a:gd name="connsiteY3" fmla="*/ 93829 h 168547"/>
                    <a:gd name="connsiteX4" fmla="*/ 2866 w 283973"/>
                    <a:gd name="connsiteY4" fmla="*/ 103766 h 168547"/>
                    <a:gd name="connsiteX5" fmla="*/ 116762 w 283973"/>
                    <a:gd name="connsiteY5" fmla="*/ 167974 h 168547"/>
                    <a:gd name="connsiteX6" fmla="*/ 122877 w 283973"/>
                    <a:gd name="connsiteY6" fmla="*/ 167974 h 168547"/>
                    <a:gd name="connsiteX7" fmla="*/ 281107 w 283973"/>
                    <a:gd name="connsiteY7" fmla="*/ 74719 h 168547"/>
                    <a:gd name="connsiteX8" fmla="*/ 281107 w 283973"/>
                    <a:gd name="connsiteY8" fmla="*/ 64782 h 16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973" h="168547">
                      <a:moveTo>
                        <a:pt x="281107" y="64782"/>
                      </a:moveTo>
                      <a:lnTo>
                        <a:pt x="167212" y="573"/>
                      </a:lnTo>
                      <a:cubicBezTo>
                        <a:pt x="165683" y="-191"/>
                        <a:pt x="163390" y="-191"/>
                        <a:pt x="161097" y="573"/>
                      </a:cubicBezTo>
                      <a:lnTo>
                        <a:pt x="2866" y="93829"/>
                      </a:lnTo>
                      <a:cubicBezTo>
                        <a:pt x="-955" y="96122"/>
                        <a:pt x="-955" y="101472"/>
                        <a:pt x="2866" y="103766"/>
                      </a:cubicBezTo>
                      <a:lnTo>
                        <a:pt x="116762" y="167974"/>
                      </a:lnTo>
                      <a:cubicBezTo>
                        <a:pt x="118291" y="168738"/>
                        <a:pt x="120584" y="168738"/>
                        <a:pt x="122877" y="167974"/>
                      </a:cubicBezTo>
                      <a:lnTo>
                        <a:pt x="281107" y="74719"/>
                      </a:lnTo>
                      <a:cubicBezTo>
                        <a:pt x="284929" y="72426"/>
                        <a:pt x="284929" y="67075"/>
                        <a:pt x="281107" y="64782"/>
                      </a:cubicBezTo>
                      <a:close/>
                    </a:path>
                  </a:pathLst>
                </a:custGeom>
                <a:gradFill>
                  <a:gsLst>
                    <a:gs pos="0">
                      <a:srgbClr val="000000"/>
                    </a:gs>
                    <a:gs pos="82210">
                      <a:srgbClr val="000000">
                        <a:alpha val="0"/>
                      </a:srgbClr>
                    </a:gs>
                  </a:gsLst>
                  <a:lin ang="2870788"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3" name="Freeform: Shape 752">
                  <a:extLst>
                    <a:ext uri="{FF2B5EF4-FFF2-40B4-BE49-F238E27FC236}">
                      <a16:creationId xmlns:a16="http://schemas.microsoft.com/office/drawing/2014/main" id="{BC1779FE-6EC5-5C4D-DDF1-966F9FE8BFAD}"/>
                    </a:ext>
                  </a:extLst>
                </p:cNvPr>
                <p:cNvSpPr/>
                <p:nvPr/>
              </p:nvSpPr>
              <p:spPr>
                <a:xfrm>
                  <a:off x="7175404" y="4264796"/>
                  <a:ext cx="274801" cy="163960"/>
                </a:xfrm>
                <a:custGeom>
                  <a:avLst/>
                  <a:gdLst>
                    <a:gd name="connsiteX0" fmla="*/ 2866 w 274801"/>
                    <a:gd name="connsiteY0" fmla="*/ 63253 h 163960"/>
                    <a:gd name="connsiteX1" fmla="*/ 112940 w 274801"/>
                    <a:gd name="connsiteY1" fmla="*/ 573 h 163960"/>
                    <a:gd name="connsiteX2" fmla="*/ 118291 w 274801"/>
                    <a:gd name="connsiteY2" fmla="*/ 573 h 163960"/>
                    <a:gd name="connsiteX3" fmla="*/ 271935 w 274801"/>
                    <a:gd name="connsiteY3" fmla="*/ 90771 h 163960"/>
                    <a:gd name="connsiteX4" fmla="*/ 271935 w 274801"/>
                    <a:gd name="connsiteY4" fmla="*/ 100708 h 163960"/>
                    <a:gd name="connsiteX5" fmla="*/ 161861 w 274801"/>
                    <a:gd name="connsiteY5" fmla="*/ 163388 h 163960"/>
                    <a:gd name="connsiteX6" fmla="*/ 156511 w 274801"/>
                    <a:gd name="connsiteY6" fmla="*/ 163388 h 163960"/>
                    <a:gd name="connsiteX7" fmla="*/ 2866 w 274801"/>
                    <a:gd name="connsiteY7" fmla="*/ 73190 h 163960"/>
                    <a:gd name="connsiteX8" fmla="*/ 2866 w 274801"/>
                    <a:gd name="connsiteY8" fmla="*/ 63253 h 1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01" h="163960">
                      <a:moveTo>
                        <a:pt x="2866" y="63253"/>
                      </a:moveTo>
                      <a:lnTo>
                        <a:pt x="112940" y="573"/>
                      </a:lnTo>
                      <a:cubicBezTo>
                        <a:pt x="114469" y="-191"/>
                        <a:pt x="116762" y="-191"/>
                        <a:pt x="118291" y="573"/>
                      </a:cubicBezTo>
                      <a:lnTo>
                        <a:pt x="271935" y="90771"/>
                      </a:lnTo>
                      <a:cubicBezTo>
                        <a:pt x="275757" y="93064"/>
                        <a:pt x="275757" y="98415"/>
                        <a:pt x="271935" y="100708"/>
                      </a:cubicBezTo>
                      <a:lnTo>
                        <a:pt x="161861" y="163388"/>
                      </a:lnTo>
                      <a:cubicBezTo>
                        <a:pt x="160333" y="164152"/>
                        <a:pt x="158039" y="164152"/>
                        <a:pt x="156511" y="163388"/>
                      </a:cubicBezTo>
                      <a:lnTo>
                        <a:pt x="2866" y="73190"/>
                      </a:lnTo>
                      <a:cubicBezTo>
                        <a:pt x="-955" y="70897"/>
                        <a:pt x="-955" y="65546"/>
                        <a:pt x="2866" y="63253"/>
                      </a:cubicBezTo>
                      <a:close/>
                    </a:path>
                  </a:pathLst>
                </a:custGeom>
                <a:gradFill>
                  <a:gsLst>
                    <a:gs pos="0">
                      <a:srgbClr val="000000"/>
                    </a:gs>
                    <a:gs pos="82210">
                      <a:srgbClr val="000000">
                        <a:alpha val="0"/>
                      </a:srgbClr>
                    </a:gs>
                  </a:gsLst>
                  <a:lin ang="7929388"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4" name="Freeform: Shape 753">
                  <a:extLst>
                    <a:ext uri="{FF2B5EF4-FFF2-40B4-BE49-F238E27FC236}">
                      <a16:creationId xmlns:a16="http://schemas.microsoft.com/office/drawing/2014/main" id="{9A1F18D4-41FB-F80E-B90B-CE91F9C112F5}"/>
                    </a:ext>
                  </a:extLst>
                </p:cNvPr>
                <p:cNvSpPr/>
                <p:nvPr/>
              </p:nvSpPr>
              <p:spPr>
                <a:xfrm>
                  <a:off x="6887226" y="4101981"/>
                  <a:ext cx="274800" cy="163960"/>
                </a:xfrm>
                <a:custGeom>
                  <a:avLst/>
                  <a:gdLst>
                    <a:gd name="connsiteX0" fmla="*/ 2866 w 274800"/>
                    <a:gd name="connsiteY0" fmla="*/ 63253 h 163960"/>
                    <a:gd name="connsiteX1" fmla="*/ 112940 w 274800"/>
                    <a:gd name="connsiteY1" fmla="*/ 573 h 163960"/>
                    <a:gd name="connsiteX2" fmla="*/ 118291 w 274800"/>
                    <a:gd name="connsiteY2" fmla="*/ 573 h 163960"/>
                    <a:gd name="connsiteX3" fmla="*/ 271934 w 274800"/>
                    <a:gd name="connsiteY3" fmla="*/ 90771 h 163960"/>
                    <a:gd name="connsiteX4" fmla="*/ 271934 w 274800"/>
                    <a:gd name="connsiteY4" fmla="*/ 100708 h 163960"/>
                    <a:gd name="connsiteX5" fmla="*/ 161861 w 274800"/>
                    <a:gd name="connsiteY5" fmla="*/ 163388 h 163960"/>
                    <a:gd name="connsiteX6" fmla="*/ 156511 w 274800"/>
                    <a:gd name="connsiteY6" fmla="*/ 163388 h 163960"/>
                    <a:gd name="connsiteX7" fmla="*/ 2866 w 274800"/>
                    <a:gd name="connsiteY7" fmla="*/ 73190 h 163960"/>
                    <a:gd name="connsiteX8" fmla="*/ 2866 w 274800"/>
                    <a:gd name="connsiteY8" fmla="*/ 63253 h 1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00" h="163960">
                      <a:moveTo>
                        <a:pt x="2866" y="63253"/>
                      </a:moveTo>
                      <a:lnTo>
                        <a:pt x="112940" y="573"/>
                      </a:lnTo>
                      <a:cubicBezTo>
                        <a:pt x="114469" y="-191"/>
                        <a:pt x="116762" y="-191"/>
                        <a:pt x="118291" y="573"/>
                      </a:cubicBezTo>
                      <a:lnTo>
                        <a:pt x="271934" y="90771"/>
                      </a:lnTo>
                      <a:cubicBezTo>
                        <a:pt x="275756" y="93064"/>
                        <a:pt x="275756" y="98415"/>
                        <a:pt x="271934" y="100708"/>
                      </a:cubicBezTo>
                      <a:lnTo>
                        <a:pt x="161861" y="163388"/>
                      </a:lnTo>
                      <a:cubicBezTo>
                        <a:pt x="160333" y="164152"/>
                        <a:pt x="158039" y="164152"/>
                        <a:pt x="156511" y="163388"/>
                      </a:cubicBezTo>
                      <a:lnTo>
                        <a:pt x="2866" y="73190"/>
                      </a:lnTo>
                      <a:cubicBezTo>
                        <a:pt x="-955" y="70897"/>
                        <a:pt x="-955" y="65546"/>
                        <a:pt x="2866" y="63253"/>
                      </a:cubicBezTo>
                      <a:close/>
                    </a:path>
                  </a:pathLst>
                </a:custGeom>
                <a:gradFill>
                  <a:gsLst>
                    <a:gs pos="0">
                      <a:srgbClr val="000000"/>
                    </a:gs>
                    <a:gs pos="82210">
                      <a:srgbClr val="000000">
                        <a:alpha val="0"/>
                      </a:srgbClr>
                    </a:gs>
                  </a:gsLst>
                  <a:lin ang="7929388"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5" name="Freeform: Shape 754">
                  <a:extLst>
                    <a:ext uri="{FF2B5EF4-FFF2-40B4-BE49-F238E27FC236}">
                      <a16:creationId xmlns:a16="http://schemas.microsoft.com/office/drawing/2014/main" id="{FD44B6C0-A05B-5F7B-0C93-96EFCD2CF276}"/>
                    </a:ext>
                  </a:extLst>
                </p:cNvPr>
                <p:cNvSpPr/>
                <p:nvPr/>
              </p:nvSpPr>
              <p:spPr>
                <a:xfrm>
                  <a:off x="6602870" y="3933816"/>
                  <a:ext cx="274801" cy="163960"/>
                </a:xfrm>
                <a:custGeom>
                  <a:avLst/>
                  <a:gdLst>
                    <a:gd name="connsiteX0" fmla="*/ 2866 w 274801"/>
                    <a:gd name="connsiteY0" fmla="*/ 63253 h 163960"/>
                    <a:gd name="connsiteX1" fmla="*/ 112940 w 274801"/>
                    <a:gd name="connsiteY1" fmla="*/ 573 h 163960"/>
                    <a:gd name="connsiteX2" fmla="*/ 118291 w 274801"/>
                    <a:gd name="connsiteY2" fmla="*/ 573 h 163960"/>
                    <a:gd name="connsiteX3" fmla="*/ 271935 w 274801"/>
                    <a:gd name="connsiteY3" fmla="*/ 90771 h 163960"/>
                    <a:gd name="connsiteX4" fmla="*/ 271935 w 274801"/>
                    <a:gd name="connsiteY4" fmla="*/ 100708 h 163960"/>
                    <a:gd name="connsiteX5" fmla="*/ 161861 w 274801"/>
                    <a:gd name="connsiteY5" fmla="*/ 163388 h 163960"/>
                    <a:gd name="connsiteX6" fmla="*/ 156511 w 274801"/>
                    <a:gd name="connsiteY6" fmla="*/ 163388 h 163960"/>
                    <a:gd name="connsiteX7" fmla="*/ 2866 w 274801"/>
                    <a:gd name="connsiteY7" fmla="*/ 73190 h 163960"/>
                    <a:gd name="connsiteX8" fmla="*/ 2866 w 274801"/>
                    <a:gd name="connsiteY8" fmla="*/ 63253 h 1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01" h="163960">
                      <a:moveTo>
                        <a:pt x="2866" y="63253"/>
                      </a:moveTo>
                      <a:lnTo>
                        <a:pt x="112940" y="573"/>
                      </a:lnTo>
                      <a:cubicBezTo>
                        <a:pt x="114469" y="-191"/>
                        <a:pt x="116762" y="-191"/>
                        <a:pt x="118291" y="573"/>
                      </a:cubicBezTo>
                      <a:lnTo>
                        <a:pt x="271935" y="90771"/>
                      </a:lnTo>
                      <a:cubicBezTo>
                        <a:pt x="275757" y="93064"/>
                        <a:pt x="275757" y="98415"/>
                        <a:pt x="271935" y="100708"/>
                      </a:cubicBezTo>
                      <a:lnTo>
                        <a:pt x="161861" y="163388"/>
                      </a:lnTo>
                      <a:cubicBezTo>
                        <a:pt x="160333" y="164152"/>
                        <a:pt x="158039" y="164152"/>
                        <a:pt x="156511" y="163388"/>
                      </a:cubicBezTo>
                      <a:lnTo>
                        <a:pt x="2866" y="73190"/>
                      </a:lnTo>
                      <a:cubicBezTo>
                        <a:pt x="-955" y="70897"/>
                        <a:pt x="-955" y="65546"/>
                        <a:pt x="2866" y="63253"/>
                      </a:cubicBezTo>
                      <a:close/>
                    </a:path>
                  </a:pathLst>
                </a:custGeom>
                <a:gradFill>
                  <a:gsLst>
                    <a:gs pos="0">
                      <a:srgbClr val="000000"/>
                    </a:gs>
                    <a:gs pos="82210">
                      <a:srgbClr val="000000">
                        <a:alpha val="0"/>
                      </a:srgbClr>
                    </a:gs>
                  </a:gsLst>
                  <a:lin ang="7929293"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6" name="Freeform: Shape 755">
                  <a:extLst>
                    <a:ext uri="{FF2B5EF4-FFF2-40B4-BE49-F238E27FC236}">
                      <a16:creationId xmlns:a16="http://schemas.microsoft.com/office/drawing/2014/main" id="{007F0AEB-9E36-8824-CF17-69D74AF71A19}"/>
                    </a:ext>
                  </a:extLst>
                </p:cNvPr>
                <p:cNvSpPr/>
                <p:nvPr/>
              </p:nvSpPr>
              <p:spPr>
                <a:xfrm>
                  <a:off x="6323101" y="3769473"/>
                  <a:ext cx="274801" cy="163960"/>
                </a:xfrm>
                <a:custGeom>
                  <a:avLst/>
                  <a:gdLst>
                    <a:gd name="connsiteX0" fmla="*/ 2866 w 274801"/>
                    <a:gd name="connsiteY0" fmla="*/ 63253 h 163960"/>
                    <a:gd name="connsiteX1" fmla="*/ 112940 w 274801"/>
                    <a:gd name="connsiteY1" fmla="*/ 573 h 163960"/>
                    <a:gd name="connsiteX2" fmla="*/ 118291 w 274801"/>
                    <a:gd name="connsiteY2" fmla="*/ 573 h 163960"/>
                    <a:gd name="connsiteX3" fmla="*/ 271935 w 274801"/>
                    <a:gd name="connsiteY3" fmla="*/ 90771 h 163960"/>
                    <a:gd name="connsiteX4" fmla="*/ 271935 w 274801"/>
                    <a:gd name="connsiteY4" fmla="*/ 100708 h 163960"/>
                    <a:gd name="connsiteX5" fmla="*/ 161861 w 274801"/>
                    <a:gd name="connsiteY5" fmla="*/ 163388 h 163960"/>
                    <a:gd name="connsiteX6" fmla="*/ 156511 w 274801"/>
                    <a:gd name="connsiteY6" fmla="*/ 163388 h 163960"/>
                    <a:gd name="connsiteX7" fmla="*/ 2866 w 274801"/>
                    <a:gd name="connsiteY7" fmla="*/ 73190 h 163960"/>
                    <a:gd name="connsiteX8" fmla="*/ 2866 w 274801"/>
                    <a:gd name="connsiteY8" fmla="*/ 63253 h 1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01" h="163960">
                      <a:moveTo>
                        <a:pt x="2866" y="63253"/>
                      </a:moveTo>
                      <a:lnTo>
                        <a:pt x="112940" y="573"/>
                      </a:lnTo>
                      <a:cubicBezTo>
                        <a:pt x="114469" y="-191"/>
                        <a:pt x="116762" y="-191"/>
                        <a:pt x="118291" y="573"/>
                      </a:cubicBezTo>
                      <a:lnTo>
                        <a:pt x="271935" y="90771"/>
                      </a:lnTo>
                      <a:cubicBezTo>
                        <a:pt x="275757" y="93064"/>
                        <a:pt x="275757" y="98415"/>
                        <a:pt x="271935" y="100708"/>
                      </a:cubicBezTo>
                      <a:lnTo>
                        <a:pt x="161861" y="163388"/>
                      </a:lnTo>
                      <a:cubicBezTo>
                        <a:pt x="160333" y="164152"/>
                        <a:pt x="158039" y="164152"/>
                        <a:pt x="156511" y="163388"/>
                      </a:cubicBezTo>
                      <a:lnTo>
                        <a:pt x="2866" y="73190"/>
                      </a:lnTo>
                      <a:cubicBezTo>
                        <a:pt x="-955" y="71661"/>
                        <a:pt x="-955" y="65546"/>
                        <a:pt x="2866" y="63253"/>
                      </a:cubicBezTo>
                      <a:close/>
                    </a:path>
                  </a:pathLst>
                </a:custGeom>
                <a:gradFill>
                  <a:gsLst>
                    <a:gs pos="0">
                      <a:srgbClr val="000000"/>
                    </a:gs>
                    <a:gs pos="82210">
                      <a:srgbClr val="000000">
                        <a:alpha val="0"/>
                      </a:srgbClr>
                    </a:gs>
                  </a:gsLst>
                  <a:lin ang="7929283"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7" name="Freeform: Shape 756">
                  <a:extLst>
                    <a:ext uri="{FF2B5EF4-FFF2-40B4-BE49-F238E27FC236}">
                      <a16:creationId xmlns:a16="http://schemas.microsoft.com/office/drawing/2014/main" id="{3612EA88-9BC4-5E7A-F522-545CBC54430B}"/>
                    </a:ext>
                  </a:extLst>
                </p:cNvPr>
                <p:cNvSpPr/>
                <p:nvPr/>
              </p:nvSpPr>
              <p:spPr>
                <a:xfrm>
                  <a:off x="6031865" y="3599779"/>
                  <a:ext cx="281680" cy="167782"/>
                </a:xfrm>
                <a:custGeom>
                  <a:avLst/>
                  <a:gdLst>
                    <a:gd name="connsiteX0" fmla="*/ 2866 w 281680"/>
                    <a:gd name="connsiteY0" fmla="*/ 64782 h 167782"/>
                    <a:gd name="connsiteX1" fmla="*/ 115997 w 281680"/>
                    <a:gd name="connsiteY1" fmla="*/ 573 h 167782"/>
                    <a:gd name="connsiteX2" fmla="*/ 121348 w 281680"/>
                    <a:gd name="connsiteY2" fmla="*/ 573 h 167782"/>
                    <a:gd name="connsiteX3" fmla="*/ 278814 w 281680"/>
                    <a:gd name="connsiteY3" fmla="*/ 93064 h 167782"/>
                    <a:gd name="connsiteX4" fmla="*/ 278814 w 281680"/>
                    <a:gd name="connsiteY4" fmla="*/ 103001 h 167782"/>
                    <a:gd name="connsiteX5" fmla="*/ 165683 w 281680"/>
                    <a:gd name="connsiteY5" fmla="*/ 167210 h 167782"/>
                    <a:gd name="connsiteX6" fmla="*/ 160332 w 281680"/>
                    <a:gd name="connsiteY6" fmla="*/ 167210 h 167782"/>
                    <a:gd name="connsiteX7" fmla="*/ 2866 w 281680"/>
                    <a:gd name="connsiteY7" fmla="*/ 74719 h 167782"/>
                    <a:gd name="connsiteX8" fmla="*/ 2866 w 281680"/>
                    <a:gd name="connsiteY8" fmla="*/ 64782 h 16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80" h="167782">
                      <a:moveTo>
                        <a:pt x="2866" y="64782"/>
                      </a:moveTo>
                      <a:lnTo>
                        <a:pt x="115997" y="573"/>
                      </a:lnTo>
                      <a:cubicBezTo>
                        <a:pt x="117526" y="-191"/>
                        <a:pt x="119819" y="-191"/>
                        <a:pt x="121348" y="573"/>
                      </a:cubicBezTo>
                      <a:lnTo>
                        <a:pt x="278814" y="93064"/>
                      </a:lnTo>
                      <a:cubicBezTo>
                        <a:pt x="282636" y="95357"/>
                        <a:pt x="282636" y="100708"/>
                        <a:pt x="278814" y="103001"/>
                      </a:cubicBezTo>
                      <a:lnTo>
                        <a:pt x="165683" y="167210"/>
                      </a:lnTo>
                      <a:cubicBezTo>
                        <a:pt x="164154" y="167974"/>
                        <a:pt x="161861" y="167974"/>
                        <a:pt x="160332" y="167210"/>
                      </a:cubicBezTo>
                      <a:lnTo>
                        <a:pt x="2866" y="74719"/>
                      </a:lnTo>
                      <a:cubicBezTo>
                        <a:pt x="-955" y="72426"/>
                        <a:pt x="-955" y="67075"/>
                        <a:pt x="2866" y="64782"/>
                      </a:cubicBezTo>
                      <a:close/>
                    </a:path>
                  </a:pathLst>
                </a:custGeom>
                <a:gradFill>
                  <a:gsLst>
                    <a:gs pos="0">
                      <a:srgbClr val="000000"/>
                    </a:gs>
                    <a:gs pos="82210">
                      <a:srgbClr val="000000">
                        <a:alpha val="0"/>
                      </a:srgbClr>
                    </a:gs>
                  </a:gsLst>
                  <a:lin ang="7929325"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8" name="Freeform: Shape 757">
                  <a:extLst>
                    <a:ext uri="{FF2B5EF4-FFF2-40B4-BE49-F238E27FC236}">
                      <a16:creationId xmlns:a16="http://schemas.microsoft.com/office/drawing/2014/main" id="{9927DB5D-E9B7-7A58-AE48-B2377CF8CE74}"/>
                    </a:ext>
                  </a:extLst>
                </p:cNvPr>
                <p:cNvSpPr/>
                <p:nvPr/>
              </p:nvSpPr>
              <p:spPr>
                <a:xfrm>
                  <a:off x="5743687" y="3438494"/>
                  <a:ext cx="280151" cy="167782"/>
                </a:xfrm>
                <a:custGeom>
                  <a:avLst/>
                  <a:gdLst>
                    <a:gd name="connsiteX0" fmla="*/ 2866 w 280151"/>
                    <a:gd name="connsiteY0" fmla="*/ 64782 h 167782"/>
                    <a:gd name="connsiteX1" fmla="*/ 115233 w 280151"/>
                    <a:gd name="connsiteY1" fmla="*/ 573 h 167782"/>
                    <a:gd name="connsiteX2" fmla="*/ 120584 w 280151"/>
                    <a:gd name="connsiteY2" fmla="*/ 573 h 167782"/>
                    <a:gd name="connsiteX3" fmla="*/ 277285 w 280151"/>
                    <a:gd name="connsiteY3" fmla="*/ 93064 h 167782"/>
                    <a:gd name="connsiteX4" fmla="*/ 277285 w 280151"/>
                    <a:gd name="connsiteY4" fmla="*/ 103001 h 167782"/>
                    <a:gd name="connsiteX5" fmla="*/ 164919 w 280151"/>
                    <a:gd name="connsiteY5" fmla="*/ 167210 h 167782"/>
                    <a:gd name="connsiteX6" fmla="*/ 159568 w 280151"/>
                    <a:gd name="connsiteY6" fmla="*/ 167210 h 167782"/>
                    <a:gd name="connsiteX7" fmla="*/ 2866 w 280151"/>
                    <a:gd name="connsiteY7" fmla="*/ 74719 h 167782"/>
                    <a:gd name="connsiteX8" fmla="*/ 2866 w 280151"/>
                    <a:gd name="connsiteY8" fmla="*/ 64782 h 16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151" h="167782">
                      <a:moveTo>
                        <a:pt x="2866" y="64782"/>
                      </a:moveTo>
                      <a:lnTo>
                        <a:pt x="115233" y="573"/>
                      </a:lnTo>
                      <a:cubicBezTo>
                        <a:pt x="116762" y="-191"/>
                        <a:pt x="119055" y="-191"/>
                        <a:pt x="120584" y="573"/>
                      </a:cubicBezTo>
                      <a:lnTo>
                        <a:pt x="277285" y="93064"/>
                      </a:lnTo>
                      <a:cubicBezTo>
                        <a:pt x="281107" y="95357"/>
                        <a:pt x="281107" y="100708"/>
                        <a:pt x="277285" y="103001"/>
                      </a:cubicBezTo>
                      <a:lnTo>
                        <a:pt x="164919" y="167210"/>
                      </a:lnTo>
                      <a:cubicBezTo>
                        <a:pt x="163390" y="167974"/>
                        <a:pt x="161097" y="167974"/>
                        <a:pt x="159568" y="167210"/>
                      </a:cubicBezTo>
                      <a:lnTo>
                        <a:pt x="2866" y="74719"/>
                      </a:lnTo>
                      <a:cubicBezTo>
                        <a:pt x="-955" y="72426"/>
                        <a:pt x="-955" y="67075"/>
                        <a:pt x="2866" y="64782"/>
                      </a:cubicBezTo>
                      <a:close/>
                    </a:path>
                  </a:pathLst>
                </a:custGeom>
                <a:gradFill>
                  <a:gsLst>
                    <a:gs pos="0">
                      <a:srgbClr val="000000"/>
                    </a:gs>
                    <a:gs pos="82210">
                      <a:srgbClr val="000000">
                        <a:alpha val="0"/>
                      </a:srgbClr>
                    </a:gs>
                  </a:gsLst>
                  <a:lin ang="7929281"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9" name="Freeform: Shape 758">
                  <a:extLst>
                    <a:ext uri="{FF2B5EF4-FFF2-40B4-BE49-F238E27FC236}">
                      <a16:creationId xmlns:a16="http://schemas.microsoft.com/office/drawing/2014/main" id="{8325248E-550C-3B08-A9D7-1F9D7059F965}"/>
                    </a:ext>
                  </a:extLst>
                </p:cNvPr>
                <p:cNvSpPr/>
                <p:nvPr/>
              </p:nvSpPr>
              <p:spPr>
                <a:xfrm>
                  <a:off x="5461624" y="3277208"/>
                  <a:ext cx="274800" cy="163960"/>
                </a:xfrm>
                <a:custGeom>
                  <a:avLst/>
                  <a:gdLst>
                    <a:gd name="connsiteX0" fmla="*/ 2866 w 274800"/>
                    <a:gd name="connsiteY0" fmla="*/ 63253 h 163960"/>
                    <a:gd name="connsiteX1" fmla="*/ 112940 w 274800"/>
                    <a:gd name="connsiteY1" fmla="*/ 573 h 163960"/>
                    <a:gd name="connsiteX2" fmla="*/ 118290 w 274800"/>
                    <a:gd name="connsiteY2" fmla="*/ 573 h 163960"/>
                    <a:gd name="connsiteX3" fmla="*/ 271935 w 274800"/>
                    <a:gd name="connsiteY3" fmla="*/ 90771 h 163960"/>
                    <a:gd name="connsiteX4" fmla="*/ 271935 w 274800"/>
                    <a:gd name="connsiteY4" fmla="*/ 100708 h 163960"/>
                    <a:gd name="connsiteX5" fmla="*/ 161861 w 274800"/>
                    <a:gd name="connsiteY5" fmla="*/ 163388 h 163960"/>
                    <a:gd name="connsiteX6" fmla="*/ 156510 w 274800"/>
                    <a:gd name="connsiteY6" fmla="*/ 163388 h 163960"/>
                    <a:gd name="connsiteX7" fmla="*/ 2866 w 274800"/>
                    <a:gd name="connsiteY7" fmla="*/ 73190 h 163960"/>
                    <a:gd name="connsiteX8" fmla="*/ 2866 w 274800"/>
                    <a:gd name="connsiteY8" fmla="*/ 63253 h 1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00" h="163960">
                      <a:moveTo>
                        <a:pt x="2866" y="63253"/>
                      </a:moveTo>
                      <a:lnTo>
                        <a:pt x="112940" y="573"/>
                      </a:lnTo>
                      <a:cubicBezTo>
                        <a:pt x="114469" y="-191"/>
                        <a:pt x="116762" y="-191"/>
                        <a:pt x="118290" y="573"/>
                      </a:cubicBezTo>
                      <a:lnTo>
                        <a:pt x="271935" y="90771"/>
                      </a:lnTo>
                      <a:cubicBezTo>
                        <a:pt x="275757" y="93064"/>
                        <a:pt x="275757" y="98415"/>
                        <a:pt x="271935" y="100708"/>
                      </a:cubicBezTo>
                      <a:lnTo>
                        <a:pt x="161861" y="163388"/>
                      </a:lnTo>
                      <a:cubicBezTo>
                        <a:pt x="160332" y="164152"/>
                        <a:pt x="158039" y="164152"/>
                        <a:pt x="156510" y="163388"/>
                      </a:cubicBezTo>
                      <a:lnTo>
                        <a:pt x="2866" y="73190"/>
                      </a:lnTo>
                      <a:cubicBezTo>
                        <a:pt x="-955" y="70897"/>
                        <a:pt x="-955" y="65546"/>
                        <a:pt x="2866" y="63253"/>
                      </a:cubicBezTo>
                      <a:close/>
                    </a:path>
                  </a:pathLst>
                </a:custGeom>
                <a:gradFill>
                  <a:gsLst>
                    <a:gs pos="0">
                      <a:srgbClr val="000000"/>
                    </a:gs>
                    <a:gs pos="82210">
                      <a:srgbClr val="000000">
                        <a:alpha val="0"/>
                      </a:srgbClr>
                    </a:gs>
                  </a:gsLst>
                  <a:lin ang="7929283"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0" name="Freeform: Shape 759">
                  <a:extLst>
                    <a:ext uri="{FF2B5EF4-FFF2-40B4-BE49-F238E27FC236}">
                      <a16:creationId xmlns:a16="http://schemas.microsoft.com/office/drawing/2014/main" id="{932A87A8-6693-FF48-81B8-3AB4A954593E}"/>
                    </a:ext>
                  </a:extLst>
                </p:cNvPr>
                <p:cNvSpPr/>
                <p:nvPr/>
              </p:nvSpPr>
              <p:spPr>
                <a:xfrm>
                  <a:off x="5180326" y="3109811"/>
                  <a:ext cx="274800" cy="163957"/>
                </a:xfrm>
                <a:custGeom>
                  <a:avLst/>
                  <a:gdLst>
                    <a:gd name="connsiteX0" fmla="*/ 2866 w 274800"/>
                    <a:gd name="connsiteY0" fmla="*/ 63253 h 163957"/>
                    <a:gd name="connsiteX1" fmla="*/ 112940 w 274800"/>
                    <a:gd name="connsiteY1" fmla="*/ 573 h 163957"/>
                    <a:gd name="connsiteX2" fmla="*/ 118290 w 274800"/>
                    <a:gd name="connsiteY2" fmla="*/ 573 h 163957"/>
                    <a:gd name="connsiteX3" fmla="*/ 271935 w 274800"/>
                    <a:gd name="connsiteY3" fmla="*/ 90768 h 163957"/>
                    <a:gd name="connsiteX4" fmla="*/ 271935 w 274800"/>
                    <a:gd name="connsiteY4" fmla="*/ 100705 h 163957"/>
                    <a:gd name="connsiteX5" fmla="*/ 161861 w 274800"/>
                    <a:gd name="connsiteY5" fmla="*/ 163385 h 163957"/>
                    <a:gd name="connsiteX6" fmla="*/ 156510 w 274800"/>
                    <a:gd name="connsiteY6" fmla="*/ 163385 h 163957"/>
                    <a:gd name="connsiteX7" fmla="*/ 2866 w 274800"/>
                    <a:gd name="connsiteY7" fmla="*/ 73190 h 163957"/>
                    <a:gd name="connsiteX8" fmla="*/ 2866 w 274800"/>
                    <a:gd name="connsiteY8" fmla="*/ 63253 h 16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00" h="163957">
                      <a:moveTo>
                        <a:pt x="2866" y="63253"/>
                      </a:moveTo>
                      <a:lnTo>
                        <a:pt x="112940" y="573"/>
                      </a:lnTo>
                      <a:cubicBezTo>
                        <a:pt x="114469" y="-191"/>
                        <a:pt x="116762" y="-191"/>
                        <a:pt x="118290" y="573"/>
                      </a:cubicBezTo>
                      <a:lnTo>
                        <a:pt x="271935" y="90768"/>
                      </a:lnTo>
                      <a:cubicBezTo>
                        <a:pt x="275757" y="93061"/>
                        <a:pt x="275757" y="98412"/>
                        <a:pt x="271935" y="100705"/>
                      </a:cubicBezTo>
                      <a:lnTo>
                        <a:pt x="161861" y="163385"/>
                      </a:lnTo>
                      <a:cubicBezTo>
                        <a:pt x="160332" y="164149"/>
                        <a:pt x="158039" y="164149"/>
                        <a:pt x="156510" y="163385"/>
                      </a:cubicBezTo>
                      <a:lnTo>
                        <a:pt x="2866" y="73190"/>
                      </a:lnTo>
                      <a:cubicBezTo>
                        <a:pt x="-955" y="70897"/>
                        <a:pt x="-955" y="64782"/>
                        <a:pt x="2866" y="63253"/>
                      </a:cubicBezTo>
                      <a:close/>
                    </a:path>
                  </a:pathLst>
                </a:custGeom>
                <a:gradFill>
                  <a:gsLst>
                    <a:gs pos="0">
                      <a:srgbClr val="000000"/>
                    </a:gs>
                    <a:gs pos="82210">
                      <a:srgbClr val="000000">
                        <a:alpha val="0"/>
                      </a:srgbClr>
                    </a:gs>
                  </a:gsLst>
                  <a:lin ang="7929302"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1" name="Freeform: Shape 760">
                  <a:extLst>
                    <a:ext uri="{FF2B5EF4-FFF2-40B4-BE49-F238E27FC236}">
                      <a16:creationId xmlns:a16="http://schemas.microsoft.com/office/drawing/2014/main" id="{BF897F23-9DC0-B5E5-C082-853EADB9AEE4}"/>
                    </a:ext>
                  </a:extLst>
                </p:cNvPr>
                <p:cNvSpPr/>
                <p:nvPr/>
              </p:nvSpPr>
              <p:spPr>
                <a:xfrm>
                  <a:off x="5234407" y="2423201"/>
                  <a:ext cx="337099" cy="195682"/>
                </a:xfrm>
                <a:custGeom>
                  <a:avLst/>
                  <a:gdLst>
                    <a:gd name="connsiteX0" fmla="*/ 0 w 337099"/>
                    <a:gd name="connsiteY0" fmla="*/ 97841 h 195682"/>
                    <a:gd name="connsiteX1" fmla="*/ 168168 w 337099"/>
                    <a:gd name="connsiteY1" fmla="*/ 195683 h 195682"/>
                    <a:gd name="connsiteX2" fmla="*/ 337100 w 337099"/>
                    <a:gd name="connsiteY2" fmla="*/ 97841 h 195682"/>
                    <a:gd name="connsiteX3" fmla="*/ 168932 w 337099"/>
                    <a:gd name="connsiteY3" fmla="*/ 0 h 195682"/>
                    <a:gd name="connsiteX4" fmla="*/ 0 w 337099"/>
                    <a:gd name="connsiteY4" fmla="*/ 97841 h 19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099" h="195682">
                      <a:moveTo>
                        <a:pt x="0" y="97841"/>
                      </a:moveTo>
                      <a:lnTo>
                        <a:pt x="168168" y="195683"/>
                      </a:lnTo>
                      <a:lnTo>
                        <a:pt x="337100" y="97841"/>
                      </a:lnTo>
                      <a:lnTo>
                        <a:pt x="168932" y="0"/>
                      </a:lnTo>
                      <a:lnTo>
                        <a:pt x="0" y="97841"/>
                      </a:lnTo>
                      <a:close/>
                    </a:path>
                  </a:pathLst>
                </a:custGeom>
                <a:solidFill>
                  <a:schemeClr val="accent3">
                    <a:lumMod val="40000"/>
                    <a:lumOff val="6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2" name="Freeform: Shape 761">
                  <a:extLst>
                    <a:ext uri="{FF2B5EF4-FFF2-40B4-BE49-F238E27FC236}">
                      <a16:creationId xmlns:a16="http://schemas.microsoft.com/office/drawing/2014/main" id="{3F3E2F0C-0AC9-DB8D-B0CB-B36CFA7743D7}"/>
                    </a:ext>
                  </a:extLst>
                </p:cNvPr>
                <p:cNvSpPr/>
                <p:nvPr/>
              </p:nvSpPr>
              <p:spPr>
                <a:xfrm>
                  <a:off x="5234407" y="2521042"/>
                  <a:ext cx="169696" cy="720813"/>
                </a:xfrm>
                <a:custGeom>
                  <a:avLst/>
                  <a:gdLst>
                    <a:gd name="connsiteX0" fmla="*/ 0 w 169696"/>
                    <a:gd name="connsiteY0" fmla="*/ 0 h 720813"/>
                    <a:gd name="connsiteX1" fmla="*/ 1529 w 169696"/>
                    <a:gd name="connsiteY1" fmla="*/ 622975 h 720813"/>
                    <a:gd name="connsiteX2" fmla="*/ 169696 w 169696"/>
                    <a:gd name="connsiteY2" fmla="*/ 720814 h 720813"/>
                    <a:gd name="connsiteX3" fmla="*/ 168168 w 169696"/>
                    <a:gd name="connsiteY3" fmla="*/ 97841 h 720813"/>
                    <a:gd name="connsiteX4" fmla="*/ 0 w 169696"/>
                    <a:gd name="connsiteY4" fmla="*/ 0 h 72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96" h="720813">
                      <a:moveTo>
                        <a:pt x="0" y="0"/>
                      </a:moveTo>
                      <a:lnTo>
                        <a:pt x="1529" y="622975"/>
                      </a:lnTo>
                      <a:lnTo>
                        <a:pt x="169696" y="720814"/>
                      </a:lnTo>
                      <a:lnTo>
                        <a:pt x="168168" y="97841"/>
                      </a:lnTo>
                      <a:lnTo>
                        <a:pt x="0" y="0"/>
                      </a:lnTo>
                      <a:close/>
                    </a:path>
                  </a:pathLst>
                </a:custGeom>
                <a:solidFill>
                  <a:schemeClr val="accent3">
                    <a:lumMod val="40000"/>
                    <a:lumOff val="6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3" name="Freeform: Shape 762">
                  <a:extLst>
                    <a:ext uri="{FF2B5EF4-FFF2-40B4-BE49-F238E27FC236}">
                      <a16:creationId xmlns:a16="http://schemas.microsoft.com/office/drawing/2014/main" id="{4E0182A1-432B-0B7A-33D3-A566EFE4208D}"/>
                    </a:ext>
                  </a:extLst>
                </p:cNvPr>
                <p:cNvSpPr/>
                <p:nvPr/>
              </p:nvSpPr>
              <p:spPr>
                <a:xfrm>
                  <a:off x="5402575" y="2521042"/>
                  <a:ext cx="171225" cy="720813"/>
                </a:xfrm>
                <a:custGeom>
                  <a:avLst/>
                  <a:gdLst>
                    <a:gd name="connsiteX0" fmla="*/ 0 w 171225"/>
                    <a:gd name="connsiteY0" fmla="*/ 97841 h 720813"/>
                    <a:gd name="connsiteX1" fmla="*/ 1529 w 171225"/>
                    <a:gd name="connsiteY1" fmla="*/ 720814 h 720813"/>
                    <a:gd name="connsiteX2" fmla="*/ 171225 w 171225"/>
                    <a:gd name="connsiteY2" fmla="*/ 622975 h 720813"/>
                    <a:gd name="connsiteX3" fmla="*/ 168932 w 171225"/>
                    <a:gd name="connsiteY3" fmla="*/ 0 h 720813"/>
                    <a:gd name="connsiteX4" fmla="*/ 0 w 171225"/>
                    <a:gd name="connsiteY4" fmla="*/ 97841 h 72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25" h="720813">
                      <a:moveTo>
                        <a:pt x="0" y="97841"/>
                      </a:moveTo>
                      <a:lnTo>
                        <a:pt x="1529" y="720814"/>
                      </a:lnTo>
                      <a:lnTo>
                        <a:pt x="171225" y="622975"/>
                      </a:lnTo>
                      <a:lnTo>
                        <a:pt x="168932" y="0"/>
                      </a:lnTo>
                      <a:lnTo>
                        <a:pt x="0" y="97841"/>
                      </a:lnTo>
                      <a:close/>
                    </a:path>
                  </a:pathLst>
                </a:custGeom>
                <a:solidFill>
                  <a:schemeClr val="accent3">
                    <a:lumMod val="40000"/>
                    <a:lumOff val="6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4" name="Freeform: Shape 763">
                  <a:extLst>
                    <a:ext uri="{FF2B5EF4-FFF2-40B4-BE49-F238E27FC236}">
                      <a16:creationId xmlns:a16="http://schemas.microsoft.com/office/drawing/2014/main" id="{3D816BC0-51FF-3A21-107C-E8D528DCCC68}"/>
                    </a:ext>
                  </a:extLst>
                </p:cNvPr>
                <p:cNvSpPr/>
                <p:nvPr/>
              </p:nvSpPr>
              <p:spPr>
                <a:xfrm>
                  <a:off x="5517234" y="2587544"/>
                  <a:ext cx="337099" cy="195682"/>
                </a:xfrm>
                <a:custGeom>
                  <a:avLst/>
                  <a:gdLst>
                    <a:gd name="connsiteX0" fmla="*/ 0 w 337099"/>
                    <a:gd name="connsiteY0" fmla="*/ 97841 h 195682"/>
                    <a:gd name="connsiteX1" fmla="*/ 168168 w 337099"/>
                    <a:gd name="connsiteY1" fmla="*/ 195683 h 195682"/>
                    <a:gd name="connsiteX2" fmla="*/ 337100 w 337099"/>
                    <a:gd name="connsiteY2" fmla="*/ 97841 h 195682"/>
                    <a:gd name="connsiteX3" fmla="*/ 168932 w 337099"/>
                    <a:gd name="connsiteY3" fmla="*/ 0 h 195682"/>
                    <a:gd name="connsiteX4" fmla="*/ 0 w 337099"/>
                    <a:gd name="connsiteY4" fmla="*/ 97841 h 19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099" h="195682">
                      <a:moveTo>
                        <a:pt x="0" y="97841"/>
                      </a:moveTo>
                      <a:lnTo>
                        <a:pt x="168168" y="195683"/>
                      </a:lnTo>
                      <a:lnTo>
                        <a:pt x="337100" y="97841"/>
                      </a:lnTo>
                      <a:lnTo>
                        <a:pt x="168932" y="0"/>
                      </a:lnTo>
                      <a:lnTo>
                        <a:pt x="0" y="97841"/>
                      </a:lnTo>
                      <a:close/>
                    </a:path>
                  </a:pathLst>
                </a:custGeom>
                <a:solidFill>
                  <a:schemeClr val="accent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5" name="Freeform: Shape 764">
                  <a:extLst>
                    <a:ext uri="{FF2B5EF4-FFF2-40B4-BE49-F238E27FC236}">
                      <a16:creationId xmlns:a16="http://schemas.microsoft.com/office/drawing/2014/main" id="{BDDC1FDA-C522-80C5-134D-318A86D08254}"/>
                    </a:ext>
                  </a:extLst>
                </p:cNvPr>
                <p:cNvSpPr/>
                <p:nvPr/>
              </p:nvSpPr>
              <p:spPr>
                <a:xfrm>
                  <a:off x="5517234" y="2685385"/>
                  <a:ext cx="169696" cy="720813"/>
                </a:xfrm>
                <a:custGeom>
                  <a:avLst/>
                  <a:gdLst>
                    <a:gd name="connsiteX0" fmla="*/ 0 w 169696"/>
                    <a:gd name="connsiteY0" fmla="*/ 0 h 720813"/>
                    <a:gd name="connsiteX1" fmla="*/ 1529 w 169696"/>
                    <a:gd name="connsiteY1" fmla="*/ 622972 h 720813"/>
                    <a:gd name="connsiteX2" fmla="*/ 169696 w 169696"/>
                    <a:gd name="connsiteY2" fmla="*/ 720814 h 720813"/>
                    <a:gd name="connsiteX3" fmla="*/ 168168 w 169696"/>
                    <a:gd name="connsiteY3" fmla="*/ 97841 h 720813"/>
                    <a:gd name="connsiteX4" fmla="*/ 0 w 169696"/>
                    <a:gd name="connsiteY4" fmla="*/ 0 h 72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96" h="720813">
                      <a:moveTo>
                        <a:pt x="0" y="0"/>
                      </a:moveTo>
                      <a:lnTo>
                        <a:pt x="1529" y="622972"/>
                      </a:lnTo>
                      <a:lnTo>
                        <a:pt x="169696" y="720814"/>
                      </a:lnTo>
                      <a:lnTo>
                        <a:pt x="168168" y="97841"/>
                      </a:lnTo>
                      <a:lnTo>
                        <a:pt x="0" y="0"/>
                      </a:lnTo>
                      <a:close/>
                    </a:path>
                  </a:pathLst>
                </a:custGeom>
                <a:solidFill>
                  <a:schemeClr val="accent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6" name="Freeform: Shape 765">
                  <a:extLst>
                    <a:ext uri="{FF2B5EF4-FFF2-40B4-BE49-F238E27FC236}">
                      <a16:creationId xmlns:a16="http://schemas.microsoft.com/office/drawing/2014/main" id="{74BE99A1-224B-71E5-1412-61B53939F575}"/>
                    </a:ext>
                  </a:extLst>
                </p:cNvPr>
                <p:cNvSpPr/>
                <p:nvPr/>
              </p:nvSpPr>
              <p:spPr>
                <a:xfrm>
                  <a:off x="5685402" y="2685385"/>
                  <a:ext cx="171225" cy="720813"/>
                </a:xfrm>
                <a:custGeom>
                  <a:avLst/>
                  <a:gdLst>
                    <a:gd name="connsiteX0" fmla="*/ 0 w 171225"/>
                    <a:gd name="connsiteY0" fmla="*/ 97841 h 720813"/>
                    <a:gd name="connsiteX1" fmla="*/ 1529 w 171225"/>
                    <a:gd name="connsiteY1" fmla="*/ 720814 h 720813"/>
                    <a:gd name="connsiteX2" fmla="*/ 171225 w 171225"/>
                    <a:gd name="connsiteY2" fmla="*/ 622972 h 720813"/>
                    <a:gd name="connsiteX3" fmla="*/ 168932 w 171225"/>
                    <a:gd name="connsiteY3" fmla="*/ 0 h 720813"/>
                    <a:gd name="connsiteX4" fmla="*/ 0 w 171225"/>
                    <a:gd name="connsiteY4" fmla="*/ 97841 h 72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25" h="720813">
                      <a:moveTo>
                        <a:pt x="0" y="97841"/>
                      </a:moveTo>
                      <a:lnTo>
                        <a:pt x="1529" y="720814"/>
                      </a:lnTo>
                      <a:lnTo>
                        <a:pt x="171225" y="622972"/>
                      </a:lnTo>
                      <a:lnTo>
                        <a:pt x="168932" y="0"/>
                      </a:lnTo>
                      <a:lnTo>
                        <a:pt x="0" y="97841"/>
                      </a:lnTo>
                      <a:close/>
                    </a:path>
                  </a:pathLst>
                </a:custGeom>
                <a:solidFill>
                  <a:schemeClr val="accent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7" name="Freeform: Shape 766">
                  <a:extLst>
                    <a:ext uri="{FF2B5EF4-FFF2-40B4-BE49-F238E27FC236}">
                      <a16:creationId xmlns:a16="http://schemas.microsoft.com/office/drawing/2014/main" id="{80B479A6-134E-3AF3-93D2-60035E42E994}"/>
                    </a:ext>
                  </a:extLst>
                </p:cNvPr>
                <p:cNvSpPr/>
                <p:nvPr/>
              </p:nvSpPr>
              <p:spPr>
                <a:xfrm>
                  <a:off x="5807706" y="2750358"/>
                  <a:ext cx="337863" cy="195682"/>
                </a:xfrm>
                <a:custGeom>
                  <a:avLst/>
                  <a:gdLst>
                    <a:gd name="connsiteX0" fmla="*/ 0 w 337863"/>
                    <a:gd name="connsiteY0" fmla="*/ 97841 h 195682"/>
                    <a:gd name="connsiteX1" fmla="*/ 168168 w 337863"/>
                    <a:gd name="connsiteY1" fmla="*/ 195683 h 195682"/>
                    <a:gd name="connsiteX2" fmla="*/ 337864 w 337863"/>
                    <a:gd name="connsiteY2" fmla="*/ 97841 h 195682"/>
                    <a:gd name="connsiteX3" fmla="*/ 169696 w 337863"/>
                    <a:gd name="connsiteY3" fmla="*/ 0 h 195682"/>
                    <a:gd name="connsiteX4" fmla="*/ 0 w 337863"/>
                    <a:gd name="connsiteY4" fmla="*/ 97841 h 19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63" h="195682">
                      <a:moveTo>
                        <a:pt x="0" y="97841"/>
                      </a:moveTo>
                      <a:lnTo>
                        <a:pt x="168168" y="195683"/>
                      </a:lnTo>
                      <a:lnTo>
                        <a:pt x="337864" y="97841"/>
                      </a:lnTo>
                      <a:lnTo>
                        <a:pt x="169696" y="0"/>
                      </a:lnTo>
                      <a:lnTo>
                        <a:pt x="0" y="97841"/>
                      </a:lnTo>
                      <a:close/>
                    </a:path>
                  </a:pathLst>
                </a:custGeom>
                <a:solidFill>
                  <a:srgbClr val="32B0E7"/>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8" name="Freeform: Shape 767">
                  <a:extLst>
                    <a:ext uri="{FF2B5EF4-FFF2-40B4-BE49-F238E27FC236}">
                      <a16:creationId xmlns:a16="http://schemas.microsoft.com/office/drawing/2014/main" id="{057091CF-C6C3-66EF-0123-9BC7A9A747DC}"/>
                    </a:ext>
                  </a:extLst>
                </p:cNvPr>
                <p:cNvSpPr/>
                <p:nvPr/>
              </p:nvSpPr>
              <p:spPr>
                <a:xfrm>
                  <a:off x="5807706" y="2848199"/>
                  <a:ext cx="169696" cy="720813"/>
                </a:xfrm>
                <a:custGeom>
                  <a:avLst/>
                  <a:gdLst>
                    <a:gd name="connsiteX0" fmla="*/ 0 w 169696"/>
                    <a:gd name="connsiteY0" fmla="*/ 0 h 720813"/>
                    <a:gd name="connsiteX1" fmla="*/ 1529 w 169696"/>
                    <a:gd name="connsiteY1" fmla="*/ 622972 h 720813"/>
                    <a:gd name="connsiteX2" fmla="*/ 169696 w 169696"/>
                    <a:gd name="connsiteY2" fmla="*/ 720814 h 720813"/>
                    <a:gd name="connsiteX3" fmla="*/ 168168 w 169696"/>
                    <a:gd name="connsiteY3" fmla="*/ 97842 h 720813"/>
                    <a:gd name="connsiteX4" fmla="*/ 0 w 169696"/>
                    <a:gd name="connsiteY4" fmla="*/ 0 h 72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96" h="720813">
                      <a:moveTo>
                        <a:pt x="0" y="0"/>
                      </a:moveTo>
                      <a:lnTo>
                        <a:pt x="1529" y="622972"/>
                      </a:lnTo>
                      <a:lnTo>
                        <a:pt x="169696" y="720814"/>
                      </a:lnTo>
                      <a:lnTo>
                        <a:pt x="168168" y="97842"/>
                      </a:lnTo>
                      <a:lnTo>
                        <a:pt x="0" y="0"/>
                      </a:lnTo>
                      <a:close/>
                    </a:path>
                  </a:pathLst>
                </a:custGeom>
                <a:solidFill>
                  <a:srgbClr val="32B0E7"/>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9" name="Freeform: Shape 768">
                  <a:extLst>
                    <a:ext uri="{FF2B5EF4-FFF2-40B4-BE49-F238E27FC236}">
                      <a16:creationId xmlns:a16="http://schemas.microsoft.com/office/drawing/2014/main" id="{42CA969F-A548-7B07-BF48-ADC88DE798DA}"/>
                    </a:ext>
                  </a:extLst>
                </p:cNvPr>
                <p:cNvSpPr/>
                <p:nvPr/>
              </p:nvSpPr>
              <p:spPr>
                <a:xfrm>
                  <a:off x="5975873" y="2848199"/>
                  <a:ext cx="171225" cy="720813"/>
                </a:xfrm>
                <a:custGeom>
                  <a:avLst/>
                  <a:gdLst>
                    <a:gd name="connsiteX0" fmla="*/ 0 w 171225"/>
                    <a:gd name="connsiteY0" fmla="*/ 97842 h 720813"/>
                    <a:gd name="connsiteX1" fmla="*/ 1529 w 171225"/>
                    <a:gd name="connsiteY1" fmla="*/ 720814 h 720813"/>
                    <a:gd name="connsiteX2" fmla="*/ 171225 w 171225"/>
                    <a:gd name="connsiteY2" fmla="*/ 622972 h 720813"/>
                    <a:gd name="connsiteX3" fmla="*/ 169696 w 171225"/>
                    <a:gd name="connsiteY3" fmla="*/ 0 h 720813"/>
                    <a:gd name="connsiteX4" fmla="*/ 0 w 171225"/>
                    <a:gd name="connsiteY4" fmla="*/ 97842 h 72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25" h="720813">
                      <a:moveTo>
                        <a:pt x="0" y="97842"/>
                      </a:moveTo>
                      <a:lnTo>
                        <a:pt x="1529" y="720814"/>
                      </a:lnTo>
                      <a:lnTo>
                        <a:pt x="171225" y="622972"/>
                      </a:lnTo>
                      <a:lnTo>
                        <a:pt x="169696" y="0"/>
                      </a:lnTo>
                      <a:lnTo>
                        <a:pt x="0" y="97842"/>
                      </a:lnTo>
                      <a:close/>
                    </a:path>
                  </a:pathLst>
                </a:custGeom>
                <a:solidFill>
                  <a:srgbClr val="32B0E7"/>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0" name="Freeform: Shape 769">
                  <a:extLst>
                    <a:ext uri="{FF2B5EF4-FFF2-40B4-BE49-F238E27FC236}">
                      <a16:creationId xmlns:a16="http://schemas.microsoft.com/office/drawing/2014/main" id="{2CEEB576-FDB1-AB71-E271-88B51A3E6880}"/>
                    </a:ext>
                  </a:extLst>
                </p:cNvPr>
                <p:cNvSpPr/>
                <p:nvPr/>
              </p:nvSpPr>
              <p:spPr>
                <a:xfrm>
                  <a:off x="6095119" y="2914701"/>
                  <a:ext cx="337099" cy="195683"/>
                </a:xfrm>
                <a:custGeom>
                  <a:avLst/>
                  <a:gdLst>
                    <a:gd name="connsiteX0" fmla="*/ 0 w 337099"/>
                    <a:gd name="connsiteY0" fmla="*/ 97842 h 195683"/>
                    <a:gd name="connsiteX1" fmla="*/ 168168 w 337099"/>
                    <a:gd name="connsiteY1" fmla="*/ 195683 h 195683"/>
                    <a:gd name="connsiteX2" fmla="*/ 337100 w 337099"/>
                    <a:gd name="connsiteY2" fmla="*/ 97842 h 195683"/>
                    <a:gd name="connsiteX3" fmla="*/ 168932 w 337099"/>
                    <a:gd name="connsiteY3" fmla="*/ 0 h 195683"/>
                    <a:gd name="connsiteX4" fmla="*/ 0 w 337099"/>
                    <a:gd name="connsiteY4" fmla="*/ 97842 h 195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099" h="195683">
                      <a:moveTo>
                        <a:pt x="0" y="97842"/>
                      </a:moveTo>
                      <a:lnTo>
                        <a:pt x="168168" y="195683"/>
                      </a:lnTo>
                      <a:lnTo>
                        <a:pt x="337100" y="97842"/>
                      </a:lnTo>
                      <a:lnTo>
                        <a:pt x="168932" y="0"/>
                      </a:lnTo>
                      <a:lnTo>
                        <a:pt x="0" y="97842"/>
                      </a:lnTo>
                      <a:close/>
                    </a:path>
                  </a:pathLst>
                </a:custGeom>
                <a:solidFill>
                  <a:srgbClr val="2195DC"/>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1" name="Freeform: Shape 770">
                  <a:extLst>
                    <a:ext uri="{FF2B5EF4-FFF2-40B4-BE49-F238E27FC236}">
                      <a16:creationId xmlns:a16="http://schemas.microsoft.com/office/drawing/2014/main" id="{69061F52-FCBA-F294-AFF5-CC995CF96D63}"/>
                    </a:ext>
                  </a:extLst>
                </p:cNvPr>
                <p:cNvSpPr/>
                <p:nvPr/>
              </p:nvSpPr>
              <p:spPr>
                <a:xfrm>
                  <a:off x="6095119" y="3012542"/>
                  <a:ext cx="169696" cy="720813"/>
                </a:xfrm>
                <a:custGeom>
                  <a:avLst/>
                  <a:gdLst>
                    <a:gd name="connsiteX0" fmla="*/ 0 w 169696"/>
                    <a:gd name="connsiteY0" fmla="*/ 0 h 720813"/>
                    <a:gd name="connsiteX1" fmla="*/ 1529 w 169696"/>
                    <a:gd name="connsiteY1" fmla="*/ 622972 h 720813"/>
                    <a:gd name="connsiteX2" fmla="*/ 169696 w 169696"/>
                    <a:gd name="connsiteY2" fmla="*/ 720814 h 720813"/>
                    <a:gd name="connsiteX3" fmla="*/ 168168 w 169696"/>
                    <a:gd name="connsiteY3" fmla="*/ 97842 h 720813"/>
                    <a:gd name="connsiteX4" fmla="*/ 0 w 169696"/>
                    <a:gd name="connsiteY4" fmla="*/ 0 h 72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96" h="720813">
                      <a:moveTo>
                        <a:pt x="0" y="0"/>
                      </a:moveTo>
                      <a:lnTo>
                        <a:pt x="1529" y="622972"/>
                      </a:lnTo>
                      <a:lnTo>
                        <a:pt x="169696" y="720814"/>
                      </a:lnTo>
                      <a:lnTo>
                        <a:pt x="168168" y="97842"/>
                      </a:lnTo>
                      <a:lnTo>
                        <a:pt x="0" y="0"/>
                      </a:lnTo>
                      <a:close/>
                    </a:path>
                  </a:pathLst>
                </a:custGeom>
                <a:solidFill>
                  <a:srgbClr val="2195DC"/>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2" name="Freeform: Shape 771">
                  <a:extLst>
                    <a:ext uri="{FF2B5EF4-FFF2-40B4-BE49-F238E27FC236}">
                      <a16:creationId xmlns:a16="http://schemas.microsoft.com/office/drawing/2014/main" id="{6634BB98-E348-E363-5D39-4BCD6EFE91A0}"/>
                    </a:ext>
                  </a:extLst>
                </p:cNvPr>
                <p:cNvSpPr/>
                <p:nvPr/>
              </p:nvSpPr>
              <p:spPr>
                <a:xfrm>
                  <a:off x="6263287" y="3012542"/>
                  <a:ext cx="171225" cy="720813"/>
                </a:xfrm>
                <a:custGeom>
                  <a:avLst/>
                  <a:gdLst>
                    <a:gd name="connsiteX0" fmla="*/ 0 w 171225"/>
                    <a:gd name="connsiteY0" fmla="*/ 97842 h 720813"/>
                    <a:gd name="connsiteX1" fmla="*/ 1529 w 171225"/>
                    <a:gd name="connsiteY1" fmla="*/ 720814 h 720813"/>
                    <a:gd name="connsiteX2" fmla="*/ 171225 w 171225"/>
                    <a:gd name="connsiteY2" fmla="*/ 622972 h 720813"/>
                    <a:gd name="connsiteX3" fmla="*/ 168932 w 171225"/>
                    <a:gd name="connsiteY3" fmla="*/ 0 h 720813"/>
                    <a:gd name="connsiteX4" fmla="*/ 0 w 171225"/>
                    <a:gd name="connsiteY4" fmla="*/ 97842 h 72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25" h="720813">
                      <a:moveTo>
                        <a:pt x="0" y="97842"/>
                      </a:moveTo>
                      <a:lnTo>
                        <a:pt x="1529" y="720814"/>
                      </a:lnTo>
                      <a:lnTo>
                        <a:pt x="171225" y="622972"/>
                      </a:lnTo>
                      <a:lnTo>
                        <a:pt x="168932" y="0"/>
                      </a:lnTo>
                      <a:lnTo>
                        <a:pt x="0" y="97842"/>
                      </a:lnTo>
                      <a:close/>
                    </a:path>
                  </a:pathLst>
                </a:custGeom>
                <a:solidFill>
                  <a:srgbClr val="2195DC"/>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3" name="Freeform: Shape 772">
                  <a:extLst>
                    <a:ext uri="{FF2B5EF4-FFF2-40B4-BE49-F238E27FC236}">
                      <a16:creationId xmlns:a16="http://schemas.microsoft.com/office/drawing/2014/main" id="{91384298-8F4B-0C5C-B6FA-B5FEBDCE7518}"/>
                    </a:ext>
                  </a:extLst>
                </p:cNvPr>
                <p:cNvSpPr/>
                <p:nvPr/>
              </p:nvSpPr>
              <p:spPr>
                <a:xfrm>
                  <a:off x="6380239" y="3079044"/>
                  <a:ext cx="337863" cy="194915"/>
                </a:xfrm>
                <a:custGeom>
                  <a:avLst/>
                  <a:gdLst>
                    <a:gd name="connsiteX0" fmla="*/ 0 w 337863"/>
                    <a:gd name="connsiteY0" fmla="*/ 97077 h 194915"/>
                    <a:gd name="connsiteX1" fmla="*/ 168168 w 337863"/>
                    <a:gd name="connsiteY1" fmla="*/ 194916 h 194915"/>
                    <a:gd name="connsiteX2" fmla="*/ 337864 w 337863"/>
                    <a:gd name="connsiteY2" fmla="*/ 97077 h 194915"/>
                    <a:gd name="connsiteX3" fmla="*/ 169696 w 337863"/>
                    <a:gd name="connsiteY3" fmla="*/ 0 h 194915"/>
                    <a:gd name="connsiteX4" fmla="*/ 0 w 337863"/>
                    <a:gd name="connsiteY4" fmla="*/ 97077 h 194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63" h="194915">
                      <a:moveTo>
                        <a:pt x="0" y="97077"/>
                      </a:moveTo>
                      <a:lnTo>
                        <a:pt x="168168" y="194916"/>
                      </a:lnTo>
                      <a:lnTo>
                        <a:pt x="337864" y="97077"/>
                      </a:lnTo>
                      <a:lnTo>
                        <a:pt x="169696" y="0"/>
                      </a:lnTo>
                      <a:lnTo>
                        <a:pt x="0" y="97077"/>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4" name="Freeform: Shape 773">
                  <a:extLst>
                    <a:ext uri="{FF2B5EF4-FFF2-40B4-BE49-F238E27FC236}">
                      <a16:creationId xmlns:a16="http://schemas.microsoft.com/office/drawing/2014/main" id="{E8D21BBE-4BDE-16BC-7019-F03D455CEF45}"/>
                    </a:ext>
                  </a:extLst>
                </p:cNvPr>
                <p:cNvSpPr/>
                <p:nvPr/>
              </p:nvSpPr>
              <p:spPr>
                <a:xfrm>
                  <a:off x="6380239" y="3176121"/>
                  <a:ext cx="169696" cy="720813"/>
                </a:xfrm>
                <a:custGeom>
                  <a:avLst/>
                  <a:gdLst>
                    <a:gd name="connsiteX0" fmla="*/ 0 w 169696"/>
                    <a:gd name="connsiteY0" fmla="*/ 0 h 720813"/>
                    <a:gd name="connsiteX1" fmla="*/ 2293 w 169696"/>
                    <a:gd name="connsiteY1" fmla="*/ 623736 h 720813"/>
                    <a:gd name="connsiteX2" fmla="*/ 169696 w 169696"/>
                    <a:gd name="connsiteY2" fmla="*/ 720814 h 720813"/>
                    <a:gd name="connsiteX3" fmla="*/ 168168 w 169696"/>
                    <a:gd name="connsiteY3" fmla="*/ 97838 h 720813"/>
                    <a:gd name="connsiteX4" fmla="*/ 0 w 169696"/>
                    <a:gd name="connsiteY4" fmla="*/ 0 h 72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96" h="720813">
                      <a:moveTo>
                        <a:pt x="0" y="0"/>
                      </a:moveTo>
                      <a:lnTo>
                        <a:pt x="2293" y="623736"/>
                      </a:lnTo>
                      <a:lnTo>
                        <a:pt x="169696" y="720814"/>
                      </a:lnTo>
                      <a:lnTo>
                        <a:pt x="168168" y="97838"/>
                      </a:lnTo>
                      <a:lnTo>
                        <a:pt x="0" y="0"/>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5" name="Freeform: Shape 774">
                  <a:extLst>
                    <a:ext uri="{FF2B5EF4-FFF2-40B4-BE49-F238E27FC236}">
                      <a16:creationId xmlns:a16="http://schemas.microsoft.com/office/drawing/2014/main" id="{9C8BEECD-E243-DF65-86AC-A893CA672C2D}"/>
                    </a:ext>
                  </a:extLst>
                </p:cNvPr>
                <p:cNvSpPr/>
                <p:nvPr/>
              </p:nvSpPr>
              <p:spPr>
                <a:xfrm>
                  <a:off x="6548407" y="3176121"/>
                  <a:ext cx="171225" cy="720813"/>
                </a:xfrm>
                <a:custGeom>
                  <a:avLst/>
                  <a:gdLst>
                    <a:gd name="connsiteX0" fmla="*/ 0 w 171225"/>
                    <a:gd name="connsiteY0" fmla="*/ 97838 h 720813"/>
                    <a:gd name="connsiteX1" fmla="*/ 1529 w 171225"/>
                    <a:gd name="connsiteY1" fmla="*/ 720814 h 720813"/>
                    <a:gd name="connsiteX2" fmla="*/ 171225 w 171225"/>
                    <a:gd name="connsiteY2" fmla="*/ 623736 h 720813"/>
                    <a:gd name="connsiteX3" fmla="*/ 169696 w 171225"/>
                    <a:gd name="connsiteY3" fmla="*/ 0 h 720813"/>
                    <a:gd name="connsiteX4" fmla="*/ 0 w 171225"/>
                    <a:gd name="connsiteY4" fmla="*/ 97838 h 72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25" h="720813">
                      <a:moveTo>
                        <a:pt x="0" y="97838"/>
                      </a:moveTo>
                      <a:lnTo>
                        <a:pt x="1529" y="720814"/>
                      </a:lnTo>
                      <a:lnTo>
                        <a:pt x="171225" y="623736"/>
                      </a:lnTo>
                      <a:lnTo>
                        <a:pt x="169696" y="0"/>
                      </a:lnTo>
                      <a:lnTo>
                        <a:pt x="0" y="97838"/>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6" name="Freeform: Shape 775">
                  <a:extLst>
                    <a:ext uri="{FF2B5EF4-FFF2-40B4-BE49-F238E27FC236}">
                      <a16:creationId xmlns:a16="http://schemas.microsoft.com/office/drawing/2014/main" id="{8F13DF38-EEF6-ED33-1528-12409A463945}"/>
                    </a:ext>
                  </a:extLst>
                </p:cNvPr>
                <p:cNvSpPr/>
                <p:nvPr/>
              </p:nvSpPr>
              <p:spPr>
                <a:xfrm>
                  <a:off x="6664596" y="3241855"/>
                  <a:ext cx="337099" cy="194918"/>
                </a:xfrm>
                <a:custGeom>
                  <a:avLst/>
                  <a:gdLst>
                    <a:gd name="connsiteX0" fmla="*/ 0 w 337099"/>
                    <a:gd name="connsiteY0" fmla="*/ 97841 h 194918"/>
                    <a:gd name="connsiteX1" fmla="*/ 168168 w 337099"/>
                    <a:gd name="connsiteY1" fmla="*/ 194919 h 194918"/>
                    <a:gd name="connsiteX2" fmla="*/ 337100 w 337099"/>
                    <a:gd name="connsiteY2" fmla="*/ 97841 h 194918"/>
                    <a:gd name="connsiteX3" fmla="*/ 168932 w 337099"/>
                    <a:gd name="connsiteY3" fmla="*/ 0 h 194918"/>
                    <a:gd name="connsiteX4" fmla="*/ 0 w 337099"/>
                    <a:gd name="connsiteY4" fmla="*/ 97841 h 19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099" h="194918">
                      <a:moveTo>
                        <a:pt x="0" y="97841"/>
                      </a:moveTo>
                      <a:lnTo>
                        <a:pt x="168168" y="194919"/>
                      </a:lnTo>
                      <a:lnTo>
                        <a:pt x="337100" y="97841"/>
                      </a:lnTo>
                      <a:lnTo>
                        <a:pt x="168932" y="0"/>
                      </a:lnTo>
                      <a:lnTo>
                        <a:pt x="0" y="97841"/>
                      </a:lnTo>
                      <a:close/>
                    </a:path>
                  </a:pathLst>
                </a:custGeom>
                <a:solidFill>
                  <a:srgbClr val="156AB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7" name="Freeform: Shape 776">
                  <a:extLst>
                    <a:ext uri="{FF2B5EF4-FFF2-40B4-BE49-F238E27FC236}">
                      <a16:creationId xmlns:a16="http://schemas.microsoft.com/office/drawing/2014/main" id="{E2A6D9DA-B084-4F0A-3763-A1E107DFEE89}"/>
                    </a:ext>
                  </a:extLst>
                </p:cNvPr>
                <p:cNvSpPr/>
                <p:nvPr/>
              </p:nvSpPr>
              <p:spPr>
                <a:xfrm>
                  <a:off x="6664596" y="3339697"/>
                  <a:ext cx="169696" cy="720816"/>
                </a:xfrm>
                <a:custGeom>
                  <a:avLst/>
                  <a:gdLst>
                    <a:gd name="connsiteX0" fmla="*/ 0 w 169696"/>
                    <a:gd name="connsiteY0" fmla="*/ 0 h 720816"/>
                    <a:gd name="connsiteX1" fmla="*/ 1529 w 169696"/>
                    <a:gd name="connsiteY1" fmla="*/ 622975 h 720816"/>
                    <a:gd name="connsiteX2" fmla="*/ 169696 w 169696"/>
                    <a:gd name="connsiteY2" fmla="*/ 720817 h 720816"/>
                    <a:gd name="connsiteX3" fmla="*/ 168168 w 169696"/>
                    <a:gd name="connsiteY3" fmla="*/ 97077 h 720816"/>
                    <a:gd name="connsiteX4" fmla="*/ 0 w 169696"/>
                    <a:gd name="connsiteY4" fmla="*/ 0 h 72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96" h="720816">
                      <a:moveTo>
                        <a:pt x="0" y="0"/>
                      </a:moveTo>
                      <a:lnTo>
                        <a:pt x="1529" y="622975"/>
                      </a:lnTo>
                      <a:lnTo>
                        <a:pt x="169696" y="720817"/>
                      </a:lnTo>
                      <a:lnTo>
                        <a:pt x="168168" y="97077"/>
                      </a:lnTo>
                      <a:lnTo>
                        <a:pt x="0" y="0"/>
                      </a:lnTo>
                      <a:close/>
                    </a:path>
                  </a:pathLst>
                </a:custGeom>
                <a:solidFill>
                  <a:srgbClr val="156AB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8" name="Freeform: Shape 777">
                  <a:extLst>
                    <a:ext uri="{FF2B5EF4-FFF2-40B4-BE49-F238E27FC236}">
                      <a16:creationId xmlns:a16="http://schemas.microsoft.com/office/drawing/2014/main" id="{065EBDD3-14DF-BD8A-A03D-7E5FC638B672}"/>
                    </a:ext>
                  </a:extLst>
                </p:cNvPr>
                <p:cNvSpPr/>
                <p:nvPr/>
              </p:nvSpPr>
              <p:spPr>
                <a:xfrm>
                  <a:off x="6832763" y="3339697"/>
                  <a:ext cx="171225" cy="720816"/>
                </a:xfrm>
                <a:custGeom>
                  <a:avLst/>
                  <a:gdLst>
                    <a:gd name="connsiteX0" fmla="*/ 0 w 171225"/>
                    <a:gd name="connsiteY0" fmla="*/ 97077 h 720816"/>
                    <a:gd name="connsiteX1" fmla="*/ 1529 w 171225"/>
                    <a:gd name="connsiteY1" fmla="*/ 720817 h 720816"/>
                    <a:gd name="connsiteX2" fmla="*/ 171225 w 171225"/>
                    <a:gd name="connsiteY2" fmla="*/ 622975 h 720816"/>
                    <a:gd name="connsiteX3" fmla="*/ 168932 w 171225"/>
                    <a:gd name="connsiteY3" fmla="*/ 0 h 720816"/>
                    <a:gd name="connsiteX4" fmla="*/ 0 w 171225"/>
                    <a:gd name="connsiteY4" fmla="*/ 97077 h 72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25" h="720816">
                      <a:moveTo>
                        <a:pt x="0" y="97077"/>
                      </a:moveTo>
                      <a:lnTo>
                        <a:pt x="1529" y="720817"/>
                      </a:lnTo>
                      <a:lnTo>
                        <a:pt x="171225" y="622975"/>
                      </a:lnTo>
                      <a:lnTo>
                        <a:pt x="168932" y="0"/>
                      </a:lnTo>
                      <a:lnTo>
                        <a:pt x="0" y="97077"/>
                      </a:lnTo>
                      <a:close/>
                    </a:path>
                  </a:pathLst>
                </a:custGeom>
                <a:solidFill>
                  <a:srgbClr val="156AB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9" name="Freeform: Shape 778">
                  <a:extLst>
                    <a:ext uri="{FF2B5EF4-FFF2-40B4-BE49-F238E27FC236}">
                      <a16:creationId xmlns:a16="http://schemas.microsoft.com/office/drawing/2014/main" id="{68A6B729-80EC-BAD7-13BE-7D76DD8A7813}"/>
                    </a:ext>
                  </a:extLst>
                </p:cNvPr>
                <p:cNvSpPr/>
                <p:nvPr/>
              </p:nvSpPr>
              <p:spPr>
                <a:xfrm>
                  <a:off x="6949716" y="3406198"/>
                  <a:ext cx="337863" cy="194918"/>
                </a:xfrm>
                <a:custGeom>
                  <a:avLst/>
                  <a:gdLst>
                    <a:gd name="connsiteX0" fmla="*/ 0 w 337863"/>
                    <a:gd name="connsiteY0" fmla="*/ 97842 h 194918"/>
                    <a:gd name="connsiteX1" fmla="*/ 168168 w 337863"/>
                    <a:gd name="connsiteY1" fmla="*/ 194919 h 194918"/>
                    <a:gd name="connsiteX2" fmla="*/ 337864 w 337863"/>
                    <a:gd name="connsiteY2" fmla="*/ 97842 h 194918"/>
                    <a:gd name="connsiteX3" fmla="*/ 169696 w 337863"/>
                    <a:gd name="connsiteY3" fmla="*/ 0 h 194918"/>
                    <a:gd name="connsiteX4" fmla="*/ 0 w 337863"/>
                    <a:gd name="connsiteY4" fmla="*/ 97842 h 19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63" h="194918">
                      <a:moveTo>
                        <a:pt x="0" y="97842"/>
                      </a:moveTo>
                      <a:lnTo>
                        <a:pt x="168168" y="194919"/>
                      </a:lnTo>
                      <a:lnTo>
                        <a:pt x="337864" y="97842"/>
                      </a:lnTo>
                      <a:lnTo>
                        <a:pt x="169696" y="0"/>
                      </a:lnTo>
                      <a:lnTo>
                        <a:pt x="0" y="97842"/>
                      </a:lnTo>
                      <a:close/>
                    </a:path>
                  </a:pathLst>
                </a:custGeom>
                <a:solidFill>
                  <a:srgbClr val="185A97"/>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0" name="Freeform: Shape 779">
                  <a:extLst>
                    <a:ext uri="{FF2B5EF4-FFF2-40B4-BE49-F238E27FC236}">
                      <a16:creationId xmlns:a16="http://schemas.microsoft.com/office/drawing/2014/main" id="{FE6979AA-3E17-3B7D-069F-C17A2BD1DF14}"/>
                    </a:ext>
                  </a:extLst>
                </p:cNvPr>
                <p:cNvSpPr/>
                <p:nvPr/>
              </p:nvSpPr>
              <p:spPr>
                <a:xfrm>
                  <a:off x="6949716" y="3504040"/>
                  <a:ext cx="170460" cy="720816"/>
                </a:xfrm>
                <a:custGeom>
                  <a:avLst/>
                  <a:gdLst>
                    <a:gd name="connsiteX0" fmla="*/ 0 w 170460"/>
                    <a:gd name="connsiteY0" fmla="*/ 0 h 720816"/>
                    <a:gd name="connsiteX1" fmla="*/ 2293 w 170460"/>
                    <a:gd name="connsiteY1" fmla="*/ 622975 h 720816"/>
                    <a:gd name="connsiteX2" fmla="*/ 170461 w 170460"/>
                    <a:gd name="connsiteY2" fmla="*/ 720816 h 720816"/>
                    <a:gd name="connsiteX3" fmla="*/ 168168 w 170460"/>
                    <a:gd name="connsiteY3" fmla="*/ 97077 h 720816"/>
                    <a:gd name="connsiteX4" fmla="*/ 0 w 170460"/>
                    <a:gd name="connsiteY4" fmla="*/ 0 h 72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60" h="720816">
                      <a:moveTo>
                        <a:pt x="0" y="0"/>
                      </a:moveTo>
                      <a:lnTo>
                        <a:pt x="2293" y="622975"/>
                      </a:lnTo>
                      <a:lnTo>
                        <a:pt x="170461" y="720816"/>
                      </a:lnTo>
                      <a:lnTo>
                        <a:pt x="168168" y="97077"/>
                      </a:lnTo>
                      <a:lnTo>
                        <a:pt x="0" y="0"/>
                      </a:lnTo>
                      <a:close/>
                    </a:path>
                  </a:pathLst>
                </a:custGeom>
                <a:solidFill>
                  <a:srgbClr val="185A97"/>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1" name="Freeform: Shape 780">
                  <a:extLst>
                    <a:ext uri="{FF2B5EF4-FFF2-40B4-BE49-F238E27FC236}">
                      <a16:creationId xmlns:a16="http://schemas.microsoft.com/office/drawing/2014/main" id="{4C150917-F584-60E2-ABCF-EA66660C2395}"/>
                    </a:ext>
                  </a:extLst>
                </p:cNvPr>
                <p:cNvSpPr/>
                <p:nvPr/>
              </p:nvSpPr>
              <p:spPr>
                <a:xfrm>
                  <a:off x="7117883" y="3504040"/>
                  <a:ext cx="171225" cy="720816"/>
                </a:xfrm>
                <a:custGeom>
                  <a:avLst/>
                  <a:gdLst>
                    <a:gd name="connsiteX0" fmla="*/ 0 w 171225"/>
                    <a:gd name="connsiteY0" fmla="*/ 97077 h 720816"/>
                    <a:gd name="connsiteX1" fmla="*/ 2293 w 171225"/>
                    <a:gd name="connsiteY1" fmla="*/ 720816 h 720816"/>
                    <a:gd name="connsiteX2" fmla="*/ 171225 w 171225"/>
                    <a:gd name="connsiteY2" fmla="*/ 622975 h 720816"/>
                    <a:gd name="connsiteX3" fmla="*/ 169696 w 171225"/>
                    <a:gd name="connsiteY3" fmla="*/ 0 h 720816"/>
                    <a:gd name="connsiteX4" fmla="*/ 0 w 171225"/>
                    <a:gd name="connsiteY4" fmla="*/ 97077 h 72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25" h="720816">
                      <a:moveTo>
                        <a:pt x="0" y="97077"/>
                      </a:moveTo>
                      <a:lnTo>
                        <a:pt x="2293" y="720816"/>
                      </a:lnTo>
                      <a:lnTo>
                        <a:pt x="171225" y="622975"/>
                      </a:lnTo>
                      <a:lnTo>
                        <a:pt x="169696" y="0"/>
                      </a:lnTo>
                      <a:lnTo>
                        <a:pt x="0" y="97077"/>
                      </a:lnTo>
                      <a:close/>
                    </a:path>
                  </a:pathLst>
                </a:custGeom>
                <a:solidFill>
                  <a:srgbClr val="185A97"/>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2" name="Freeform: Shape 781">
                  <a:extLst>
                    <a:ext uri="{FF2B5EF4-FFF2-40B4-BE49-F238E27FC236}">
                      <a16:creationId xmlns:a16="http://schemas.microsoft.com/office/drawing/2014/main" id="{2478ABB3-D1C3-2B50-6F2C-72DE0B5F6E10}"/>
                    </a:ext>
                  </a:extLst>
                </p:cNvPr>
                <p:cNvSpPr/>
                <p:nvPr/>
              </p:nvSpPr>
              <p:spPr>
                <a:xfrm>
                  <a:off x="7234072" y="3572070"/>
                  <a:ext cx="337863" cy="194918"/>
                </a:xfrm>
                <a:custGeom>
                  <a:avLst/>
                  <a:gdLst>
                    <a:gd name="connsiteX0" fmla="*/ 0 w 337863"/>
                    <a:gd name="connsiteY0" fmla="*/ 97077 h 194918"/>
                    <a:gd name="connsiteX1" fmla="*/ 168168 w 337863"/>
                    <a:gd name="connsiteY1" fmla="*/ 194919 h 194918"/>
                    <a:gd name="connsiteX2" fmla="*/ 337864 w 337863"/>
                    <a:gd name="connsiteY2" fmla="*/ 97077 h 194918"/>
                    <a:gd name="connsiteX3" fmla="*/ 169696 w 337863"/>
                    <a:gd name="connsiteY3" fmla="*/ 0 h 194918"/>
                    <a:gd name="connsiteX4" fmla="*/ 0 w 337863"/>
                    <a:gd name="connsiteY4" fmla="*/ 97077 h 19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63" h="194918">
                      <a:moveTo>
                        <a:pt x="0" y="97077"/>
                      </a:moveTo>
                      <a:lnTo>
                        <a:pt x="168168" y="194919"/>
                      </a:lnTo>
                      <a:lnTo>
                        <a:pt x="337864" y="97077"/>
                      </a:lnTo>
                      <a:lnTo>
                        <a:pt x="169696" y="0"/>
                      </a:lnTo>
                      <a:lnTo>
                        <a:pt x="0" y="97077"/>
                      </a:lnTo>
                      <a:close/>
                    </a:path>
                  </a:pathLst>
                </a:custGeom>
                <a:solidFill>
                  <a:srgbClr val="1D4A79"/>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3" name="Freeform: Shape 782">
                  <a:extLst>
                    <a:ext uri="{FF2B5EF4-FFF2-40B4-BE49-F238E27FC236}">
                      <a16:creationId xmlns:a16="http://schemas.microsoft.com/office/drawing/2014/main" id="{2BB4018B-831A-30E5-5229-6B892E3EDF27}"/>
                    </a:ext>
                  </a:extLst>
                </p:cNvPr>
                <p:cNvSpPr/>
                <p:nvPr/>
              </p:nvSpPr>
              <p:spPr>
                <a:xfrm>
                  <a:off x="7234072" y="3669147"/>
                  <a:ext cx="170460" cy="720816"/>
                </a:xfrm>
                <a:custGeom>
                  <a:avLst/>
                  <a:gdLst>
                    <a:gd name="connsiteX0" fmla="*/ 0 w 170460"/>
                    <a:gd name="connsiteY0" fmla="*/ 0 h 720816"/>
                    <a:gd name="connsiteX1" fmla="*/ 2293 w 170460"/>
                    <a:gd name="connsiteY1" fmla="*/ 623740 h 720816"/>
                    <a:gd name="connsiteX2" fmla="*/ 170461 w 170460"/>
                    <a:gd name="connsiteY2" fmla="*/ 720817 h 720816"/>
                    <a:gd name="connsiteX3" fmla="*/ 168168 w 170460"/>
                    <a:gd name="connsiteY3" fmla="*/ 97842 h 720816"/>
                    <a:gd name="connsiteX4" fmla="*/ 0 w 170460"/>
                    <a:gd name="connsiteY4" fmla="*/ 0 h 72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60" h="720816">
                      <a:moveTo>
                        <a:pt x="0" y="0"/>
                      </a:moveTo>
                      <a:lnTo>
                        <a:pt x="2293" y="623740"/>
                      </a:lnTo>
                      <a:lnTo>
                        <a:pt x="170461" y="720817"/>
                      </a:lnTo>
                      <a:lnTo>
                        <a:pt x="168168" y="97842"/>
                      </a:lnTo>
                      <a:lnTo>
                        <a:pt x="0" y="0"/>
                      </a:lnTo>
                      <a:close/>
                    </a:path>
                  </a:pathLst>
                </a:custGeom>
                <a:solidFill>
                  <a:srgbClr val="1D4A79"/>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4" name="Freeform: Shape 783">
                  <a:extLst>
                    <a:ext uri="{FF2B5EF4-FFF2-40B4-BE49-F238E27FC236}">
                      <a16:creationId xmlns:a16="http://schemas.microsoft.com/office/drawing/2014/main" id="{F6CBCB5C-22FB-6D5A-338F-8201F753DE69}"/>
                    </a:ext>
                  </a:extLst>
                </p:cNvPr>
                <p:cNvSpPr/>
                <p:nvPr/>
              </p:nvSpPr>
              <p:spPr>
                <a:xfrm>
                  <a:off x="7402239" y="3669147"/>
                  <a:ext cx="171225" cy="720816"/>
                </a:xfrm>
                <a:custGeom>
                  <a:avLst/>
                  <a:gdLst>
                    <a:gd name="connsiteX0" fmla="*/ 0 w 171225"/>
                    <a:gd name="connsiteY0" fmla="*/ 97842 h 720816"/>
                    <a:gd name="connsiteX1" fmla="*/ 2293 w 171225"/>
                    <a:gd name="connsiteY1" fmla="*/ 720817 h 720816"/>
                    <a:gd name="connsiteX2" fmla="*/ 171225 w 171225"/>
                    <a:gd name="connsiteY2" fmla="*/ 623740 h 720816"/>
                    <a:gd name="connsiteX3" fmla="*/ 169696 w 171225"/>
                    <a:gd name="connsiteY3" fmla="*/ 0 h 720816"/>
                    <a:gd name="connsiteX4" fmla="*/ 0 w 171225"/>
                    <a:gd name="connsiteY4" fmla="*/ 97842 h 72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25" h="720816">
                      <a:moveTo>
                        <a:pt x="0" y="97842"/>
                      </a:moveTo>
                      <a:lnTo>
                        <a:pt x="2293" y="720817"/>
                      </a:lnTo>
                      <a:lnTo>
                        <a:pt x="171225" y="623740"/>
                      </a:lnTo>
                      <a:lnTo>
                        <a:pt x="169696" y="0"/>
                      </a:lnTo>
                      <a:lnTo>
                        <a:pt x="0" y="97842"/>
                      </a:lnTo>
                      <a:close/>
                    </a:path>
                  </a:pathLst>
                </a:custGeom>
                <a:solidFill>
                  <a:srgbClr val="1D4A79"/>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5" name="Freeform: Shape 784">
                  <a:extLst>
                    <a:ext uri="{FF2B5EF4-FFF2-40B4-BE49-F238E27FC236}">
                      <a16:creationId xmlns:a16="http://schemas.microsoft.com/office/drawing/2014/main" id="{1A4ADF16-A98D-041D-2877-F68D4907EC6C}"/>
                    </a:ext>
                  </a:extLst>
                </p:cNvPr>
                <p:cNvSpPr/>
                <p:nvPr/>
              </p:nvSpPr>
              <p:spPr>
                <a:xfrm>
                  <a:off x="7519957" y="3737178"/>
                  <a:ext cx="337863" cy="195682"/>
                </a:xfrm>
                <a:custGeom>
                  <a:avLst/>
                  <a:gdLst>
                    <a:gd name="connsiteX0" fmla="*/ 0 w 337863"/>
                    <a:gd name="connsiteY0" fmla="*/ 97841 h 195682"/>
                    <a:gd name="connsiteX1" fmla="*/ 168168 w 337863"/>
                    <a:gd name="connsiteY1" fmla="*/ 195683 h 195682"/>
                    <a:gd name="connsiteX2" fmla="*/ 337864 w 337863"/>
                    <a:gd name="connsiteY2" fmla="*/ 97841 h 195682"/>
                    <a:gd name="connsiteX3" fmla="*/ 169696 w 337863"/>
                    <a:gd name="connsiteY3" fmla="*/ 0 h 195682"/>
                    <a:gd name="connsiteX4" fmla="*/ 0 w 337863"/>
                    <a:gd name="connsiteY4" fmla="*/ 97841 h 19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63" h="195682">
                      <a:moveTo>
                        <a:pt x="0" y="97841"/>
                      </a:moveTo>
                      <a:lnTo>
                        <a:pt x="168168" y="195683"/>
                      </a:lnTo>
                      <a:lnTo>
                        <a:pt x="337864" y="97841"/>
                      </a:lnTo>
                      <a:lnTo>
                        <a:pt x="169696" y="0"/>
                      </a:lnTo>
                      <a:lnTo>
                        <a:pt x="0" y="97841"/>
                      </a:lnTo>
                      <a:close/>
                    </a:path>
                  </a:pathLst>
                </a:custGeom>
                <a:solidFill>
                  <a:srgbClr val="243A5E"/>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6" name="Freeform: Shape 785">
                  <a:extLst>
                    <a:ext uri="{FF2B5EF4-FFF2-40B4-BE49-F238E27FC236}">
                      <a16:creationId xmlns:a16="http://schemas.microsoft.com/office/drawing/2014/main" id="{EC4ECE13-5697-F4C3-A6E0-AA29B81AF685}"/>
                    </a:ext>
                  </a:extLst>
                </p:cNvPr>
                <p:cNvSpPr/>
                <p:nvPr/>
              </p:nvSpPr>
              <p:spPr>
                <a:xfrm>
                  <a:off x="7519957" y="3835019"/>
                  <a:ext cx="170460" cy="720816"/>
                </a:xfrm>
                <a:custGeom>
                  <a:avLst/>
                  <a:gdLst>
                    <a:gd name="connsiteX0" fmla="*/ 0 w 170460"/>
                    <a:gd name="connsiteY0" fmla="*/ 0 h 720816"/>
                    <a:gd name="connsiteX1" fmla="*/ 2293 w 170460"/>
                    <a:gd name="connsiteY1" fmla="*/ 622975 h 720816"/>
                    <a:gd name="connsiteX2" fmla="*/ 170461 w 170460"/>
                    <a:gd name="connsiteY2" fmla="*/ 720817 h 720816"/>
                    <a:gd name="connsiteX3" fmla="*/ 168168 w 170460"/>
                    <a:gd name="connsiteY3" fmla="*/ 97842 h 720816"/>
                    <a:gd name="connsiteX4" fmla="*/ 0 w 170460"/>
                    <a:gd name="connsiteY4" fmla="*/ 0 h 72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60" h="720816">
                      <a:moveTo>
                        <a:pt x="0" y="0"/>
                      </a:moveTo>
                      <a:lnTo>
                        <a:pt x="2293" y="622975"/>
                      </a:lnTo>
                      <a:lnTo>
                        <a:pt x="170461" y="720817"/>
                      </a:lnTo>
                      <a:lnTo>
                        <a:pt x="168168" y="97842"/>
                      </a:lnTo>
                      <a:lnTo>
                        <a:pt x="0" y="0"/>
                      </a:lnTo>
                      <a:close/>
                    </a:path>
                  </a:pathLst>
                </a:custGeom>
                <a:solidFill>
                  <a:srgbClr val="243A5E"/>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7" name="Freeform: Shape 786">
                  <a:extLst>
                    <a:ext uri="{FF2B5EF4-FFF2-40B4-BE49-F238E27FC236}">
                      <a16:creationId xmlns:a16="http://schemas.microsoft.com/office/drawing/2014/main" id="{08C454D3-C679-8B0D-A9A9-A1B5699BA457}"/>
                    </a:ext>
                  </a:extLst>
                </p:cNvPr>
                <p:cNvSpPr/>
                <p:nvPr/>
              </p:nvSpPr>
              <p:spPr>
                <a:xfrm>
                  <a:off x="7688124" y="3835019"/>
                  <a:ext cx="171225" cy="720816"/>
                </a:xfrm>
                <a:custGeom>
                  <a:avLst/>
                  <a:gdLst>
                    <a:gd name="connsiteX0" fmla="*/ 0 w 171225"/>
                    <a:gd name="connsiteY0" fmla="*/ 97842 h 720816"/>
                    <a:gd name="connsiteX1" fmla="*/ 2293 w 171225"/>
                    <a:gd name="connsiteY1" fmla="*/ 720817 h 720816"/>
                    <a:gd name="connsiteX2" fmla="*/ 171225 w 171225"/>
                    <a:gd name="connsiteY2" fmla="*/ 622975 h 720816"/>
                    <a:gd name="connsiteX3" fmla="*/ 169696 w 171225"/>
                    <a:gd name="connsiteY3" fmla="*/ 0 h 720816"/>
                    <a:gd name="connsiteX4" fmla="*/ 0 w 171225"/>
                    <a:gd name="connsiteY4" fmla="*/ 97842 h 72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25" h="720816">
                      <a:moveTo>
                        <a:pt x="0" y="97842"/>
                      </a:moveTo>
                      <a:lnTo>
                        <a:pt x="2293" y="720817"/>
                      </a:lnTo>
                      <a:lnTo>
                        <a:pt x="171225" y="622975"/>
                      </a:lnTo>
                      <a:lnTo>
                        <a:pt x="169696" y="0"/>
                      </a:lnTo>
                      <a:lnTo>
                        <a:pt x="0" y="97842"/>
                      </a:lnTo>
                      <a:close/>
                    </a:path>
                  </a:pathLst>
                </a:custGeom>
                <a:solidFill>
                  <a:srgbClr val="243A5E"/>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8" name="Freeform: Shape 787">
                  <a:extLst>
                    <a:ext uri="{FF2B5EF4-FFF2-40B4-BE49-F238E27FC236}">
                      <a16:creationId xmlns:a16="http://schemas.microsoft.com/office/drawing/2014/main" id="{F322B062-10AA-2F3B-C009-167AF7F7E3BE}"/>
                    </a:ext>
                  </a:extLst>
                </p:cNvPr>
                <p:cNvSpPr/>
                <p:nvPr/>
              </p:nvSpPr>
              <p:spPr>
                <a:xfrm>
                  <a:off x="7856292" y="4304353"/>
                  <a:ext cx="1528" cy="7643"/>
                </a:xfrm>
                <a:custGeom>
                  <a:avLst/>
                  <a:gdLst>
                    <a:gd name="connsiteX0" fmla="*/ 1529 w 1528"/>
                    <a:gd name="connsiteY0" fmla="*/ 0 h 7643"/>
                    <a:gd name="connsiteX1" fmla="*/ 0 w 1528"/>
                    <a:gd name="connsiteY1" fmla="*/ 0 h 7643"/>
                  </a:gdLst>
                  <a:ahLst/>
                  <a:cxnLst>
                    <a:cxn ang="0">
                      <a:pos x="connsiteX0" y="connsiteY0"/>
                    </a:cxn>
                    <a:cxn ang="0">
                      <a:pos x="connsiteX1" y="connsiteY1"/>
                    </a:cxn>
                  </a:cxnLst>
                  <a:rect l="l" t="t" r="r" b="b"/>
                  <a:pathLst>
                    <a:path w="1528" h="7643">
                      <a:moveTo>
                        <a:pt x="1529" y="0"/>
                      </a:moveTo>
                      <a:lnTo>
                        <a:pt x="0" y="0"/>
                      </a:lnTo>
                    </a:path>
                  </a:pathLst>
                </a:custGeom>
                <a:noFill/>
                <a:ln w="9597"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9" name="Freeform: Shape 788">
                  <a:extLst>
                    <a:ext uri="{FF2B5EF4-FFF2-40B4-BE49-F238E27FC236}">
                      <a16:creationId xmlns:a16="http://schemas.microsoft.com/office/drawing/2014/main" id="{D7F1D2E3-8FD3-61A6-5D7A-24195DCBD024}"/>
                    </a:ext>
                  </a:extLst>
                </p:cNvPr>
                <p:cNvSpPr/>
                <p:nvPr/>
              </p:nvSpPr>
              <p:spPr>
                <a:xfrm>
                  <a:off x="5243580" y="2813038"/>
                  <a:ext cx="2596659" cy="1481378"/>
                </a:xfrm>
                <a:custGeom>
                  <a:avLst/>
                  <a:gdLst>
                    <a:gd name="connsiteX0" fmla="*/ 2596660 w 2596659"/>
                    <a:gd name="connsiteY0" fmla="*/ 1481378 h 1481378"/>
                    <a:gd name="connsiteX1" fmla="*/ 0 w 2596659"/>
                    <a:gd name="connsiteY1" fmla="*/ 0 h 1481378"/>
                  </a:gdLst>
                  <a:ahLst/>
                  <a:cxnLst>
                    <a:cxn ang="0">
                      <a:pos x="connsiteX0" y="connsiteY0"/>
                    </a:cxn>
                    <a:cxn ang="0">
                      <a:pos x="connsiteX1" y="connsiteY1"/>
                    </a:cxn>
                  </a:cxnLst>
                  <a:rect l="l" t="t" r="r" b="b"/>
                  <a:pathLst>
                    <a:path w="2596659" h="1481378">
                      <a:moveTo>
                        <a:pt x="2596660" y="1481378"/>
                      </a:moveTo>
                      <a:lnTo>
                        <a:pt x="0" y="0"/>
                      </a:lnTo>
                    </a:path>
                  </a:pathLst>
                </a:custGeom>
                <a:noFill/>
                <a:ln w="9597" cap="rnd">
                  <a:solidFill>
                    <a:srgbClr val="FFFFFF"/>
                  </a:solidFill>
                  <a:custDash>
                    <a:ds d="18750" sp="18750"/>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0" name="Freeform: Shape 789">
                  <a:extLst>
                    <a:ext uri="{FF2B5EF4-FFF2-40B4-BE49-F238E27FC236}">
                      <a16:creationId xmlns:a16="http://schemas.microsoft.com/office/drawing/2014/main" id="{1C10FB40-E087-14C0-ACB6-7BA3026B695B}"/>
                    </a:ext>
                  </a:extLst>
                </p:cNvPr>
                <p:cNvSpPr/>
                <p:nvPr/>
              </p:nvSpPr>
              <p:spPr>
                <a:xfrm>
                  <a:off x="5234407" y="2807687"/>
                  <a:ext cx="1528" cy="764"/>
                </a:xfrm>
                <a:custGeom>
                  <a:avLst/>
                  <a:gdLst>
                    <a:gd name="connsiteX0" fmla="*/ 1529 w 1528"/>
                    <a:gd name="connsiteY0" fmla="*/ 764 h 764"/>
                    <a:gd name="connsiteX1" fmla="*/ 0 w 1528"/>
                    <a:gd name="connsiteY1" fmla="*/ 0 h 764"/>
                  </a:gdLst>
                  <a:ahLst/>
                  <a:cxnLst>
                    <a:cxn ang="0">
                      <a:pos x="connsiteX0" y="connsiteY0"/>
                    </a:cxn>
                    <a:cxn ang="0">
                      <a:pos x="connsiteX1" y="connsiteY1"/>
                    </a:cxn>
                  </a:cxnLst>
                  <a:rect l="l" t="t" r="r" b="b"/>
                  <a:pathLst>
                    <a:path w="1528" h="764">
                      <a:moveTo>
                        <a:pt x="1529" y="764"/>
                      </a:moveTo>
                      <a:lnTo>
                        <a:pt x="0" y="0"/>
                      </a:lnTo>
                    </a:path>
                  </a:pathLst>
                </a:custGeom>
                <a:noFill/>
                <a:ln w="9597"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1" name="Freeform: Shape 790">
                  <a:extLst>
                    <a:ext uri="{FF2B5EF4-FFF2-40B4-BE49-F238E27FC236}">
                      <a16:creationId xmlns:a16="http://schemas.microsoft.com/office/drawing/2014/main" id="{9347D2AA-16D4-4392-2CDD-6C6E8676857F}"/>
                    </a:ext>
                  </a:extLst>
                </p:cNvPr>
                <p:cNvSpPr/>
                <p:nvPr/>
              </p:nvSpPr>
              <p:spPr>
                <a:xfrm>
                  <a:off x="6501779" y="2972190"/>
                  <a:ext cx="1376680" cy="1380318"/>
                </a:xfrm>
                <a:custGeom>
                  <a:avLst/>
                  <a:gdLst>
                    <a:gd name="connsiteX0" fmla="*/ 1376681 w 1376680"/>
                    <a:gd name="connsiteY0" fmla="*/ 1380319 h 1380318"/>
                    <a:gd name="connsiteX1" fmla="*/ 1067099 w 1376680"/>
                    <a:gd name="connsiteY1" fmla="*/ 605231 h 1380318"/>
                    <a:gd name="connsiteX2" fmla="*/ 563361 w 1376680"/>
                    <a:gd name="connsiteY2" fmla="*/ 604 h 1380318"/>
                    <a:gd name="connsiteX3" fmla="*/ 0 w 1376680"/>
                    <a:gd name="connsiteY3" fmla="*/ 547138 h 1380318"/>
                  </a:gdLst>
                  <a:ahLst/>
                  <a:cxnLst>
                    <a:cxn ang="0">
                      <a:pos x="connsiteX0" y="connsiteY0"/>
                    </a:cxn>
                    <a:cxn ang="0">
                      <a:pos x="connsiteX1" y="connsiteY1"/>
                    </a:cxn>
                    <a:cxn ang="0">
                      <a:pos x="connsiteX2" y="connsiteY2"/>
                    </a:cxn>
                    <a:cxn ang="0">
                      <a:pos x="connsiteX3" y="connsiteY3"/>
                    </a:cxn>
                  </a:cxnLst>
                  <a:rect l="l" t="t" r="r" b="b"/>
                  <a:pathLst>
                    <a:path w="1376680" h="1380318">
                      <a:moveTo>
                        <a:pt x="1376681" y="1380319"/>
                      </a:moveTo>
                      <a:cubicBezTo>
                        <a:pt x="1376681" y="1380319"/>
                        <a:pt x="1131309" y="768810"/>
                        <a:pt x="1067099" y="605231"/>
                      </a:cubicBezTo>
                      <a:cubicBezTo>
                        <a:pt x="1002890" y="441652"/>
                        <a:pt x="790388" y="16656"/>
                        <a:pt x="563361" y="604"/>
                      </a:cubicBezTo>
                      <a:cubicBezTo>
                        <a:pt x="303466" y="-17741"/>
                        <a:pt x="90199" y="386616"/>
                        <a:pt x="0" y="547138"/>
                      </a:cubicBezTo>
                    </a:path>
                  </a:pathLst>
                </a:custGeom>
                <a:noFill/>
                <a:ln w="9597"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2" name="Freeform: Shape 791">
                  <a:extLst>
                    <a:ext uri="{FF2B5EF4-FFF2-40B4-BE49-F238E27FC236}">
                      <a16:creationId xmlns:a16="http://schemas.microsoft.com/office/drawing/2014/main" id="{AD7B698E-B1A5-CCCF-655B-BB3359963919}"/>
                    </a:ext>
                  </a:extLst>
                </p:cNvPr>
                <p:cNvSpPr/>
                <p:nvPr/>
              </p:nvSpPr>
              <p:spPr>
                <a:xfrm>
                  <a:off x="5235172" y="2802336"/>
                  <a:ext cx="2614240" cy="1481378"/>
                </a:xfrm>
                <a:custGeom>
                  <a:avLst/>
                  <a:gdLst>
                    <a:gd name="connsiteX0" fmla="*/ 2614241 w 2614240"/>
                    <a:gd name="connsiteY0" fmla="*/ 1481378 h 1481378"/>
                    <a:gd name="connsiteX1" fmla="*/ 2413968 w 2614240"/>
                    <a:gd name="connsiteY1" fmla="*/ 1014338 h 1481378"/>
                    <a:gd name="connsiteX2" fmla="*/ 2232806 w 2614240"/>
                    <a:gd name="connsiteY2" fmla="*/ 842351 h 1481378"/>
                    <a:gd name="connsiteX3" fmla="*/ 2060817 w 2614240"/>
                    <a:gd name="connsiteY3" fmla="*/ 941721 h 1481378"/>
                    <a:gd name="connsiteX4" fmla="*/ 1823089 w 2614240"/>
                    <a:gd name="connsiteY4" fmla="*/ 1271936 h 1481378"/>
                    <a:gd name="connsiteX5" fmla="*/ 1640398 w 2614240"/>
                    <a:gd name="connsiteY5" fmla="*/ 1375893 h 1481378"/>
                    <a:gd name="connsiteX6" fmla="*/ 1466879 w 2614240"/>
                    <a:gd name="connsiteY6" fmla="*/ 1210785 h 1481378"/>
                    <a:gd name="connsiteX7" fmla="*/ 1262785 w 2614240"/>
                    <a:gd name="connsiteY7" fmla="*/ 720049 h 1481378"/>
                    <a:gd name="connsiteX8" fmla="*/ 1071686 w 2614240"/>
                    <a:gd name="connsiteY8" fmla="*/ 272122 h 1481378"/>
                    <a:gd name="connsiteX9" fmla="*/ 871414 w 2614240"/>
                    <a:gd name="connsiteY9" fmla="*/ 54271 h 1481378"/>
                    <a:gd name="connsiteX10" fmla="*/ 637508 w 2614240"/>
                    <a:gd name="connsiteY10" fmla="*/ 230845 h 1481378"/>
                    <a:gd name="connsiteX11" fmla="*/ 411246 w 2614240"/>
                    <a:gd name="connsiteY11" fmla="*/ 540418 h 1481378"/>
                    <a:gd name="connsiteX12" fmla="*/ 243078 w 2614240"/>
                    <a:gd name="connsiteY12" fmla="*/ 583988 h 1481378"/>
                    <a:gd name="connsiteX13" fmla="*/ 68031 w 2614240"/>
                    <a:gd name="connsiteY13" fmla="*/ 351618 h 1481378"/>
                    <a:gd name="connsiteX14" fmla="*/ 0 w 2614240"/>
                    <a:gd name="connsiteY14" fmla="*/ 0 h 148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14240" h="1481378">
                      <a:moveTo>
                        <a:pt x="2614241" y="1481378"/>
                      </a:moveTo>
                      <a:cubicBezTo>
                        <a:pt x="2614241" y="1481378"/>
                        <a:pt x="2491937" y="1142755"/>
                        <a:pt x="2413968" y="1014338"/>
                      </a:cubicBezTo>
                      <a:cubicBezTo>
                        <a:pt x="2336000" y="885921"/>
                        <a:pt x="2291665" y="850759"/>
                        <a:pt x="2232806" y="842351"/>
                      </a:cubicBezTo>
                      <a:cubicBezTo>
                        <a:pt x="2173183" y="834707"/>
                        <a:pt x="2105916" y="872926"/>
                        <a:pt x="2060817" y="941721"/>
                      </a:cubicBezTo>
                      <a:cubicBezTo>
                        <a:pt x="2015717" y="1010516"/>
                        <a:pt x="1888827" y="1185561"/>
                        <a:pt x="1823089" y="1271936"/>
                      </a:cubicBezTo>
                      <a:cubicBezTo>
                        <a:pt x="1757351" y="1358312"/>
                        <a:pt x="1720660" y="1382772"/>
                        <a:pt x="1640398" y="1375893"/>
                      </a:cubicBezTo>
                      <a:cubicBezTo>
                        <a:pt x="1560136" y="1369778"/>
                        <a:pt x="1498984" y="1271936"/>
                        <a:pt x="1466879" y="1210785"/>
                      </a:cubicBezTo>
                      <a:cubicBezTo>
                        <a:pt x="1434775" y="1149634"/>
                        <a:pt x="1297183" y="811011"/>
                        <a:pt x="1262785" y="720049"/>
                      </a:cubicBezTo>
                      <a:cubicBezTo>
                        <a:pt x="1229152" y="628323"/>
                        <a:pt x="1116785" y="369963"/>
                        <a:pt x="1071686" y="272122"/>
                      </a:cubicBezTo>
                      <a:cubicBezTo>
                        <a:pt x="1026586" y="174280"/>
                        <a:pt x="951675" y="58858"/>
                        <a:pt x="871414" y="54271"/>
                      </a:cubicBezTo>
                      <a:cubicBezTo>
                        <a:pt x="791152" y="49685"/>
                        <a:pt x="736880" y="97841"/>
                        <a:pt x="637508" y="230845"/>
                      </a:cubicBezTo>
                      <a:cubicBezTo>
                        <a:pt x="538136" y="363848"/>
                        <a:pt x="486921" y="476210"/>
                        <a:pt x="411246" y="540418"/>
                      </a:cubicBezTo>
                      <a:cubicBezTo>
                        <a:pt x="335571" y="604627"/>
                        <a:pt x="303466" y="604627"/>
                        <a:pt x="243078" y="583988"/>
                      </a:cubicBezTo>
                      <a:cubicBezTo>
                        <a:pt x="181927" y="563350"/>
                        <a:pt x="103194" y="444106"/>
                        <a:pt x="68031" y="351618"/>
                      </a:cubicBezTo>
                      <a:cubicBezTo>
                        <a:pt x="49686" y="303461"/>
                        <a:pt x="0" y="0"/>
                        <a:pt x="0" y="0"/>
                      </a:cubicBezTo>
                    </a:path>
                  </a:pathLst>
                </a:custGeom>
                <a:noFill/>
                <a:ln w="7677" cap="rnd">
                  <a:solidFill>
                    <a:srgbClr val="D5F9F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3" name="Freeform: Shape 792">
                  <a:extLst>
                    <a:ext uri="{FF2B5EF4-FFF2-40B4-BE49-F238E27FC236}">
                      <a16:creationId xmlns:a16="http://schemas.microsoft.com/office/drawing/2014/main" id="{7EB97D77-D6CD-9BA8-190D-8372D6A2265D}"/>
                    </a:ext>
                  </a:extLst>
                </p:cNvPr>
                <p:cNvSpPr/>
                <p:nvPr/>
              </p:nvSpPr>
              <p:spPr>
                <a:xfrm>
                  <a:off x="5234407" y="2802336"/>
                  <a:ext cx="2644052" cy="1550172"/>
                </a:xfrm>
                <a:custGeom>
                  <a:avLst/>
                  <a:gdLst>
                    <a:gd name="connsiteX0" fmla="*/ 2644052 w 2644052"/>
                    <a:gd name="connsiteY0" fmla="*/ 1550173 h 1550172"/>
                    <a:gd name="connsiteX1" fmla="*/ 2499581 w 2644052"/>
                    <a:gd name="connsiteY1" fmla="*/ 1265821 h 1550172"/>
                    <a:gd name="connsiteX2" fmla="*/ 2340586 w 2644052"/>
                    <a:gd name="connsiteY2" fmla="*/ 1134347 h 1550172"/>
                    <a:gd name="connsiteX3" fmla="*/ 2147958 w 2644052"/>
                    <a:gd name="connsiteY3" fmla="*/ 1254355 h 1550172"/>
                    <a:gd name="connsiteX4" fmla="*/ 1969853 w 2644052"/>
                    <a:gd name="connsiteY4" fmla="*/ 1347611 h 1550172"/>
                    <a:gd name="connsiteX5" fmla="*/ 1780283 w 2644052"/>
                    <a:gd name="connsiteY5" fmla="*/ 1113708 h 1550172"/>
                    <a:gd name="connsiteX6" fmla="*/ 1625874 w 2644052"/>
                    <a:gd name="connsiteY6" fmla="*/ 810247 h 1550172"/>
                    <a:gd name="connsiteX7" fmla="*/ 1457707 w 2644052"/>
                    <a:gd name="connsiteY7" fmla="*/ 613035 h 1550172"/>
                    <a:gd name="connsiteX8" fmla="*/ 1263550 w 2644052"/>
                    <a:gd name="connsiteY8" fmla="*/ 720814 h 1550172"/>
                    <a:gd name="connsiteX9" fmla="*/ 1047225 w 2644052"/>
                    <a:gd name="connsiteY9" fmla="*/ 818655 h 1550172"/>
                    <a:gd name="connsiteX10" fmla="*/ 845424 w 2644052"/>
                    <a:gd name="connsiteY10" fmla="*/ 547298 h 1550172"/>
                    <a:gd name="connsiteX11" fmla="*/ 689487 w 2644052"/>
                    <a:gd name="connsiteY11" fmla="*/ 230845 h 1550172"/>
                    <a:gd name="connsiteX12" fmla="*/ 517497 w 2644052"/>
                    <a:gd name="connsiteY12" fmla="*/ 80261 h 1550172"/>
                    <a:gd name="connsiteX13" fmla="*/ 318754 w 2644052"/>
                    <a:gd name="connsiteY13" fmla="*/ 216321 h 1550172"/>
                    <a:gd name="connsiteX14" fmla="*/ 130712 w 2644052"/>
                    <a:gd name="connsiteY14" fmla="*/ 290467 h 1550172"/>
                    <a:gd name="connsiteX15" fmla="*/ 0 w 2644052"/>
                    <a:gd name="connsiteY15"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44052" h="1550172">
                      <a:moveTo>
                        <a:pt x="2644052" y="1550173"/>
                      </a:moveTo>
                      <a:cubicBezTo>
                        <a:pt x="2644052" y="1550173"/>
                        <a:pt x="2550796" y="1341495"/>
                        <a:pt x="2499581" y="1265821"/>
                      </a:cubicBezTo>
                      <a:cubicBezTo>
                        <a:pt x="2448366" y="1190147"/>
                        <a:pt x="2425434" y="1137404"/>
                        <a:pt x="2340586" y="1134347"/>
                      </a:cubicBezTo>
                      <a:cubicBezTo>
                        <a:pt x="2255738" y="1131289"/>
                        <a:pt x="2188471" y="1213079"/>
                        <a:pt x="2147958" y="1254355"/>
                      </a:cubicBezTo>
                      <a:cubicBezTo>
                        <a:pt x="2108209" y="1296397"/>
                        <a:pt x="2044000" y="1365191"/>
                        <a:pt x="1969853" y="1347611"/>
                      </a:cubicBezTo>
                      <a:cubicBezTo>
                        <a:pt x="1895707" y="1330030"/>
                        <a:pt x="1833790" y="1225309"/>
                        <a:pt x="1780283" y="1113708"/>
                      </a:cubicBezTo>
                      <a:cubicBezTo>
                        <a:pt x="1727539" y="1001343"/>
                        <a:pt x="1663330" y="881335"/>
                        <a:pt x="1625874" y="810247"/>
                      </a:cubicBezTo>
                      <a:cubicBezTo>
                        <a:pt x="1589183" y="739923"/>
                        <a:pt x="1541026" y="638260"/>
                        <a:pt x="1457707" y="613035"/>
                      </a:cubicBezTo>
                      <a:cubicBezTo>
                        <a:pt x="1374387" y="587046"/>
                        <a:pt x="1263550" y="720814"/>
                        <a:pt x="1263550" y="720814"/>
                      </a:cubicBezTo>
                      <a:cubicBezTo>
                        <a:pt x="1263550" y="720814"/>
                        <a:pt x="1149654" y="853817"/>
                        <a:pt x="1047225" y="818655"/>
                      </a:cubicBezTo>
                      <a:cubicBezTo>
                        <a:pt x="944796" y="783493"/>
                        <a:pt x="875236" y="611506"/>
                        <a:pt x="845424" y="547298"/>
                      </a:cubicBezTo>
                      <a:cubicBezTo>
                        <a:pt x="814848" y="483089"/>
                        <a:pt x="725414" y="295053"/>
                        <a:pt x="689487" y="230845"/>
                      </a:cubicBezTo>
                      <a:cubicBezTo>
                        <a:pt x="653560" y="166636"/>
                        <a:pt x="590115" y="83318"/>
                        <a:pt x="517497" y="80261"/>
                      </a:cubicBezTo>
                      <a:cubicBezTo>
                        <a:pt x="445644" y="77203"/>
                        <a:pt x="365382" y="166636"/>
                        <a:pt x="318754" y="216321"/>
                      </a:cubicBezTo>
                      <a:cubicBezTo>
                        <a:pt x="272126" y="266007"/>
                        <a:pt x="210974" y="315692"/>
                        <a:pt x="130712" y="290467"/>
                      </a:cubicBezTo>
                      <a:cubicBezTo>
                        <a:pt x="50450" y="264478"/>
                        <a:pt x="0" y="0"/>
                        <a:pt x="0" y="0"/>
                      </a:cubicBezTo>
                    </a:path>
                  </a:pathLst>
                </a:custGeom>
                <a:noFill/>
                <a:ln w="7677" cap="rnd">
                  <a:solidFill>
                    <a:schemeClr val="accent3">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4" name="Freeform: Shape 793">
                  <a:extLst>
                    <a:ext uri="{FF2B5EF4-FFF2-40B4-BE49-F238E27FC236}">
                      <a16:creationId xmlns:a16="http://schemas.microsoft.com/office/drawing/2014/main" id="{ED8B7F95-E9D1-2C57-E2B6-8D7F8D9BB4E6}"/>
                    </a:ext>
                  </a:extLst>
                </p:cNvPr>
                <p:cNvSpPr/>
                <p:nvPr/>
              </p:nvSpPr>
              <p:spPr>
                <a:xfrm>
                  <a:off x="5234407" y="2802336"/>
                  <a:ext cx="2644052" cy="1550172"/>
                </a:xfrm>
                <a:custGeom>
                  <a:avLst/>
                  <a:gdLst>
                    <a:gd name="connsiteX0" fmla="*/ 2644052 w 2644052"/>
                    <a:gd name="connsiteY0" fmla="*/ 1550173 h 1550172"/>
                    <a:gd name="connsiteX1" fmla="*/ 2447602 w 2644052"/>
                    <a:gd name="connsiteY1" fmla="*/ 1292575 h 1550172"/>
                    <a:gd name="connsiteX2" fmla="*/ 2324534 w 2644052"/>
                    <a:gd name="connsiteY2" fmla="*/ 1291046 h 1550172"/>
                    <a:gd name="connsiteX3" fmla="*/ 2144136 w 2644052"/>
                    <a:gd name="connsiteY3" fmla="*/ 1331558 h 1550172"/>
                    <a:gd name="connsiteX4" fmla="*/ 2006544 w 2644052"/>
                    <a:gd name="connsiteY4" fmla="*/ 1210785 h 1550172"/>
                    <a:gd name="connsiteX5" fmla="*/ 1846785 w 2644052"/>
                    <a:gd name="connsiteY5" fmla="*/ 970004 h 1550172"/>
                    <a:gd name="connsiteX6" fmla="*/ 1711487 w 2644052"/>
                    <a:gd name="connsiteY6" fmla="*/ 885921 h 1550172"/>
                    <a:gd name="connsiteX7" fmla="*/ 1573131 w 2644052"/>
                    <a:gd name="connsiteY7" fmla="*/ 924905 h 1550172"/>
                    <a:gd name="connsiteX8" fmla="*/ 1405728 w 2644052"/>
                    <a:gd name="connsiteY8" fmla="*/ 903502 h 1550172"/>
                    <a:gd name="connsiteX9" fmla="*/ 1201634 w 2644052"/>
                    <a:gd name="connsiteY9" fmla="*/ 630616 h 1550172"/>
                    <a:gd name="connsiteX10" fmla="*/ 1058691 w 2644052"/>
                    <a:gd name="connsiteY10" fmla="*/ 495319 h 1550172"/>
                    <a:gd name="connsiteX11" fmla="*/ 886702 w 2644052"/>
                    <a:gd name="connsiteY11" fmla="*/ 528188 h 1550172"/>
                    <a:gd name="connsiteX12" fmla="*/ 717005 w 2644052"/>
                    <a:gd name="connsiteY12" fmla="*/ 507550 h 1550172"/>
                    <a:gd name="connsiteX13" fmla="*/ 544251 w 2644052"/>
                    <a:gd name="connsiteY13" fmla="*/ 273650 h 1550172"/>
                    <a:gd name="connsiteX14" fmla="*/ 373791 w 2644052"/>
                    <a:gd name="connsiteY14" fmla="*/ 99370 h 1550172"/>
                    <a:gd name="connsiteX15" fmla="*/ 208681 w 2644052"/>
                    <a:gd name="connsiteY15" fmla="*/ 138354 h 1550172"/>
                    <a:gd name="connsiteX16" fmla="*/ 74147 w 2644052"/>
                    <a:gd name="connsiteY16" fmla="*/ 120009 h 1550172"/>
                    <a:gd name="connsiteX17" fmla="*/ 0 w 2644052"/>
                    <a:gd name="connsiteY17"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44052" h="1550172">
                      <a:moveTo>
                        <a:pt x="2644052" y="1550173"/>
                      </a:moveTo>
                      <a:cubicBezTo>
                        <a:pt x="2644052" y="1550173"/>
                        <a:pt x="2523277" y="1322386"/>
                        <a:pt x="2447602" y="1292575"/>
                      </a:cubicBezTo>
                      <a:cubicBezTo>
                        <a:pt x="2372691" y="1262764"/>
                        <a:pt x="2368869" y="1274229"/>
                        <a:pt x="2324534" y="1291046"/>
                      </a:cubicBezTo>
                      <a:cubicBezTo>
                        <a:pt x="2280199" y="1307862"/>
                        <a:pt x="2210639" y="1348375"/>
                        <a:pt x="2144136" y="1331558"/>
                      </a:cubicBezTo>
                      <a:cubicBezTo>
                        <a:pt x="2077633" y="1315506"/>
                        <a:pt x="2031005" y="1245183"/>
                        <a:pt x="2006544" y="1210785"/>
                      </a:cubicBezTo>
                      <a:cubicBezTo>
                        <a:pt x="1982084" y="1176388"/>
                        <a:pt x="1892649" y="1028861"/>
                        <a:pt x="1846785" y="970004"/>
                      </a:cubicBezTo>
                      <a:cubicBezTo>
                        <a:pt x="1801686" y="911146"/>
                        <a:pt x="1767288" y="885921"/>
                        <a:pt x="1711487" y="885921"/>
                      </a:cubicBezTo>
                      <a:cubicBezTo>
                        <a:pt x="1656450" y="885921"/>
                        <a:pt x="1602942" y="911146"/>
                        <a:pt x="1573131" y="924905"/>
                      </a:cubicBezTo>
                      <a:cubicBezTo>
                        <a:pt x="1543319" y="938664"/>
                        <a:pt x="1486754" y="968475"/>
                        <a:pt x="1405728" y="903502"/>
                      </a:cubicBezTo>
                      <a:cubicBezTo>
                        <a:pt x="1323937" y="838529"/>
                        <a:pt x="1238325" y="684123"/>
                        <a:pt x="1201634" y="630616"/>
                      </a:cubicBezTo>
                      <a:cubicBezTo>
                        <a:pt x="1165707" y="577109"/>
                        <a:pt x="1122900" y="511372"/>
                        <a:pt x="1058691" y="495319"/>
                      </a:cubicBezTo>
                      <a:cubicBezTo>
                        <a:pt x="994482" y="480032"/>
                        <a:pt x="930272" y="511372"/>
                        <a:pt x="886702" y="528188"/>
                      </a:cubicBezTo>
                      <a:cubicBezTo>
                        <a:pt x="843131" y="544240"/>
                        <a:pt x="788859" y="565643"/>
                        <a:pt x="717005" y="507550"/>
                      </a:cubicBezTo>
                      <a:cubicBezTo>
                        <a:pt x="645152" y="449456"/>
                        <a:pt x="574827" y="321042"/>
                        <a:pt x="544251" y="273650"/>
                      </a:cubicBezTo>
                      <a:cubicBezTo>
                        <a:pt x="513675" y="226258"/>
                        <a:pt x="450230" y="107779"/>
                        <a:pt x="373791" y="99370"/>
                      </a:cubicBezTo>
                      <a:cubicBezTo>
                        <a:pt x="297351" y="90962"/>
                        <a:pt x="282063" y="106250"/>
                        <a:pt x="208681" y="138354"/>
                      </a:cubicBezTo>
                      <a:cubicBezTo>
                        <a:pt x="135298" y="170458"/>
                        <a:pt x="129183" y="162814"/>
                        <a:pt x="74147" y="120009"/>
                      </a:cubicBezTo>
                      <a:cubicBezTo>
                        <a:pt x="19110" y="77203"/>
                        <a:pt x="0" y="0"/>
                        <a:pt x="0" y="0"/>
                      </a:cubicBezTo>
                    </a:path>
                  </a:pathLst>
                </a:custGeom>
                <a:noFill/>
                <a:ln w="7677" cap="rnd">
                  <a:solidFill>
                    <a:srgbClr val="D5F9F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5" name="Freeform: Shape 794">
                  <a:extLst>
                    <a:ext uri="{FF2B5EF4-FFF2-40B4-BE49-F238E27FC236}">
                      <a16:creationId xmlns:a16="http://schemas.microsoft.com/office/drawing/2014/main" id="{25881145-ACEB-B394-0095-09D30DC82EEB}"/>
                    </a:ext>
                  </a:extLst>
                </p:cNvPr>
                <p:cNvSpPr/>
                <p:nvPr/>
              </p:nvSpPr>
              <p:spPr>
                <a:xfrm>
                  <a:off x="6335904" y="4783623"/>
                  <a:ext cx="449465" cy="258362"/>
                </a:xfrm>
                <a:custGeom>
                  <a:avLst/>
                  <a:gdLst>
                    <a:gd name="connsiteX0" fmla="*/ 116953 w 449465"/>
                    <a:gd name="connsiteY0" fmla="*/ 0 h 258362"/>
                    <a:gd name="connsiteX1" fmla="*/ 449466 w 449465"/>
                    <a:gd name="connsiteY1" fmla="*/ 188803 h 258362"/>
                    <a:gd name="connsiteX2" fmla="*/ 331749 w 449465"/>
                    <a:gd name="connsiteY2" fmla="*/ 258363 h 258362"/>
                    <a:gd name="connsiteX3" fmla="*/ 0 w 449465"/>
                    <a:gd name="connsiteY3" fmla="*/ 69559 h 258362"/>
                    <a:gd name="connsiteX4" fmla="*/ 116953 w 449465"/>
                    <a:gd name="connsiteY4" fmla="*/ 0 h 25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65" h="258362">
                      <a:moveTo>
                        <a:pt x="116953" y="0"/>
                      </a:moveTo>
                      <a:lnTo>
                        <a:pt x="449466" y="188803"/>
                      </a:lnTo>
                      <a:lnTo>
                        <a:pt x="331749" y="258363"/>
                      </a:lnTo>
                      <a:lnTo>
                        <a:pt x="0" y="69559"/>
                      </a:lnTo>
                      <a:lnTo>
                        <a:pt x="116953" y="0"/>
                      </a:lnTo>
                      <a:close/>
                    </a:path>
                  </a:pathLst>
                </a:custGeom>
                <a:gradFill>
                  <a:gsLst>
                    <a:gs pos="0">
                      <a:srgbClr val="000000"/>
                    </a:gs>
                    <a:gs pos="82210">
                      <a:srgbClr val="000000">
                        <a:alpha val="0"/>
                      </a:srgbClr>
                    </a:gs>
                  </a:gsLst>
                  <a:lin ang="7929342"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6" name="Freeform: Shape 795">
                  <a:extLst>
                    <a:ext uri="{FF2B5EF4-FFF2-40B4-BE49-F238E27FC236}">
                      <a16:creationId xmlns:a16="http://schemas.microsoft.com/office/drawing/2014/main" id="{2ABB0B6C-5EAF-01C9-E99D-670B66390E5E}"/>
                    </a:ext>
                  </a:extLst>
                </p:cNvPr>
                <p:cNvSpPr/>
                <p:nvPr/>
              </p:nvSpPr>
              <p:spPr>
                <a:xfrm>
                  <a:off x="6527004" y="4681195"/>
                  <a:ext cx="431884" cy="245368"/>
                </a:xfrm>
                <a:custGeom>
                  <a:avLst/>
                  <a:gdLst>
                    <a:gd name="connsiteX0" fmla="*/ 99372 w 431884"/>
                    <a:gd name="connsiteY0" fmla="*/ 0 h 245368"/>
                    <a:gd name="connsiteX1" fmla="*/ 431885 w 431884"/>
                    <a:gd name="connsiteY1" fmla="*/ 188804 h 245368"/>
                    <a:gd name="connsiteX2" fmla="*/ 332513 w 431884"/>
                    <a:gd name="connsiteY2" fmla="*/ 245368 h 245368"/>
                    <a:gd name="connsiteX3" fmla="*/ 0 w 431884"/>
                    <a:gd name="connsiteY3" fmla="*/ 56565 h 245368"/>
                    <a:gd name="connsiteX4" fmla="*/ 99372 w 431884"/>
                    <a:gd name="connsiteY4" fmla="*/ 0 h 24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84" h="245368">
                      <a:moveTo>
                        <a:pt x="99372" y="0"/>
                      </a:moveTo>
                      <a:lnTo>
                        <a:pt x="431885" y="188804"/>
                      </a:lnTo>
                      <a:lnTo>
                        <a:pt x="332513" y="245368"/>
                      </a:lnTo>
                      <a:lnTo>
                        <a:pt x="0" y="56565"/>
                      </a:lnTo>
                      <a:lnTo>
                        <a:pt x="99372" y="0"/>
                      </a:lnTo>
                      <a:close/>
                    </a:path>
                  </a:pathLst>
                </a:custGeom>
                <a:gradFill>
                  <a:gsLst>
                    <a:gs pos="0">
                      <a:srgbClr val="000000"/>
                    </a:gs>
                    <a:gs pos="82210">
                      <a:srgbClr val="000000">
                        <a:alpha val="0"/>
                      </a:srgbClr>
                    </a:gs>
                  </a:gsLst>
                  <a:lin ang="7929377"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7" name="Freeform: Shape 796">
                  <a:extLst>
                    <a:ext uri="{FF2B5EF4-FFF2-40B4-BE49-F238E27FC236}">
                      <a16:creationId xmlns:a16="http://schemas.microsoft.com/office/drawing/2014/main" id="{5AC0BF74-E8D3-4FFA-D641-39E69021D85B}"/>
                    </a:ext>
                  </a:extLst>
                </p:cNvPr>
                <p:cNvSpPr/>
                <p:nvPr/>
              </p:nvSpPr>
              <p:spPr>
                <a:xfrm>
                  <a:off x="6698229" y="4574181"/>
                  <a:ext cx="431884" cy="245368"/>
                </a:xfrm>
                <a:custGeom>
                  <a:avLst/>
                  <a:gdLst>
                    <a:gd name="connsiteX0" fmla="*/ 99372 w 431884"/>
                    <a:gd name="connsiteY0" fmla="*/ 0 h 245368"/>
                    <a:gd name="connsiteX1" fmla="*/ 431885 w 431884"/>
                    <a:gd name="connsiteY1" fmla="*/ 188804 h 245368"/>
                    <a:gd name="connsiteX2" fmla="*/ 332513 w 431884"/>
                    <a:gd name="connsiteY2" fmla="*/ 245368 h 245368"/>
                    <a:gd name="connsiteX3" fmla="*/ 0 w 431884"/>
                    <a:gd name="connsiteY3" fmla="*/ 56565 h 245368"/>
                    <a:gd name="connsiteX4" fmla="*/ 99372 w 431884"/>
                    <a:gd name="connsiteY4" fmla="*/ 0 h 24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84" h="245368">
                      <a:moveTo>
                        <a:pt x="99372" y="0"/>
                      </a:moveTo>
                      <a:lnTo>
                        <a:pt x="431885" y="188804"/>
                      </a:lnTo>
                      <a:lnTo>
                        <a:pt x="332513" y="245368"/>
                      </a:lnTo>
                      <a:lnTo>
                        <a:pt x="0" y="56565"/>
                      </a:lnTo>
                      <a:lnTo>
                        <a:pt x="99372" y="0"/>
                      </a:lnTo>
                      <a:close/>
                    </a:path>
                  </a:pathLst>
                </a:custGeom>
                <a:gradFill>
                  <a:gsLst>
                    <a:gs pos="0">
                      <a:srgbClr val="000000"/>
                    </a:gs>
                    <a:gs pos="82210">
                      <a:srgbClr val="000000">
                        <a:alpha val="0"/>
                      </a:srgbClr>
                    </a:gs>
                  </a:gsLst>
                  <a:lin ang="7929369"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8" name="Freeform: Shape 797">
                  <a:extLst>
                    <a:ext uri="{FF2B5EF4-FFF2-40B4-BE49-F238E27FC236}">
                      <a16:creationId xmlns:a16="http://schemas.microsoft.com/office/drawing/2014/main" id="{E3201917-F801-5A8A-AECD-DF54B9B09E69}"/>
                    </a:ext>
                  </a:extLst>
                </p:cNvPr>
                <p:cNvSpPr/>
                <p:nvPr/>
              </p:nvSpPr>
              <p:spPr>
                <a:xfrm>
                  <a:off x="6755559" y="4117842"/>
                  <a:ext cx="330984" cy="671131"/>
                </a:xfrm>
                <a:custGeom>
                  <a:avLst/>
                  <a:gdLst>
                    <a:gd name="connsiteX0" fmla="*/ 236963 w 330984"/>
                    <a:gd name="connsiteY0" fmla="*/ 237724 h 671131"/>
                    <a:gd name="connsiteX1" fmla="*/ 330984 w 330984"/>
                    <a:gd name="connsiteY1" fmla="*/ 291996 h 671131"/>
                    <a:gd name="connsiteX2" fmla="*/ 330220 w 330984"/>
                    <a:gd name="connsiteY2" fmla="*/ 671131 h 671131"/>
                    <a:gd name="connsiteX3" fmla="*/ 0 w 330984"/>
                    <a:gd name="connsiteY3" fmla="*/ 480799 h 671131"/>
                    <a:gd name="connsiteX4" fmla="*/ 1529 w 330984"/>
                    <a:gd name="connsiteY4" fmla="*/ 0 h 671131"/>
                    <a:gd name="connsiteX5" fmla="*/ 237728 w 330984"/>
                    <a:gd name="connsiteY5" fmla="*/ 136061 h 671131"/>
                    <a:gd name="connsiteX6" fmla="*/ 236963 w 330984"/>
                    <a:gd name="connsiteY6" fmla="*/ 237724 h 67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4" h="671131">
                      <a:moveTo>
                        <a:pt x="236963" y="237724"/>
                      </a:moveTo>
                      <a:lnTo>
                        <a:pt x="330984" y="291996"/>
                      </a:lnTo>
                      <a:lnTo>
                        <a:pt x="330220" y="671131"/>
                      </a:lnTo>
                      <a:lnTo>
                        <a:pt x="0" y="480799"/>
                      </a:lnTo>
                      <a:lnTo>
                        <a:pt x="1529" y="0"/>
                      </a:lnTo>
                      <a:lnTo>
                        <a:pt x="237728" y="136061"/>
                      </a:lnTo>
                      <a:lnTo>
                        <a:pt x="236963" y="237724"/>
                      </a:lnTo>
                      <a:close/>
                    </a:path>
                  </a:pathLst>
                </a:custGeom>
                <a:solidFill>
                  <a:srgbClr val="243A5E"/>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9" name="Freeform: Shape 798">
                  <a:extLst>
                    <a:ext uri="{FF2B5EF4-FFF2-40B4-BE49-F238E27FC236}">
                      <a16:creationId xmlns:a16="http://schemas.microsoft.com/office/drawing/2014/main" id="{9533AC86-5128-1862-1D2E-63F4C136FE12}"/>
                    </a:ext>
                  </a:extLst>
                </p:cNvPr>
                <p:cNvSpPr/>
                <p:nvPr/>
              </p:nvSpPr>
              <p:spPr>
                <a:xfrm>
                  <a:off x="6817475" y="4298238"/>
                  <a:ext cx="191863" cy="139118"/>
                </a:xfrm>
                <a:custGeom>
                  <a:avLst/>
                  <a:gdLst>
                    <a:gd name="connsiteX0" fmla="*/ 191864 w 191863"/>
                    <a:gd name="connsiteY0" fmla="*/ 111600 h 139118"/>
                    <a:gd name="connsiteX1" fmla="*/ 191099 w 191863"/>
                    <a:gd name="connsiteY1" fmla="*/ 139118 h 139118"/>
                    <a:gd name="connsiteX2" fmla="*/ 0 w 191863"/>
                    <a:gd name="connsiteY2" fmla="*/ 27518 h 139118"/>
                    <a:gd name="connsiteX3" fmla="*/ 764 w 191863"/>
                    <a:gd name="connsiteY3" fmla="*/ 0 h 139118"/>
                    <a:gd name="connsiteX4" fmla="*/ 191864 w 191863"/>
                    <a:gd name="connsiteY4" fmla="*/ 111600 h 13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63" h="139118">
                      <a:moveTo>
                        <a:pt x="191864" y="111600"/>
                      </a:moveTo>
                      <a:lnTo>
                        <a:pt x="191099" y="139118"/>
                      </a:lnTo>
                      <a:lnTo>
                        <a:pt x="0" y="27518"/>
                      </a:lnTo>
                      <a:lnTo>
                        <a:pt x="764" y="0"/>
                      </a:lnTo>
                      <a:lnTo>
                        <a:pt x="191864" y="111600"/>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0" name="Freeform: Shape 799">
                  <a:extLst>
                    <a:ext uri="{FF2B5EF4-FFF2-40B4-BE49-F238E27FC236}">
                      <a16:creationId xmlns:a16="http://schemas.microsoft.com/office/drawing/2014/main" id="{4F72F98D-E0B7-6F5D-BFFD-D3CF78ABCDA7}"/>
                    </a:ext>
                  </a:extLst>
                </p:cNvPr>
                <p:cNvSpPr/>
                <p:nvPr/>
              </p:nvSpPr>
              <p:spPr>
                <a:xfrm>
                  <a:off x="6817475" y="4351745"/>
                  <a:ext cx="191863" cy="138353"/>
                </a:xfrm>
                <a:custGeom>
                  <a:avLst/>
                  <a:gdLst>
                    <a:gd name="connsiteX0" fmla="*/ 191864 w 191863"/>
                    <a:gd name="connsiteY0" fmla="*/ 110836 h 138353"/>
                    <a:gd name="connsiteX1" fmla="*/ 191099 w 191863"/>
                    <a:gd name="connsiteY1" fmla="*/ 138354 h 138353"/>
                    <a:gd name="connsiteX2" fmla="*/ 0 w 191863"/>
                    <a:gd name="connsiteY2" fmla="*/ 27518 h 138353"/>
                    <a:gd name="connsiteX3" fmla="*/ 764 w 191863"/>
                    <a:gd name="connsiteY3" fmla="*/ 0 h 138353"/>
                    <a:gd name="connsiteX4" fmla="*/ 191864 w 191863"/>
                    <a:gd name="connsiteY4" fmla="*/ 110836 h 13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63" h="138353">
                      <a:moveTo>
                        <a:pt x="191864" y="110836"/>
                      </a:moveTo>
                      <a:lnTo>
                        <a:pt x="191099" y="138354"/>
                      </a:lnTo>
                      <a:lnTo>
                        <a:pt x="0" y="27518"/>
                      </a:lnTo>
                      <a:lnTo>
                        <a:pt x="764" y="0"/>
                      </a:lnTo>
                      <a:lnTo>
                        <a:pt x="191864" y="110836"/>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1" name="Freeform: Shape 800">
                  <a:extLst>
                    <a:ext uri="{FF2B5EF4-FFF2-40B4-BE49-F238E27FC236}">
                      <a16:creationId xmlns:a16="http://schemas.microsoft.com/office/drawing/2014/main" id="{A7A04A17-7772-E004-6B0B-654A1C525BE7}"/>
                    </a:ext>
                  </a:extLst>
                </p:cNvPr>
                <p:cNvSpPr/>
                <p:nvPr/>
              </p:nvSpPr>
              <p:spPr>
                <a:xfrm>
                  <a:off x="6817475" y="4402959"/>
                  <a:ext cx="191863" cy="138354"/>
                </a:xfrm>
                <a:custGeom>
                  <a:avLst/>
                  <a:gdLst>
                    <a:gd name="connsiteX0" fmla="*/ 191864 w 191863"/>
                    <a:gd name="connsiteY0" fmla="*/ 110836 h 138354"/>
                    <a:gd name="connsiteX1" fmla="*/ 191099 w 191863"/>
                    <a:gd name="connsiteY1" fmla="*/ 138354 h 138354"/>
                    <a:gd name="connsiteX2" fmla="*/ 0 w 191863"/>
                    <a:gd name="connsiteY2" fmla="*/ 26754 h 138354"/>
                    <a:gd name="connsiteX3" fmla="*/ 764 w 191863"/>
                    <a:gd name="connsiteY3" fmla="*/ 0 h 138354"/>
                    <a:gd name="connsiteX4" fmla="*/ 191864 w 191863"/>
                    <a:gd name="connsiteY4" fmla="*/ 110836 h 13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63" h="138354">
                      <a:moveTo>
                        <a:pt x="191864" y="110836"/>
                      </a:moveTo>
                      <a:lnTo>
                        <a:pt x="191099" y="138354"/>
                      </a:lnTo>
                      <a:lnTo>
                        <a:pt x="0" y="26754"/>
                      </a:lnTo>
                      <a:lnTo>
                        <a:pt x="764" y="0"/>
                      </a:lnTo>
                      <a:lnTo>
                        <a:pt x="191864" y="110836"/>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2" name="Freeform: Shape 801">
                  <a:extLst>
                    <a:ext uri="{FF2B5EF4-FFF2-40B4-BE49-F238E27FC236}">
                      <a16:creationId xmlns:a16="http://schemas.microsoft.com/office/drawing/2014/main" id="{938FD867-98DD-291B-4E31-0A203348A991}"/>
                    </a:ext>
                  </a:extLst>
                </p:cNvPr>
                <p:cNvSpPr/>
                <p:nvPr/>
              </p:nvSpPr>
              <p:spPr>
                <a:xfrm>
                  <a:off x="6992522" y="4229443"/>
                  <a:ext cx="43570" cy="126123"/>
                </a:xfrm>
                <a:custGeom>
                  <a:avLst/>
                  <a:gdLst>
                    <a:gd name="connsiteX0" fmla="*/ 764 w 43570"/>
                    <a:gd name="connsiteY0" fmla="*/ 25225 h 126123"/>
                    <a:gd name="connsiteX1" fmla="*/ 43571 w 43570"/>
                    <a:gd name="connsiteY1" fmla="*/ 0 h 126123"/>
                    <a:gd name="connsiteX2" fmla="*/ 43571 w 43570"/>
                    <a:gd name="connsiteY2" fmla="*/ 101663 h 126123"/>
                    <a:gd name="connsiteX3" fmla="*/ 0 w 43570"/>
                    <a:gd name="connsiteY3" fmla="*/ 126124 h 126123"/>
                    <a:gd name="connsiteX4" fmla="*/ 764 w 43570"/>
                    <a:gd name="connsiteY4" fmla="*/ 25225 h 126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0" h="126123">
                      <a:moveTo>
                        <a:pt x="764" y="25225"/>
                      </a:moveTo>
                      <a:lnTo>
                        <a:pt x="43571" y="0"/>
                      </a:lnTo>
                      <a:lnTo>
                        <a:pt x="43571" y="101663"/>
                      </a:lnTo>
                      <a:lnTo>
                        <a:pt x="0" y="126124"/>
                      </a:lnTo>
                      <a:lnTo>
                        <a:pt x="764" y="25225"/>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3" name="Freeform: Shape 802">
                  <a:extLst>
                    <a:ext uri="{FF2B5EF4-FFF2-40B4-BE49-F238E27FC236}">
                      <a16:creationId xmlns:a16="http://schemas.microsoft.com/office/drawing/2014/main" id="{C55AAE37-7D56-C3D7-7437-CB46AECC46BF}"/>
                    </a:ext>
                  </a:extLst>
                </p:cNvPr>
                <p:cNvSpPr/>
                <p:nvPr/>
              </p:nvSpPr>
              <p:spPr>
                <a:xfrm>
                  <a:off x="6757088" y="4093382"/>
                  <a:ext cx="279005" cy="161285"/>
                </a:xfrm>
                <a:custGeom>
                  <a:avLst/>
                  <a:gdLst>
                    <a:gd name="connsiteX0" fmla="*/ 0 w 279005"/>
                    <a:gd name="connsiteY0" fmla="*/ 25225 h 161285"/>
                    <a:gd name="connsiteX1" fmla="*/ 43571 w 279005"/>
                    <a:gd name="connsiteY1" fmla="*/ 0 h 161285"/>
                    <a:gd name="connsiteX2" fmla="*/ 279005 w 279005"/>
                    <a:gd name="connsiteY2" fmla="*/ 136061 h 161285"/>
                    <a:gd name="connsiteX3" fmla="*/ 236199 w 279005"/>
                    <a:gd name="connsiteY3" fmla="*/ 161286 h 161285"/>
                    <a:gd name="connsiteX4" fmla="*/ 0 w 279005"/>
                    <a:gd name="connsiteY4" fmla="*/ 25225 h 16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005" h="161285">
                      <a:moveTo>
                        <a:pt x="0" y="25225"/>
                      </a:moveTo>
                      <a:lnTo>
                        <a:pt x="43571" y="0"/>
                      </a:lnTo>
                      <a:lnTo>
                        <a:pt x="279005" y="136061"/>
                      </a:lnTo>
                      <a:lnTo>
                        <a:pt x="236199" y="161286"/>
                      </a:lnTo>
                      <a:lnTo>
                        <a:pt x="0" y="25225"/>
                      </a:lnTo>
                      <a:close/>
                    </a:path>
                  </a:pathLst>
                </a:custGeom>
                <a:solidFill>
                  <a:srgbClr val="185A97"/>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4" name="Freeform: Shape 803">
                  <a:extLst>
                    <a:ext uri="{FF2B5EF4-FFF2-40B4-BE49-F238E27FC236}">
                      <a16:creationId xmlns:a16="http://schemas.microsoft.com/office/drawing/2014/main" id="{ACB16035-DFE3-EE16-12A3-145631A4B650}"/>
                    </a:ext>
                  </a:extLst>
                </p:cNvPr>
                <p:cNvSpPr/>
                <p:nvPr/>
              </p:nvSpPr>
              <p:spPr>
                <a:xfrm>
                  <a:off x="6993287" y="4229443"/>
                  <a:ext cx="137591" cy="181159"/>
                </a:xfrm>
                <a:custGeom>
                  <a:avLst/>
                  <a:gdLst>
                    <a:gd name="connsiteX0" fmla="*/ 0 w 137591"/>
                    <a:gd name="connsiteY0" fmla="*/ 25225 h 181159"/>
                    <a:gd name="connsiteX1" fmla="*/ 42806 w 137591"/>
                    <a:gd name="connsiteY1" fmla="*/ 0 h 181159"/>
                    <a:gd name="connsiteX2" fmla="*/ 137592 w 137591"/>
                    <a:gd name="connsiteY2" fmla="*/ 155935 h 181159"/>
                    <a:gd name="connsiteX3" fmla="*/ 94021 w 137591"/>
                    <a:gd name="connsiteY3" fmla="*/ 181160 h 181159"/>
                    <a:gd name="connsiteX4" fmla="*/ 0 w 137591"/>
                    <a:gd name="connsiteY4" fmla="*/ 25225 h 18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91" h="181159">
                      <a:moveTo>
                        <a:pt x="0" y="25225"/>
                      </a:moveTo>
                      <a:lnTo>
                        <a:pt x="42806" y="0"/>
                      </a:lnTo>
                      <a:lnTo>
                        <a:pt x="137592" y="155935"/>
                      </a:lnTo>
                      <a:lnTo>
                        <a:pt x="94021" y="181160"/>
                      </a:lnTo>
                      <a:lnTo>
                        <a:pt x="0" y="25225"/>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5" name="Freeform: Shape 804">
                  <a:extLst>
                    <a:ext uri="{FF2B5EF4-FFF2-40B4-BE49-F238E27FC236}">
                      <a16:creationId xmlns:a16="http://schemas.microsoft.com/office/drawing/2014/main" id="{8FA9EB29-1957-F6B0-B64A-BD6446FD4667}"/>
                    </a:ext>
                  </a:extLst>
                </p:cNvPr>
                <p:cNvSpPr/>
                <p:nvPr/>
              </p:nvSpPr>
              <p:spPr>
                <a:xfrm>
                  <a:off x="7086543" y="4385378"/>
                  <a:ext cx="44335" cy="404360"/>
                </a:xfrm>
                <a:custGeom>
                  <a:avLst/>
                  <a:gdLst>
                    <a:gd name="connsiteX0" fmla="*/ 764 w 44335"/>
                    <a:gd name="connsiteY0" fmla="*/ 25225 h 404360"/>
                    <a:gd name="connsiteX1" fmla="*/ 44335 w 44335"/>
                    <a:gd name="connsiteY1" fmla="*/ 0 h 404360"/>
                    <a:gd name="connsiteX2" fmla="*/ 42806 w 44335"/>
                    <a:gd name="connsiteY2" fmla="*/ 379136 h 404360"/>
                    <a:gd name="connsiteX3" fmla="*/ 0 w 44335"/>
                    <a:gd name="connsiteY3" fmla="*/ 404360 h 404360"/>
                    <a:gd name="connsiteX4" fmla="*/ 764 w 44335"/>
                    <a:gd name="connsiteY4" fmla="*/ 25225 h 40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35" h="404360">
                      <a:moveTo>
                        <a:pt x="764" y="25225"/>
                      </a:moveTo>
                      <a:lnTo>
                        <a:pt x="44335" y="0"/>
                      </a:lnTo>
                      <a:lnTo>
                        <a:pt x="42806" y="379136"/>
                      </a:lnTo>
                      <a:lnTo>
                        <a:pt x="0" y="404360"/>
                      </a:lnTo>
                      <a:lnTo>
                        <a:pt x="764" y="25225"/>
                      </a:lnTo>
                      <a:close/>
                    </a:path>
                  </a:pathLst>
                </a:custGeom>
                <a:solidFill>
                  <a:srgbClr val="1D4A79"/>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6" name="Freeform: Shape 805">
                  <a:extLst>
                    <a:ext uri="{FF2B5EF4-FFF2-40B4-BE49-F238E27FC236}">
                      <a16:creationId xmlns:a16="http://schemas.microsoft.com/office/drawing/2014/main" id="{94A53FEE-AB36-3161-D084-0D1F0B8CFE57}"/>
                    </a:ext>
                  </a:extLst>
                </p:cNvPr>
                <p:cNvSpPr/>
                <p:nvPr/>
              </p:nvSpPr>
              <p:spPr>
                <a:xfrm>
                  <a:off x="6992522" y="4254668"/>
                  <a:ext cx="94785" cy="155934"/>
                </a:xfrm>
                <a:custGeom>
                  <a:avLst/>
                  <a:gdLst>
                    <a:gd name="connsiteX0" fmla="*/ 764 w 94785"/>
                    <a:gd name="connsiteY0" fmla="*/ 0 h 155934"/>
                    <a:gd name="connsiteX1" fmla="*/ 94785 w 94785"/>
                    <a:gd name="connsiteY1" fmla="*/ 155935 h 155934"/>
                    <a:gd name="connsiteX2" fmla="*/ 0 w 94785"/>
                    <a:gd name="connsiteY2" fmla="*/ 100899 h 155934"/>
                    <a:gd name="connsiteX3" fmla="*/ 764 w 94785"/>
                    <a:gd name="connsiteY3" fmla="*/ 0 h 155934"/>
                  </a:gdLst>
                  <a:ahLst/>
                  <a:cxnLst>
                    <a:cxn ang="0">
                      <a:pos x="connsiteX0" y="connsiteY0"/>
                    </a:cxn>
                    <a:cxn ang="0">
                      <a:pos x="connsiteX1" y="connsiteY1"/>
                    </a:cxn>
                    <a:cxn ang="0">
                      <a:pos x="connsiteX2" y="connsiteY2"/>
                    </a:cxn>
                    <a:cxn ang="0">
                      <a:pos x="connsiteX3" y="connsiteY3"/>
                    </a:cxn>
                  </a:cxnLst>
                  <a:rect l="l" t="t" r="r" b="b"/>
                  <a:pathLst>
                    <a:path w="94785" h="155934">
                      <a:moveTo>
                        <a:pt x="764" y="0"/>
                      </a:moveTo>
                      <a:lnTo>
                        <a:pt x="94785" y="155935"/>
                      </a:lnTo>
                      <a:lnTo>
                        <a:pt x="0" y="100899"/>
                      </a:lnTo>
                      <a:lnTo>
                        <a:pt x="764" y="0"/>
                      </a:lnTo>
                      <a:close/>
                    </a:path>
                  </a:pathLst>
                </a:custGeom>
                <a:solidFill>
                  <a:srgbClr val="156AB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7" name="Freeform: Shape 806">
                  <a:extLst>
                    <a:ext uri="{FF2B5EF4-FFF2-40B4-BE49-F238E27FC236}">
                      <a16:creationId xmlns:a16="http://schemas.microsoft.com/office/drawing/2014/main" id="{22CBAE7F-64A6-97F6-21B2-5CDAD3CA47C2}"/>
                    </a:ext>
                  </a:extLst>
                </p:cNvPr>
                <p:cNvSpPr/>
                <p:nvPr/>
              </p:nvSpPr>
              <p:spPr>
                <a:xfrm>
                  <a:off x="6584334" y="4224092"/>
                  <a:ext cx="330984" cy="671131"/>
                </a:xfrm>
                <a:custGeom>
                  <a:avLst/>
                  <a:gdLst>
                    <a:gd name="connsiteX0" fmla="*/ 236963 w 330984"/>
                    <a:gd name="connsiteY0" fmla="*/ 237724 h 671131"/>
                    <a:gd name="connsiteX1" fmla="*/ 330984 w 330984"/>
                    <a:gd name="connsiteY1" fmla="*/ 291996 h 671131"/>
                    <a:gd name="connsiteX2" fmla="*/ 330220 w 330984"/>
                    <a:gd name="connsiteY2" fmla="*/ 671131 h 671131"/>
                    <a:gd name="connsiteX3" fmla="*/ 0 w 330984"/>
                    <a:gd name="connsiteY3" fmla="*/ 480799 h 671131"/>
                    <a:gd name="connsiteX4" fmla="*/ 1529 w 330984"/>
                    <a:gd name="connsiteY4" fmla="*/ 0 h 671131"/>
                    <a:gd name="connsiteX5" fmla="*/ 237728 w 330984"/>
                    <a:gd name="connsiteY5" fmla="*/ 136061 h 671131"/>
                    <a:gd name="connsiteX6" fmla="*/ 236963 w 330984"/>
                    <a:gd name="connsiteY6" fmla="*/ 237724 h 67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4" h="671131">
                      <a:moveTo>
                        <a:pt x="236963" y="237724"/>
                      </a:moveTo>
                      <a:lnTo>
                        <a:pt x="330984" y="291996"/>
                      </a:lnTo>
                      <a:lnTo>
                        <a:pt x="330220" y="671131"/>
                      </a:lnTo>
                      <a:lnTo>
                        <a:pt x="0" y="480799"/>
                      </a:lnTo>
                      <a:lnTo>
                        <a:pt x="1529" y="0"/>
                      </a:lnTo>
                      <a:lnTo>
                        <a:pt x="237728" y="136061"/>
                      </a:lnTo>
                      <a:lnTo>
                        <a:pt x="236963" y="237724"/>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8" name="Freeform: Shape 807">
                  <a:extLst>
                    <a:ext uri="{FF2B5EF4-FFF2-40B4-BE49-F238E27FC236}">
                      <a16:creationId xmlns:a16="http://schemas.microsoft.com/office/drawing/2014/main" id="{529A7EFB-C373-7CB2-E752-2F5DFC8D647E}"/>
                    </a:ext>
                  </a:extLst>
                </p:cNvPr>
                <p:cNvSpPr/>
                <p:nvPr/>
              </p:nvSpPr>
              <p:spPr>
                <a:xfrm>
                  <a:off x="6647014" y="4404487"/>
                  <a:ext cx="191099" cy="138354"/>
                </a:xfrm>
                <a:custGeom>
                  <a:avLst/>
                  <a:gdLst>
                    <a:gd name="connsiteX0" fmla="*/ 191099 w 191099"/>
                    <a:gd name="connsiteY0" fmla="*/ 110836 h 138354"/>
                    <a:gd name="connsiteX1" fmla="*/ 191099 w 191099"/>
                    <a:gd name="connsiteY1" fmla="*/ 138354 h 138354"/>
                    <a:gd name="connsiteX2" fmla="*/ 0 w 191099"/>
                    <a:gd name="connsiteY2" fmla="*/ 27518 h 138354"/>
                    <a:gd name="connsiteX3" fmla="*/ 0 w 191099"/>
                    <a:gd name="connsiteY3" fmla="*/ 0 h 138354"/>
                    <a:gd name="connsiteX4" fmla="*/ 191099 w 191099"/>
                    <a:gd name="connsiteY4" fmla="*/ 110836 h 13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99" h="138354">
                      <a:moveTo>
                        <a:pt x="191099" y="110836"/>
                      </a:moveTo>
                      <a:lnTo>
                        <a:pt x="191099" y="138354"/>
                      </a:lnTo>
                      <a:lnTo>
                        <a:pt x="0" y="27518"/>
                      </a:lnTo>
                      <a:lnTo>
                        <a:pt x="0" y="0"/>
                      </a:lnTo>
                      <a:lnTo>
                        <a:pt x="191099" y="110836"/>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9" name="Freeform: Shape 808">
                  <a:extLst>
                    <a:ext uri="{FF2B5EF4-FFF2-40B4-BE49-F238E27FC236}">
                      <a16:creationId xmlns:a16="http://schemas.microsoft.com/office/drawing/2014/main" id="{37E6AE32-DE86-B08F-6296-5E62E57532F5}"/>
                    </a:ext>
                  </a:extLst>
                </p:cNvPr>
                <p:cNvSpPr/>
                <p:nvPr/>
              </p:nvSpPr>
              <p:spPr>
                <a:xfrm>
                  <a:off x="6647014" y="4457230"/>
                  <a:ext cx="191099" cy="138354"/>
                </a:xfrm>
                <a:custGeom>
                  <a:avLst/>
                  <a:gdLst>
                    <a:gd name="connsiteX0" fmla="*/ 191099 w 191099"/>
                    <a:gd name="connsiteY0" fmla="*/ 110836 h 138354"/>
                    <a:gd name="connsiteX1" fmla="*/ 191099 w 191099"/>
                    <a:gd name="connsiteY1" fmla="*/ 138354 h 138354"/>
                    <a:gd name="connsiteX2" fmla="*/ 0 w 191099"/>
                    <a:gd name="connsiteY2" fmla="*/ 27518 h 138354"/>
                    <a:gd name="connsiteX3" fmla="*/ 0 w 191099"/>
                    <a:gd name="connsiteY3" fmla="*/ 0 h 138354"/>
                    <a:gd name="connsiteX4" fmla="*/ 191099 w 191099"/>
                    <a:gd name="connsiteY4" fmla="*/ 110836 h 13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99" h="138354">
                      <a:moveTo>
                        <a:pt x="191099" y="110836"/>
                      </a:moveTo>
                      <a:lnTo>
                        <a:pt x="191099" y="138354"/>
                      </a:lnTo>
                      <a:lnTo>
                        <a:pt x="0" y="27518"/>
                      </a:lnTo>
                      <a:lnTo>
                        <a:pt x="0" y="0"/>
                      </a:lnTo>
                      <a:lnTo>
                        <a:pt x="191099" y="110836"/>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0" name="Freeform: Shape 809">
                  <a:extLst>
                    <a:ext uri="{FF2B5EF4-FFF2-40B4-BE49-F238E27FC236}">
                      <a16:creationId xmlns:a16="http://schemas.microsoft.com/office/drawing/2014/main" id="{4B77A70D-66E1-2C93-8851-BBFDF92CD012}"/>
                    </a:ext>
                  </a:extLst>
                </p:cNvPr>
                <p:cNvSpPr/>
                <p:nvPr/>
              </p:nvSpPr>
              <p:spPr>
                <a:xfrm>
                  <a:off x="6647014" y="4508444"/>
                  <a:ext cx="191099" cy="138353"/>
                </a:xfrm>
                <a:custGeom>
                  <a:avLst/>
                  <a:gdLst>
                    <a:gd name="connsiteX0" fmla="*/ 191099 w 191099"/>
                    <a:gd name="connsiteY0" fmla="*/ 110836 h 138353"/>
                    <a:gd name="connsiteX1" fmla="*/ 191099 w 191099"/>
                    <a:gd name="connsiteY1" fmla="*/ 138354 h 138353"/>
                    <a:gd name="connsiteX2" fmla="*/ 0 w 191099"/>
                    <a:gd name="connsiteY2" fmla="*/ 27518 h 138353"/>
                    <a:gd name="connsiteX3" fmla="*/ 0 w 191099"/>
                    <a:gd name="connsiteY3" fmla="*/ 0 h 138353"/>
                    <a:gd name="connsiteX4" fmla="*/ 191099 w 191099"/>
                    <a:gd name="connsiteY4" fmla="*/ 110836 h 13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99" h="138353">
                      <a:moveTo>
                        <a:pt x="191099" y="110836"/>
                      </a:moveTo>
                      <a:lnTo>
                        <a:pt x="191099" y="138354"/>
                      </a:lnTo>
                      <a:lnTo>
                        <a:pt x="0" y="27518"/>
                      </a:lnTo>
                      <a:lnTo>
                        <a:pt x="0" y="0"/>
                      </a:lnTo>
                      <a:lnTo>
                        <a:pt x="191099" y="110836"/>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1" name="Freeform: Shape 810">
                  <a:extLst>
                    <a:ext uri="{FF2B5EF4-FFF2-40B4-BE49-F238E27FC236}">
                      <a16:creationId xmlns:a16="http://schemas.microsoft.com/office/drawing/2014/main" id="{95F13CC0-37C5-FE72-A902-262D4367DB9D}"/>
                    </a:ext>
                  </a:extLst>
                </p:cNvPr>
                <p:cNvSpPr/>
                <p:nvPr/>
              </p:nvSpPr>
              <p:spPr>
                <a:xfrm>
                  <a:off x="6821297" y="4335693"/>
                  <a:ext cx="44334" cy="126123"/>
                </a:xfrm>
                <a:custGeom>
                  <a:avLst/>
                  <a:gdLst>
                    <a:gd name="connsiteX0" fmla="*/ 764 w 44334"/>
                    <a:gd name="connsiteY0" fmla="*/ 25225 h 126123"/>
                    <a:gd name="connsiteX1" fmla="*/ 44335 w 44334"/>
                    <a:gd name="connsiteY1" fmla="*/ 0 h 126123"/>
                    <a:gd name="connsiteX2" fmla="*/ 43571 w 44334"/>
                    <a:gd name="connsiteY2" fmla="*/ 100899 h 126123"/>
                    <a:gd name="connsiteX3" fmla="*/ 0 w 44334"/>
                    <a:gd name="connsiteY3" fmla="*/ 126124 h 126123"/>
                    <a:gd name="connsiteX4" fmla="*/ 764 w 44334"/>
                    <a:gd name="connsiteY4" fmla="*/ 25225 h 126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34" h="126123">
                      <a:moveTo>
                        <a:pt x="764" y="25225"/>
                      </a:moveTo>
                      <a:lnTo>
                        <a:pt x="44335" y="0"/>
                      </a:lnTo>
                      <a:lnTo>
                        <a:pt x="43571" y="100899"/>
                      </a:lnTo>
                      <a:lnTo>
                        <a:pt x="0" y="126124"/>
                      </a:lnTo>
                      <a:lnTo>
                        <a:pt x="764" y="25225"/>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2" name="Freeform: Shape 811">
                  <a:extLst>
                    <a:ext uri="{FF2B5EF4-FFF2-40B4-BE49-F238E27FC236}">
                      <a16:creationId xmlns:a16="http://schemas.microsoft.com/office/drawing/2014/main" id="{EF5FE6EA-C261-1C7A-9B13-4B1BBA23708F}"/>
                    </a:ext>
                  </a:extLst>
                </p:cNvPr>
                <p:cNvSpPr/>
                <p:nvPr/>
              </p:nvSpPr>
              <p:spPr>
                <a:xfrm>
                  <a:off x="6585862" y="4198867"/>
                  <a:ext cx="279769" cy="162049"/>
                </a:xfrm>
                <a:custGeom>
                  <a:avLst/>
                  <a:gdLst>
                    <a:gd name="connsiteX0" fmla="*/ 0 w 279769"/>
                    <a:gd name="connsiteY0" fmla="*/ 25225 h 162049"/>
                    <a:gd name="connsiteX1" fmla="*/ 43571 w 279769"/>
                    <a:gd name="connsiteY1" fmla="*/ 0 h 162049"/>
                    <a:gd name="connsiteX2" fmla="*/ 279770 w 279769"/>
                    <a:gd name="connsiteY2" fmla="*/ 136825 h 162049"/>
                    <a:gd name="connsiteX3" fmla="*/ 236199 w 279769"/>
                    <a:gd name="connsiteY3" fmla="*/ 162050 h 162049"/>
                    <a:gd name="connsiteX4" fmla="*/ 0 w 279769"/>
                    <a:gd name="connsiteY4" fmla="*/ 25225 h 16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69" h="162049">
                      <a:moveTo>
                        <a:pt x="0" y="25225"/>
                      </a:moveTo>
                      <a:lnTo>
                        <a:pt x="43571" y="0"/>
                      </a:lnTo>
                      <a:lnTo>
                        <a:pt x="279770" y="136825"/>
                      </a:lnTo>
                      <a:lnTo>
                        <a:pt x="236199" y="162050"/>
                      </a:lnTo>
                      <a:lnTo>
                        <a:pt x="0" y="25225"/>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3" name="Freeform: Shape 812">
                  <a:extLst>
                    <a:ext uri="{FF2B5EF4-FFF2-40B4-BE49-F238E27FC236}">
                      <a16:creationId xmlns:a16="http://schemas.microsoft.com/office/drawing/2014/main" id="{B7D19CD5-7A5F-38A1-D096-0A615110A505}"/>
                    </a:ext>
                  </a:extLst>
                </p:cNvPr>
                <p:cNvSpPr/>
                <p:nvPr/>
              </p:nvSpPr>
              <p:spPr>
                <a:xfrm>
                  <a:off x="6822062" y="4335693"/>
                  <a:ext cx="137591" cy="180395"/>
                </a:xfrm>
                <a:custGeom>
                  <a:avLst/>
                  <a:gdLst>
                    <a:gd name="connsiteX0" fmla="*/ 0 w 137591"/>
                    <a:gd name="connsiteY0" fmla="*/ 25225 h 180395"/>
                    <a:gd name="connsiteX1" fmla="*/ 43571 w 137591"/>
                    <a:gd name="connsiteY1" fmla="*/ 0 h 180395"/>
                    <a:gd name="connsiteX2" fmla="*/ 137592 w 137591"/>
                    <a:gd name="connsiteY2" fmla="*/ 155171 h 180395"/>
                    <a:gd name="connsiteX3" fmla="*/ 94021 w 137591"/>
                    <a:gd name="connsiteY3" fmla="*/ 180395 h 180395"/>
                    <a:gd name="connsiteX4" fmla="*/ 0 w 137591"/>
                    <a:gd name="connsiteY4" fmla="*/ 25225 h 180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91" h="180395">
                      <a:moveTo>
                        <a:pt x="0" y="25225"/>
                      </a:moveTo>
                      <a:lnTo>
                        <a:pt x="43571" y="0"/>
                      </a:lnTo>
                      <a:lnTo>
                        <a:pt x="137592" y="155171"/>
                      </a:lnTo>
                      <a:lnTo>
                        <a:pt x="94021" y="180395"/>
                      </a:lnTo>
                      <a:lnTo>
                        <a:pt x="0" y="25225"/>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4" name="Freeform: Shape 813">
                  <a:extLst>
                    <a:ext uri="{FF2B5EF4-FFF2-40B4-BE49-F238E27FC236}">
                      <a16:creationId xmlns:a16="http://schemas.microsoft.com/office/drawing/2014/main" id="{FC300F27-5F04-95BB-E700-C63EA6A2C3A8}"/>
                    </a:ext>
                  </a:extLst>
                </p:cNvPr>
                <p:cNvSpPr/>
                <p:nvPr/>
              </p:nvSpPr>
              <p:spPr>
                <a:xfrm>
                  <a:off x="6915318" y="4490863"/>
                  <a:ext cx="44335" cy="405124"/>
                </a:xfrm>
                <a:custGeom>
                  <a:avLst/>
                  <a:gdLst>
                    <a:gd name="connsiteX0" fmla="*/ 764 w 44335"/>
                    <a:gd name="connsiteY0" fmla="*/ 25225 h 405124"/>
                    <a:gd name="connsiteX1" fmla="*/ 44335 w 44335"/>
                    <a:gd name="connsiteY1" fmla="*/ 0 h 405124"/>
                    <a:gd name="connsiteX2" fmla="*/ 42806 w 44335"/>
                    <a:gd name="connsiteY2" fmla="*/ 379900 h 405124"/>
                    <a:gd name="connsiteX3" fmla="*/ 0 w 44335"/>
                    <a:gd name="connsiteY3" fmla="*/ 405125 h 405124"/>
                    <a:gd name="connsiteX4" fmla="*/ 764 w 44335"/>
                    <a:gd name="connsiteY4" fmla="*/ 25225 h 40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35" h="405124">
                      <a:moveTo>
                        <a:pt x="764" y="25225"/>
                      </a:moveTo>
                      <a:lnTo>
                        <a:pt x="44335" y="0"/>
                      </a:lnTo>
                      <a:lnTo>
                        <a:pt x="42806" y="379900"/>
                      </a:lnTo>
                      <a:lnTo>
                        <a:pt x="0" y="405125"/>
                      </a:lnTo>
                      <a:lnTo>
                        <a:pt x="764" y="25225"/>
                      </a:lnTo>
                      <a:close/>
                    </a:path>
                  </a:pathLst>
                </a:custGeom>
                <a:solidFill>
                  <a:srgbClr val="156AB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5" name="Freeform: Shape 814">
                  <a:extLst>
                    <a:ext uri="{FF2B5EF4-FFF2-40B4-BE49-F238E27FC236}">
                      <a16:creationId xmlns:a16="http://schemas.microsoft.com/office/drawing/2014/main" id="{80BA67C5-D0BD-6734-481F-C9F4F6A1E305}"/>
                    </a:ext>
                  </a:extLst>
                </p:cNvPr>
                <p:cNvSpPr/>
                <p:nvPr/>
              </p:nvSpPr>
              <p:spPr>
                <a:xfrm>
                  <a:off x="6821297" y="4360917"/>
                  <a:ext cx="94785" cy="155170"/>
                </a:xfrm>
                <a:custGeom>
                  <a:avLst/>
                  <a:gdLst>
                    <a:gd name="connsiteX0" fmla="*/ 764 w 94785"/>
                    <a:gd name="connsiteY0" fmla="*/ 0 h 155170"/>
                    <a:gd name="connsiteX1" fmla="*/ 94785 w 94785"/>
                    <a:gd name="connsiteY1" fmla="*/ 155171 h 155170"/>
                    <a:gd name="connsiteX2" fmla="*/ 0 w 94785"/>
                    <a:gd name="connsiteY2" fmla="*/ 100899 h 155170"/>
                    <a:gd name="connsiteX3" fmla="*/ 764 w 94785"/>
                    <a:gd name="connsiteY3" fmla="*/ 0 h 155170"/>
                  </a:gdLst>
                  <a:ahLst/>
                  <a:cxnLst>
                    <a:cxn ang="0">
                      <a:pos x="connsiteX0" y="connsiteY0"/>
                    </a:cxn>
                    <a:cxn ang="0">
                      <a:pos x="connsiteX1" y="connsiteY1"/>
                    </a:cxn>
                    <a:cxn ang="0">
                      <a:pos x="connsiteX2" y="connsiteY2"/>
                    </a:cxn>
                    <a:cxn ang="0">
                      <a:pos x="connsiteX3" y="connsiteY3"/>
                    </a:cxn>
                  </a:cxnLst>
                  <a:rect l="l" t="t" r="r" b="b"/>
                  <a:pathLst>
                    <a:path w="94785" h="155170">
                      <a:moveTo>
                        <a:pt x="764" y="0"/>
                      </a:moveTo>
                      <a:lnTo>
                        <a:pt x="94785" y="155171"/>
                      </a:lnTo>
                      <a:lnTo>
                        <a:pt x="0" y="100899"/>
                      </a:lnTo>
                      <a:lnTo>
                        <a:pt x="764" y="0"/>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6" name="Freeform: Shape 815">
                  <a:extLst>
                    <a:ext uri="{FF2B5EF4-FFF2-40B4-BE49-F238E27FC236}">
                      <a16:creationId xmlns:a16="http://schemas.microsoft.com/office/drawing/2014/main" id="{91765410-5198-18CE-2EE9-6F140F6A4B02}"/>
                    </a:ext>
                  </a:extLst>
                </p:cNvPr>
                <p:cNvSpPr/>
                <p:nvPr/>
              </p:nvSpPr>
              <p:spPr>
                <a:xfrm>
                  <a:off x="6413873" y="4325756"/>
                  <a:ext cx="330984" cy="671131"/>
                </a:xfrm>
                <a:custGeom>
                  <a:avLst/>
                  <a:gdLst>
                    <a:gd name="connsiteX0" fmla="*/ 236963 w 330984"/>
                    <a:gd name="connsiteY0" fmla="*/ 237724 h 671131"/>
                    <a:gd name="connsiteX1" fmla="*/ 330984 w 330984"/>
                    <a:gd name="connsiteY1" fmla="*/ 291996 h 671131"/>
                    <a:gd name="connsiteX2" fmla="*/ 330220 w 330984"/>
                    <a:gd name="connsiteY2" fmla="*/ 671131 h 671131"/>
                    <a:gd name="connsiteX3" fmla="*/ 0 w 330984"/>
                    <a:gd name="connsiteY3" fmla="*/ 480799 h 671131"/>
                    <a:gd name="connsiteX4" fmla="*/ 1529 w 330984"/>
                    <a:gd name="connsiteY4" fmla="*/ 0 h 671131"/>
                    <a:gd name="connsiteX5" fmla="*/ 237728 w 330984"/>
                    <a:gd name="connsiteY5" fmla="*/ 136061 h 671131"/>
                    <a:gd name="connsiteX6" fmla="*/ 236963 w 330984"/>
                    <a:gd name="connsiteY6" fmla="*/ 237724 h 67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4" h="671131">
                      <a:moveTo>
                        <a:pt x="236963" y="237724"/>
                      </a:moveTo>
                      <a:lnTo>
                        <a:pt x="330984" y="291996"/>
                      </a:lnTo>
                      <a:lnTo>
                        <a:pt x="330220" y="671131"/>
                      </a:lnTo>
                      <a:lnTo>
                        <a:pt x="0" y="480799"/>
                      </a:lnTo>
                      <a:lnTo>
                        <a:pt x="1529" y="0"/>
                      </a:lnTo>
                      <a:lnTo>
                        <a:pt x="237728" y="136061"/>
                      </a:lnTo>
                      <a:lnTo>
                        <a:pt x="236963" y="237724"/>
                      </a:lnTo>
                      <a:close/>
                    </a:path>
                  </a:pathLst>
                </a:custGeom>
                <a:solidFill>
                  <a:schemeClr val="accent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7" name="Freeform: Shape 816">
                  <a:extLst>
                    <a:ext uri="{FF2B5EF4-FFF2-40B4-BE49-F238E27FC236}">
                      <a16:creationId xmlns:a16="http://schemas.microsoft.com/office/drawing/2014/main" id="{321528DF-027B-D061-D06A-EFB3132E81E1}"/>
                    </a:ext>
                  </a:extLst>
                </p:cNvPr>
                <p:cNvSpPr/>
                <p:nvPr/>
              </p:nvSpPr>
              <p:spPr>
                <a:xfrm>
                  <a:off x="6475789" y="4506151"/>
                  <a:ext cx="191099" cy="138354"/>
                </a:xfrm>
                <a:custGeom>
                  <a:avLst/>
                  <a:gdLst>
                    <a:gd name="connsiteX0" fmla="*/ 191099 w 191099"/>
                    <a:gd name="connsiteY0" fmla="*/ 110836 h 138354"/>
                    <a:gd name="connsiteX1" fmla="*/ 191099 w 191099"/>
                    <a:gd name="connsiteY1" fmla="*/ 138354 h 138354"/>
                    <a:gd name="connsiteX2" fmla="*/ 0 w 191099"/>
                    <a:gd name="connsiteY2" fmla="*/ 27518 h 138354"/>
                    <a:gd name="connsiteX3" fmla="*/ 0 w 191099"/>
                    <a:gd name="connsiteY3" fmla="*/ 0 h 138354"/>
                    <a:gd name="connsiteX4" fmla="*/ 191099 w 191099"/>
                    <a:gd name="connsiteY4" fmla="*/ 110836 h 13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99" h="138354">
                      <a:moveTo>
                        <a:pt x="191099" y="110836"/>
                      </a:moveTo>
                      <a:lnTo>
                        <a:pt x="191099" y="138354"/>
                      </a:lnTo>
                      <a:lnTo>
                        <a:pt x="0" y="27518"/>
                      </a:lnTo>
                      <a:lnTo>
                        <a:pt x="0" y="0"/>
                      </a:lnTo>
                      <a:lnTo>
                        <a:pt x="191099" y="110836"/>
                      </a:lnTo>
                      <a:close/>
                    </a:path>
                  </a:pathLst>
                </a:custGeom>
                <a:solidFill>
                  <a:schemeClr val="bg1">
                    <a:lumMod val="85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8" name="Freeform: Shape 817">
                  <a:extLst>
                    <a:ext uri="{FF2B5EF4-FFF2-40B4-BE49-F238E27FC236}">
                      <a16:creationId xmlns:a16="http://schemas.microsoft.com/office/drawing/2014/main" id="{14CBB06F-01A6-1351-6904-290E2BF6D8CC}"/>
                    </a:ext>
                  </a:extLst>
                </p:cNvPr>
                <p:cNvSpPr/>
                <p:nvPr/>
              </p:nvSpPr>
              <p:spPr>
                <a:xfrm>
                  <a:off x="6475789" y="4558893"/>
                  <a:ext cx="191099" cy="139118"/>
                </a:xfrm>
                <a:custGeom>
                  <a:avLst/>
                  <a:gdLst>
                    <a:gd name="connsiteX0" fmla="*/ 191099 w 191099"/>
                    <a:gd name="connsiteY0" fmla="*/ 111600 h 139118"/>
                    <a:gd name="connsiteX1" fmla="*/ 191099 w 191099"/>
                    <a:gd name="connsiteY1" fmla="*/ 139118 h 139118"/>
                    <a:gd name="connsiteX2" fmla="*/ 0 w 191099"/>
                    <a:gd name="connsiteY2" fmla="*/ 27518 h 139118"/>
                    <a:gd name="connsiteX3" fmla="*/ 0 w 191099"/>
                    <a:gd name="connsiteY3" fmla="*/ 0 h 139118"/>
                    <a:gd name="connsiteX4" fmla="*/ 191099 w 191099"/>
                    <a:gd name="connsiteY4" fmla="*/ 111600 h 13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99" h="139118">
                      <a:moveTo>
                        <a:pt x="191099" y="111600"/>
                      </a:moveTo>
                      <a:lnTo>
                        <a:pt x="191099" y="139118"/>
                      </a:lnTo>
                      <a:lnTo>
                        <a:pt x="0" y="27518"/>
                      </a:lnTo>
                      <a:lnTo>
                        <a:pt x="0" y="0"/>
                      </a:lnTo>
                      <a:lnTo>
                        <a:pt x="191099" y="111600"/>
                      </a:lnTo>
                      <a:close/>
                    </a:path>
                  </a:pathLst>
                </a:custGeom>
                <a:solidFill>
                  <a:schemeClr val="bg1">
                    <a:lumMod val="85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9" name="Freeform: Shape 818">
                  <a:extLst>
                    <a:ext uri="{FF2B5EF4-FFF2-40B4-BE49-F238E27FC236}">
                      <a16:creationId xmlns:a16="http://schemas.microsoft.com/office/drawing/2014/main" id="{54213FA7-87F1-F016-5CC1-D2050F5F35C3}"/>
                    </a:ext>
                  </a:extLst>
                </p:cNvPr>
                <p:cNvSpPr/>
                <p:nvPr/>
              </p:nvSpPr>
              <p:spPr>
                <a:xfrm>
                  <a:off x="6475789" y="4610107"/>
                  <a:ext cx="191099" cy="138354"/>
                </a:xfrm>
                <a:custGeom>
                  <a:avLst/>
                  <a:gdLst>
                    <a:gd name="connsiteX0" fmla="*/ 191099 w 191099"/>
                    <a:gd name="connsiteY0" fmla="*/ 110836 h 138354"/>
                    <a:gd name="connsiteX1" fmla="*/ 191099 w 191099"/>
                    <a:gd name="connsiteY1" fmla="*/ 138354 h 138354"/>
                    <a:gd name="connsiteX2" fmla="*/ 0 w 191099"/>
                    <a:gd name="connsiteY2" fmla="*/ 27518 h 138354"/>
                    <a:gd name="connsiteX3" fmla="*/ 0 w 191099"/>
                    <a:gd name="connsiteY3" fmla="*/ 0 h 138354"/>
                    <a:gd name="connsiteX4" fmla="*/ 191099 w 191099"/>
                    <a:gd name="connsiteY4" fmla="*/ 110836 h 13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99" h="138354">
                      <a:moveTo>
                        <a:pt x="191099" y="110836"/>
                      </a:moveTo>
                      <a:lnTo>
                        <a:pt x="191099" y="138354"/>
                      </a:lnTo>
                      <a:lnTo>
                        <a:pt x="0" y="27518"/>
                      </a:lnTo>
                      <a:lnTo>
                        <a:pt x="0" y="0"/>
                      </a:lnTo>
                      <a:lnTo>
                        <a:pt x="191099" y="110836"/>
                      </a:lnTo>
                      <a:close/>
                    </a:path>
                  </a:pathLst>
                </a:custGeom>
                <a:solidFill>
                  <a:schemeClr val="bg1">
                    <a:lumMod val="85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0" name="Freeform: Shape 819">
                  <a:extLst>
                    <a:ext uri="{FF2B5EF4-FFF2-40B4-BE49-F238E27FC236}">
                      <a16:creationId xmlns:a16="http://schemas.microsoft.com/office/drawing/2014/main" id="{FD6793DD-DFA2-DC3C-649E-086C90C1B87E}"/>
                    </a:ext>
                  </a:extLst>
                </p:cNvPr>
                <p:cNvSpPr/>
                <p:nvPr/>
              </p:nvSpPr>
              <p:spPr>
                <a:xfrm>
                  <a:off x="6650836" y="4437356"/>
                  <a:ext cx="43570" cy="126123"/>
                </a:xfrm>
                <a:custGeom>
                  <a:avLst/>
                  <a:gdLst>
                    <a:gd name="connsiteX0" fmla="*/ 0 w 43570"/>
                    <a:gd name="connsiteY0" fmla="*/ 25225 h 126123"/>
                    <a:gd name="connsiteX1" fmla="*/ 43571 w 43570"/>
                    <a:gd name="connsiteY1" fmla="*/ 0 h 126123"/>
                    <a:gd name="connsiteX2" fmla="*/ 42806 w 43570"/>
                    <a:gd name="connsiteY2" fmla="*/ 100899 h 126123"/>
                    <a:gd name="connsiteX3" fmla="*/ 0 w 43570"/>
                    <a:gd name="connsiteY3" fmla="*/ 126124 h 126123"/>
                    <a:gd name="connsiteX4" fmla="*/ 0 w 43570"/>
                    <a:gd name="connsiteY4" fmla="*/ 25225 h 126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0" h="126123">
                      <a:moveTo>
                        <a:pt x="0" y="25225"/>
                      </a:moveTo>
                      <a:lnTo>
                        <a:pt x="43571" y="0"/>
                      </a:lnTo>
                      <a:lnTo>
                        <a:pt x="42806" y="100899"/>
                      </a:lnTo>
                      <a:lnTo>
                        <a:pt x="0" y="126124"/>
                      </a:lnTo>
                      <a:lnTo>
                        <a:pt x="0" y="25225"/>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1" name="Freeform: Shape 820">
                  <a:extLst>
                    <a:ext uri="{FF2B5EF4-FFF2-40B4-BE49-F238E27FC236}">
                      <a16:creationId xmlns:a16="http://schemas.microsoft.com/office/drawing/2014/main" id="{70FB239B-AA1D-B131-306C-FCA642F0D644}"/>
                    </a:ext>
                  </a:extLst>
                </p:cNvPr>
                <p:cNvSpPr/>
                <p:nvPr/>
              </p:nvSpPr>
              <p:spPr>
                <a:xfrm>
                  <a:off x="6414637" y="4301295"/>
                  <a:ext cx="279769" cy="161285"/>
                </a:xfrm>
                <a:custGeom>
                  <a:avLst/>
                  <a:gdLst>
                    <a:gd name="connsiteX0" fmla="*/ 0 w 279769"/>
                    <a:gd name="connsiteY0" fmla="*/ 25225 h 161285"/>
                    <a:gd name="connsiteX1" fmla="*/ 43571 w 279769"/>
                    <a:gd name="connsiteY1" fmla="*/ 0 h 161285"/>
                    <a:gd name="connsiteX2" fmla="*/ 279770 w 279769"/>
                    <a:gd name="connsiteY2" fmla="*/ 136061 h 161285"/>
                    <a:gd name="connsiteX3" fmla="*/ 236199 w 279769"/>
                    <a:gd name="connsiteY3" fmla="*/ 161286 h 161285"/>
                    <a:gd name="connsiteX4" fmla="*/ 0 w 279769"/>
                    <a:gd name="connsiteY4" fmla="*/ 25225 h 16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69" h="161285">
                      <a:moveTo>
                        <a:pt x="0" y="25225"/>
                      </a:moveTo>
                      <a:lnTo>
                        <a:pt x="43571" y="0"/>
                      </a:lnTo>
                      <a:lnTo>
                        <a:pt x="279770" y="136061"/>
                      </a:lnTo>
                      <a:lnTo>
                        <a:pt x="236199" y="161286"/>
                      </a:lnTo>
                      <a:lnTo>
                        <a:pt x="0" y="25225"/>
                      </a:lnTo>
                      <a:close/>
                    </a:path>
                  </a:pathLst>
                </a:custGeom>
                <a:solidFill>
                  <a:schemeClr val="accent3">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2" name="Freeform: Shape 821">
                  <a:extLst>
                    <a:ext uri="{FF2B5EF4-FFF2-40B4-BE49-F238E27FC236}">
                      <a16:creationId xmlns:a16="http://schemas.microsoft.com/office/drawing/2014/main" id="{7BA9E359-2087-6153-6241-9844B34F78B6}"/>
                    </a:ext>
                  </a:extLst>
                </p:cNvPr>
                <p:cNvSpPr/>
                <p:nvPr/>
              </p:nvSpPr>
              <p:spPr>
                <a:xfrm>
                  <a:off x="6650836" y="4437356"/>
                  <a:ext cx="137591" cy="180395"/>
                </a:xfrm>
                <a:custGeom>
                  <a:avLst/>
                  <a:gdLst>
                    <a:gd name="connsiteX0" fmla="*/ 0 w 137591"/>
                    <a:gd name="connsiteY0" fmla="*/ 25225 h 180395"/>
                    <a:gd name="connsiteX1" fmla="*/ 43571 w 137591"/>
                    <a:gd name="connsiteY1" fmla="*/ 0 h 180395"/>
                    <a:gd name="connsiteX2" fmla="*/ 137592 w 137591"/>
                    <a:gd name="connsiteY2" fmla="*/ 155935 h 180395"/>
                    <a:gd name="connsiteX3" fmla="*/ 94021 w 137591"/>
                    <a:gd name="connsiteY3" fmla="*/ 180395 h 180395"/>
                    <a:gd name="connsiteX4" fmla="*/ 0 w 137591"/>
                    <a:gd name="connsiteY4" fmla="*/ 25225 h 180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91" h="180395">
                      <a:moveTo>
                        <a:pt x="0" y="25225"/>
                      </a:moveTo>
                      <a:lnTo>
                        <a:pt x="43571" y="0"/>
                      </a:lnTo>
                      <a:lnTo>
                        <a:pt x="137592" y="155935"/>
                      </a:lnTo>
                      <a:lnTo>
                        <a:pt x="94021" y="180395"/>
                      </a:lnTo>
                      <a:lnTo>
                        <a:pt x="0" y="25225"/>
                      </a:lnTo>
                      <a:close/>
                    </a:path>
                  </a:pathLst>
                </a:custGeom>
                <a:solidFill>
                  <a:schemeClr val="accent3">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3" name="Freeform: Shape 822">
                  <a:extLst>
                    <a:ext uri="{FF2B5EF4-FFF2-40B4-BE49-F238E27FC236}">
                      <a16:creationId xmlns:a16="http://schemas.microsoft.com/office/drawing/2014/main" id="{E8939155-1079-CCA1-A111-F15F2BEEADBC}"/>
                    </a:ext>
                  </a:extLst>
                </p:cNvPr>
                <p:cNvSpPr/>
                <p:nvPr/>
              </p:nvSpPr>
              <p:spPr>
                <a:xfrm>
                  <a:off x="6744093" y="4593291"/>
                  <a:ext cx="44334" cy="404360"/>
                </a:xfrm>
                <a:custGeom>
                  <a:avLst/>
                  <a:gdLst>
                    <a:gd name="connsiteX0" fmla="*/ 764 w 44334"/>
                    <a:gd name="connsiteY0" fmla="*/ 24460 h 404360"/>
                    <a:gd name="connsiteX1" fmla="*/ 44335 w 44334"/>
                    <a:gd name="connsiteY1" fmla="*/ 0 h 404360"/>
                    <a:gd name="connsiteX2" fmla="*/ 42806 w 44334"/>
                    <a:gd name="connsiteY2" fmla="*/ 379136 h 404360"/>
                    <a:gd name="connsiteX3" fmla="*/ 0 w 44334"/>
                    <a:gd name="connsiteY3" fmla="*/ 404361 h 404360"/>
                    <a:gd name="connsiteX4" fmla="*/ 764 w 44334"/>
                    <a:gd name="connsiteY4" fmla="*/ 24460 h 40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34" h="404360">
                      <a:moveTo>
                        <a:pt x="764" y="24460"/>
                      </a:moveTo>
                      <a:lnTo>
                        <a:pt x="44335" y="0"/>
                      </a:lnTo>
                      <a:lnTo>
                        <a:pt x="42806" y="379136"/>
                      </a:lnTo>
                      <a:lnTo>
                        <a:pt x="0" y="404361"/>
                      </a:lnTo>
                      <a:lnTo>
                        <a:pt x="764" y="24460"/>
                      </a:lnTo>
                      <a:close/>
                    </a:path>
                  </a:pathLst>
                </a:custGeom>
                <a:solidFill>
                  <a:schemeClr val="accent3">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4" name="Freeform: Shape 823">
                  <a:extLst>
                    <a:ext uri="{FF2B5EF4-FFF2-40B4-BE49-F238E27FC236}">
                      <a16:creationId xmlns:a16="http://schemas.microsoft.com/office/drawing/2014/main" id="{6027195A-1E5C-240A-E9AA-93FA622C2C36}"/>
                    </a:ext>
                  </a:extLst>
                </p:cNvPr>
                <p:cNvSpPr/>
                <p:nvPr/>
              </p:nvSpPr>
              <p:spPr>
                <a:xfrm>
                  <a:off x="6650836" y="4462581"/>
                  <a:ext cx="94021" cy="155170"/>
                </a:xfrm>
                <a:custGeom>
                  <a:avLst/>
                  <a:gdLst>
                    <a:gd name="connsiteX0" fmla="*/ 0 w 94021"/>
                    <a:gd name="connsiteY0" fmla="*/ 0 h 155170"/>
                    <a:gd name="connsiteX1" fmla="*/ 94021 w 94021"/>
                    <a:gd name="connsiteY1" fmla="*/ 155170 h 155170"/>
                    <a:gd name="connsiteX2" fmla="*/ 0 w 94021"/>
                    <a:gd name="connsiteY2" fmla="*/ 100899 h 155170"/>
                    <a:gd name="connsiteX3" fmla="*/ 0 w 94021"/>
                    <a:gd name="connsiteY3" fmla="*/ 0 h 155170"/>
                  </a:gdLst>
                  <a:ahLst/>
                  <a:cxnLst>
                    <a:cxn ang="0">
                      <a:pos x="connsiteX0" y="connsiteY0"/>
                    </a:cxn>
                    <a:cxn ang="0">
                      <a:pos x="connsiteX1" y="connsiteY1"/>
                    </a:cxn>
                    <a:cxn ang="0">
                      <a:pos x="connsiteX2" y="connsiteY2"/>
                    </a:cxn>
                    <a:cxn ang="0">
                      <a:pos x="connsiteX3" y="connsiteY3"/>
                    </a:cxn>
                  </a:cxnLst>
                  <a:rect l="l" t="t" r="r" b="b"/>
                  <a:pathLst>
                    <a:path w="94021" h="155170">
                      <a:moveTo>
                        <a:pt x="0" y="0"/>
                      </a:moveTo>
                      <a:lnTo>
                        <a:pt x="94021" y="155170"/>
                      </a:lnTo>
                      <a:lnTo>
                        <a:pt x="0" y="100899"/>
                      </a:lnTo>
                      <a:lnTo>
                        <a:pt x="0" y="0"/>
                      </a:lnTo>
                      <a:close/>
                    </a:path>
                  </a:pathLst>
                </a:custGeom>
                <a:solidFill>
                  <a:schemeClr val="accent1">
                    <a:lumMod val="20000"/>
                    <a:lumOff val="8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5" name="Freeform: Shape 824">
                  <a:extLst>
                    <a:ext uri="{FF2B5EF4-FFF2-40B4-BE49-F238E27FC236}">
                      <a16:creationId xmlns:a16="http://schemas.microsoft.com/office/drawing/2014/main" id="{D234BC4D-09E7-EF4C-A777-D3FAFDC95B40}"/>
                    </a:ext>
                  </a:extLst>
                </p:cNvPr>
                <p:cNvSpPr/>
                <p:nvPr/>
              </p:nvSpPr>
              <p:spPr>
                <a:xfrm>
                  <a:off x="5401046" y="4214920"/>
                  <a:ext cx="420418" cy="244603"/>
                </a:xfrm>
                <a:custGeom>
                  <a:avLst/>
                  <a:gdLst>
                    <a:gd name="connsiteX0" fmla="*/ 117717 w 420418"/>
                    <a:gd name="connsiteY0" fmla="*/ 0 h 244603"/>
                    <a:gd name="connsiteX1" fmla="*/ 420419 w 420418"/>
                    <a:gd name="connsiteY1" fmla="*/ 175045 h 244603"/>
                    <a:gd name="connsiteX2" fmla="*/ 302701 w 420418"/>
                    <a:gd name="connsiteY2" fmla="*/ 244604 h 244603"/>
                    <a:gd name="connsiteX3" fmla="*/ 0 w 420418"/>
                    <a:gd name="connsiteY3" fmla="*/ 69559 h 244603"/>
                    <a:gd name="connsiteX4" fmla="*/ 117717 w 420418"/>
                    <a:gd name="connsiteY4" fmla="*/ 0 h 2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18" h="244603">
                      <a:moveTo>
                        <a:pt x="117717" y="0"/>
                      </a:moveTo>
                      <a:lnTo>
                        <a:pt x="420419" y="175045"/>
                      </a:lnTo>
                      <a:lnTo>
                        <a:pt x="302701" y="244604"/>
                      </a:lnTo>
                      <a:lnTo>
                        <a:pt x="0" y="69559"/>
                      </a:lnTo>
                      <a:lnTo>
                        <a:pt x="117717" y="0"/>
                      </a:lnTo>
                      <a:close/>
                    </a:path>
                  </a:pathLst>
                </a:custGeom>
                <a:gradFill>
                  <a:gsLst>
                    <a:gs pos="0">
                      <a:srgbClr val="000000"/>
                    </a:gs>
                    <a:gs pos="82210">
                      <a:srgbClr val="000000">
                        <a:alpha val="0"/>
                      </a:srgbClr>
                    </a:gs>
                  </a:gsLst>
                  <a:lin ang="7929419"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6" name="Freeform: Shape 825">
                  <a:extLst>
                    <a:ext uri="{FF2B5EF4-FFF2-40B4-BE49-F238E27FC236}">
                      <a16:creationId xmlns:a16="http://schemas.microsoft.com/office/drawing/2014/main" id="{FCA1562A-8076-C194-6100-D5BA882D8D36}"/>
                    </a:ext>
                  </a:extLst>
                </p:cNvPr>
                <p:cNvSpPr/>
                <p:nvPr/>
              </p:nvSpPr>
              <p:spPr>
                <a:xfrm>
                  <a:off x="5559276" y="4134659"/>
                  <a:ext cx="420418" cy="244603"/>
                </a:xfrm>
                <a:custGeom>
                  <a:avLst/>
                  <a:gdLst>
                    <a:gd name="connsiteX0" fmla="*/ 117717 w 420418"/>
                    <a:gd name="connsiteY0" fmla="*/ 0 h 244603"/>
                    <a:gd name="connsiteX1" fmla="*/ 420419 w 420418"/>
                    <a:gd name="connsiteY1" fmla="*/ 175044 h 244603"/>
                    <a:gd name="connsiteX2" fmla="*/ 302702 w 420418"/>
                    <a:gd name="connsiteY2" fmla="*/ 244604 h 244603"/>
                    <a:gd name="connsiteX3" fmla="*/ 0 w 420418"/>
                    <a:gd name="connsiteY3" fmla="*/ 69559 h 244603"/>
                    <a:gd name="connsiteX4" fmla="*/ 117717 w 420418"/>
                    <a:gd name="connsiteY4" fmla="*/ 0 h 2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18" h="244603">
                      <a:moveTo>
                        <a:pt x="117717" y="0"/>
                      </a:moveTo>
                      <a:lnTo>
                        <a:pt x="420419" y="175044"/>
                      </a:lnTo>
                      <a:lnTo>
                        <a:pt x="302702" y="244604"/>
                      </a:lnTo>
                      <a:lnTo>
                        <a:pt x="0" y="69559"/>
                      </a:lnTo>
                      <a:lnTo>
                        <a:pt x="117717" y="0"/>
                      </a:lnTo>
                      <a:close/>
                    </a:path>
                  </a:pathLst>
                </a:custGeom>
                <a:gradFill>
                  <a:gsLst>
                    <a:gs pos="0">
                      <a:srgbClr val="000000"/>
                    </a:gs>
                    <a:gs pos="82210">
                      <a:srgbClr val="000000">
                        <a:alpha val="0"/>
                      </a:srgbClr>
                    </a:gs>
                  </a:gsLst>
                  <a:lin ang="7929340"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7" name="Freeform: Shape 826">
                  <a:extLst>
                    <a:ext uri="{FF2B5EF4-FFF2-40B4-BE49-F238E27FC236}">
                      <a16:creationId xmlns:a16="http://schemas.microsoft.com/office/drawing/2014/main" id="{F3C956A7-C62E-88B9-D3EE-0DF07F678CE7}"/>
                    </a:ext>
                  </a:extLst>
                </p:cNvPr>
                <p:cNvSpPr/>
                <p:nvPr/>
              </p:nvSpPr>
              <p:spPr>
                <a:xfrm>
                  <a:off x="5711391" y="4052869"/>
                  <a:ext cx="420418" cy="244603"/>
                </a:xfrm>
                <a:custGeom>
                  <a:avLst/>
                  <a:gdLst>
                    <a:gd name="connsiteX0" fmla="*/ 117717 w 420418"/>
                    <a:gd name="connsiteY0" fmla="*/ 0 h 244603"/>
                    <a:gd name="connsiteX1" fmla="*/ 420419 w 420418"/>
                    <a:gd name="connsiteY1" fmla="*/ 175045 h 244603"/>
                    <a:gd name="connsiteX2" fmla="*/ 302702 w 420418"/>
                    <a:gd name="connsiteY2" fmla="*/ 244604 h 244603"/>
                    <a:gd name="connsiteX3" fmla="*/ 0 w 420418"/>
                    <a:gd name="connsiteY3" fmla="*/ 69559 h 244603"/>
                    <a:gd name="connsiteX4" fmla="*/ 117717 w 420418"/>
                    <a:gd name="connsiteY4" fmla="*/ 0 h 2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18" h="244603">
                      <a:moveTo>
                        <a:pt x="117717" y="0"/>
                      </a:moveTo>
                      <a:lnTo>
                        <a:pt x="420419" y="175045"/>
                      </a:lnTo>
                      <a:lnTo>
                        <a:pt x="302702" y="244604"/>
                      </a:lnTo>
                      <a:lnTo>
                        <a:pt x="0" y="69559"/>
                      </a:lnTo>
                      <a:lnTo>
                        <a:pt x="117717" y="0"/>
                      </a:lnTo>
                      <a:close/>
                    </a:path>
                  </a:pathLst>
                </a:custGeom>
                <a:gradFill>
                  <a:gsLst>
                    <a:gs pos="0">
                      <a:srgbClr val="000000"/>
                    </a:gs>
                    <a:gs pos="82210">
                      <a:srgbClr val="000000">
                        <a:alpha val="0"/>
                      </a:srgbClr>
                    </a:gs>
                  </a:gsLst>
                  <a:lin ang="7929340"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8" name="Freeform: Shape 827">
                  <a:extLst>
                    <a:ext uri="{FF2B5EF4-FFF2-40B4-BE49-F238E27FC236}">
                      <a16:creationId xmlns:a16="http://schemas.microsoft.com/office/drawing/2014/main" id="{C5A1278F-DD4E-14FE-91EA-4E0AC8D41030}"/>
                    </a:ext>
                  </a:extLst>
                </p:cNvPr>
                <p:cNvSpPr/>
                <p:nvPr/>
              </p:nvSpPr>
              <p:spPr>
                <a:xfrm>
                  <a:off x="5787831" y="3635514"/>
                  <a:ext cx="303466" cy="616859"/>
                </a:xfrm>
                <a:custGeom>
                  <a:avLst/>
                  <a:gdLst>
                    <a:gd name="connsiteX0" fmla="*/ 217089 w 303466"/>
                    <a:gd name="connsiteY0" fmla="*/ 217850 h 616859"/>
                    <a:gd name="connsiteX1" fmla="*/ 303466 w 303466"/>
                    <a:gd name="connsiteY1" fmla="*/ 267535 h 616859"/>
                    <a:gd name="connsiteX2" fmla="*/ 302702 w 303466"/>
                    <a:gd name="connsiteY2" fmla="*/ 616860 h 616859"/>
                    <a:gd name="connsiteX3" fmla="*/ 0 w 303466"/>
                    <a:gd name="connsiteY3" fmla="*/ 440287 h 616859"/>
                    <a:gd name="connsiteX4" fmla="*/ 1529 w 303466"/>
                    <a:gd name="connsiteY4" fmla="*/ 0 h 616859"/>
                    <a:gd name="connsiteX5" fmla="*/ 217853 w 303466"/>
                    <a:gd name="connsiteY5" fmla="*/ 124595 h 616859"/>
                    <a:gd name="connsiteX6" fmla="*/ 217089 w 303466"/>
                    <a:gd name="connsiteY6" fmla="*/ 217850 h 6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66" h="616859">
                      <a:moveTo>
                        <a:pt x="217089" y="217850"/>
                      </a:moveTo>
                      <a:lnTo>
                        <a:pt x="303466" y="267535"/>
                      </a:lnTo>
                      <a:lnTo>
                        <a:pt x="302702" y="616860"/>
                      </a:lnTo>
                      <a:lnTo>
                        <a:pt x="0" y="440287"/>
                      </a:lnTo>
                      <a:lnTo>
                        <a:pt x="1529" y="0"/>
                      </a:lnTo>
                      <a:lnTo>
                        <a:pt x="217853" y="124595"/>
                      </a:lnTo>
                      <a:lnTo>
                        <a:pt x="217089" y="217850"/>
                      </a:lnTo>
                      <a:close/>
                    </a:path>
                  </a:pathLst>
                </a:custGeom>
                <a:solidFill>
                  <a:srgbClr val="243A5E"/>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9" name="Freeform: Shape 828">
                  <a:extLst>
                    <a:ext uri="{FF2B5EF4-FFF2-40B4-BE49-F238E27FC236}">
                      <a16:creationId xmlns:a16="http://schemas.microsoft.com/office/drawing/2014/main" id="{3FE7446F-0575-C6C7-19B4-29E577628788}"/>
                    </a:ext>
                  </a:extLst>
                </p:cNvPr>
                <p:cNvSpPr/>
                <p:nvPr/>
              </p:nvSpPr>
              <p:spPr>
                <a:xfrm>
                  <a:off x="6004920" y="3737178"/>
                  <a:ext cx="39748" cy="115422"/>
                </a:xfrm>
                <a:custGeom>
                  <a:avLst/>
                  <a:gdLst>
                    <a:gd name="connsiteX0" fmla="*/ 0 w 39748"/>
                    <a:gd name="connsiteY0" fmla="*/ 22932 h 115422"/>
                    <a:gd name="connsiteX1" fmla="*/ 39749 w 39748"/>
                    <a:gd name="connsiteY1" fmla="*/ 0 h 115422"/>
                    <a:gd name="connsiteX2" fmla="*/ 39749 w 39748"/>
                    <a:gd name="connsiteY2" fmla="*/ 92491 h 115422"/>
                    <a:gd name="connsiteX3" fmla="*/ 0 w 39748"/>
                    <a:gd name="connsiteY3" fmla="*/ 115422 h 115422"/>
                    <a:gd name="connsiteX4" fmla="*/ 0 w 39748"/>
                    <a:gd name="connsiteY4" fmla="*/ 22932 h 11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48" h="115422">
                      <a:moveTo>
                        <a:pt x="0" y="22932"/>
                      </a:moveTo>
                      <a:lnTo>
                        <a:pt x="39749" y="0"/>
                      </a:lnTo>
                      <a:lnTo>
                        <a:pt x="39749" y="92491"/>
                      </a:lnTo>
                      <a:lnTo>
                        <a:pt x="0" y="115422"/>
                      </a:lnTo>
                      <a:lnTo>
                        <a:pt x="0" y="22932"/>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0" name="Freeform: Shape 829">
                  <a:extLst>
                    <a:ext uri="{FF2B5EF4-FFF2-40B4-BE49-F238E27FC236}">
                      <a16:creationId xmlns:a16="http://schemas.microsoft.com/office/drawing/2014/main" id="{A2F3BC72-C7C6-4792-4912-926670501411}"/>
                    </a:ext>
                  </a:extLst>
                </p:cNvPr>
                <p:cNvSpPr/>
                <p:nvPr/>
              </p:nvSpPr>
              <p:spPr>
                <a:xfrm>
                  <a:off x="5788596" y="3611818"/>
                  <a:ext cx="256073" cy="149819"/>
                </a:xfrm>
                <a:custGeom>
                  <a:avLst/>
                  <a:gdLst>
                    <a:gd name="connsiteX0" fmla="*/ 0 w 256073"/>
                    <a:gd name="connsiteY0" fmla="*/ 24460 h 149819"/>
                    <a:gd name="connsiteX1" fmla="*/ 39749 w 256073"/>
                    <a:gd name="connsiteY1" fmla="*/ 0 h 149819"/>
                    <a:gd name="connsiteX2" fmla="*/ 256073 w 256073"/>
                    <a:gd name="connsiteY2" fmla="*/ 125359 h 149819"/>
                    <a:gd name="connsiteX3" fmla="*/ 216325 w 256073"/>
                    <a:gd name="connsiteY3" fmla="*/ 149820 h 149819"/>
                    <a:gd name="connsiteX4" fmla="*/ 0 w 256073"/>
                    <a:gd name="connsiteY4" fmla="*/ 24460 h 14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73" h="149819">
                      <a:moveTo>
                        <a:pt x="0" y="24460"/>
                      </a:moveTo>
                      <a:lnTo>
                        <a:pt x="39749" y="0"/>
                      </a:lnTo>
                      <a:lnTo>
                        <a:pt x="256073" y="125359"/>
                      </a:lnTo>
                      <a:lnTo>
                        <a:pt x="216325" y="149820"/>
                      </a:lnTo>
                      <a:lnTo>
                        <a:pt x="0" y="24460"/>
                      </a:lnTo>
                      <a:close/>
                    </a:path>
                  </a:pathLst>
                </a:custGeom>
                <a:solidFill>
                  <a:srgbClr val="185A97"/>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1" name="Freeform: Shape 830">
                  <a:extLst>
                    <a:ext uri="{FF2B5EF4-FFF2-40B4-BE49-F238E27FC236}">
                      <a16:creationId xmlns:a16="http://schemas.microsoft.com/office/drawing/2014/main" id="{25361FDB-28F4-214E-1568-459263D82F38}"/>
                    </a:ext>
                  </a:extLst>
                </p:cNvPr>
                <p:cNvSpPr/>
                <p:nvPr/>
              </p:nvSpPr>
              <p:spPr>
                <a:xfrm>
                  <a:off x="6004920" y="3737178"/>
                  <a:ext cx="126125" cy="169693"/>
                </a:xfrm>
                <a:custGeom>
                  <a:avLst/>
                  <a:gdLst>
                    <a:gd name="connsiteX0" fmla="*/ 0 w 126125"/>
                    <a:gd name="connsiteY0" fmla="*/ 24460 h 169693"/>
                    <a:gd name="connsiteX1" fmla="*/ 39749 w 126125"/>
                    <a:gd name="connsiteY1" fmla="*/ 0 h 169693"/>
                    <a:gd name="connsiteX2" fmla="*/ 126126 w 126125"/>
                    <a:gd name="connsiteY2" fmla="*/ 146762 h 169693"/>
                    <a:gd name="connsiteX3" fmla="*/ 86377 w 126125"/>
                    <a:gd name="connsiteY3" fmla="*/ 169694 h 169693"/>
                    <a:gd name="connsiteX4" fmla="*/ 0 w 126125"/>
                    <a:gd name="connsiteY4" fmla="*/ 24460 h 16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25" h="169693">
                      <a:moveTo>
                        <a:pt x="0" y="24460"/>
                      </a:moveTo>
                      <a:lnTo>
                        <a:pt x="39749" y="0"/>
                      </a:lnTo>
                      <a:lnTo>
                        <a:pt x="126126" y="146762"/>
                      </a:lnTo>
                      <a:lnTo>
                        <a:pt x="86377" y="169694"/>
                      </a:lnTo>
                      <a:lnTo>
                        <a:pt x="0" y="24460"/>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2" name="Freeform: Shape 831">
                  <a:extLst>
                    <a:ext uri="{FF2B5EF4-FFF2-40B4-BE49-F238E27FC236}">
                      <a16:creationId xmlns:a16="http://schemas.microsoft.com/office/drawing/2014/main" id="{0F07763D-50D7-7C1D-E4B3-753C15A0D349}"/>
                    </a:ext>
                  </a:extLst>
                </p:cNvPr>
                <p:cNvSpPr/>
                <p:nvPr/>
              </p:nvSpPr>
              <p:spPr>
                <a:xfrm>
                  <a:off x="6090533" y="3883176"/>
                  <a:ext cx="40512" cy="369198"/>
                </a:xfrm>
                <a:custGeom>
                  <a:avLst/>
                  <a:gdLst>
                    <a:gd name="connsiteX0" fmla="*/ 764 w 40512"/>
                    <a:gd name="connsiteY0" fmla="*/ 23696 h 369198"/>
                    <a:gd name="connsiteX1" fmla="*/ 40513 w 40512"/>
                    <a:gd name="connsiteY1" fmla="*/ 0 h 369198"/>
                    <a:gd name="connsiteX2" fmla="*/ 38984 w 40512"/>
                    <a:gd name="connsiteY2" fmla="*/ 347796 h 369198"/>
                    <a:gd name="connsiteX3" fmla="*/ 0 w 40512"/>
                    <a:gd name="connsiteY3" fmla="*/ 369199 h 369198"/>
                    <a:gd name="connsiteX4" fmla="*/ 764 w 40512"/>
                    <a:gd name="connsiteY4" fmla="*/ 23696 h 36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12" h="369198">
                      <a:moveTo>
                        <a:pt x="764" y="23696"/>
                      </a:moveTo>
                      <a:lnTo>
                        <a:pt x="40513" y="0"/>
                      </a:lnTo>
                      <a:lnTo>
                        <a:pt x="38984" y="347796"/>
                      </a:lnTo>
                      <a:lnTo>
                        <a:pt x="0" y="369199"/>
                      </a:lnTo>
                      <a:lnTo>
                        <a:pt x="764" y="23696"/>
                      </a:lnTo>
                      <a:close/>
                    </a:path>
                  </a:pathLst>
                </a:custGeom>
                <a:solidFill>
                  <a:srgbClr val="1D4A79"/>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3" name="Freeform: Shape 832">
                  <a:extLst>
                    <a:ext uri="{FF2B5EF4-FFF2-40B4-BE49-F238E27FC236}">
                      <a16:creationId xmlns:a16="http://schemas.microsoft.com/office/drawing/2014/main" id="{BB423C48-91CD-0BF3-CC35-DD05A84362D2}"/>
                    </a:ext>
                  </a:extLst>
                </p:cNvPr>
                <p:cNvSpPr/>
                <p:nvPr/>
              </p:nvSpPr>
              <p:spPr>
                <a:xfrm>
                  <a:off x="6004156" y="3760874"/>
                  <a:ext cx="87141" cy="145997"/>
                </a:xfrm>
                <a:custGeom>
                  <a:avLst/>
                  <a:gdLst>
                    <a:gd name="connsiteX0" fmla="*/ 764 w 87141"/>
                    <a:gd name="connsiteY0" fmla="*/ 0 h 145997"/>
                    <a:gd name="connsiteX1" fmla="*/ 87141 w 87141"/>
                    <a:gd name="connsiteY1" fmla="*/ 145998 h 145997"/>
                    <a:gd name="connsiteX2" fmla="*/ 0 w 87141"/>
                    <a:gd name="connsiteY2" fmla="*/ 95548 h 145997"/>
                    <a:gd name="connsiteX3" fmla="*/ 764 w 87141"/>
                    <a:gd name="connsiteY3" fmla="*/ 0 h 145997"/>
                  </a:gdLst>
                  <a:ahLst/>
                  <a:cxnLst>
                    <a:cxn ang="0">
                      <a:pos x="connsiteX0" y="connsiteY0"/>
                    </a:cxn>
                    <a:cxn ang="0">
                      <a:pos x="connsiteX1" y="connsiteY1"/>
                    </a:cxn>
                    <a:cxn ang="0">
                      <a:pos x="connsiteX2" y="connsiteY2"/>
                    </a:cxn>
                    <a:cxn ang="0">
                      <a:pos x="connsiteX3" y="connsiteY3"/>
                    </a:cxn>
                  </a:cxnLst>
                  <a:rect l="l" t="t" r="r" b="b"/>
                  <a:pathLst>
                    <a:path w="87141" h="145997">
                      <a:moveTo>
                        <a:pt x="764" y="0"/>
                      </a:moveTo>
                      <a:lnTo>
                        <a:pt x="87141" y="145998"/>
                      </a:lnTo>
                      <a:lnTo>
                        <a:pt x="0" y="95548"/>
                      </a:lnTo>
                      <a:lnTo>
                        <a:pt x="764" y="0"/>
                      </a:lnTo>
                      <a:close/>
                    </a:path>
                  </a:pathLst>
                </a:custGeom>
                <a:solidFill>
                  <a:srgbClr val="156AB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4" name="Freeform: Shape 833">
                  <a:extLst>
                    <a:ext uri="{FF2B5EF4-FFF2-40B4-BE49-F238E27FC236}">
                      <a16:creationId xmlns:a16="http://schemas.microsoft.com/office/drawing/2014/main" id="{2CD15FBC-1608-DA37-CABD-FA494E5B45ED}"/>
                    </a:ext>
                  </a:extLst>
                </p:cNvPr>
                <p:cNvSpPr/>
                <p:nvPr/>
              </p:nvSpPr>
              <p:spPr>
                <a:xfrm>
                  <a:off x="5634187" y="3716539"/>
                  <a:ext cx="303465" cy="616860"/>
                </a:xfrm>
                <a:custGeom>
                  <a:avLst/>
                  <a:gdLst>
                    <a:gd name="connsiteX0" fmla="*/ 217089 w 303465"/>
                    <a:gd name="connsiteY0" fmla="*/ 217850 h 616860"/>
                    <a:gd name="connsiteX1" fmla="*/ 303466 w 303465"/>
                    <a:gd name="connsiteY1" fmla="*/ 267535 h 616860"/>
                    <a:gd name="connsiteX2" fmla="*/ 302701 w 303465"/>
                    <a:gd name="connsiteY2" fmla="*/ 616860 h 616860"/>
                    <a:gd name="connsiteX3" fmla="*/ 0 w 303465"/>
                    <a:gd name="connsiteY3" fmla="*/ 440287 h 616860"/>
                    <a:gd name="connsiteX4" fmla="*/ 1529 w 303465"/>
                    <a:gd name="connsiteY4" fmla="*/ 0 h 616860"/>
                    <a:gd name="connsiteX5" fmla="*/ 217853 w 303465"/>
                    <a:gd name="connsiteY5" fmla="*/ 124595 h 616860"/>
                    <a:gd name="connsiteX6" fmla="*/ 217089 w 303465"/>
                    <a:gd name="connsiteY6" fmla="*/ 217850 h 61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65" h="616860">
                      <a:moveTo>
                        <a:pt x="217089" y="217850"/>
                      </a:moveTo>
                      <a:lnTo>
                        <a:pt x="303466" y="267535"/>
                      </a:lnTo>
                      <a:lnTo>
                        <a:pt x="302701" y="616860"/>
                      </a:lnTo>
                      <a:lnTo>
                        <a:pt x="0" y="440287"/>
                      </a:lnTo>
                      <a:lnTo>
                        <a:pt x="1529" y="0"/>
                      </a:lnTo>
                      <a:lnTo>
                        <a:pt x="217853" y="124595"/>
                      </a:lnTo>
                      <a:lnTo>
                        <a:pt x="217089" y="217850"/>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5" name="Freeform: Shape 834">
                  <a:extLst>
                    <a:ext uri="{FF2B5EF4-FFF2-40B4-BE49-F238E27FC236}">
                      <a16:creationId xmlns:a16="http://schemas.microsoft.com/office/drawing/2014/main" id="{BB14D60B-4E3A-DC44-3CCC-D00F7D7F9A4A}"/>
                    </a:ext>
                  </a:extLst>
                </p:cNvPr>
                <p:cNvSpPr/>
                <p:nvPr/>
              </p:nvSpPr>
              <p:spPr>
                <a:xfrm>
                  <a:off x="5637245" y="3698194"/>
                  <a:ext cx="255308" cy="147526"/>
                </a:xfrm>
                <a:custGeom>
                  <a:avLst/>
                  <a:gdLst>
                    <a:gd name="connsiteX0" fmla="*/ 0 w 255308"/>
                    <a:gd name="connsiteY0" fmla="*/ 22932 h 147526"/>
                    <a:gd name="connsiteX1" fmla="*/ 39749 w 255308"/>
                    <a:gd name="connsiteY1" fmla="*/ 0 h 147526"/>
                    <a:gd name="connsiteX2" fmla="*/ 255309 w 255308"/>
                    <a:gd name="connsiteY2" fmla="*/ 124595 h 147526"/>
                    <a:gd name="connsiteX3" fmla="*/ 215560 w 255308"/>
                    <a:gd name="connsiteY3" fmla="*/ 147527 h 147526"/>
                    <a:gd name="connsiteX4" fmla="*/ 0 w 255308"/>
                    <a:gd name="connsiteY4" fmla="*/ 22932 h 147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08" h="147526">
                      <a:moveTo>
                        <a:pt x="0" y="22932"/>
                      </a:moveTo>
                      <a:lnTo>
                        <a:pt x="39749" y="0"/>
                      </a:lnTo>
                      <a:lnTo>
                        <a:pt x="255309" y="124595"/>
                      </a:lnTo>
                      <a:lnTo>
                        <a:pt x="215560" y="147527"/>
                      </a:lnTo>
                      <a:lnTo>
                        <a:pt x="0" y="22932"/>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6" name="Freeform: Shape 835">
                  <a:extLst>
                    <a:ext uri="{FF2B5EF4-FFF2-40B4-BE49-F238E27FC236}">
                      <a16:creationId xmlns:a16="http://schemas.microsoft.com/office/drawing/2014/main" id="{24262FD7-AC97-8EF4-1CBF-CF8B3F1538D3}"/>
                    </a:ext>
                  </a:extLst>
                </p:cNvPr>
                <p:cNvSpPr/>
                <p:nvPr/>
              </p:nvSpPr>
              <p:spPr>
                <a:xfrm>
                  <a:off x="5852041" y="3822789"/>
                  <a:ext cx="125361" cy="165107"/>
                </a:xfrm>
                <a:custGeom>
                  <a:avLst/>
                  <a:gdLst>
                    <a:gd name="connsiteX0" fmla="*/ 0 w 125361"/>
                    <a:gd name="connsiteY0" fmla="*/ 22932 h 165107"/>
                    <a:gd name="connsiteX1" fmla="*/ 38984 w 125361"/>
                    <a:gd name="connsiteY1" fmla="*/ 0 h 165107"/>
                    <a:gd name="connsiteX2" fmla="*/ 125361 w 125361"/>
                    <a:gd name="connsiteY2" fmla="*/ 142176 h 165107"/>
                    <a:gd name="connsiteX3" fmla="*/ 85613 w 125361"/>
                    <a:gd name="connsiteY3" fmla="*/ 165107 h 165107"/>
                    <a:gd name="connsiteX4" fmla="*/ 0 w 125361"/>
                    <a:gd name="connsiteY4" fmla="*/ 22932 h 165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61" h="165107">
                      <a:moveTo>
                        <a:pt x="0" y="22932"/>
                      </a:moveTo>
                      <a:lnTo>
                        <a:pt x="38984" y="0"/>
                      </a:lnTo>
                      <a:lnTo>
                        <a:pt x="125361" y="142176"/>
                      </a:lnTo>
                      <a:lnTo>
                        <a:pt x="85613" y="165107"/>
                      </a:lnTo>
                      <a:lnTo>
                        <a:pt x="0" y="22932"/>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7" name="Freeform: Shape 836">
                  <a:extLst>
                    <a:ext uri="{FF2B5EF4-FFF2-40B4-BE49-F238E27FC236}">
                      <a16:creationId xmlns:a16="http://schemas.microsoft.com/office/drawing/2014/main" id="{F7BBF13B-A4CB-4980-701A-E222E665635F}"/>
                    </a:ext>
                  </a:extLst>
                </p:cNvPr>
                <p:cNvSpPr/>
                <p:nvPr/>
              </p:nvSpPr>
              <p:spPr>
                <a:xfrm>
                  <a:off x="5936889" y="3964965"/>
                  <a:ext cx="40513" cy="368434"/>
                </a:xfrm>
                <a:custGeom>
                  <a:avLst/>
                  <a:gdLst>
                    <a:gd name="connsiteX0" fmla="*/ 764 w 40513"/>
                    <a:gd name="connsiteY0" fmla="*/ 22932 h 368434"/>
                    <a:gd name="connsiteX1" fmla="*/ 40513 w 40513"/>
                    <a:gd name="connsiteY1" fmla="*/ 0 h 368434"/>
                    <a:gd name="connsiteX2" fmla="*/ 39749 w 40513"/>
                    <a:gd name="connsiteY2" fmla="*/ 347032 h 368434"/>
                    <a:gd name="connsiteX3" fmla="*/ 0 w 40513"/>
                    <a:gd name="connsiteY3" fmla="*/ 368434 h 368434"/>
                    <a:gd name="connsiteX4" fmla="*/ 764 w 40513"/>
                    <a:gd name="connsiteY4" fmla="*/ 22932 h 368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13" h="368434">
                      <a:moveTo>
                        <a:pt x="764" y="22932"/>
                      </a:moveTo>
                      <a:lnTo>
                        <a:pt x="40513" y="0"/>
                      </a:lnTo>
                      <a:lnTo>
                        <a:pt x="39749" y="347032"/>
                      </a:lnTo>
                      <a:lnTo>
                        <a:pt x="0" y="368434"/>
                      </a:lnTo>
                      <a:lnTo>
                        <a:pt x="764" y="22932"/>
                      </a:lnTo>
                      <a:close/>
                    </a:path>
                  </a:pathLst>
                </a:custGeom>
                <a:solidFill>
                  <a:srgbClr val="156AB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8" name="Freeform: Shape 837">
                  <a:extLst>
                    <a:ext uri="{FF2B5EF4-FFF2-40B4-BE49-F238E27FC236}">
                      <a16:creationId xmlns:a16="http://schemas.microsoft.com/office/drawing/2014/main" id="{E2A15A5C-FB08-6840-3ADE-8C68AE0E60B4}"/>
                    </a:ext>
                  </a:extLst>
                </p:cNvPr>
                <p:cNvSpPr/>
                <p:nvPr/>
              </p:nvSpPr>
              <p:spPr>
                <a:xfrm>
                  <a:off x="5851276" y="3841134"/>
                  <a:ext cx="86376" cy="146762"/>
                </a:xfrm>
                <a:custGeom>
                  <a:avLst/>
                  <a:gdLst>
                    <a:gd name="connsiteX0" fmla="*/ 764 w 86376"/>
                    <a:gd name="connsiteY0" fmla="*/ 0 h 146762"/>
                    <a:gd name="connsiteX1" fmla="*/ 86377 w 86376"/>
                    <a:gd name="connsiteY1" fmla="*/ 146762 h 146762"/>
                    <a:gd name="connsiteX2" fmla="*/ 0 w 86376"/>
                    <a:gd name="connsiteY2" fmla="*/ 97077 h 146762"/>
                    <a:gd name="connsiteX3" fmla="*/ 764 w 86376"/>
                    <a:gd name="connsiteY3" fmla="*/ 0 h 146762"/>
                  </a:gdLst>
                  <a:ahLst/>
                  <a:cxnLst>
                    <a:cxn ang="0">
                      <a:pos x="connsiteX0" y="connsiteY0"/>
                    </a:cxn>
                    <a:cxn ang="0">
                      <a:pos x="connsiteX1" y="connsiteY1"/>
                    </a:cxn>
                    <a:cxn ang="0">
                      <a:pos x="connsiteX2" y="connsiteY2"/>
                    </a:cxn>
                    <a:cxn ang="0">
                      <a:pos x="connsiteX3" y="connsiteY3"/>
                    </a:cxn>
                  </a:cxnLst>
                  <a:rect l="l" t="t" r="r" b="b"/>
                  <a:pathLst>
                    <a:path w="86376" h="146762">
                      <a:moveTo>
                        <a:pt x="764" y="0"/>
                      </a:moveTo>
                      <a:lnTo>
                        <a:pt x="86377" y="146762"/>
                      </a:lnTo>
                      <a:lnTo>
                        <a:pt x="0" y="97077"/>
                      </a:lnTo>
                      <a:lnTo>
                        <a:pt x="764" y="0"/>
                      </a:lnTo>
                      <a:close/>
                    </a:path>
                  </a:pathLst>
                </a:custGeom>
                <a:solidFill>
                  <a:schemeClr val="accent1">
                    <a:lumMod val="40000"/>
                    <a:lumOff val="6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9" name="Freeform: Shape 838">
                  <a:extLst>
                    <a:ext uri="{FF2B5EF4-FFF2-40B4-BE49-F238E27FC236}">
                      <a16:creationId xmlns:a16="http://schemas.microsoft.com/office/drawing/2014/main" id="{E0CA7157-FA66-87E1-0575-2DAB843EDA2B}"/>
                    </a:ext>
                  </a:extLst>
                </p:cNvPr>
                <p:cNvSpPr/>
                <p:nvPr/>
              </p:nvSpPr>
              <p:spPr>
                <a:xfrm>
                  <a:off x="5476721" y="3804444"/>
                  <a:ext cx="303465" cy="614566"/>
                </a:xfrm>
                <a:custGeom>
                  <a:avLst/>
                  <a:gdLst>
                    <a:gd name="connsiteX0" fmla="*/ 217089 w 303465"/>
                    <a:gd name="connsiteY0" fmla="*/ 217086 h 614566"/>
                    <a:gd name="connsiteX1" fmla="*/ 303466 w 303465"/>
                    <a:gd name="connsiteY1" fmla="*/ 266771 h 614566"/>
                    <a:gd name="connsiteX2" fmla="*/ 302702 w 303465"/>
                    <a:gd name="connsiteY2" fmla="*/ 614567 h 614566"/>
                    <a:gd name="connsiteX3" fmla="*/ 0 w 303465"/>
                    <a:gd name="connsiteY3" fmla="*/ 440287 h 614566"/>
                    <a:gd name="connsiteX4" fmla="*/ 1529 w 303465"/>
                    <a:gd name="connsiteY4" fmla="*/ 0 h 614566"/>
                    <a:gd name="connsiteX5" fmla="*/ 217089 w 303465"/>
                    <a:gd name="connsiteY5" fmla="*/ 124595 h 614566"/>
                    <a:gd name="connsiteX6" fmla="*/ 217089 w 303465"/>
                    <a:gd name="connsiteY6" fmla="*/ 217086 h 61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65" h="614566">
                      <a:moveTo>
                        <a:pt x="217089" y="217086"/>
                      </a:moveTo>
                      <a:lnTo>
                        <a:pt x="303466" y="266771"/>
                      </a:lnTo>
                      <a:lnTo>
                        <a:pt x="302702" y="614567"/>
                      </a:lnTo>
                      <a:lnTo>
                        <a:pt x="0" y="440287"/>
                      </a:lnTo>
                      <a:lnTo>
                        <a:pt x="1529" y="0"/>
                      </a:lnTo>
                      <a:lnTo>
                        <a:pt x="217089" y="124595"/>
                      </a:lnTo>
                      <a:lnTo>
                        <a:pt x="217089" y="217086"/>
                      </a:lnTo>
                      <a:close/>
                    </a:path>
                  </a:pathLst>
                </a:custGeom>
                <a:solidFill>
                  <a:schemeClr val="accent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0" name="Freeform: Shape 839">
                  <a:extLst>
                    <a:ext uri="{FF2B5EF4-FFF2-40B4-BE49-F238E27FC236}">
                      <a16:creationId xmlns:a16="http://schemas.microsoft.com/office/drawing/2014/main" id="{E1018541-56E7-510F-5CBA-BABFD37EFCE0}"/>
                    </a:ext>
                  </a:extLst>
                </p:cNvPr>
                <p:cNvSpPr/>
                <p:nvPr/>
              </p:nvSpPr>
              <p:spPr>
                <a:xfrm>
                  <a:off x="5693810" y="3905343"/>
                  <a:ext cx="39748" cy="116186"/>
                </a:xfrm>
                <a:custGeom>
                  <a:avLst/>
                  <a:gdLst>
                    <a:gd name="connsiteX0" fmla="*/ 0 w 39748"/>
                    <a:gd name="connsiteY0" fmla="*/ 23696 h 116186"/>
                    <a:gd name="connsiteX1" fmla="*/ 39749 w 39748"/>
                    <a:gd name="connsiteY1" fmla="*/ 0 h 116186"/>
                    <a:gd name="connsiteX2" fmla="*/ 39749 w 39748"/>
                    <a:gd name="connsiteY2" fmla="*/ 93255 h 116186"/>
                    <a:gd name="connsiteX3" fmla="*/ 0 w 39748"/>
                    <a:gd name="connsiteY3" fmla="*/ 116187 h 116186"/>
                    <a:gd name="connsiteX4" fmla="*/ 0 w 39748"/>
                    <a:gd name="connsiteY4" fmla="*/ 23696 h 116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48" h="116186">
                      <a:moveTo>
                        <a:pt x="0" y="23696"/>
                      </a:moveTo>
                      <a:lnTo>
                        <a:pt x="39749" y="0"/>
                      </a:lnTo>
                      <a:lnTo>
                        <a:pt x="39749" y="93255"/>
                      </a:lnTo>
                      <a:lnTo>
                        <a:pt x="0" y="116187"/>
                      </a:lnTo>
                      <a:lnTo>
                        <a:pt x="0" y="23696"/>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1" name="Freeform: Shape 840">
                  <a:extLst>
                    <a:ext uri="{FF2B5EF4-FFF2-40B4-BE49-F238E27FC236}">
                      <a16:creationId xmlns:a16="http://schemas.microsoft.com/office/drawing/2014/main" id="{1D02A019-5903-B3AD-7D96-FC9DC68E32CF}"/>
                    </a:ext>
                  </a:extLst>
                </p:cNvPr>
                <p:cNvSpPr/>
                <p:nvPr/>
              </p:nvSpPr>
              <p:spPr>
                <a:xfrm>
                  <a:off x="5478250" y="3780748"/>
                  <a:ext cx="255308" cy="148290"/>
                </a:xfrm>
                <a:custGeom>
                  <a:avLst/>
                  <a:gdLst>
                    <a:gd name="connsiteX0" fmla="*/ 0 w 255308"/>
                    <a:gd name="connsiteY0" fmla="*/ 22932 h 148290"/>
                    <a:gd name="connsiteX1" fmla="*/ 39749 w 255308"/>
                    <a:gd name="connsiteY1" fmla="*/ 0 h 148290"/>
                    <a:gd name="connsiteX2" fmla="*/ 255309 w 255308"/>
                    <a:gd name="connsiteY2" fmla="*/ 124595 h 148290"/>
                    <a:gd name="connsiteX3" fmla="*/ 215560 w 255308"/>
                    <a:gd name="connsiteY3" fmla="*/ 148291 h 148290"/>
                    <a:gd name="connsiteX4" fmla="*/ 0 w 255308"/>
                    <a:gd name="connsiteY4" fmla="*/ 22932 h 14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08" h="148290">
                      <a:moveTo>
                        <a:pt x="0" y="22932"/>
                      </a:moveTo>
                      <a:lnTo>
                        <a:pt x="39749" y="0"/>
                      </a:lnTo>
                      <a:lnTo>
                        <a:pt x="255309" y="124595"/>
                      </a:lnTo>
                      <a:lnTo>
                        <a:pt x="215560" y="148291"/>
                      </a:lnTo>
                      <a:lnTo>
                        <a:pt x="0" y="22932"/>
                      </a:lnTo>
                      <a:close/>
                    </a:path>
                  </a:pathLst>
                </a:custGeom>
                <a:solidFill>
                  <a:schemeClr val="accent3">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2" name="Freeform: Shape 841">
                  <a:extLst>
                    <a:ext uri="{FF2B5EF4-FFF2-40B4-BE49-F238E27FC236}">
                      <a16:creationId xmlns:a16="http://schemas.microsoft.com/office/drawing/2014/main" id="{6900BA31-D4D6-A9E2-3D4F-5A19CFC35565}"/>
                    </a:ext>
                  </a:extLst>
                </p:cNvPr>
                <p:cNvSpPr/>
                <p:nvPr/>
              </p:nvSpPr>
              <p:spPr>
                <a:xfrm>
                  <a:off x="5693810" y="3905343"/>
                  <a:ext cx="126125" cy="165871"/>
                </a:xfrm>
                <a:custGeom>
                  <a:avLst/>
                  <a:gdLst>
                    <a:gd name="connsiteX0" fmla="*/ 0 w 126125"/>
                    <a:gd name="connsiteY0" fmla="*/ 23696 h 165871"/>
                    <a:gd name="connsiteX1" fmla="*/ 39749 w 126125"/>
                    <a:gd name="connsiteY1" fmla="*/ 0 h 165871"/>
                    <a:gd name="connsiteX2" fmla="*/ 126126 w 126125"/>
                    <a:gd name="connsiteY2" fmla="*/ 142940 h 165871"/>
                    <a:gd name="connsiteX3" fmla="*/ 86377 w 126125"/>
                    <a:gd name="connsiteY3" fmla="*/ 165872 h 165871"/>
                    <a:gd name="connsiteX4" fmla="*/ 0 w 126125"/>
                    <a:gd name="connsiteY4" fmla="*/ 23696 h 16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25" h="165871">
                      <a:moveTo>
                        <a:pt x="0" y="23696"/>
                      </a:moveTo>
                      <a:lnTo>
                        <a:pt x="39749" y="0"/>
                      </a:lnTo>
                      <a:lnTo>
                        <a:pt x="126126" y="142940"/>
                      </a:lnTo>
                      <a:lnTo>
                        <a:pt x="86377" y="165872"/>
                      </a:lnTo>
                      <a:lnTo>
                        <a:pt x="0" y="23696"/>
                      </a:lnTo>
                      <a:close/>
                    </a:path>
                  </a:pathLst>
                </a:custGeom>
                <a:solidFill>
                  <a:schemeClr val="accent3">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3" name="Freeform: Shape 842">
                  <a:extLst>
                    <a:ext uri="{FF2B5EF4-FFF2-40B4-BE49-F238E27FC236}">
                      <a16:creationId xmlns:a16="http://schemas.microsoft.com/office/drawing/2014/main" id="{824E69A5-22F6-32D1-ACE6-E984EC3A4710}"/>
                    </a:ext>
                  </a:extLst>
                </p:cNvPr>
                <p:cNvSpPr/>
                <p:nvPr/>
              </p:nvSpPr>
              <p:spPr>
                <a:xfrm>
                  <a:off x="5779423" y="4048283"/>
                  <a:ext cx="40513" cy="370727"/>
                </a:xfrm>
                <a:custGeom>
                  <a:avLst/>
                  <a:gdLst>
                    <a:gd name="connsiteX0" fmla="*/ 764 w 40513"/>
                    <a:gd name="connsiteY0" fmla="*/ 22932 h 370727"/>
                    <a:gd name="connsiteX1" fmla="*/ 40513 w 40513"/>
                    <a:gd name="connsiteY1" fmla="*/ 0 h 370727"/>
                    <a:gd name="connsiteX2" fmla="*/ 39749 w 40513"/>
                    <a:gd name="connsiteY2" fmla="*/ 347796 h 370727"/>
                    <a:gd name="connsiteX3" fmla="*/ 0 w 40513"/>
                    <a:gd name="connsiteY3" fmla="*/ 370728 h 370727"/>
                    <a:gd name="connsiteX4" fmla="*/ 764 w 40513"/>
                    <a:gd name="connsiteY4" fmla="*/ 22932 h 370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13" h="370727">
                      <a:moveTo>
                        <a:pt x="764" y="22932"/>
                      </a:moveTo>
                      <a:lnTo>
                        <a:pt x="40513" y="0"/>
                      </a:lnTo>
                      <a:lnTo>
                        <a:pt x="39749" y="347796"/>
                      </a:lnTo>
                      <a:lnTo>
                        <a:pt x="0" y="370728"/>
                      </a:lnTo>
                      <a:lnTo>
                        <a:pt x="764" y="22932"/>
                      </a:lnTo>
                      <a:close/>
                    </a:path>
                  </a:pathLst>
                </a:custGeom>
                <a:solidFill>
                  <a:schemeClr val="accent3">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4" name="Freeform: Shape 843">
                  <a:extLst>
                    <a:ext uri="{FF2B5EF4-FFF2-40B4-BE49-F238E27FC236}">
                      <a16:creationId xmlns:a16="http://schemas.microsoft.com/office/drawing/2014/main" id="{356A0029-D642-3311-D656-3F88FED7AC15}"/>
                    </a:ext>
                  </a:extLst>
                </p:cNvPr>
                <p:cNvSpPr/>
                <p:nvPr/>
              </p:nvSpPr>
              <p:spPr>
                <a:xfrm>
                  <a:off x="5693810" y="3929039"/>
                  <a:ext cx="86376" cy="142175"/>
                </a:xfrm>
                <a:custGeom>
                  <a:avLst/>
                  <a:gdLst>
                    <a:gd name="connsiteX0" fmla="*/ 0 w 86376"/>
                    <a:gd name="connsiteY0" fmla="*/ 0 h 142175"/>
                    <a:gd name="connsiteX1" fmla="*/ 86377 w 86376"/>
                    <a:gd name="connsiteY1" fmla="*/ 142176 h 142175"/>
                    <a:gd name="connsiteX2" fmla="*/ 0 w 86376"/>
                    <a:gd name="connsiteY2" fmla="*/ 92491 h 142175"/>
                    <a:gd name="connsiteX3" fmla="*/ 0 w 86376"/>
                    <a:gd name="connsiteY3" fmla="*/ 0 h 142175"/>
                  </a:gdLst>
                  <a:ahLst/>
                  <a:cxnLst>
                    <a:cxn ang="0">
                      <a:pos x="connsiteX0" y="connsiteY0"/>
                    </a:cxn>
                    <a:cxn ang="0">
                      <a:pos x="connsiteX1" y="connsiteY1"/>
                    </a:cxn>
                    <a:cxn ang="0">
                      <a:pos x="connsiteX2" y="connsiteY2"/>
                    </a:cxn>
                    <a:cxn ang="0">
                      <a:pos x="connsiteX3" y="connsiteY3"/>
                    </a:cxn>
                  </a:cxnLst>
                  <a:rect l="l" t="t" r="r" b="b"/>
                  <a:pathLst>
                    <a:path w="86376" h="142175">
                      <a:moveTo>
                        <a:pt x="0" y="0"/>
                      </a:moveTo>
                      <a:lnTo>
                        <a:pt x="86377" y="142176"/>
                      </a:lnTo>
                      <a:lnTo>
                        <a:pt x="0" y="92491"/>
                      </a:lnTo>
                      <a:lnTo>
                        <a:pt x="0" y="0"/>
                      </a:lnTo>
                      <a:close/>
                    </a:path>
                  </a:pathLst>
                </a:custGeom>
                <a:solidFill>
                  <a:schemeClr val="accent1">
                    <a:lumMod val="20000"/>
                    <a:lumOff val="8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5" name="Freeform: Shape 844">
                  <a:extLst>
                    <a:ext uri="{FF2B5EF4-FFF2-40B4-BE49-F238E27FC236}">
                      <a16:creationId xmlns:a16="http://schemas.microsoft.com/office/drawing/2014/main" id="{F55BDA8F-E18C-F44E-2D8A-12E3D4C95212}"/>
                    </a:ext>
                  </a:extLst>
                </p:cNvPr>
                <p:cNvSpPr/>
                <p:nvPr/>
              </p:nvSpPr>
              <p:spPr>
                <a:xfrm>
                  <a:off x="5589852" y="4047466"/>
                  <a:ext cx="86376" cy="152165"/>
                </a:xfrm>
                <a:custGeom>
                  <a:avLst/>
                  <a:gdLst>
                    <a:gd name="connsiteX0" fmla="*/ 76440 w 86376"/>
                    <a:gd name="connsiteY0" fmla="*/ 73434 h 152165"/>
                    <a:gd name="connsiteX1" fmla="*/ 86377 w 86376"/>
                    <a:gd name="connsiteY1" fmla="*/ 79549 h 152165"/>
                    <a:gd name="connsiteX2" fmla="*/ 86377 w 86376"/>
                    <a:gd name="connsiteY2" fmla="*/ 152165 h 152165"/>
                    <a:gd name="connsiteX3" fmla="*/ 0 w 86376"/>
                    <a:gd name="connsiteY3" fmla="*/ 101716 h 152165"/>
                    <a:gd name="connsiteX4" fmla="*/ 0 w 86376"/>
                    <a:gd name="connsiteY4" fmla="*/ 29099 h 152165"/>
                    <a:gd name="connsiteX5" fmla="*/ 9937 w 86376"/>
                    <a:gd name="connsiteY5" fmla="*/ 35214 h 152165"/>
                    <a:gd name="connsiteX6" fmla="*/ 9937 w 86376"/>
                    <a:gd name="connsiteY6" fmla="*/ 23748 h 152165"/>
                    <a:gd name="connsiteX7" fmla="*/ 43571 w 86376"/>
                    <a:gd name="connsiteY7" fmla="*/ 4639 h 152165"/>
                    <a:gd name="connsiteX8" fmla="*/ 45864 w 86376"/>
                    <a:gd name="connsiteY8" fmla="*/ 6168 h 152165"/>
                    <a:gd name="connsiteX9" fmla="*/ 76440 w 86376"/>
                    <a:gd name="connsiteY9" fmla="*/ 62732 h 152165"/>
                    <a:gd name="connsiteX10" fmla="*/ 76440 w 86376"/>
                    <a:gd name="connsiteY10" fmla="*/ 73434 h 152165"/>
                    <a:gd name="connsiteX11" fmla="*/ 64209 w 86376"/>
                    <a:gd name="connsiteY11" fmla="*/ 67318 h 152165"/>
                    <a:gd name="connsiteX12" fmla="*/ 64209 w 86376"/>
                    <a:gd name="connsiteY12" fmla="*/ 55088 h 152165"/>
                    <a:gd name="connsiteX13" fmla="*/ 42806 w 86376"/>
                    <a:gd name="connsiteY13" fmla="*/ 19162 h 152165"/>
                    <a:gd name="connsiteX14" fmla="*/ 41277 w 86376"/>
                    <a:gd name="connsiteY14" fmla="*/ 18398 h 152165"/>
                    <a:gd name="connsiteX15" fmla="*/ 19110 w 86376"/>
                    <a:gd name="connsiteY15" fmla="*/ 29864 h 152165"/>
                    <a:gd name="connsiteX16" fmla="*/ 19110 w 86376"/>
                    <a:gd name="connsiteY16" fmla="*/ 39801 h 152165"/>
                    <a:gd name="connsiteX17" fmla="*/ 64209 w 86376"/>
                    <a:gd name="connsiteY17" fmla="*/ 67318 h 15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376" h="152165">
                      <a:moveTo>
                        <a:pt x="76440" y="73434"/>
                      </a:moveTo>
                      <a:lnTo>
                        <a:pt x="86377" y="79549"/>
                      </a:lnTo>
                      <a:lnTo>
                        <a:pt x="86377" y="152165"/>
                      </a:lnTo>
                      <a:lnTo>
                        <a:pt x="0" y="101716"/>
                      </a:lnTo>
                      <a:lnTo>
                        <a:pt x="0" y="29099"/>
                      </a:lnTo>
                      <a:lnTo>
                        <a:pt x="9937" y="35214"/>
                      </a:lnTo>
                      <a:lnTo>
                        <a:pt x="9937" y="23748"/>
                      </a:lnTo>
                      <a:cubicBezTo>
                        <a:pt x="9937" y="2346"/>
                        <a:pt x="25225" y="-6063"/>
                        <a:pt x="43571" y="4639"/>
                      </a:cubicBezTo>
                      <a:cubicBezTo>
                        <a:pt x="44335" y="5403"/>
                        <a:pt x="45099" y="5403"/>
                        <a:pt x="45864" y="6168"/>
                      </a:cubicBezTo>
                      <a:cubicBezTo>
                        <a:pt x="63445" y="17633"/>
                        <a:pt x="76440" y="42858"/>
                        <a:pt x="76440" y="62732"/>
                      </a:cubicBezTo>
                      <a:lnTo>
                        <a:pt x="76440" y="73434"/>
                      </a:lnTo>
                      <a:close/>
                      <a:moveTo>
                        <a:pt x="64209" y="67318"/>
                      </a:moveTo>
                      <a:lnTo>
                        <a:pt x="64209" y="55088"/>
                      </a:lnTo>
                      <a:cubicBezTo>
                        <a:pt x="64209" y="42858"/>
                        <a:pt x="54272" y="26042"/>
                        <a:pt x="42806" y="19162"/>
                      </a:cubicBezTo>
                      <a:cubicBezTo>
                        <a:pt x="42042" y="19162"/>
                        <a:pt x="42042" y="18398"/>
                        <a:pt x="41277" y="18398"/>
                      </a:cubicBezTo>
                      <a:cubicBezTo>
                        <a:pt x="29047" y="12283"/>
                        <a:pt x="19110" y="14576"/>
                        <a:pt x="19110" y="29864"/>
                      </a:cubicBezTo>
                      <a:lnTo>
                        <a:pt x="19110" y="39801"/>
                      </a:lnTo>
                      <a:lnTo>
                        <a:pt x="64209" y="67318"/>
                      </a:lnTo>
                      <a:close/>
                    </a:path>
                  </a:pathLst>
                </a:custGeom>
                <a:solidFill>
                  <a:schemeClr val="bg1"/>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6" name="Freeform: Shape 845">
                  <a:extLst>
                    <a:ext uri="{FF2B5EF4-FFF2-40B4-BE49-F238E27FC236}">
                      <a16:creationId xmlns:a16="http://schemas.microsoft.com/office/drawing/2014/main" id="{49844554-BF38-43B7-E819-B98B4FD65560}"/>
                    </a:ext>
                  </a:extLst>
                </p:cNvPr>
                <p:cNvSpPr/>
                <p:nvPr/>
              </p:nvSpPr>
              <p:spPr>
                <a:xfrm>
                  <a:off x="5619664" y="4115392"/>
                  <a:ext cx="21403" cy="40504"/>
                </a:xfrm>
                <a:custGeom>
                  <a:avLst/>
                  <a:gdLst>
                    <a:gd name="connsiteX0" fmla="*/ 11466 w 21403"/>
                    <a:gd name="connsiteY0" fmla="*/ 1686 h 40504"/>
                    <a:gd name="connsiteX1" fmla="*/ 21403 w 21403"/>
                    <a:gd name="connsiteY1" fmla="*/ 18502 h 40504"/>
                    <a:gd name="connsiteX2" fmla="*/ 16052 w 21403"/>
                    <a:gd name="connsiteY2" fmla="*/ 25382 h 40504"/>
                    <a:gd name="connsiteX3" fmla="*/ 16052 w 21403"/>
                    <a:gd name="connsiteY3" fmla="*/ 36847 h 40504"/>
                    <a:gd name="connsiteX4" fmla="*/ 10702 w 21403"/>
                    <a:gd name="connsiteY4" fmla="*/ 39905 h 40504"/>
                    <a:gd name="connsiteX5" fmla="*/ 5351 w 21403"/>
                    <a:gd name="connsiteY5" fmla="*/ 31497 h 40504"/>
                    <a:gd name="connsiteX6" fmla="*/ 5351 w 21403"/>
                    <a:gd name="connsiteY6" fmla="*/ 20031 h 40504"/>
                    <a:gd name="connsiteX7" fmla="*/ 0 w 21403"/>
                    <a:gd name="connsiteY7" fmla="*/ 7036 h 40504"/>
                    <a:gd name="connsiteX8" fmla="*/ 11466 w 21403"/>
                    <a:gd name="connsiteY8" fmla="*/ 1686 h 4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03" h="40504">
                      <a:moveTo>
                        <a:pt x="11466" y="1686"/>
                      </a:moveTo>
                      <a:cubicBezTo>
                        <a:pt x="16817" y="4743"/>
                        <a:pt x="21403" y="12387"/>
                        <a:pt x="21403" y="18502"/>
                      </a:cubicBezTo>
                      <a:cubicBezTo>
                        <a:pt x="21403" y="22324"/>
                        <a:pt x="19110" y="25382"/>
                        <a:pt x="16052" y="25382"/>
                      </a:cubicBezTo>
                      <a:lnTo>
                        <a:pt x="16052" y="36847"/>
                      </a:lnTo>
                      <a:cubicBezTo>
                        <a:pt x="16052" y="39905"/>
                        <a:pt x="13759" y="41434"/>
                        <a:pt x="10702" y="39905"/>
                      </a:cubicBezTo>
                      <a:cubicBezTo>
                        <a:pt x="7644" y="38376"/>
                        <a:pt x="5351" y="34554"/>
                        <a:pt x="5351" y="31497"/>
                      </a:cubicBezTo>
                      <a:lnTo>
                        <a:pt x="5351" y="20031"/>
                      </a:lnTo>
                      <a:cubicBezTo>
                        <a:pt x="2293" y="16209"/>
                        <a:pt x="0" y="11623"/>
                        <a:pt x="0" y="7036"/>
                      </a:cubicBezTo>
                      <a:cubicBezTo>
                        <a:pt x="764" y="921"/>
                        <a:pt x="5351" y="-2136"/>
                        <a:pt x="11466" y="1686"/>
                      </a:cubicBezTo>
                      <a:close/>
                    </a:path>
                  </a:pathLst>
                </a:custGeom>
                <a:solidFill>
                  <a:srgbClr val="45CAF2"/>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7" name="Freeform: Shape 846">
                  <a:extLst>
                    <a:ext uri="{FF2B5EF4-FFF2-40B4-BE49-F238E27FC236}">
                      <a16:creationId xmlns:a16="http://schemas.microsoft.com/office/drawing/2014/main" id="{5615A45E-DBE8-EA15-5370-2406FB419813}"/>
                    </a:ext>
                  </a:extLst>
                </p:cNvPr>
                <p:cNvSpPr/>
                <p:nvPr/>
              </p:nvSpPr>
              <p:spPr>
                <a:xfrm>
                  <a:off x="6443685" y="4472518"/>
                  <a:ext cx="120010" cy="241546"/>
                </a:xfrm>
                <a:custGeom>
                  <a:avLst/>
                  <a:gdLst>
                    <a:gd name="connsiteX0" fmla="*/ 0 w 120010"/>
                    <a:gd name="connsiteY0" fmla="*/ 174280 h 241546"/>
                    <a:gd name="connsiteX1" fmla="*/ 120010 w 120010"/>
                    <a:gd name="connsiteY1" fmla="*/ 241546 h 241546"/>
                    <a:gd name="connsiteX2" fmla="*/ 120010 w 120010"/>
                    <a:gd name="connsiteY2" fmla="*/ 51214 h 241546"/>
                    <a:gd name="connsiteX3" fmla="*/ 0 w 120010"/>
                    <a:gd name="connsiteY3" fmla="*/ 0 h 241546"/>
                    <a:gd name="connsiteX4" fmla="*/ 0 w 120010"/>
                    <a:gd name="connsiteY4" fmla="*/ 174280 h 24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0" h="241546">
                      <a:moveTo>
                        <a:pt x="0" y="174280"/>
                      </a:moveTo>
                      <a:lnTo>
                        <a:pt x="120010" y="241546"/>
                      </a:lnTo>
                      <a:lnTo>
                        <a:pt x="120010" y="51214"/>
                      </a:lnTo>
                      <a:lnTo>
                        <a:pt x="0" y="0"/>
                      </a:lnTo>
                      <a:lnTo>
                        <a:pt x="0" y="174280"/>
                      </a:lnTo>
                      <a:close/>
                    </a:path>
                  </a:pathLst>
                </a:custGeom>
                <a:solidFill>
                  <a:schemeClr val="bg1">
                    <a:lumMod val="85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8" name="Freeform: Shape 847">
                  <a:extLst>
                    <a:ext uri="{FF2B5EF4-FFF2-40B4-BE49-F238E27FC236}">
                      <a16:creationId xmlns:a16="http://schemas.microsoft.com/office/drawing/2014/main" id="{1BE5EBA2-F0C0-BED3-6EFA-0F4BF7354ECA}"/>
                    </a:ext>
                  </a:extLst>
                </p:cNvPr>
                <p:cNvSpPr/>
                <p:nvPr/>
              </p:nvSpPr>
              <p:spPr>
                <a:xfrm>
                  <a:off x="6457444" y="4524444"/>
                  <a:ext cx="86376" cy="152165"/>
                </a:xfrm>
                <a:custGeom>
                  <a:avLst/>
                  <a:gdLst>
                    <a:gd name="connsiteX0" fmla="*/ 76440 w 86376"/>
                    <a:gd name="connsiteY0" fmla="*/ 73434 h 152165"/>
                    <a:gd name="connsiteX1" fmla="*/ 86377 w 86376"/>
                    <a:gd name="connsiteY1" fmla="*/ 79549 h 152165"/>
                    <a:gd name="connsiteX2" fmla="*/ 86377 w 86376"/>
                    <a:gd name="connsiteY2" fmla="*/ 152165 h 152165"/>
                    <a:gd name="connsiteX3" fmla="*/ 0 w 86376"/>
                    <a:gd name="connsiteY3" fmla="*/ 101716 h 152165"/>
                    <a:gd name="connsiteX4" fmla="*/ 0 w 86376"/>
                    <a:gd name="connsiteY4" fmla="*/ 29099 h 152165"/>
                    <a:gd name="connsiteX5" fmla="*/ 9937 w 86376"/>
                    <a:gd name="connsiteY5" fmla="*/ 35214 h 152165"/>
                    <a:gd name="connsiteX6" fmla="*/ 9937 w 86376"/>
                    <a:gd name="connsiteY6" fmla="*/ 23748 h 152165"/>
                    <a:gd name="connsiteX7" fmla="*/ 43571 w 86376"/>
                    <a:gd name="connsiteY7" fmla="*/ 4639 h 152165"/>
                    <a:gd name="connsiteX8" fmla="*/ 45864 w 86376"/>
                    <a:gd name="connsiteY8" fmla="*/ 6168 h 152165"/>
                    <a:gd name="connsiteX9" fmla="*/ 76440 w 86376"/>
                    <a:gd name="connsiteY9" fmla="*/ 62732 h 152165"/>
                    <a:gd name="connsiteX10" fmla="*/ 76440 w 86376"/>
                    <a:gd name="connsiteY10" fmla="*/ 73434 h 152165"/>
                    <a:gd name="connsiteX11" fmla="*/ 64209 w 86376"/>
                    <a:gd name="connsiteY11" fmla="*/ 67319 h 152165"/>
                    <a:gd name="connsiteX12" fmla="*/ 64209 w 86376"/>
                    <a:gd name="connsiteY12" fmla="*/ 55088 h 152165"/>
                    <a:gd name="connsiteX13" fmla="*/ 42806 w 86376"/>
                    <a:gd name="connsiteY13" fmla="*/ 19162 h 152165"/>
                    <a:gd name="connsiteX14" fmla="*/ 41277 w 86376"/>
                    <a:gd name="connsiteY14" fmla="*/ 18398 h 152165"/>
                    <a:gd name="connsiteX15" fmla="*/ 19110 w 86376"/>
                    <a:gd name="connsiteY15" fmla="*/ 29864 h 152165"/>
                    <a:gd name="connsiteX16" fmla="*/ 19110 w 86376"/>
                    <a:gd name="connsiteY16" fmla="*/ 39801 h 152165"/>
                    <a:gd name="connsiteX17" fmla="*/ 64209 w 86376"/>
                    <a:gd name="connsiteY17" fmla="*/ 67319 h 15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376" h="152165">
                      <a:moveTo>
                        <a:pt x="76440" y="73434"/>
                      </a:moveTo>
                      <a:lnTo>
                        <a:pt x="86377" y="79549"/>
                      </a:lnTo>
                      <a:lnTo>
                        <a:pt x="86377" y="152165"/>
                      </a:lnTo>
                      <a:lnTo>
                        <a:pt x="0" y="101716"/>
                      </a:lnTo>
                      <a:lnTo>
                        <a:pt x="0" y="29099"/>
                      </a:lnTo>
                      <a:lnTo>
                        <a:pt x="9937" y="35214"/>
                      </a:lnTo>
                      <a:lnTo>
                        <a:pt x="9937" y="23748"/>
                      </a:lnTo>
                      <a:cubicBezTo>
                        <a:pt x="9937" y="2346"/>
                        <a:pt x="25225" y="-6063"/>
                        <a:pt x="43571" y="4639"/>
                      </a:cubicBezTo>
                      <a:cubicBezTo>
                        <a:pt x="44335" y="5403"/>
                        <a:pt x="45099" y="5403"/>
                        <a:pt x="45864" y="6168"/>
                      </a:cubicBezTo>
                      <a:cubicBezTo>
                        <a:pt x="63445" y="17633"/>
                        <a:pt x="76440" y="42858"/>
                        <a:pt x="76440" y="62732"/>
                      </a:cubicBezTo>
                      <a:lnTo>
                        <a:pt x="76440" y="73434"/>
                      </a:lnTo>
                      <a:close/>
                      <a:moveTo>
                        <a:pt x="64209" y="67319"/>
                      </a:moveTo>
                      <a:lnTo>
                        <a:pt x="64209" y="55088"/>
                      </a:lnTo>
                      <a:cubicBezTo>
                        <a:pt x="64209" y="42858"/>
                        <a:pt x="54272" y="26042"/>
                        <a:pt x="42806" y="19162"/>
                      </a:cubicBezTo>
                      <a:cubicBezTo>
                        <a:pt x="42042" y="19162"/>
                        <a:pt x="42042" y="18398"/>
                        <a:pt x="41277" y="18398"/>
                      </a:cubicBezTo>
                      <a:cubicBezTo>
                        <a:pt x="29047" y="12283"/>
                        <a:pt x="19110" y="14576"/>
                        <a:pt x="19110" y="29864"/>
                      </a:cubicBezTo>
                      <a:lnTo>
                        <a:pt x="19110" y="39801"/>
                      </a:lnTo>
                      <a:lnTo>
                        <a:pt x="64209" y="67319"/>
                      </a:lnTo>
                      <a:close/>
                    </a:path>
                  </a:pathLst>
                </a:custGeom>
                <a:solidFill>
                  <a:schemeClr val="bg1"/>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9" name="Freeform: Shape 848">
                  <a:extLst>
                    <a:ext uri="{FF2B5EF4-FFF2-40B4-BE49-F238E27FC236}">
                      <a16:creationId xmlns:a16="http://schemas.microsoft.com/office/drawing/2014/main" id="{79A81D6F-5D11-133F-3658-EE4933EAE259}"/>
                    </a:ext>
                  </a:extLst>
                </p:cNvPr>
                <p:cNvSpPr/>
                <p:nvPr/>
              </p:nvSpPr>
              <p:spPr>
                <a:xfrm>
                  <a:off x="6487255" y="4592707"/>
                  <a:ext cx="21403" cy="40167"/>
                </a:xfrm>
                <a:custGeom>
                  <a:avLst/>
                  <a:gdLst>
                    <a:gd name="connsiteX0" fmla="*/ 11466 w 21403"/>
                    <a:gd name="connsiteY0" fmla="*/ 1348 h 40167"/>
                    <a:gd name="connsiteX1" fmla="*/ 21403 w 21403"/>
                    <a:gd name="connsiteY1" fmla="*/ 18165 h 40167"/>
                    <a:gd name="connsiteX2" fmla="*/ 16052 w 21403"/>
                    <a:gd name="connsiteY2" fmla="*/ 25044 h 40167"/>
                    <a:gd name="connsiteX3" fmla="*/ 16052 w 21403"/>
                    <a:gd name="connsiteY3" fmla="*/ 36510 h 40167"/>
                    <a:gd name="connsiteX4" fmla="*/ 10702 w 21403"/>
                    <a:gd name="connsiteY4" fmla="*/ 39568 h 40167"/>
                    <a:gd name="connsiteX5" fmla="*/ 5351 w 21403"/>
                    <a:gd name="connsiteY5" fmla="*/ 31159 h 40167"/>
                    <a:gd name="connsiteX6" fmla="*/ 5351 w 21403"/>
                    <a:gd name="connsiteY6" fmla="*/ 19694 h 40167"/>
                    <a:gd name="connsiteX7" fmla="*/ 0 w 21403"/>
                    <a:gd name="connsiteY7" fmla="*/ 6699 h 40167"/>
                    <a:gd name="connsiteX8" fmla="*/ 11466 w 21403"/>
                    <a:gd name="connsiteY8" fmla="*/ 1348 h 4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03" h="40167">
                      <a:moveTo>
                        <a:pt x="11466" y="1348"/>
                      </a:moveTo>
                      <a:cubicBezTo>
                        <a:pt x="16817" y="4406"/>
                        <a:pt x="21403" y="12050"/>
                        <a:pt x="21403" y="18165"/>
                      </a:cubicBezTo>
                      <a:cubicBezTo>
                        <a:pt x="21403" y="21987"/>
                        <a:pt x="19110" y="25044"/>
                        <a:pt x="16052" y="25044"/>
                      </a:cubicBezTo>
                      <a:lnTo>
                        <a:pt x="16052" y="36510"/>
                      </a:lnTo>
                      <a:cubicBezTo>
                        <a:pt x="16052" y="39568"/>
                        <a:pt x="13759" y="41097"/>
                        <a:pt x="10702" y="39568"/>
                      </a:cubicBezTo>
                      <a:cubicBezTo>
                        <a:pt x="7644" y="38039"/>
                        <a:pt x="5351" y="34217"/>
                        <a:pt x="5351" y="31159"/>
                      </a:cubicBezTo>
                      <a:lnTo>
                        <a:pt x="5351" y="19694"/>
                      </a:lnTo>
                      <a:cubicBezTo>
                        <a:pt x="2293" y="15872"/>
                        <a:pt x="0" y="11286"/>
                        <a:pt x="0" y="6699"/>
                      </a:cubicBezTo>
                      <a:cubicBezTo>
                        <a:pt x="764" y="584"/>
                        <a:pt x="5351" y="-1709"/>
                        <a:pt x="11466" y="1348"/>
                      </a:cubicBezTo>
                      <a:close/>
                    </a:path>
                  </a:pathLst>
                </a:custGeom>
                <a:solidFill>
                  <a:srgbClr val="45CAF2"/>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0" name="Freeform: Shape 849">
                  <a:extLst>
                    <a:ext uri="{FF2B5EF4-FFF2-40B4-BE49-F238E27FC236}">
                      <a16:creationId xmlns:a16="http://schemas.microsoft.com/office/drawing/2014/main" id="{54897E6D-C10B-A1E4-5BD8-684E23507FA3}"/>
                    </a:ext>
                  </a:extLst>
                </p:cNvPr>
                <p:cNvSpPr/>
                <p:nvPr/>
              </p:nvSpPr>
              <p:spPr>
                <a:xfrm>
                  <a:off x="4477653" y="3703545"/>
                  <a:ext cx="420418" cy="244603"/>
                </a:xfrm>
                <a:custGeom>
                  <a:avLst/>
                  <a:gdLst>
                    <a:gd name="connsiteX0" fmla="*/ 117717 w 420418"/>
                    <a:gd name="connsiteY0" fmla="*/ 0 h 244603"/>
                    <a:gd name="connsiteX1" fmla="*/ 420419 w 420418"/>
                    <a:gd name="connsiteY1" fmla="*/ 175045 h 244603"/>
                    <a:gd name="connsiteX2" fmla="*/ 302702 w 420418"/>
                    <a:gd name="connsiteY2" fmla="*/ 244604 h 244603"/>
                    <a:gd name="connsiteX3" fmla="*/ 0 w 420418"/>
                    <a:gd name="connsiteY3" fmla="*/ 69559 h 244603"/>
                    <a:gd name="connsiteX4" fmla="*/ 117717 w 420418"/>
                    <a:gd name="connsiteY4" fmla="*/ 0 h 2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18" h="244603">
                      <a:moveTo>
                        <a:pt x="117717" y="0"/>
                      </a:moveTo>
                      <a:lnTo>
                        <a:pt x="420419" y="175045"/>
                      </a:lnTo>
                      <a:lnTo>
                        <a:pt x="302702" y="244604"/>
                      </a:lnTo>
                      <a:lnTo>
                        <a:pt x="0" y="69559"/>
                      </a:lnTo>
                      <a:lnTo>
                        <a:pt x="117717" y="0"/>
                      </a:lnTo>
                      <a:close/>
                    </a:path>
                  </a:pathLst>
                </a:custGeom>
                <a:gradFill>
                  <a:gsLst>
                    <a:gs pos="0">
                      <a:srgbClr val="000000"/>
                    </a:gs>
                    <a:gs pos="82210">
                      <a:srgbClr val="000000">
                        <a:alpha val="0"/>
                      </a:srgbClr>
                    </a:gs>
                  </a:gsLst>
                  <a:lin ang="7929332"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1" name="Freeform: Shape 850">
                  <a:extLst>
                    <a:ext uri="{FF2B5EF4-FFF2-40B4-BE49-F238E27FC236}">
                      <a16:creationId xmlns:a16="http://schemas.microsoft.com/office/drawing/2014/main" id="{A20EA405-C398-86DE-1D53-5A8CB2CA2033}"/>
                    </a:ext>
                  </a:extLst>
                </p:cNvPr>
                <p:cNvSpPr/>
                <p:nvPr/>
              </p:nvSpPr>
              <p:spPr>
                <a:xfrm>
                  <a:off x="4630533" y="3622520"/>
                  <a:ext cx="420418" cy="244603"/>
                </a:xfrm>
                <a:custGeom>
                  <a:avLst/>
                  <a:gdLst>
                    <a:gd name="connsiteX0" fmla="*/ 117717 w 420418"/>
                    <a:gd name="connsiteY0" fmla="*/ 0 h 244603"/>
                    <a:gd name="connsiteX1" fmla="*/ 420419 w 420418"/>
                    <a:gd name="connsiteY1" fmla="*/ 175044 h 244603"/>
                    <a:gd name="connsiteX2" fmla="*/ 302702 w 420418"/>
                    <a:gd name="connsiteY2" fmla="*/ 244604 h 244603"/>
                    <a:gd name="connsiteX3" fmla="*/ 0 w 420418"/>
                    <a:gd name="connsiteY3" fmla="*/ 69559 h 244603"/>
                    <a:gd name="connsiteX4" fmla="*/ 117717 w 420418"/>
                    <a:gd name="connsiteY4" fmla="*/ 0 h 2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18" h="244603">
                      <a:moveTo>
                        <a:pt x="117717" y="0"/>
                      </a:moveTo>
                      <a:lnTo>
                        <a:pt x="420419" y="175044"/>
                      </a:lnTo>
                      <a:lnTo>
                        <a:pt x="302702" y="244604"/>
                      </a:lnTo>
                      <a:lnTo>
                        <a:pt x="0" y="69559"/>
                      </a:lnTo>
                      <a:lnTo>
                        <a:pt x="117717" y="0"/>
                      </a:lnTo>
                      <a:close/>
                    </a:path>
                  </a:pathLst>
                </a:custGeom>
                <a:gradFill>
                  <a:gsLst>
                    <a:gs pos="0">
                      <a:srgbClr val="000000"/>
                    </a:gs>
                    <a:gs pos="82210">
                      <a:srgbClr val="000000">
                        <a:alpha val="0"/>
                      </a:srgbClr>
                    </a:gs>
                  </a:gsLst>
                  <a:lin ang="7929358"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2" name="Freeform: Shape 851">
                  <a:extLst>
                    <a:ext uri="{FF2B5EF4-FFF2-40B4-BE49-F238E27FC236}">
                      <a16:creationId xmlns:a16="http://schemas.microsoft.com/office/drawing/2014/main" id="{B73FEC9B-168A-605F-FEA2-3E20832403A6}"/>
                    </a:ext>
                  </a:extLst>
                </p:cNvPr>
                <p:cNvSpPr/>
                <p:nvPr/>
              </p:nvSpPr>
              <p:spPr>
                <a:xfrm>
                  <a:off x="4788763" y="3539202"/>
                  <a:ext cx="420418" cy="244603"/>
                </a:xfrm>
                <a:custGeom>
                  <a:avLst/>
                  <a:gdLst>
                    <a:gd name="connsiteX0" fmla="*/ 117717 w 420418"/>
                    <a:gd name="connsiteY0" fmla="*/ 0 h 244603"/>
                    <a:gd name="connsiteX1" fmla="*/ 420419 w 420418"/>
                    <a:gd name="connsiteY1" fmla="*/ 175045 h 244603"/>
                    <a:gd name="connsiteX2" fmla="*/ 302702 w 420418"/>
                    <a:gd name="connsiteY2" fmla="*/ 244604 h 244603"/>
                    <a:gd name="connsiteX3" fmla="*/ 0 w 420418"/>
                    <a:gd name="connsiteY3" fmla="*/ 69559 h 244603"/>
                    <a:gd name="connsiteX4" fmla="*/ 117717 w 420418"/>
                    <a:gd name="connsiteY4" fmla="*/ 0 h 2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18" h="244603">
                      <a:moveTo>
                        <a:pt x="117717" y="0"/>
                      </a:moveTo>
                      <a:lnTo>
                        <a:pt x="420419" y="175045"/>
                      </a:lnTo>
                      <a:lnTo>
                        <a:pt x="302702" y="244604"/>
                      </a:lnTo>
                      <a:lnTo>
                        <a:pt x="0" y="69559"/>
                      </a:lnTo>
                      <a:lnTo>
                        <a:pt x="117717" y="0"/>
                      </a:lnTo>
                      <a:close/>
                    </a:path>
                  </a:pathLst>
                </a:custGeom>
                <a:gradFill>
                  <a:gsLst>
                    <a:gs pos="0">
                      <a:srgbClr val="000000"/>
                    </a:gs>
                    <a:gs pos="82210">
                      <a:srgbClr val="000000">
                        <a:alpha val="0"/>
                      </a:srgbClr>
                    </a:gs>
                  </a:gsLst>
                  <a:lin ang="7929254"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3" name="Freeform: Shape 852">
                  <a:extLst>
                    <a:ext uri="{FF2B5EF4-FFF2-40B4-BE49-F238E27FC236}">
                      <a16:creationId xmlns:a16="http://schemas.microsoft.com/office/drawing/2014/main" id="{75293597-50DE-D3CC-3F33-B2ABC646226D}"/>
                    </a:ext>
                  </a:extLst>
                </p:cNvPr>
                <p:cNvSpPr/>
                <p:nvPr/>
              </p:nvSpPr>
              <p:spPr>
                <a:xfrm>
                  <a:off x="4868261" y="3121850"/>
                  <a:ext cx="303465" cy="615328"/>
                </a:xfrm>
                <a:custGeom>
                  <a:avLst/>
                  <a:gdLst>
                    <a:gd name="connsiteX0" fmla="*/ 217089 w 303465"/>
                    <a:gd name="connsiteY0" fmla="*/ 217847 h 615328"/>
                    <a:gd name="connsiteX1" fmla="*/ 303466 w 303465"/>
                    <a:gd name="connsiteY1" fmla="*/ 267532 h 615328"/>
                    <a:gd name="connsiteX2" fmla="*/ 302702 w 303465"/>
                    <a:gd name="connsiteY2" fmla="*/ 615328 h 615328"/>
                    <a:gd name="connsiteX3" fmla="*/ 0 w 303465"/>
                    <a:gd name="connsiteY3" fmla="*/ 440284 h 615328"/>
                    <a:gd name="connsiteX4" fmla="*/ 1529 w 303465"/>
                    <a:gd name="connsiteY4" fmla="*/ 0 h 615328"/>
                    <a:gd name="connsiteX5" fmla="*/ 217853 w 303465"/>
                    <a:gd name="connsiteY5" fmla="*/ 124592 h 615328"/>
                    <a:gd name="connsiteX6" fmla="*/ 217089 w 303465"/>
                    <a:gd name="connsiteY6" fmla="*/ 217847 h 61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65" h="615328">
                      <a:moveTo>
                        <a:pt x="217089" y="217847"/>
                      </a:moveTo>
                      <a:lnTo>
                        <a:pt x="303466" y="267532"/>
                      </a:lnTo>
                      <a:lnTo>
                        <a:pt x="302702" y="615328"/>
                      </a:lnTo>
                      <a:lnTo>
                        <a:pt x="0" y="440284"/>
                      </a:lnTo>
                      <a:lnTo>
                        <a:pt x="1529" y="0"/>
                      </a:lnTo>
                      <a:lnTo>
                        <a:pt x="217853" y="124592"/>
                      </a:lnTo>
                      <a:lnTo>
                        <a:pt x="217089" y="217847"/>
                      </a:lnTo>
                      <a:close/>
                    </a:path>
                  </a:pathLst>
                </a:custGeom>
                <a:solidFill>
                  <a:srgbClr val="243A5E"/>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4" name="Freeform: Shape 853">
                  <a:extLst>
                    <a:ext uri="{FF2B5EF4-FFF2-40B4-BE49-F238E27FC236}">
                      <a16:creationId xmlns:a16="http://schemas.microsoft.com/office/drawing/2014/main" id="{1AD4AD3F-7E4F-6964-03F1-D9E828C7F958}"/>
                    </a:ext>
                  </a:extLst>
                </p:cNvPr>
                <p:cNvSpPr/>
                <p:nvPr/>
              </p:nvSpPr>
              <p:spPr>
                <a:xfrm>
                  <a:off x="5085350" y="3223510"/>
                  <a:ext cx="39748" cy="116186"/>
                </a:xfrm>
                <a:custGeom>
                  <a:avLst/>
                  <a:gdLst>
                    <a:gd name="connsiteX0" fmla="*/ 0 w 39748"/>
                    <a:gd name="connsiteY0" fmla="*/ 22932 h 116186"/>
                    <a:gd name="connsiteX1" fmla="*/ 39749 w 39748"/>
                    <a:gd name="connsiteY1" fmla="*/ 0 h 116186"/>
                    <a:gd name="connsiteX2" fmla="*/ 39749 w 39748"/>
                    <a:gd name="connsiteY2" fmla="*/ 92491 h 116186"/>
                    <a:gd name="connsiteX3" fmla="*/ 0 w 39748"/>
                    <a:gd name="connsiteY3" fmla="*/ 116187 h 116186"/>
                    <a:gd name="connsiteX4" fmla="*/ 0 w 39748"/>
                    <a:gd name="connsiteY4" fmla="*/ 22932 h 116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48" h="116186">
                      <a:moveTo>
                        <a:pt x="0" y="22932"/>
                      </a:moveTo>
                      <a:lnTo>
                        <a:pt x="39749" y="0"/>
                      </a:lnTo>
                      <a:lnTo>
                        <a:pt x="39749" y="92491"/>
                      </a:lnTo>
                      <a:lnTo>
                        <a:pt x="0" y="116187"/>
                      </a:lnTo>
                      <a:lnTo>
                        <a:pt x="0" y="22932"/>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5" name="Freeform: Shape 854">
                  <a:extLst>
                    <a:ext uri="{FF2B5EF4-FFF2-40B4-BE49-F238E27FC236}">
                      <a16:creationId xmlns:a16="http://schemas.microsoft.com/office/drawing/2014/main" id="{10E45213-0EB4-FE88-932E-82927C538877}"/>
                    </a:ext>
                  </a:extLst>
                </p:cNvPr>
                <p:cNvSpPr/>
                <p:nvPr/>
              </p:nvSpPr>
              <p:spPr>
                <a:xfrm>
                  <a:off x="4869789" y="3098918"/>
                  <a:ext cx="255308" cy="147523"/>
                </a:xfrm>
                <a:custGeom>
                  <a:avLst/>
                  <a:gdLst>
                    <a:gd name="connsiteX0" fmla="*/ 0 w 255308"/>
                    <a:gd name="connsiteY0" fmla="*/ 22932 h 147523"/>
                    <a:gd name="connsiteX1" fmla="*/ 39749 w 255308"/>
                    <a:gd name="connsiteY1" fmla="*/ 0 h 147523"/>
                    <a:gd name="connsiteX2" fmla="*/ 255309 w 255308"/>
                    <a:gd name="connsiteY2" fmla="*/ 124592 h 147523"/>
                    <a:gd name="connsiteX3" fmla="*/ 215560 w 255308"/>
                    <a:gd name="connsiteY3" fmla="*/ 147524 h 147523"/>
                    <a:gd name="connsiteX4" fmla="*/ 0 w 255308"/>
                    <a:gd name="connsiteY4" fmla="*/ 22932 h 14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08" h="147523">
                      <a:moveTo>
                        <a:pt x="0" y="22932"/>
                      </a:moveTo>
                      <a:lnTo>
                        <a:pt x="39749" y="0"/>
                      </a:lnTo>
                      <a:lnTo>
                        <a:pt x="255309" y="124592"/>
                      </a:lnTo>
                      <a:lnTo>
                        <a:pt x="215560" y="147524"/>
                      </a:lnTo>
                      <a:lnTo>
                        <a:pt x="0" y="22932"/>
                      </a:lnTo>
                      <a:close/>
                    </a:path>
                  </a:pathLst>
                </a:custGeom>
                <a:solidFill>
                  <a:srgbClr val="185A97"/>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6" name="Freeform: Shape 855">
                  <a:extLst>
                    <a:ext uri="{FF2B5EF4-FFF2-40B4-BE49-F238E27FC236}">
                      <a16:creationId xmlns:a16="http://schemas.microsoft.com/office/drawing/2014/main" id="{00823A8D-B977-8D9D-8AEE-F684DD761FF0}"/>
                    </a:ext>
                  </a:extLst>
                </p:cNvPr>
                <p:cNvSpPr/>
                <p:nvPr/>
              </p:nvSpPr>
              <p:spPr>
                <a:xfrm>
                  <a:off x="5085350" y="3223510"/>
                  <a:ext cx="126125" cy="165871"/>
                </a:xfrm>
                <a:custGeom>
                  <a:avLst/>
                  <a:gdLst>
                    <a:gd name="connsiteX0" fmla="*/ 0 w 126125"/>
                    <a:gd name="connsiteY0" fmla="*/ 22932 h 165871"/>
                    <a:gd name="connsiteX1" fmla="*/ 39749 w 126125"/>
                    <a:gd name="connsiteY1" fmla="*/ 0 h 165871"/>
                    <a:gd name="connsiteX2" fmla="*/ 126126 w 126125"/>
                    <a:gd name="connsiteY2" fmla="*/ 142940 h 165871"/>
                    <a:gd name="connsiteX3" fmla="*/ 86377 w 126125"/>
                    <a:gd name="connsiteY3" fmla="*/ 165872 h 165871"/>
                    <a:gd name="connsiteX4" fmla="*/ 0 w 126125"/>
                    <a:gd name="connsiteY4" fmla="*/ 22932 h 16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25" h="165871">
                      <a:moveTo>
                        <a:pt x="0" y="22932"/>
                      </a:moveTo>
                      <a:lnTo>
                        <a:pt x="39749" y="0"/>
                      </a:lnTo>
                      <a:lnTo>
                        <a:pt x="126126" y="142940"/>
                      </a:lnTo>
                      <a:lnTo>
                        <a:pt x="86377" y="165872"/>
                      </a:lnTo>
                      <a:lnTo>
                        <a:pt x="0" y="22932"/>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7" name="Freeform: Shape 856">
                  <a:extLst>
                    <a:ext uri="{FF2B5EF4-FFF2-40B4-BE49-F238E27FC236}">
                      <a16:creationId xmlns:a16="http://schemas.microsoft.com/office/drawing/2014/main" id="{18A53D7E-937C-A30C-0FE7-6CC4AA4CD47D}"/>
                    </a:ext>
                  </a:extLst>
                </p:cNvPr>
                <p:cNvSpPr/>
                <p:nvPr/>
              </p:nvSpPr>
              <p:spPr>
                <a:xfrm>
                  <a:off x="5170962" y="3366450"/>
                  <a:ext cx="40513" cy="370727"/>
                </a:xfrm>
                <a:custGeom>
                  <a:avLst/>
                  <a:gdLst>
                    <a:gd name="connsiteX0" fmla="*/ 764 w 40513"/>
                    <a:gd name="connsiteY0" fmla="*/ 22932 h 370727"/>
                    <a:gd name="connsiteX1" fmla="*/ 40513 w 40513"/>
                    <a:gd name="connsiteY1" fmla="*/ 0 h 370727"/>
                    <a:gd name="connsiteX2" fmla="*/ 39749 w 40513"/>
                    <a:gd name="connsiteY2" fmla="*/ 347032 h 370727"/>
                    <a:gd name="connsiteX3" fmla="*/ 0 w 40513"/>
                    <a:gd name="connsiteY3" fmla="*/ 370728 h 370727"/>
                    <a:gd name="connsiteX4" fmla="*/ 764 w 40513"/>
                    <a:gd name="connsiteY4" fmla="*/ 22932 h 370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13" h="370727">
                      <a:moveTo>
                        <a:pt x="764" y="22932"/>
                      </a:moveTo>
                      <a:lnTo>
                        <a:pt x="40513" y="0"/>
                      </a:lnTo>
                      <a:lnTo>
                        <a:pt x="39749" y="347032"/>
                      </a:lnTo>
                      <a:lnTo>
                        <a:pt x="0" y="370728"/>
                      </a:lnTo>
                      <a:lnTo>
                        <a:pt x="764" y="22932"/>
                      </a:lnTo>
                      <a:close/>
                    </a:path>
                  </a:pathLst>
                </a:custGeom>
                <a:solidFill>
                  <a:srgbClr val="1D4A79"/>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8" name="Freeform: Shape 857">
                  <a:extLst>
                    <a:ext uri="{FF2B5EF4-FFF2-40B4-BE49-F238E27FC236}">
                      <a16:creationId xmlns:a16="http://schemas.microsoft.com/office/drawing/2014/main" id="{83E3F9B2-5CB6-DDE1-C3B8-7ACC81CFC7BB}"/>
                    </a:ext>
                  </a:extLst>
                </p:cNvPr>
                <p:cNvSpPr/>
                <p:nvPr/>
              </p:nvSpPr>
              <p:spPr>
                <a:xfrm>
                  <a:off x="5085350" y="3246442"/>
                  <a:ext cx="86376" cy="142940"/>
                </a:xfrm>
                <a:custGeom>
                  <a:avLst/>
                  <a:gdLst>
                    <a:gd name="connsiteX0" fmla="*/ 0 w 86376"/>
                    <a:gd name="connsiteY0" fmla="*/ 0 h 142940"/>
                    <a:gd name="connsiteX1" fmla="*/ 86377 w 86376"/>
                    <a:gd name="connsiteY1" fmla="*/ 142940 h 142940"/>
                    <a:gd name="connsiteX2" fmla="*/ 0 w 86376"/>
                    <a:gd name="connsiteY2" fmla="*/ 93255 h 142940"/>
                    <a:gd name="connsiteX3" fmla="*/ 0 w 86376"/>
                    <a:gd name="connsiteY3" fmla="*/ 0 h 142940"/>
                  </a:gdLst>
                  <a:ahLst/>
                  <a:cxnLst>
                    <a:cxn ang="0">
                      <a:pos x="connsiteX0" y="connsiteY0"/>
                    </a:cxn>
                    <a:cxn ang="0">
                      <a:pos x="connsiteX1" y="connsiteY1"/>
                    </a:cxn>
                    <a:cxn ang="0">
                      <a:pos x="connsiteX2" y="connsiteY2"/>
                    </a:cxn>
                    <a:cxn ang="0">
                      <a:pos x="connsiteX3" y="connsiteY3"/>
                    </a:cxn>
                  </a:cxnLst>
                  <a:rect l="l" t="t" r="r" b="b"/>
                  <a:pathLst>
                    <a:path w="86376" h="142940">
                      <a:moveTo>
                        <a:pt x="0" y="0"/>
                      </a:moveTo>
                      <a:lnTo>
                        <a:pt x="86377" y="142940"/>
                      </a:lnTo>
                      <a:lnTo>
                        <a:pt x="0" y="93255"/>
                      </a:lnTo>
                      <a:lnTo>
                        <a:pt x="0" y="0"/>
                      </a:lnTo>
                      <a:close/>
                    </a:path>
                  </a:pathLst>
                </a:custGeom>
                <a:solidFill>
                  <a:srgbClr val="156AB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9" name="Freeform: Shape 858">
                  <a:extLst>
                    <a:ext uri="{FF2B5EF4-FFF2-40B4-BE49-F238E27FC236}">
                      <a16:creationId xmlns:a16="http://schemas.microsoft.com/office/drawing/2014/main" id="{CE7992A1-03AC-F0E7-F981-7E91D150BD83}"/>
                    </a:ext>
                  </a:extLst>
                </p:cNvPr>
                <p:cNvSpPr/>
                <p:nvPr/>
              </p:nvSpPr>
              <p:spPr>
                <a:xfrm>
                  <a:off x="4715382" y="3203636"/>
                  <a:ext cx="303465" cy="614566"/>
                </a:xfrm>
                <a:custGeom>
                  <a:avLst/>
                  <a:gdLst>
                    <a:gd name="connsiteX0" fmla="*/ 217088 w 303465"/>
                    <a:gd name="connsiteY0" fmla="*/ 217086 h 614566"/>
                    <a:gd name="connsiteX1" fmla="*/ 303465 w 303465"/>
                    <a:gd name="connsiteY1" fmla="*/ 266771 h 614566"/>
                    <a:gd name="connsiteX2" fmla="*/ 302701 w 303465"/>
                    <a:gd name="connsiteY2" fmla="*/ 614567 h 614566"/>
                    <a:gd name="connsiteX3" fmla="*/ 0 w 303465"/>
                    <a:gd name="connsiteY3" fmla="*/ 440287 h 614566"/>
                    <a:gd name="connsiteX4" fmla="*/ 1529 w 303465"/>
                    <a:gd name="connsiteY4" fmla="*/ 0 h 614566"/>
                    <a:gd name="connsiteX5" fmla="*/ 217853 w 303465"/>
                    <a:gd name="connsiteY5" fmla="*/ 124595 h 614566"/>
                    <a:gd name="connsiteX6" fmla="*/ 217088 w 303465"/>
                    <a:gd name="connsiteY6" fmla="*/ 217086 h 61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65" h="614566">
                      <a:moveTo>
                        <a:pt x="217088" y="217086"/>
                      </a:moveTo>
                      <a:lnTo>
                        <a:pt x="303465" y="266771"/>
                      </a:lnTo>
                      <a:lnTo>
                        <a:pt x="302701" y="614567"/>
                      </a:lnTo>
                      <a:lnTo>
                        <a:pt x="0" y="440287"/>
                      </a:lnTo>
                      <a:lnTo>
                        <a:pt x="1529" y="0"/>
                      </a:lnTo>
                      <a:lnTo>
                        <a:pt x="217853" y="124595"/>
                      </a:lnTo>
                      <a:lnTo>
                        <a:pt x="217088" y="217086"/>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0" name="Freeform: Shape 859">
                  <a:extLst>
                    <a:ext uri="{FF2B5EF4-FFF2-40B4-BE49-F238E27FC236}">
                      <a16:creationId xmlns:a16="http://schemas.microsoft.com/office/drawing/2014/main" id="{8495E7DB-11E9-27E7-211E-701824FBAB07}"/>
                    </a:ext>
                  </a:extLst>
                </p:cNvPr>
                <p:cNvSpPr/>
                <p:nvPr/>
              </p:nvSpPr>
              <p:spPr>
                <a:xfrm>
                  <a:off x="4932470" y="3305299"/>
                  <a:ext cx="39748" cy="115422"/>
                </a:xfrm>
                <a:custGeom>
                  <a:avLst/>
                  <a:gdLst>
                    <a:gd name="connsiteX0" fmla="*/ 0 w 39748"/>
                    <a:gd name="connsiteY0" fmla="*/ 22932 h 115422"/>
                    <a:gd name="connsiteX1" fmla="*/ 39749 w 39748"/>
                    <a:gd name="connsiteY1" fmla="*/ 0 h 115422"/>
                    <a:gd name="connsiteX2" fmla="*/ 38984 w 39748"/>
                    <a:gd name="connsiteY2" fmla="*/ 92491 h 115422"/>
                    <a:gd name="connsiteX3" fmla="*/ 0 w 39748"/>
                    <a:gd name="connsiteY3" fmla="*/ 115422 h 115422"/>
                    <a:gd name="connsiteX4" fmla="*/ 0 w 39748"/>
                    <a:gd name="connsiteY4" fmla="*/ 22932 h 11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48" h="115422">
                      <a:moveTo>
                        <a:pt x="0" y="22932"/>
                      </a:moveTo>
                      <a:lnTo>
                        <a:pt x="39749" y="0"/>
                      </a:lnTo>
                      <a:lnTo>
                        <a:pt x="38984" y="92491"/>
                      </a:lnTo>
                      <a:lnTo>
                        <a:pt x="0" y="115422"/>
                      </a:lnTo>
                      <a:lnTo>
                        <a:pt x="0" y="22932"/>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1" name="Freeform: Shape 860">
                  <a:extLst>
                    <a:ext uri="{FF2B5EF4-FFF2-40B4-BE49-F238E27FC236}">
                      <a16:creationId xmlns:a16="http://schemas.microsoft.com/office/drawing/2014/main" id="{AC956E73-A2CE-88A2-3ACC-E2C4D30D1064}"/>
                    </a:ext>
                  </a:extLst>
                </p:cNvPr>
                <p:cNvSpPr/>
                <p:nvPr/>
              </p:nvSpPr>
              <p:spPr>
                <a:xfrm>
                  <a:off x="4716146" y="3180707"/>
                  <a:ext cx="256072" cy="147523"/>
                </a:xfrm>
                <a:custGeom>
                  <a:avLst/>
                  <a:gdLst>
                    <a:gd name="connsiteX0" fmla="*/ 0 w 256072"/>
                    <a:gd name="connsiteY0" fmla="*/ 22929 h 147523"/>
                    <a:gd name="connsiteX1" fmla="*/ 39749 w 256072"/>
                    <a:gd name="connsiteY1" fmla="*/ 0 h 147523"/>
                    <a:gd name="connsiteX2" fmla="*/ 256072 w 256072"/>
                    <a:gd name="connsiteY2" fmla="*/ 124592 h 147523"/>
                    <a:gd name="connsiteX3" fmla="*/ 216324 w 256072"/>
                    <a:gd name="connsiteY3" fmla="*/ 147524 h 147523"/>
                    <a:gd name="connsiteX4" fmla="*/ 0 w 256072"/>
                    <a:gd name="connsiteY4" fmla="*/ 22929 h 14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72" h="147523">
                      <a:moveTo>
                        <a:pt x="0" y="22929"/>
                      </a:moveTo>
                      <a:lnTo>
                        <a:pt x="39749" y="0"/>
                      </a:lnTo>
                      <a:lnTo>
                        <a:pt x="256072" y="124592"/>
                      </a:lnTo>
                      <a:lnTo>
                        <a:pt x="216324" y="147524"/>
                      </a:lnTo>
                      <a:lnTo>
                        <a:pt x="0" y="22929"/>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2" name="Freeform: Shape 861">
                  <a:extLst>
                    <a:ext uri="{FF2B5EF4-FFF2-40B4-BE49-F238E27FC236}">
                      <a16:creationId xmlns:a16="http://schemas.microsoft.com/office/drawing/2014/main" id="{2E376E6A-2668-E6A1-66EA-0CACA45330DC}"/>
                    </a:ext>
                  </a:extLst>
                </p:cNvPr>
                <p:cNvSpPr/>
                <p:nvPr/>
              </p:nvSpPr>
              <p:spPr>
                <a:xfrm>
                  <a:off x="4932470" y="3305299"/>
                  <a:ext cx="126125" cy="165871"/>
                </a:xfrm>
                <a:custGeom>
                  <a:avLst/>
                  <a:gdLst>
                    <a:gd name="connsiteX0" fmla="*/ 0 w 126125"/>
                    <a:gd name="connsiteY0" fmla="*/ 22932 h 165871"/>
                    <a:gd name="connsiteX1" fmla="*/ 39749 w 126125"/>
                    <a:gd name="connsiteY1" fmla="*/ 0 h 165871"/>
                    <a:gd name="connsiteX2" fmla="*/ 126126 w 126125"/>
                    <a:gd name="connsiteY2" fmla="*/ 142176 h 165871"/>
                    <a:gd name="connsiteX3" fmla="*/ 86377 w 126125"/>
                    <a:gd name="connsiteY3" fmla="*/ 165872 h 165871"/>
                    <a:gd name="connsiteX4" fmla="*/ 0 w 126125"/>
                    <a:gd name="connsiteY4" fmla="*/ 22932 h 16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25" h="165871">
                      <a:moveTo>
                        <a:pt x="0" y="22932"/>
                      </a:moveTo>
                      <a:lnTo>
                        <a:pt x="39749" y="0"/>
                      </a:lnTo>
                      <a:lnTo>
                        <a:pt x="126126" y="142176"/>
                      </a:lnTo>
                      <a:lnTo>
                        <a:pt x="86377" y="165872"/>
                      </a:lnTo>
                      <a:lnTo>
                        <a:pt x="0" y="22932"/>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3" name="Freeform: Shape 862">
                  <a:extLst>
                    <a:ext uri="{FF2B5EF4-FFF2-40B4-BE49-F238E27FC236}">
                      <a16:creationId xmlns:a16="http://schemas.microsoft.com/office/drawing/2014/main" id="{79525F51-DE32-2B82-76A9-A252ECAFD24B}"/>
                    </a:ext>
                  </a:extLst>
                </p:cNvPr>
                <p:cNvSpPr/>
                <p:nvPr/>
              </p:nvSpPr>
              <p:spPr>
                <a:xfrm>
                  <a:off x="5017318" y="3447475"/>
                  <a:ext cx="41277" cy="370727"/>
                </a:xfrm>
                <a:custGeom>
                  <a:avLst/>
                  <a:gdLst>
                    <a:gd name="connsiteX0" fmla="*/ 1529 w 41277"/>
                    <a:gd name="connsiteY0" fmla="*/ 23696 h 370727"/>
                    <a:gd name="connsiteX1" fmla="*/ 41277 w 41277"/>
                    <a:gd name="connsiteY1" fmla="*/ 0 h 370727"/>
                    <a:gd name="connsiteX2" fmla="*/ 39749 w 41277"/>
                    <a:gd name="connsiteY2" fmla="*/ 347796 h 370727"/>
                    <a:gd name="connsiteX3" fmla="*/ 0 w 41277"/>
                    <a:gd name="connsiteY3" fmla="*/ 370728 h 370727"/>
                    <a:gd name="connsiteX4" fmla="*/ 1529 w 41277"/>
                    <a:gd name="connsiteY4" fmla="*/ 23696 h 370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77" h="370727">
                      <a:moveTo>
                        <a:pt x="1529" y="23696"/>
                      </a:moveTo>
                      <a:lnTo>
                        <a:pt x="41277" y="0"/>
                      </a:lnTo>
                      <a:lnTo>
                        <a:pt x="39749" y="347796"/>
                      </a:lnTo>
                      <a:lnTo>
                        <a:pt x="0" y="370728"/>
                      </a:lnTo>
                      <a:lnTo>
                        <a:pt x="1529" y="23696"/>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4" name="Freeform: Shape 863">
                  <a:extLst>
                    <a:ext uri="{FF2B5EF4-FFF2-40B4-BE49-F238E27FC236}">
                      <a16:creationId xmlns:a16="http://schemas.microsoft.com/office/drawing/2014/main" id="{26B933C3-7628-9076-7D47-2C50766B1E41}"/>
                    </a:ext>
                  </a:extLst>
                </p:cNvPr>
                <p:cNvSpPr/>
                <p:nvPr/>
              </p:nvSpPr>
              <p:spPr>
                <a:xfrm>
                  <a:off x="4932470" y="3328231"/>
                  <a:ext cx="86376" cy="142940"/>
                </a:xfrm>
                <a:custGeom>
                  <a:avLst/>
                  <a:gdLst>
                    <a:gd name="connsiteX0" fmla="*/ 0 w 86376"/>
                    <a:gd name="connsiteY0" fmla="*/ 0 h 142940"/>
                    <a:gd name="connsiteX1" fmla="*/ 86377 w 86376"/>
                    <a:gd name="connsiteY1" fmla="*/ 142940 h 142940"/>
                    <a:gd name="connsiteX2" fmla="*/ 0 w 86376"/>
                    <a:gd name="connsiteY2" fmla="*/ 92491 h 142940"/>
                    <a:gd name="connsiteX3" fmla="*/ 0 w 86376"/>
                    <a:gd name="connsiteY3" fmla="*/ 0 h 142940"/>
                  </a:gdLst>
                  <a:ahLst/>
                  <a:cxnLst>
                    <a:cxn ang="0">
                      <a:pos x="connsiteX0" y="connsiteY0"/>
                    </a:cxn>
                    <a:cxn ang="0">
                      <a:pos x="connsiteX1" y="connsiteY1"/>
                    </a:cxn>
                    <a:cxn ang="0">
                      <a:pos x="connsiteX2" y="connsiteY2"/>
                    </a:cxn>
                    <a:cxn ang="0">
                      <a:pos x="connsiteX3" y="connsiteY3"/>
                    </a:cxn>
                  </a:cxnLst>
                  <a:rect l="l" t="t" r="r" b="b"/>
                  <a:pathLst>
                    <a:path w="86376" h="142940">
                      <a:moveTo>
                        <a:pt x="0" y="0"/>
                      </a:moveTo>
                      <a:lnTo>
                        <a:pt x="86377" y="142940"/>
                      </a:lnTo>
                      <a:lnTo>
                        <a:pt x="0" y="92491"/>
                      </a:lnTo>
                      <a:lnTo>
                        <a:pt x="0" y="0"/>
                      </a:lnTo>
                      <a:close/>
                    </a:path>
                  </a:pathLst>
                </a:custGeom>
                <a:solidFill>
                  <a:schemeClr val="accent1">
                    <a:lumMod val="40000"/>
                    <a:lumOff val="6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5" name="Freeform: Shape 864">
                  <a:extLst>
                    <a:ext uri="{FF2B5EF4-FFF2-40B4-BE49-F238E27FC236}">
                      <a16:creationId xmlns:a16="http://schemas.microsoft.com/office/drawing/2014/main" id="{A33B582D-0308-633D-34D1-0D9F6B616D77}"/>
                    </a:ext>
                  </a:extLst>
                </p:cNvPr>
                <p:cNvSpPr/>
                <p:nvPr/>
              </p:nvSpPr>
              <p:spPr>
                <a:xfrm>
                  <a:off x="4648878" y="3598059"/>
                  <a:ext cx="99371" cy="127652"/>
                </a:xfrm>
                <a:custGeom>
                  <a:avLst/>
                  <a:gdLst>
                    <a:gd name="connsiteX0" fmla="*/ 0 w 99371"/>
                    <a:gd name="connsiteY0" fmla="*/ 22932 h 127652"/>
                    <a:gd name="connsiteX1" fmla="*/ 39749 w 99371"/>
                    <a:gd name="connsiteY1" fmla="*/ 0 h 127652"/>
                    <a:gd name="connsiteX2" fmla="*/ 99372 w 99371"/>
                    <a:gd name="connsiteY2" fmla="*/ 104721 h 127652"/>
                    <a:gd name="connsiteX3" fmla="*/ 59623 w 99371"/>
                    <a:gd name="connsiteY3" fmla="*/ 127653 h 127652"/>
                    <a:gd name="connsiteX4" fmla="*/ 0 w 99371"/>
                    <a:gd name="connsiteY4" fmla="*/ 22932 h 127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1" h="127652">
                      <a:moveTo>
                        <a:pt x="0" y="22932"/>
                      </a:moveTo>
                      <a:lnTo>
                        <a:pt x="39749" y="0"/>
                      </a:lnTo>
                      <a:lnTo>
                        <a:pt x="99372" y="104721"/>
                      </a:lnTo>
                      <a:lnTo>
                        <a:pt x="59623" y="127653"/>
                      </a:lnTo>
                      <a:lnTo>
                        <a:pt x="0" y="22932"/>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6" name="Freeform: Shape 865">
                  <a:extLst>
                    <a:ext uri="{FF2B5EF4-FFF2-40B4-BE49-F238E27FC236}">
                      <a16:creationId xmlns:a16="http://schemas.microsoft.com/office/drawing/2014/main" id="{86C80AB2-0245-8833-BBC6-437AA906C2CA}"/>
                    </a:ext>
                  </a:extLst>
                </p:cNvPr>
                <p:cNvSpPr/>
                <p:nvPr/>
              </p:nvSpPr>
              <p:spPr>
                <a:xfrm>
                  <a:off x="4769652" y="3552196"/>
                  <a:ext cx="39749" cy="138354"/>
                </a:xfrm>
                <a:custGeom>
                  <a:avLst/>
                  <a:gdLst>
                    <a:gd name="connsiteX0" fmla="*/ 764 w 39749"/>
                    <a:gd name="connsiteY0" fmla="*/ 22932 h 138354"/>
                    <a:gd name="connsiteX1" fmla="*/ 39749 w 39749"/>
                    <a:gd name="connsiteY1" fmla="*/ 0 h 138354"/>
                    <a:gd name="connsiteX2" fmla="*/ 39749 w 39749"/>
                    <a:gd name="connsiteY2" fmla="*/ 115422 h 138354"/>
                    <a:gd name="connsiteX3" fmla="*/ 0 w 39749"/>
                    <a:gd name="connsiteY3" fmla="*/ 138354 h 138354"/>
                    <a:gd name="connsiteX4" fmla="*/ 764 w 39749"/>
                    <a:gd name="connsiteY4" fmla="*/ 22932 h 13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49" h="138354">
                      <a:moveTo>
                        <a:pt x="764" y="22932"/>
                      </a:moveTo>
                      <a:lnTo>
                        <a:pt x="39749" y="0"/>
                      </a:lnTo>
                      <a:lnTo>
                        <a:pt x="39749" y="115422"/>
                      </a:lnTo>
                      <a:lnTo>
                        <a:pt x="0" y="138354"/>
                      </a:lnTo>
                      <a:lnTo>
                        <a:pt x="764" y="22932"/>
                      </a:lnTo>
                      <a:close/>
                    </a:path>
                  </a:pathLst>
                </a:custGeom>
                <a:solidFill>
                  <a:srgbClr val="50E6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7" name="Freeform: Shape 866">
                  <a:extLst>
                    <a:ext uri="{FF2B5EF4-FFF2-40B4-BE49-F238E27FC236}">
                      <a16:creationId xmlns:a16="http://schemas.microsoft.com/office/drawing/2014/main" id="{B7AF5C74-27B8-42D6-6EB5-1C6AC2E37AD1}"/>
                    </a:ext>
                  </a:extLst>
                </p:cNvPr>
                <p:cNvSpPr/>
                <p:nvPr/>
              </p:nvSpPr>
              <p:spPr>
                <a:xfrm>
                  <a:off x="4769652" y="3505569"/>
                  <a:ext cx="39749" cy="48156"/>
                </a:xfrm>
                <a:custGeom>
                  <a:avLst/>
                  <a:gdLst>
                    <a:gd name="connsiteX0" fmla="*/ 0 w 39749"/>
                    <a:gd name="connsiteY0" fmla="*/ 22932 h 48156"/>
                    <a:gd name="connsiteX1" fmla="*/ 39749 w 39749"/>
                    <a:gd name="connsiteY1" fmla="*/ 0 h 48156"/>
                    <a:gd name="connsiteX2" fmla="*/ 39749 w 39749"/>
                    <a:gd name="connsiteY2" fmla="*/ 25225 h 48156"/>
                    <a:gd name="connsiteX3" fmla="*/ 0 w 39749"/>
                    <a:gd name="connsiteY3" fmla="*/ 48156 h 48156"/>
                    <a:gd name="connsiteX4" fmla="*/ 0 w 39749"/>
                    <a:gd name="connsiteY4" fmla="*/ 22932 h 4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49" h="48156">
                      <a:moveTo>
                        <a:pt x="0" y="22932"/>
                      </a:moveTo>
                      <a:lnTo>
                        <a:pt x="39749" y="0"/>
                      </a:lnTo>
                      <a:lnTo>
                        <a:pt x="39749" y="25225"/>
                      </a:lnTo>
                      <a:lnTo>
                        <a:pt x="0" y="48156"/>
                      </a:lnTo>
                      <a:lnTo>
                        <a:pt x="0" y="22932"/>
                      </a:lnTo>
                      <a:close/>
                    </a:path>
                  </a:pathLst>
                </a:custGeom>
                <a:solidFill>
                  <a:srgbClr val="50E6F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8" name="Freeform: Shape 867">
                  <a:extLst>
                    <a:ext uri="{FF2B5EF4-FFF2-40B4-BE49-F238E27FC236}">
                      <a16:creationId xmlns:a16="http://schemas.microsoft.com/office/drawing/2014/main" id="{F885B5D0-2B3B-F5B3-2EDF-2209FBFAEEFA}"/>
                    </a:ext>
                  </a:extLst>
                </p:cNvPr>
                <p:cNvSpPr/>
                <p:nvPr/>
              </p:nvSpPr>
              <p:spPr>
                <a:xfrm>
                  <a:off x="4557150" y="3290776"/>
                  <a:ext cx="303466" cy="614566"/>
                </a:xfrm>
                <a:custGeom>
                  <a:avLst/>
                  <a:gdLst>
                    <a:gd name="connsiteX0" fmla="*/ 217089 w 303466"/>
                    <a:gd name="connsiteY0" fmla="*/ 217086 h 614566"/>
                    <a:gd name="connsiteX1" fmla="*/ 303467 w 303466"/>
                    <a:gd name="connsiteY1" fmla="*/ 266771 h 614566"/>
                    <a:gd name="connsiteX2" fmla="*/ 302702 w 303466"/>
                    <a:gd name="connsiteY2" fmla="*/ 614567 h 614566"/>
                    <a:gd name="connsiteX3" fmla="*/ 0 w 303466"/>
                    <a:gd name="connsiteY3" fmla="*/ 440287 h 614566"/>
                    <a:gd name="connsiteX4" fmla="*/ 1529 w 303466"/>
                    <a:gd name="connsiteY4" fmla="*/ 0 h 614566"/>
                    <a:gd name="connsiteX5" fmla="*/ 217853 w 303466"/>
                    <a:gd name="connsiteY5" fmla="*/ 124595 h 614566"/>
                    <a:gd name="connsiteX6" fmla="*/ 217089 w 303466"/>
                    <a:gd name="connsiteY6" fmla="*/ 217086 h 61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66" h="614566">
                      <a:moveTo>
                        <a:pt x="217089" y="217086"/>
                      </a:moveTo>
                      <a:lnTo>
                        <a:pt x="303467" y="266771"/>
                      </a:lnTo>
                      <a:lnTo>
                        <a:pt x="302702" y="614567"/>
                      </a:lnTo>
                      <a:lnTo>
                        <a:pt x="0" y="440287"/>
                      </a:lnTo>
                      <a:lnTo>
                        <a:pt x="1529" y="0"/>
                      </a:lnTo>
                      <a:lnTo>
                        <a:pt x="217853" y="124595"/>
                      </a:lnTo>
                      <a:lnTo>
                        <a:pt x="217089" y="217086"/>
                      </a:lnTo>
                      <a:close/>
                    </a:path>
                  </a:pathLst>
                </a:custGeom>
                <a:solidFill>
                  <a:schemeClr val="accent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9" name="Freeform: Shape 868">
                  <a:extLst>
                    <a:ext uri="{FF2B5EF4-FFF2-40B4-BE49-F238E27FC236}">
                      <a16:creationId xmlns:a16="http://schemas.microsoft.com/office/drawing/2014/main" id="{D05796AC-71D1-B5C6-EAFD-960BC8A67CE6}"/>
                    </a:ext>
                  </a:extLst>
                </p:cNvPr>
                <p:cNvSpPr/>
                <p:nvPr/>
              </p:nvSpPr>
              <p:spPr>
                <a:xfrm>
                  <a:off x="4774239" y="3392440"/>
                  <a:ext cx="40513" cy="115422"/>
                </a:xfrm>
                <a:custGeom>
                  <a:avLst/>
                  <a:gdLst>
                    <a:gd name="connsiteX0" fmla="*/ 764 w 40513"/>
                    <a:gd name="connsiteY0" fmla="*/ 22932 h 115422"/>
                    <a:gd name="connsiteX1" fmla="*/ 40514 w 40513"/>
                    <a:gd name="connsiteY1" fmla="*/ 0 h 115422"/>
                    <a:gd name="connsiteX2" fmla="*/ 39749 w 40513"/>
                    <a:gd name="connsiteY2" fmla="*/ 92491 h 115422"/>
                    <a:gd name="connsiteX3" fmla="*/ 0 w 40513"/>
                    <a:gd name="connsiteY3" fmla="*/ 115422 h 115422"/>
                    <a:gd name="connsiteX4" fmla="*/ 764 w 40513"/>
                    <a:gd name="connsiteY4" fmla="*/ 22932 h 11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13" h="115422">
                      <a:moveTo>
                        <a:pt x="764" y="22932"/>
                      </a:moveTo>
                      <a:lnTo>
                        <a:pt x="40514" y="0"/>
                      </a:lnTo>
                      <a:lnTo>
                        <a:pt x="39749" y="92491"/>
                      </a:lnTo>
                      <a:lnTo>
                        <a:pt x="0" y="115422"/>
                      </a:lnTo>
                      <a:lnTo>
                        <a:pt x="764" y="22932"/>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0" name="Freeform: Shape 869">
                  <a:extLst>
                    <a:ext uri="{FF2B5EF4-FFF2-40B4-BE49-F238E27FC236}">
                      <a16:creationId xmlns:a16="http://schemas.microsoft.com/office/drawing/2014/main" id="{53B94F35-D528-CDF0-5975-0B4CBE0BE7F5}"/>
                    </a:ext>
                  </a:extLst>
                </p:cNvPr>
                <p:cNvSpPr/>
                <p:nvPr/>
              </p:nvSpPr>
              <p:spPr>
                <a:xfrm>
                  <a:off x="4558679" y="3267844"/>
                  <a:ext cx="256074" cy="147526"/>
                </a:xfrm>
                <a:custGeom>
                  <a:avLst/>
                  <a:gdLst>
                    <a:gd name="connsiteX0" fmla="*/ 0 w 256074"/>
                    <a:gd name="connsiteY0" fmla="*/ 22932 h 147526"/>
                    <a:gd name="connsiteX1" fmla="*/ 39749 w 256074"/>
                    <a:gd name="connsiteY1" fmla="*/ 0 h 147526"/>
                    <a:gd name="connsiteX2" fmla="*/ 256074 w 256074"/>
                    <a:gd name="connsiteY2" fmla="*/ 124595 h 147526"/>
                    <a:gd name="connsiteX3" fmla="*/ 216325 w 256074"/>
                    <a:gd name="connsiteY3" fmla="*/ 147527 h 147526"/>
                    <a:gd name="connsiteX4" fmla="*/ 0 w 256074"/>
                    <a:gd name="connsiteY4" fmla="*/ 22932 h 147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74" h="147526">
                      <a:moveTo>
                        <a:pt x="0" y="22932"/>
                      </a:moveTo>
                      <a:lnTo>
                        <a:pt x="39749" y="0"/>
                      </a:lnTo>
                      <a:lnTo>
                        <a:pt x="256074" y="124595"/>
                      </a:lnTo>
                      <a:lnTo>
                        <a:pt x="216325" y="147527"/>
                      </a:lnTo>
                      <a:lnTo>
                        <a:pt x="0" y="22932"/>
                      </a:lnTo>
                      <a:close/>
                    </a:path>
                  </a:pathLst>
                </a:custGeom>
                <a:solidFill>
                  <a:schemeClr val="accent3">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1" name="Freeform: Shape 870">
                  <a:extLst>
                    <a:ext uri="{FF2B5EF4-FFF2-40B4-BE49-F238E27FC236}">
                      <a16:creationId xmlns:a16="http://schemas.microsoft.com/office/drawing/2014/main" id="{FD109124-B75B-49FF-889A-829E41C53C1F}"/>
                    </a:ext>
                  </a:extLst>
                </p:cNvPr>
                <p:cNvSpPr/>
                <p:nvPr/>
              </p:nvSpPr>
              <p:spPr>
                <a:xfrm>
                  <a:off x="4775003" y="3392440"/>
                  <a:ext cx="125362" cy="165871"/>
                </a:xfrm>
                <a:custGeom>
                  <a:avLst/>
                  <a:gdLst>
                    <a:gd name="connsiteX0" fmla="*/ 0 w 125362"/>
                    <a:gd name="connsiteY0" fmla="*/ 22932 h 165871"/>
                    <a:gd name="connsiteX1" fmla="*/ 39749 w 125362"/>
                    <a:gd name="connsiteY1" fmla="*/ 0 h 165871"/>
                    <a:gd name="connsiteX2" fmla="*/ 125362 w 125362"/>
                    <a:gd name="connsiteY2" fmla="*/ 142940 h 165871"/>
                    <a:gd name="connsiteX3" fmla="*/ 86378 w 125362"/>
                    <a:gd name="connsiteY3" fmla="*/ 165872 h 165871"/>
                    <a:gd name="connsiteX4" fmla="*/ 0 w 125362"/>
                    <a:gd name="connsiteY4" fmla="*/ 22932 h 16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62" h="165871">
                      <a:moveTo>
                        <a:pt x="0" y="22932"/>
                      </a:moveTo>
                      <a:lnTo>
                        <a:pt x="39749" y="0"/>
                      </a:lnTo>
                      <a:lnTo>
                        <a:pt x="125362" y="142940"/>
                      </a:lnTo>
                      <a:lnTo>
                        <a:pt x="86378" y="165872"/>
                      </a:lnTo>
                      <a:lnTo>
                        <a:pt x="0" y="22932"/>
                      </a:lnTo>
                      <a:close/>
                    </a:path>
                  </a:pathLst>
                </a:custGeom>
                <a:solidFill>
                  <a:schemeClr val="accent3">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2" name="Freeform: Shape 871">
                  <a:extLst>
                    <a:ext uri="{FF2B5EF4-FFF2-40B4-BE49-F238E27FC236}">
                      <a16:creationId xmlns:a16="http://schemas.microsoft.com/office/drawing/2014/main" id="{28A0C867-2E28-1D0F-FE1A-8C67D16158EE}"/>
                    </a:ext>
                  </a:extLst>
                </p:cNvPr>
                <p:cNvSpPr/>
                <p:nvPr/>
              </p:nvSpPr>
              <p:spPr>
                <a:xfrm>
                  <a:off x="4774239" y="3484930"/>
                  <a:ext cx="126126" cy="73381"/>
                </a:xfrm>
                <a:custGeom>
                  <a:avLst/>
                  <a:gdLst>
                    <a:gd name="connsiteX0" fmla="*/ 0 w 126126"/>
                    <a:gd name="connsiteY0" fmla="*/ 22932 h 73381"/>
                    <a:gd name="connsiteX1" fmla="*/ 39749 w 126126"/>
                    <a:gd name="connsiteY1" fmla="*/ 0 h 73381"/>
                    <a:gd name="connsiteX2" fmla="*/ 126126 w 126126"/>
                    <a:gd name="connsiteY2" fmla="*/ 50449 h 73381"/>
                    <a:gd name="connsiteX3" fmla="*/ 87142 w 126126"/>
                    <a:gd name="connsiteY3" fmla="*/ 73381 h 73381"/>
                    <a:gd name="connsiteX4" fmla="*/ 0 w 126126"/>
                    <a:gd name="connsiteY4" fmla="*/ 22932 h 7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26" h="73381">
                      <a:moveTo>
                        <a:pt x="0" y="22932"/>
                      </a:moveTo>
                      <a:lnTo>
                        <a:pt x="39749" y="0"/>
                      </a:lnTo>
                      <a:lnTo>
                        <a:pt x="126126" y="50449"/>
                      </a:lnTo>
                      <a:lnTo>
                        <a:pt x="87142" y="73381"/>
                      </a:lnTo>
                      <a:lnTo>
                        <a:pt x="0" y="22932"/>
                      </a:lnTo>
                      <a:close/>
                    </a:path>
                  </a:pathLst>
                </a:custGeom>
                <a:solidFill>
                  <a:schemeClr val="accent1">
                    <a:lumMod val="40000"/>
                    <a:lumOff val="6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3" name="Freeform: Shape 872">
                  <a:extLst>
                    <a:ext uri="{FF2B5EF4-FFF2-40B4-BE49-F238E27FC236}">
                      <a16:creationId xmlns:a16="http://schemas.microsoft.com/office/drawing/2014/main" id="{14F682C1-61E3-BC0F-E76E-C18F99E8F2FC}"/>
                    </a:ext>
                  </a:extLst>
                </p:cNvPr>
                <p:cNvSpPr/>
                <p:nvPr/>
              </p:nvSpPr>
              <p:spPr>
                <a:xfrm>
                  <a:off x="4859852" y="3535380"/>
                  <a:ext cx="40513" cy="369963"/>
                </a:xfrm>
                <a:custGeom>
                  <a:avLst/>
                  <a:gdLst>
                    <a:gd name="connsiteX0" fmla="*/ 1529 w 40513"/>
                    <a:gd name="connsiteY0" fmla="*/ 22932 h 369963"/>
                    <a:gd name="connsiteX1" fmla="*/ 40513 w 40513"/>
                    <a:gd name="connsiteY1" fmla="*/ 0 h 369963"/>
                    <a:gd name="connsiteX2" fmla="*/ 39749 w 40513"/>
                    <a:gd name="connsiteY2" fmla="*/ 347032 h 369963"/>
                    <a:gd name="connsiteX3" fmla="*/ 0 w 40513"/>
                    <a:gd name="connsiteY3" fmla="*/ 369963 h 369963"/>
                    <a:gd name="connsiteX4" fmla="*/ 1529 w 40513"/>
                    <a:gd name="connsiteY4" fmla="*/ 22932 h 369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13" h="369963">
                      <a:moveTo>
                        <a:pt x="1529" y="22932"/>
                      </a:moveTo>
                      <a:lnTo>
                        <a:pt x="40513" y="0"/>
                      </a:lnTo>
                      <a:lnTo>
                        <a:pt x="39749" y="347032"/>
                      </a:lnTo>
                      <a:lnTo>
                        <a:pt x="0" y="369963"/>
                      </a:lnTo>
                      <a:lnTo>
                        <a:pt x="1529" y="22932"/>
                      </a:lnTo>
                      <a:close/>
                    </a:path>
                  </a:pathLst>
                </a:custGeom>
                <a:solidFill>
                  <a:schemeClr val="accent3">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4" name="Freeform: Shape 873">
                  <a:extLst>
                    <a:ext uri="{FF2B5EF4-FFF2-40B4-BE49-F238E27FC236}">
                      <a16:creationId xmlns:a16="http://schemas.microsoft.com/office/drawing/2014/main" id="{B7F35585-B9EC-B620-A39F-16F34658A010}"/>
                    </a:ext>
                  </a:extLst>
                </p:cNvPr>
                <p:cNvSpPr/>
                <p:nvPr/>
              </p:nvSpPr>
              <p:spPr>
                <a:xfrm>
                  <a:off x="4774239" y="3415371"/>
                  <a:ext cx="87142" cy="142940"/>
                </a:xfrm>
                <a:custGeom>
                  <a:avLst/>
                  <a:gdLst>
                    <a:gd name="connsiteX0" fmla="*/ 764 w 87142"/>
                    <a:gd name="connsiteY0" fmla="*/ 0 h 142940"/>
                    <a:gd name="connsiteX1" fmla="*/ 87142 w 87142"/>
                    <a:gd name="connsiteY1" fmla="*/ 142940 h 142940"/>
                    <a:gd name="connsiteX2" fmla="*/ 0 w 87142"/>
                    <a:gd name="connsiteY2" fmla="*/ 92491 h 142940"/>
                    <a:gd name="connsiteX3" fmla="*/ 764 w 87142"/>
                    <a:gd name="connsiteY3" fmla="*/ 0 h 142940"/>
                  </a:gdLst>
                  <a:ahLst/>
                  <a:cxnLst>
                    <a:cxn ang="0">
                      <a:pos x="connsiteX0" y="connsiteY0"/>
                    </a:cxn>
                    <a:cxn ang="0">
                      <a:pos x="connsiteX1" y="connsiteY1"/>
                    </a:cxn>
                    <a:cxn ang="0">
                      <a:pos x="connsiteX2" y="connsiteY2"/>
                    </a:cxn>
                    <a:cxn ang="0">
                      <a:pos x="connsiteX3" y="connsiteY3"/>
                    </a:cxn>
                  </a:cxnLst>
                  <a:rect l="l" t="t" r="r" b="b"/>
                  <a:pathLst>
                    <a:path w="87142" h="142940">
                      <a:moveTo>
                        <a:pt x="764" y="0"/>
                      </a:moveTo>
                      <a:lnTo>
                        <a:pt x="87142" y="142940"/>
                      </a:lnTo>
                      <a:lnTo>
                        <a:pt x="0" y="92491"/>
                      </a:lnTo>
                      <a:lnTo>
                        <a:pt x="764" y="0"/>
                      </a:lnTo>
                      <a:close/>
                    </a:path>
                  </a:pathLst>
                </a:custGeom>
                <a:solidFill>
                  <a:schemeClr val="accent1">
                    <a:lumMod val="20000"/>
                    <a:lumOff val="8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5" name="Freeform: Shape 874">
                  <a:extLst>
                    <a:ext uri="{FF2B5EF4-FFF2-40B4-BE49-F238E27FC236}">
                      <a16:creationId xmlns:a16="http://schemas.microsoft.com/office/drawing/2014/main" id="{9E922566-1BF3-E041-46D3-BBB8674DA9FB}"/>
                    </a:ext>
                  </a:extLst>
                </p:cNvPr>
                <p:cNvSpPr/>
                <p:nvPr/>
              </p:nvSpPr>
              <p:spPr>
                <a:xfrm>
                  <a:off x="4663403" y="3536092"/>
                  <a:ext cx="86376" cy="152165"/>
                </a:xfrm>
                <a:custGeom>
                  <a:avLst/>
                  <a:gdLst>
                    <a:gd name="connsiteX0" fmla="*/ 76440 w 86376"/>
                    <a:gd name="connsiteY0" fmla="*/ 73434 h 152165"/>
                    <a:gd name="connsiteX1" fmla="*/ 86377 w 86376"/>
                    <a:gd name="connsiteY1" fmla="*/ 79549 h 152165"/>
                    <a:gd name="connsiteX2" fmla="*/ 86377 w 86376"/>
                    <a:gd name="connsiteY2" fmla="*/ 152165 h 152165"/>
                    <a:gd name="connsiteX3" fmla="*/ 0 w 86376"/>
                    <a:gd name="connsiteY3" fmla="*/ 101716 h 152165"/>
                    <a:gd name="connsiteX4" fmla="*/ 0 w 86376"/>
                    <a:gd name="connsiteY4" fmla="*/ 29099 h 152165"/>
                    <a:gd name="connsiteX5" fmla="*/ 9937 w 86376"/>
                    <a:gd name="connsiteY5" fmla="*/ 35214 h 152165"/>
                    <a:gd name="connsiteX6" fmla="*/ 9937 w 86376"/>
                    <a:gd name="connsiteY6" fmla="*/ 23748 h 152165"/>
                    <a:gd name="connsiteX7" fmla="*/ 43571 w 86376"/>
                    <a:gd name="connsiteY7" fmla="*/ 4639 h 152165"/>
                    <a:gd name="connsiteX8" fmla="*/ 45864 w 86376"/>
                    <a:gd name="connsiteY8" fmla="*/ 6168 h 152165"/>
                    <a:gd name="connsiteX9" fmla="*/ 76440 w 86376"/>
                    <a:gd name="connsiteY9" fmla="*/ 62732 h 152165"/>
                    <a:gd name="connsiteX10" fmla="*/ 76440 w 86376"/>
                    <a:gd name="connsiteY10" fmla="*/ 73434 h 152165"/>
                    <a:gd name="connsiteX11" fmla="*/ 65738 w 86376"/>
                    <a:gd name="connsiteY11" fmla="*/ 65790 h 152165"/>
                    <a:gd name="connsiteX12" fmla="*/ 65738 w 86376"/>
                    <a:gd name="connsiteY12" fmla="*/ 56617 h 152165"/>
                    <a:gd name="connsiteX13" fmla="*/ 45864 w 86376"/>
                    <a:gd name="connsiteY13" fmla="*/ 19926 h 152165"/>
                    <a:gd name="connsiteX14" fmla="*/ 43571 w 86376"/>
                    <a:gd name="connsiteY14" fmla="*/ 18398 h 152165"/>
                    <a:gd name="connsiteX15" fmla="*/ 22168 w 86376"/>
                    <a:gd name="connsiteY15" fmla="*/ 26042 h 152165"/>
                    <a:gd name="connsiteX16" fmla="*/ 22168 w 86376"/>
                    <a:gd name="connsiteY16" fmla="*/ 40565 h 152165"/>
                    <a:gd name="connsiteX17" fmla="*/ 65738 w 86376"/>
                    <a:gd name="connsiteY17" fmla="*/ 65790 h 15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376" h="152165">
                      <a:moveTo>
                        <a:pt x="76440" y="73434"/>
                      </a:moveTo>
                      <a:lnTo>
                        <a:pt x="86377" y="79549"/>
                      </a:lnTo>
                      <a:lnTo>
                        <a:pt x="86377" y="152165"/>
                      </a:lnTo>
                      <a:lnTo>
                        <a:pt x="0" y="101716"/>
                      </a:lnTo>
                      <a:lnTo>
                        <a:pt x="0" y="29099"/>
                      </a:lnTo>
                      <a:lnTo>
                        <a:pt x="9937" y="35214"/>
                      </a:lnTo>
                      <a:lnTo>
                        <a:pt x="9937" y="23748"/>
                      </a:lnTo>
                      <a:cubicBezTo>
                        <a:pt x="9937" y="2346"/>
                        <a:pt x="25225" y="-6063"/>
                        <a:pt x="43571" y="4639"/>
                      </a:cubicBezTo>
                      <a:cubicBezTo>
                        <a:pt x="44335" y="5403"/>
                        <a:pt x="45099" y="5403"/>
                        <a:pt x="45864" y="6168"/>
                      </a:cubicBezTo>
                      <a:cubicBezTo>
                        <a:pt x="63445" y="17633"/>
                        <a:pt x="76440" y="42858"/>
                        <a:pt x="76440" y="62732"/>
                      </a:cubicBezTo>
                      <a:lnTo>
                        <a:pt x="76440" y="73434"/>
                      </a:lnTo>
                      <a:close/>
                      <a:moveTo>
                        <a:pt x="65738" y="65790"/>
                      </a:moveTo>
                      <a:lnTo>
                        <a:pt x="65738" y="56617"/>
                      </a:lnTo>
                      <a:cubicBezTo>
                        <a:pt x="65738" y="44387"/>
                        <a:pt x="56565" y="26806"/>
                        <a:pt x="45864" y="19926"/>
                      </a:cubicBezTo>
                      <a:cubicBezTo>
                        <a:pt x="45099" y="19926"/>
                        <a:pt x="44335" y="19162"/>
                        <a:pt x="43571" y="18398"/>
                      </a:cubicBezTo>
                      <a:cubicBezTo>
                        <a:pt x="31340" y="12283"/>
                        <a:pt x="22168" y="13047"/>
                        <a:pt x="22168" y="26042"/>
                      </a:cubicBezTo>
                      <a:lnTo>
                        <a:pt x="22168" y="40565"/>
                      </a:lnTo>
                      <a:lnTo>
                        <a:pt x="65738" y="65790"/>
                      </a:lnTo>
                      <a:close/>
                    </a:path>
                  </a:pathLst>
                </a:custGeom>
                <a:solidFill>
                  <a:schemeClr val="bg1"/>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6" name="Freeform: Shape 875">
                  <a:extLst>
                    <a:ext uri="{FF2B5EF4-FFF2-40B4-BE49-F238E27FC236}">
                      <a16:creationId xmlns:a16="http://schemas.microsoft.com/office/drawing/2014/main" id="{41482641-580B-4B45-8E16-E65BC0879C3D}"/>
                    </a:ext>
                  </a:extLst>
                </p:cNvPr>
                <p:cNvSpPr/>
                <p:nvPr/>
              </p:nvSpPr>
              <p:spPr>
                <a:xfrm>
                  <a:off x="4693214" y="3604355"/>
                  <a:ext cx="21403" cy="40167"/>
                </a:xfrm>
                <a:custGeom>
                  <a:avLst/>
                  <a:gdLst>
                    <a:gd name="connsiteX0" fmla="*/ 11466 w 21403"/>
                    <a:gd name="connsiteY0" fmla="*/ 1348 h 40167"/>
                    <a:gd name="connsiteX1" fmla="*/ 21403 w 21403"/>
                    <a:gd name="connsiteY1" fmla="*/ 18165 h 40167"/>
                    <a:gd name="connsiteX2" fmla="*/ 16052 w 21403"/>
                    <a:gd name="connsiteY2" fmla="*/ 25044 h 40167"/>
                    <a:gd name="connsiteX3" fmla="*/ 16052 w 21403"/>
                    <a:gd name="connsiteY3" fmla="*/ 36510 h 40167"/>
                    <a:gd name="connsiteX4" fmla="*/ 10702 w 21403"/>
                    <a:gd name="connsiteY4" fmla="*/ 39568 h 40167"/>
                    <a:gd name="connsiteX5" fmla="*/ 5351 w 21403"/>
                    <a:gd name="connsiteY5" fmla="*/ 31160 h 40167"/>
                    <a:gd name="connsiteX6" fmla="*/ 5351 w 21403"/>
                    <a:gd name="connsiteY6" fmla="*/ 19694 h 40167"/>
                    <a:gd name="connsiteX7" fmla="*/ 0 w 21403"/>
                    <a:gd name="connsiteY7" fmla="*/ 6699 h 40167"/>
                    <a:gd name="connsiteX8" fmla="*/ 11466 w 21403"/>
                    <a:gd name="connsiteY8" fmla="*/ 1348 h 4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03" h="40167">
                      <a:moveTo>
                        <a:pt x="11466" y="1348"/>
                      </a:moveTo>
                      <a:cubicBezTo>
                        <a:pt x="16817" y="4406"/>
                        <a:pt x="21403" y="12050"/>
                        <a:pt x="21403" y="18165"/>
                      </a:cubicBezTo>
                      <a:cubicBezTo>
                        <a:pt x="21403" y="21987"/>
                        <a:pt x="19110" y="25044"/>
                        <a:pt x="16052" y="25044"/>
                      </a:cubicBezTo>
                      <a:lnTo>
                        <a:pt x="16052" y="36510"/>
                      </a:lnTo>
                      <a:cubicBezTo>
                        <a:pt x="16052" y="39568"/>
                        <a:pt x="13759" y="41097"/>
                        <a:pt x="10702" y="39568"/>
                      </a:cubicBezTo>
                      <a:cubicBezTo>
                        <a:pt x="7644" y="38039"/>
                        <a:pt x="5351" y="34217"/>
                        <a:pt x="5351" y="31160"/>
                      </a:cubicBezTo>
                      <a:lnTo>
                        <a:pt x="5351" y="19694"/>
                      </a:lnTo>
                      <a:cubicBezTo>
                        <a:pt x="2293" y="15872"/>
                        <a:pt x="0" y="11285"/>
                        <a:pt x="0" y="6699"/>
                      </a:cubicBezTo>
                      <a:cubicBezTo>
                        <a:pt x="1529" y="584"/>
                        <a:pt x="6115" y="-1709"/>
                        <a:pt x="11466" y="1348"/>
                      </a:cubicBezTo>
                      <a:close/>
                    </a:path>
                  </a:pathLst>
                </a:custGeom>
                <a:solidFill>
                  <a:srgbClr val="45CAF2"/>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7" name="Freeform: Shape 876">
                  <a:extLst>
                    <a:ext uri="{FF2B5EF4-FFF2-40B4-BE49-F238E27FC236}">
                      <a16:creationId xmlns:a16="http://schemas.microsoft.com/office/drawing/2014/main" id="{A316E405-67AF-47EF-EC77-8FEDFBAC7362}"/>
                    </a:ext>
                  </a:extLst>
                </p:cNvPr>
                <p:cNvSpPr/>
                <p:nvPr/>
              </p:nvSpPr>
              <p:spPr>
                <a:xfrm>
                  <a:off x="4503644" y="4600170"/>
                  <a:ext cx="561066" cy="324864"/>
                </a:xfrm>
                <a:custGeom>
                  <a:avLst/>
                  <a:gdLst>
                    <a:gd name="connsiteX0" fmla="*/ 561067 w 561066"/>
                    <a:gd name="connsiteY0" fmla="*/ 258363 h 324864"/>
                    <a:gd name="connsiteX1" fmla="*/ 113895 w 561066"/>
                    <a:gd name="connsiteY1" fmla="*/ 0 h 324864"/>
                    <a:gd name="connsiteX2" fmla="*/ 0 w 561066"/>
                    <a:gd name="connsiteY2" fmla="*/ 66501 h 324864"/>
                    <a:gd name="connsiteX3" fmla="*/ 447171 w 561066"/>
                    <a:gd name="connsiteY3" fmla="*/ 324864 h 324864"/>
                    <a:gd name="connsiteX4" fmla="*/ 561067 w 561066"/>
                    <a:gd name="connsiteY4" fmla="*/ 258363 h 32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066" h="324864">
                      <a:moveTo>
                        <a:pt x="561067" y="258363"/>
                      </a:moveTo>
                      <a:lnTo>
                        <a:pt x="113895" y="0"/>
                      </a:lnTo>
                      <a:lnTo>
                        <a:pt x="0" y="66501"/>
                      </a:lnTo>
                      <a:lnTo>
                        <a:pt x="447171" y="324864"/>
                      </a:lnTo>
                      <a:lnTo>
                        <a:pt x="561067" y="258363"/>
                      </a:lnTo>
                      <a:close/>
                    </a:path>
                  </a:pathLst>
                </a:custGeom>
                <a:solidFill>
                  <a:schemeClr val="accent1">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8" name="Freeform: Shape 877">
                  <a:extLst>
                    <a:ext uri="{FF2B5EF4-FFF2-40B4-BE49-F238E27FC236}">
                      <a16:creationId xmlns:a16="http://schemas.microsoft.com/office/drawing/2014/main" id="{48D92A9F-0907-A829-D59D-A638959827D0}"/>
                    </a:ext>
                  </a:extLst>
                </p:cNvPr>
                <p:cNvSpPr/>
                <p:nvPr/>
              </p:nvSpPr>
              <p:spPr>
                <a:xfrm>
                  <a:off x="4950051" y="4858533"/>
                  <a:ext cx="114659" cy="441815"/>
                </a:xfrm>
                <a:custGeom>
                  <a:avLst/>
                  <a:gdLst>
                    <a:gd name="connsiteX0" fmla="*/ 764 w 114659"/>
                    <a:gd name="connsiteY0" fmla="*/ 66502 h 441815"/>
                    <a:gd name="connsiteX1" fmla="*/ 114660 w 114659"/>
                    <a:gd name="connsiteY1" fmla="*/ 0 h 441815"/>
                    <a:gd name="connsiteX2" fmla="*/ 113895 w 114659"/>
                    <a:gd name="connsiteY2" fmla="*/ 376078 h 441815"/>
                    <a:gd name="connsiteX3" fmla="*/ 0 w 114659"/>
                    <a:gd name="connsiteY3" fmla="*/ 441815 h 441815"/>
                    <a:gd name="connsiteX4" fmla="*/ 764 w 114659"/>
                    <a:gd name="connsiteY4" fmla="*/ 66502 h 4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441815">
                      <a:moveTo>
                        <a:pt x="764" y="66502"/>
                      </a:moveTo>
                      <a:lnTo>
                        <a:pt x="114660" y="0"/>
                      </a:lnTo>
                      <a:lnTo>
                        <a:pt x="113895" y="376078"/>
                      </a:lnTo>
                      <a:lnTo>
                        <a:pt x="0" y="441815"/>
                      </a:lnTo>
                      <a:lnTo>
                        <a:pt x="764" y="66502"/>
                      </a:lnTo>
                      <a:close/>
                    </a:path>
                  </a:pathLst>
                </a:custGeom>
                <a:solidFill>
                  <a:srgbClr val="1E92D8"/>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9" name="Freeform: Shape 878">
                  <a:extLst>
                    <a:ext uri="{FF2B5EF4-FFF2-40B4-BE49-F238E27FC236}">
                      <a16:creationId xmlns:a16="http://schemas.microsoft.com/office/drawing/2014/main" id="{FE3EBC82-A6E5-CEDF-672C-E5DAAA8CB8B0}"/>
                    </a:ext>
                  </a:extLst>
                </p:cNvPr>
                <p:cNvSpPr/>
                <p:nvPr/>
              </p:nvSpPr>
              <p:spPr>
                <a:xfrm>
                  <a:off x="4502116" y="4666672"/>
                  <a:ext cx="448700" cy="634440"/>
                </a:xfrm>
                <a:custGeom>
                  <a:avLst/>
                  <a:gdLst>
                    <a:gd name="connsiteX0" fmla="*/ 448700 w 448700"/>
                    <a:gd name="connsiteY0" fmla="*/ 258363 h 634440"/>
                    <a:gd name="connsiteX1" fmla="*/ 447936 w 448700"/>
                    <a:gd name="connsiteY1" fmla="*/ 634441 h 634440"/>
                    <a:gd name="connsiteX2" fmla="*/ 0 w 448700"/>
                    <a:gd name="connsiteY2" fmla="*/ 376078 h 634440"/>
                    <a:gd name="connsiteX3" fmla="*/ 764 w 448700"/>
                    <a:gd name="connsiteY3" fmla="*/ 0 h 634440"/>
                    <a:gd name="connsiteX4" fmla="*/ 52743 w 448700"/>
                    <a:gd name="connsiteY4" fmla="*/ 29811 h 634440"/>
                    <a:gd name="connsiteX5" fmla="*/ 448700 w 448700"/>
                    <a:gd name="connsiteY5" fmla="*/ 258363 h 63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700" h="634440">
                      <a:moveTo>
                        <a:pt x="448700" y="258363"/>
                      </a:moveTo>
                      <a:lnTo>
                        <a:pt x="447936" y="634441"/>
                      </a:lnTo>
                      <a:lnTo>
                        <a:pt x="0" y="376078"/>
                      </a:lnTo>
                      <a:lnTo>
                        <a:pt x="764" y="0"/>
                      </a:lnTo>
                      <a:lnTo>
                        <a:pt x="52743" y="29811"/>
                      </a:lnTo>
                      <a:lnTo>
                        <a:pt x="448700" y="258363"/>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0" name="Freeform: Shape 879">
                  <a:extLst>
                    <a:ext uri="{FF2B5EF4-FFF2-40B4-BE49-F238E27FC236}">
                      <a16:creationId xmlns:a16="http://schemas.microsoft.com/office/drawing/2014/main" id="{D0041CE7-021B-94B1-E8CF-42C50C2FECA5}"/>
                    </a:ext>
                  </a:extLst>
                </p:cNvPr>
                <p:cNvSpPr/>
                <p:nvPr/>
              </p:nvSpPr>
              <p:spPr>
                <a:xfrm>
                  <a:off x="4662639" y="4866941"/>
                  <a:ext cx="103958" cy="208891"/>
                </a:xfrm>
                <a:custGeom>
                  <a:avLst/>
                  <a:gdLst>
                    <a:gd name="connsiteX0" fmla="*/ 53508 w 103958"/>
                    <a:gd name="connsiteY0" fmla="*/ 7644 h 208891"/>
                    <a:gd name="connsiteX1" fmla="*/ 103958 w 103958"/>
                    <a:gd name="connsiteY1" fmla="*/ 95548 h 208891"/>
                    <a:gd name="connsiteX2" fmla="*/ 103958 w 103958"/>
                    <a:gd name="connsiteY2" fmla="*/ 97077 h 208891"/>
                    <a:gd name="connsiteX3" fmla="*/ 77969 w 103958"/>
                    <a:gd name="connsiteY3" fmla="*/ 133003 h 208891"/>
                    <a:gd name="connsiteX4" fmla="*/ 77969 w 103958"/>
                    <a:gd name="connsiteY4" fmla="*/ 191097 h 208891"/>
                    <a:gd name="connsiteX5" fmla="*/ 51979 w 103958"/>
                    <a:gd name="connsiteY5" fmla="*/ 205620 h 208891"/>
                    <a:gd name="connsiteX6" fmla="*/ 25989 w 103958"/>
                    <a:gd name="connsiteY6" fmla="*/ 161285 h 208891"/>
                    <a:gd name="connsiteX7" fmla="*/ 25989 w 103958"/>
                    <a:gd name="connsiteY7" fmla="*/ 103956 h 208891"/>
                    <a:gd name="connsiteX8" fmla="*/ 0 w 103958"/>
                    <a:gd name="connsiteY8" fmla="*/ 37455 h 208891"/>
                    <a:gd name="connsiteX9" fmla="*/ 0 w 103958"/>
                    <a:gd name="connsiteY9" fmla="*/ 35926 h 208891"/>
                    <a:gd name="connsiteX10" fmla="*/ 51215 w 103958"/>
                    <a:gd name="connsiteY10" fmla="*/ 6879 h 208891"/>
                    <a:gd name="connsiteX11" fmla="*/ 53508 w 103958"/>
                    <a:gd name="connsiteY11" fmla="*/ 7644 h 20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958" h="208891">
                      <a:moveTo>
                        <a:pt x="53508" y="7644"/>
                      </a:moveTo>
                      <a:cubicBezTo>
                        <a:pt x="81791" y="23696"/>
                        <a:pt x="103958" y="63444"/>
                        <a:pt x="103958" y="95548"/>
                      </a:cubicBezTo>
                      <a:lnTo>
                        <a:pt x="103958" y="97077"/>
                      </a:lnTo>
                      <a:cubicBezTo>
                        <a:pt x="103958" y="118480"/>
                        <a:pt x="93257" y="131474"/>
                        <a:pt x="77969" y="133003"/>
                      </a:cubicBezTo>
                      <a:lnTo>
                        <a:pt x="77969" y="191097"/>
                      </a:lnTo>
                      <a:cubicBezTo>
                        <a:pt x="77969" y="207149"/>
                        <a:pt x="66503" y="213264"/>
                        <a:pt x="51979" y="205620"/>
                      </a:cubicBezTo>
                      <a:cubicBezTo>
                        <a:pt x="37455" y="197212"/>
                        <a:pt x="25989" y="177337"/>
                        <a:pt x="25989" y="161285"/>
                      </a:cubicBezTo>
                      <a:lnTo>
                        <a:pt x="25989" y="103956"/>
                      </a:lnTo>
                      <a:cubicBezTo>
                        <a:pt x="10702" y="84847"/>
                        <a:pt x="0" y="59622"/>
                        <a:pt x="0" y="37455"/>
                      </a:cubicBezTo>
                      <a:lnTo>
                        <a:pt x="0" y="35926"/>
                      </a:lnTo>
                      <a:cubicBezTo>
                        <a:pt x="0" y="3822"/>
                        <a:pt x="22932" y="-9173"/>
                        <a:pt x="51215" y="6879"/>
                      </a:cubicBezTo>
                      <a:lnTo>
                        <a:pt x="53508" y="7644"/>
                      </a:lnTo>
                      <a:close/>
                    </a:path>
                  </a:pathLst>
                </a:custGeom>
                <a:solidFill>
                  <a:schemeClr val="accent3">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1" name="Freeform: Shape 880">
                  <a:extLst>
                    <a:ext uri="{FF2B5EF4-FFF2-40B4-BE49-F238E27FC236}">
                      <a16:creationId xmlns:a16="http://schemas.microsoft.com/office/drawing/2014/main" id="{65656410-4B17-7E6D-8FD9-367B6201AD7A}"/>
                    </a:ext>
                  </a:extLst>
                </p:cNvPr>
                <p:cNvSpPr/>
                <p:nvPr/>
              </p:nvSpPr>
              <p:spPr>
                <a:xfrm>
                  <a:off x="4616776" y="4429412"/>
                  <a:ext cx="96669" cy="278536"/>
                </a:xfrm>
                <a:custGeom>
                  <a:avLst/>
                  <a:gdLst>
                    <a:gd name="connsiteX0" fmla="*/ 73382 w 96669"/>
                    <a:gd name="connsiteY0" fmla="*/ 248725 h 278536"/>
                    <a:gd name="connsiteX1" fmla="*/ 73382 w 96669"/>
                    <a:gd name="connsiteY1" fmla="*/ 55336 h 278536"/>
                    <a:gd name="connsiteX2" fmla="*/ 94022 w 96669"/>
                    <a:gd name="connsiteY2" fmla="*/ 3357 h 278536"/>
                    <a:gd name="connsiteX3" fmla="*/ 42042 w 96669"/>
                    <a:gd name="connsiteY3" fmla="*/ 8708 h 278536"/>
                    <a:gd name="connsiteX4" fmla="*/ 0 w 96669"/>
                    <a:gd name="connsiteY4" fmla="*/ 82853 h 278536"/>
                    <a:gd name="connsiteX5" fmla="*/ 6880 w 96669"/>
                    <a:gd name="connsiteY5" fmla="*/ 262484 h 278536"/>
                    <a:gd name="connsiteX6" fmla="*/ 16817 w 96669"/>
                    <a:gd name="connsiteY6" fmla="*/ 278536 h 278536"/>
                    <a:gd name="connsiteX7" fmla="*/ 73382 w 96669"/>
                    <a:gd name="connsiteY7" fmla="*/ 248725 h 27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669" h="278536">
                      <a:moveTo>
                        <a:pt x="73382" y="248725"/>
                      </a:moveTo>
                      <a:cubicBezTo>
                        <a:pt x="73382" y="248725"/>
                        <a:pt x="73382" y="75210"/>
                        <a:pt x="73382" y="55336"/>
                      </a:cubicBezTo>
                      <a:cubicBezTo>
                        <a:pt x="73382" y="35461"/>
                        <a:pt x="77205" y="13294"/>
                        <a:pt x="94022" y="3357"/>
                      </a:cubicBezTo>
                      <a:cubicBezTo>
                        <a:pt x="110838" y="-6580"/>
                        <a:pt x="42042" y="8708"/>
                        <a:pt x="42042" y="8708"/>
                      </a:cubicBezTo>
                      <a:lnTo>
                        <a:pt x="0" y="82853"/>
                      </a:lnTo>
                      <a:lnTo>
                        <a:pt x="6880" y="262484"/>
                      </a:lnTo>
                      <a:lnTo>
                        <a:pt x="16817" y="278536"/>
                      </a:lnTo>
                      <a:lnTo>
                        <a:pt x="73382" y="248725"/>
                      </a:lnTo>
                      <a:close/>
                    </a:path>
                  </a:pathLst>
                </a:custGeom>
                <a:solidFill>
                  <a:srgbClr val="9B9BA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2" name="Freeform: Shape 881">
                  <a:extLst>
                    <a:ext uri="{FF2B5EF4-FFF2-40B4-BE49-F238E27FC236}">
                      <a16:creationId xmlns:a16="http://schemas.microsoft.com/office/drawing/2014/main" id="{C76B552D-DA39-C443-45ED-1EAE50D5FCCE}"/>
                    </a:ext>
                  </a:extLst>
                </p:cNvPr>
                <p:cNvSpPr/>
                <p:nvPr/>
              </p:nvSpPr>
              <p:spPr>
                <a:xfrm>
                  <a:off x="4628242" y="4333354"/>
                  <a:ext cx="375373" cy="558047"/>
                </a:xfrm>
                <a:custGeom>
                  <a:avLst/>
                  <a:gdLst>
                    <a:gd name="connsiteX0" fmla="*/ 375317 w 375373"/>
                    <a:gd name="connsiteY0" fmla="*/ 528236 h 558047"/>
                    <a:gd name="connsiteX1" fmla="*/ 375317 w 375373"/>
                    <a:gd name="connsiteY1" fmla="*/ 326438 h 558047"/>
                    <a:gd name="connsiteX2" fmla="*/ 262186 w 375373"/>
                    <a:gd name="connsiteY2" fmla="*/ 74955 h 558047"/>
                    <a:gd name="connsiteX3" fmla="*/ 104723 w 375373"/>
                    <a:gd name="connsiteY3" fmla="*/ 45 h 558047"/>
                    <a:gd name="connsiteX4" fmla="*/ 74147 w 375373"/>
                    <a:gd name="connsiteY4" fmla="*/ 8453 h 558047"/>
                    <a:gd name="connsiteX5" fmla="*/ 0 w 375373"/>
                    <a:gd name="connsiteY5" fmla="*/ 48202 h 558047"/>
                    <a:gd name="connsiteX6" fmla="*/ 131477 w 375373"/>
                    <a:gd name="connsiteY6" fmla="*/ 86421 h 558047"/>
                    <a:gd name="connsiteX7" fmla="*/ 230081 w 375373"/>
                    <a:gd name="connsiteY7" fmla="*/ 186556 h 558047"/>
                    <a:gd name="connsiteX8" fmla="*/ 294291 w 375373"/>
                    <a:gd name="connsiteY8" fmla="*/ 324145 h 558047"/>
                    <a:gd name="connsiteX9" fmla="*/ 304228 w 375373"/>
                    <a:gd name="connsiteY9" fmla="*/ 481609 h 558047"/>
                    <a:gd name="connsiteX10" fmla="*/ 308814 w 375373"/>
                    <a:gd name="connsiteY10" fmla="*/ 545817 h 558047"/>
                    <a:gd name="connsiteX11" fmla="*/ 317987 w 375373"/>
                    <a:gd name="connsiteY11" fmla="*/ 558047 h 558047"/>
                    <a:gd name="connsiteX12" fmla="*/ 375317 w 375373"/>
                    <a:gd name="connsiteY12" fmla="*/ 528236 h 5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373" h="558047">
                      <a:moveTo>
                        <a:pt x="375317" y="528236"/>
                      </a:moveTo>
                      <a:cubicBezTo>
                        <a:pt x="375317" y="528236"/>
                        <a:pt x="374553" y="365422"/>
                        <a:pt x="375317" y="326438"/>
                      </a:cubicBezTo>
                      <a:cubicBezTo>
                        <a:pt x="376846" y="260701"/>
                        <a:pt x="347799" y="155980"/>
                        <a:pt x="262186" y="74955"/>
                      </a:cubicBezTo>
                      <a:cubicBezTo>
                        <a:pt x="176574" y="-6834"/>
                        <a:pt x="113132" y="810"/>
                        <a:pt x="104723" y="45"/>
                      </a:cubicBezTo>
                      <a:cubicBezTo>
                        <a:pt x="96315" y="-719"/>
                        <a:pt x="74147" y="8453"/>
                        <a:pt x="74147" y="8453"/>
                      </a:cubicBezTo>
                      <a:lnTo>
                        <a:pt x="0" y="48202"/>
                      </a:lnTo>
                      <a:lnTo>
                        <a:pt x="131477" y="86421"/>
                      </a:lnTo>
                      <a:lnTo>
                        <a:pt x="230081" y="186556"/>
                      </a:lnTo>
                      <a:lnTo>
                        <a:pt x="294291" y="324145"/>
                      </a:lnTo>
                      <a:lnTo>
                        <a:pt x="304228" y="481609"/>
                      </a:lnTo>
                      <a:lnTo>
                        <a:pt x="308814" y="545817"/>
                      </a:lnTo>
                      <a:lnTo>
                        <a:pt x="317987" y="558047"/>
                      </a:lnTo>
                      <a:lnTo>
                        <a:pt x="375317" y="528236"/>
                      </a:lnTo>
                      <a:close/>
                    </a:path>
                  </a:pathLst>
                </a:custGeom>
                <a:solidFill>
                  <a:srgbClr val="9B9BA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3" name="Freeform: Shape 882">
                  <a:extLst>
                    <a:ext uri="{FF2B5EF4-FFF2-40B4-BE49-F238E27FC236}">
                      <a16:creationId xmlns:a16="http://schemas.microsoft.com/office/drawing/2014/main" id="{8B92E25D-65BD-2835-C67A-5F4FA9D0F727}"/>
                    </a:ext>
                  </a:extLst>
                </p:cNvPr>
                <p:cNvSpPr/>
                <p:nvPr/>
              </p:nvSpPr>
              <p:spPr>
                <a:xfrm>
                  <a:off x="4575499" y="4366172"/>
                  <a:ext cx="370972" cy="524465"/>
                </a:xfrm>
                <a:custGeom>
                  <a:avLst/>
                  <a:gdLst>
                    <a:gd name="connsiteX0" fmla="*/ 313401 w 370972"/>
                    <a:gd name="connsiteY0" fmla="*/ 491597 h 524465"/>
                    <a:gd name="connsiteX1" fmla="*/ 313401 w 370972"/>
                    <a:gd name="connsiteY1" fmla="*/ 316552 h 524465"/>
                    <a:gd name="connsiteX2" fmla="*/ 188042 w 370972"/>
                    <a:gd name="connsiteY2" fmla="*/ 93351 h 524465"/>
                    <a:gd name="connsiteX3" fmla="*/ 58094 w 370972"/>
                    <a:gd name="connsiteY3" fmla="*/ 195015 h 524465"/>
                    <a:gd name="connsiteX4" fmla="*/ 58094 w 370972"/>
                    <a:gd name="connsiteY4" fmla="*/ 341013 h 524465"/>
                    <a:gd name="connsiteX5" fmla="*/ 0 w 370972"/>
                    <a:gd name="connsiteY5" fmla="*/ 310437 h 524465"/>
                    <a:gd name="connsiteX6" fmla="*/ 0 w 370972"/>
                    <a:gd name="connsiteY6" fmla="*/ 131570 h 524465"/>
                    <a:gd name="connsiteX7" fmla="*/ 125361 w 370972"/>
                    <a:gd name="connsiteY7" fmla="*/ 860 h 524465"/>
                    <a:gd name="connsiteX8" fmla="*/ 370731 w 370972"/>
                    <a:gd name="connsiteY8" fmla="*/ 316552 h 524465"/>
                    <a:gd name="connsiteX9" fmla="*/ 370731 w 370972"/>
                    <a:gd name="connsiteY9" fmla="*/ 524465 h 524465"/>
                    <a:gd name="connsiteX10" fmla="*/ 312636 w 370972"/>
                    <a:gd name="connsiteY10" fmla="*/ 493890 h 52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0972" h="524465">
                      <a:moveTo>
                        <a:pt x="313401" y="491597"/>
                      </a:moveTo>
                      <a:cubicBezTo>
                        <a:pt x="313401" y="491597"/>
                        <a:pt x="313401" y="367002"/>
                        <a:pt x="313401" y="316552"/>
                      </a:cubicBezTo>
                      <a:cubicBezTo>
                        <a:pt x="313401" y="266103"/>
                        <a:pt x="280532" y="148387"/>
                        <a:pt x="188042" y="93351"/>
                      </a:cubicBezTo>
                      <a:cubicBezTo>
                        <a:pt x="103194" y="42902"/>
                        <a:pt x="53508" y="101759"/>
                        <a:pt x="58094" y="195015"/>
                      </a:cubicBezTo>
                      <a:cubicBezTo>
                        <a:pt x="62681" y="288270"/>
                        <a:pt x="58094" y="341013"/>
                        <a:pt x="58094" y="341013"/>
                      </a:cubicBezTo>
                      <a:lnTo>
                        <a:pt x="0" y="310437"/>
                      </a:lnTo>
                      <a:cubicBezTo>
                        <a:pt x="0" y="310437"/>
                        <a:pt x="0" y="181256"/>
                        <a:pt x="0" y="131570"/>
                      </a:cubicBezTo>
                      <a:cubicBezTo>
                        <a:pt x="0" y="81885"/>
                        <a:pt x="19874" y="-9841"/>
                        <a:pt x="125361" y="860"/>
                      </a:cubicBezTo>
                      <a:cubicBezTo>
                        <a:pt x="236197" y="12326"/>
                        <a:pt x="377610" y="162146"/>
                        <a:pt x="370731" y="316552"/>
                      </a:cubicBezTo>
                      <a:cubicBezTo>
                        <a:pt x="369202" y="349421"/>
                        <a:pt x="370731" y="524465"/>
                        <a:pt x="370731" y="524465"/>
                      </a:cubicBezTo>
                      <a:lnTo>
                        <a:pt x="312636" y="493890"/>
                      </a:lnTo>
                    </a:path>
                  </a:pathLst>
                </a:custGeom>
                <a:solidFill>
                  <a:srgbClr val="CDCDD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4" name="Freeform: Shape 883">
                  <a:extLst>
                    <a:ext uri="{FF2B5EF4-FFF2-40B4-BE49-F238E27FC236}">
                      <a16:creationId xmlns:a16="http://schemas.microsoft.com/office/drawing/2014/main" id="{39F38114-748C-9F98-9CEA-CB0786BF826A}"/>
                    </a:ext>
                  </a:extLst>
                </p:cNvPr>
                <p:cNvSpPr/>
                <p:nvPr/>
              </p:nvSpPr>
              <p:spPr>
                <a:xfrm>
                  <a:off x="7077977" y="4463712"/>
                  <a:ext cx="2012564" cy="1183652"/>
                </a:xfrm>
                <a:custGeom>
                  <a:avLst/>
                  <a:gdLst>
                    <a:gd name="connsiteX0" fmla="*/ 1991926 w 2012564"/>
                    <a:gd name="connsiteY0" fmla="*/ 455383 h 1183652"/>
                    <a:gd name="connsiteX1" fmla="*/ 1186251 w 2012564"/>
                    <a:gd name="connsiteY1" fmla="*/ 5160 h 1183652"/>
                    <a:gd name="connsiteX2" fmla="*/ 1145738 w 2012564"/>
                    <a:gd name="connsiteY2" fmla="*/ 5160 h 1183652"/>
                    <a:gd name="connsiteX3" fmla="*/ 20544 w 2012564"/>
                    <a:gd name="connsiteY3" fmla="*/ 656417 h 1183652"/>
                    <a:gd name="connsiteX4" fmla="*/ 21309 w 2012564"/>
                    <a:gd name="connsiteY4" fmla="*/ 728269 h 1183652"/>
                    <a:gd name="connsiteX5" fmla="*/ 826984 w 2012564"/>
                    <a:gd name="connsiteY5" fmla="*/ 1178493 h 1183652"/>
                    <a:gd name="connsiteX6" fmla="*/ 867497 w 2012564"/>
                    <a:gd name="connsiteY6" fmla="*/ 1178493 h 1183652"/>
                    <a:gd name="connsiteX7" fmla="*/ 1991926 w 2012564"/>
                    <a:gd name="connsiteY7" fmla="*/ 527236 h 1183652"/>
                    <a:gd name="connsiteX8" fmla="*/ 1991926 w 2012564"/>
                    <a:gd name="connsiteY8" fmla="*/ 455383 h 118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564" h="1183652">
                      <a:moveTo>
                        <a:pt x="1991926" y="455383"/>
                      </a:moveTo>
                      <a:lnTo>
                        <a:pt x="1186251" y="5160"/>
                      </a:lnTo>
                      <a:cubicBezTo>
                        <a:pt x="1173256" y="-1720"/>
                        <a:pt x="1157968" y="-1720"/>
                        <a:pt x="1145738" y="5160"/>
                      </a:cubicBezTo>
                      <a:lnTo>
                        <a:pt x="20544" y="656417"/>
                      </a:lnTo>
                      <a:cubicBezTo>
                        <a:pt x="-6974" y="672469"/>
                        <a:pt x="-6974" y="712217"/>
                        <a:pt x="21309" y="728269"/>
                      </a:cubicBezTo>
                      <a:lnTo>
                        <a:pt x="826984" y="1178493"/>
                      </a:lnTo>
                      <a:cubicBezTo>
                        <a:pt x="839979" y="1185373"/>
                        <a:pt x="855267" y="1185373"/>
                        <a:pt x="867497" y="1178493"/>
                      </a:cubicBezTo>
                      <a:lnTo>
                        <a:pt x="1991926" y="527236"/>
                      </a:lnTo>
                      <a:cubicBezTo>
                        <a:pt x="2019444" y="511184"/>
                        <a:pt x="2019444" y="470671"/>
                        <a:pt x="1991926" y="455383"/>
                      </a:cubicBezTo>
                      <a:close/>
                    </a:path>
                  </a:pathLst>
                </a:custGeom>
                <a:gradFill>
                  <a:gsLst>
                    <a:gs pos="0">
                      <a:srgbClr val="000000"/>
                    </a:gs>
                    <a:gs pos="82214">
                      <a:srgbClr val="000000">
                        <a:alpha val="0"/>
                      </a:srgbClr>
                    </a:gs>
                  </a:gsLst>
                  <a:lin ang="6940210" scaled="1"/>
                </a:gra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5" name="Freeform: Shape 884">
                  <a:extLst>
                    <a:ext uri="{FF2B5EF4-FFF2-40B4-BE49-F238E27FC236}">
                      <a16:creationId xmlns:a16="http://schemas.microsoft.com/office/drawing/2014/main" id="{1CE24227-5C1C-6869-0595-7370BA35CC9C}"/>
                    </a:ext>
                  </a:extLst>
                </p:cNvPr>
                <p:cNvSpPr/>
                <p:nvPr/>
              </p:nvSpPr>
              <p:spPr>
                <a:xfrm>
                  <a:off x="7375858" y="4650620"/>
                  <a:ext cx="1717994" cy="864948"/>
                </a:xfrm>
                <a:custGeom>
                  <a:avLst/>
                  <a:gdLst>
                    <a:gd name="connsiteX0" fmla="*/ 1717994 w 1717994"/>
                    <a:gd name="connsiteY0" fmla="*/ 152113 h 864948"/>
                    <a:gd name="connsiteX1" fmla="*/ 1695062 w 1717994"/>
                    <a:gd name="connsiteY1" fmla="*/ 181924 h 864948"/>
                    <a:gd name="connsiteX2" fmla="*/ 584392 w 1717994"/>
                    <a:gd name="connsiteY2" fmla="*/ 834710 h 864948"/>
                    <a:gd name="connsiteX3" fmla="*/ 516361 w 1717994"/>
                    <a:gd name="connsiteY3" fmla="*/ 818658 h 864948"/>
                    <a:gd name="connsiteX4" fmla="*/ 13387 w 1717994"/>
                    <a:gd name="connsiteY4" fmla="*/ 27518 h 864948"/>
                    <a:gd name="connsiteX5" fmla="*/ 8036 w 1717994"/>
                    <a:gd name="connsiteY5" fmla="*/ 0 h 864948"/>
                    <a:gd name="connsiteX6" fmla="*/ 3450 w 1717994"/>
                    <a:gd name="connsiteY6" fmla="*/ 11466 h 864948"/>
                    <a:gd name="connsiteX7" fmla="*/ 6508 w 1717994"/>
                    <a:gd name="connsiteY7" fmla="*/ 51978 h 864948"/>
                    <a:gd name="connsiteX8" fmla="*/ 510246 w 1717994"/>
                    <a:gd name="connsiteY8" fmla="*/ 842354 h 864948"/>
                    <a:gd name="connsiteX9" fmla="*/ 575220 w 1717994"/>
                    <a:gd name="connsiteY9" fmla="*/ 858406 h 864948"/>
                    <a:gd name="connsiteX10" fmla="*/ 1692769 w 1717994"/>
                    <a:gd name="connsiteY10" fmla="*/ 203327 h 864948"/>
                    <a:gd name="connsiteX11" fmla="*/ 1714937 w 1717994"/>
                    <a:gd name="connsiteY11" fmla="*/ 171223 h 864948"/>
                    <a:gd name="connsiteX12" fmla="*/ 1717994 w 1717994"/>
                    <a:gd name="connsiteY12" fmla="*/ 152113 h 86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7994" h="864948">
                      <a:moveTo>
                        <a:pt x="1717994" y="152113"/>
                      </a:moveTo>
                      <a:lnTo>
                        <a:pt x="1695062" y="181924"/>
                      </a:lnTo>
                      <a:lnTo>
                        <a:pt x="584392" y="834710"/>
                      </a:lnTo>
                      <a:cubicBezTo>
                        <a:pt x="560696" y="848469"/>
                        <a:pt x="530885" y="841590"/>
                        <a:pt x="516361" y="818658"/>
                      </a:cubicBezTo>
                      <a:lnTo>
                        <a:pt x="13387" y="27518"/>
                      </a:lnTo>
                      <a:lnTo>
                        <a:pt x="8036" y="0"/>
                      </a:lnTo>
                      <a:lnTo>
                        <a:pt x="3450" y="11466"/>
                      </a:lnTo>
                      <a:cubicBezTo>
                        <a:pt x="-1901" y="24460"/>
                        <a:pt x="-1136" y="39748"/>
                        <a:pt x="6508" y="51978"/>
                      </a:cubicBezTo>
                      <a:lnTo>
                        <a:pt x="510246" y="842354"/>
                      </a:lnTo>
                      <a:cubicBezTo>
                        <a:pt x="524005" y="864521"/>
                        <a:pt x="553052" y="871401"/>
                        <a:pt x="575220" y="858406"/>
                      </a:cubicBezTo>
                      <a:lnTo>
                        <a:pt x="1692769" y="203327"/>
                      </a:lnTo>
                      <a:cubicBezTo>
                        <a:pt x="1704235" y="196447"/>
                        <a:pt x="1712643" y="184982"/>
                        <a:pt x="1714937" y="171223"/>
                      </a:cubicBezTo>
                      <a:lnTo>
                        <a:pt x="1717994" y="152113"/>
                      </a:lnTo>
                      <a:close/>
                    </a:path>
                  </a:pathLst>
                </a:custGeom>
                <a:solidFill>
                  <a:srgbClr val="33333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6" name="Freeform: Shape 885">
                  <a:extLst>
                    <a:ext uri="{FF2B5EF4-FFF2-40B4-BE49-F238E27FC236}">
                      <a16:creationId xmlns:a16="http://schemas.microsoft.com/office/drawing/2014/main" id="{FF2AF659-19D5-4518-318D-ACE131D8171D}"/>
                    </a:ext>
                  </a:extLst>
                </p:cNvPr>
                <p:cNvSpPr/>
                <p:nvPr/>
              </p:nvSpPr>
              <p:spPr>
                <a:xfrm>
                  <a:off x="7383009" y="3960745"/>
                  <a:ext cx="1710962" cy="1537213"/>
                </a:xfrm>
                <a:custGeom>
                  <a:avLst/>
                  <a:gdLst>
                    <a:gd name="connsiteX0" fmla="*/ 1695554 w 1710962"/>
                    <a:gd name="connsiteY0" fmla="*/ 866448 h 1537213"/>
                    <a:gd name="connsiteX1" fmla="*/ 560424 w 1710962"/>
                    <a:gd name="connsiteY1" fmla="*/ 1532993 h 1537213"/>
                    <a:gd name="connsiteX2" fmla="*/ 518382 w 1710962"/>
                    <a:gd name="connsiteY2" fmla="*/ 1523056 h 1537213"/>
                    <a:gd name="connsiteX3" fmla="*/ 4706 w 1710962"/>
                    <a:gd name="connsiteY3" fmla="*/ 714335 h 1537213"/>
                    <a:gd name="connsiteX4" fmla="*/ 15408 w 1710962"/>
                    <a:gd name="connsiteY4" fmla="*/ 670765 h 1537213"/>
                    <a:gd name="connsiteX5" fmla="*/ 1150539 w 1710962"/>
                    <a:gd name="connsiteY5" fmla="*/ 4220 h 1537213"/>
                    <a:gd name="connsiteX6" fmla="*/ 1192581 w 1710962"/>
                    <a:gd name="connsiteY6" fmla="*/ 14157 h 1537213"/>
                    <a:gd name="connsiteX7" fmla="*/ 1706256 w 1710962"/>
                    <a:gd name="connsiteY7" fmla="*/ 822878 h 1537213"/>
                    <a:gd name="connsiteX8" fmla="*/ 1695554 w 1710962"/>
                    <a:gd name="connsiteY8" fmla="*/ 866448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962" h="1537213">
                      <a:moveTo>
                        <a:pt x="1695554" y="866448"/>
                      </a:moveTo>
                      <a:lnTo>
                        <a:pt x="560424" y="1532993"/>
                      </a:lnTo>
                      <a:cubicBezTo>
                        <a:pt x="545900" y="1541402"/>
                        <a:pt x="527555" y="1536815"/>
                        <a:pt x="518382" y="1523056"/>
                      </a:cubicBezTo>
                      <a:lnTo>
                        <a:pt x="4706" y="714335"/>
                      </a:lnTo>
                      <a:cubicBezTo>
                        <a:pt x="-4466" y="699812"/>
                        <a:pt x="120" y="679938"/>
                        <a:pt x="15408" y="670765"/>
                      </a:cubicBezTo>
                      <a:lnTo>
                        <a:pt x="1150539" y="4220"/>
                      </a:lnTo>
                      <a:cubicBezTo>
                        <a:pt x="1165063" y="-4188"/>
                        <a:pt x="1183408" y="398"/>
                        <a:pt x="1192581" y="14157"/>
                      </a:cubicBezTo>
                      <a:lnTo>
                        <a:pt x="1706256" y="822878"/>
                      </a:lnTo>
                      <a:cubicBezTo>
                        <a:pt x="1715429" y="837402"/>
                        <a:pt x="1710842" y="857276"/>
                        <a:pt x="1695554" y="866448"/>
                      </a:cubicBezTo>
                      <a:close/>
                    </a:path>
                  </a:pathLst>
                </a:custGeom>
                <a:solidFill>
                  <a:srgbClr val="505055"/>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7" name="Freeform: Shape 886">
                  <a:extLst>
                    <a:ext uri="{FF2B5EF4-FFF2-40B4-BE49-F238E27FC236}">
                      <a16:creationId xmlns:a16="http://schemas.microsoft.com/office/drawing/2014/main" id="{89B91012-C36B-2BB3-7BEF-6737E885F979}"/>
                    </a:ext>
                  </a:extLst>
                </p:cNvPr>
                <p:cNvSpPr/>
                <p:nvPr/>
              </p:nvSpPr>
              <p:spPr>
                <a:xfrm>
                  <a:off x="7464156" y="4039875"/>
                  <a:ext cx="1550198" cy="1388890"/>
                </a:xfrm>
                <a:custGeom>
                  <a:avLst/>
                  <a:gdLst>
                    <a:gd name="connsiteX0" fmla="*/ 1550199 w 1550198"/>
                    <a:gd name="connsiteY0" fmla="*/ 757507 h 1388890"/>
                    <a:gd name="connsiteX1" fmla="*/ 476220 w 1550198"/>
                    <a:gd name="connsiteY1" fmla="*/ 1388891 h 1388890"/>
                    <a:gd name="connsiteX2" fmla="*/ 0 w 1550198"/>
                    <a:gd name="connsiteY2" fmla="*/ 631383 h 1388890"/>
                    <a:gd name="connsiteX3" fmla="*/ 1073979 w 1550198"/>
                    <a:gd name="connsiteY3" fmla="*/ 0 h 1388890"/>
                    <a:gd name="connsiteX4" fmla="*/ 1550199 w 1550198"/>
                    <a:gd name="connsiteY4" fmla="*/ 757507 h 1388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8" h="1388890">
                      <a:moveTo>
                        <a:pt x="1550199" y="757507"/>
                      </a:moveTo>
                      <a:lnTo>
                        <a:pt x="476220" y="1388891"/>
                      </a:lnTo>
                      <a:lnTo>
                        <a:pt x="0" y="631383"/>
                      </a:lnTo>
                      <a:lnTo>
                        <a:pt x="1073979" y="0"/>
                      </a:lnTo>
                      <a:lnTo>
                        <a:pt x="1550199" y="757507"/>
                      </a:lnTo>
                      <a:close/>
                    </a:path>
                  </a:pathLst>
                </a:custGeom>
                <a:solidFill>
                  <a:srgbClr val="F4F4F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8" name="Freeform: Shape 887">
                  <a:extLst>
                    <a:ext uri="{FF2B5EF4-FFF2-40B4-BE49-F238E27FC236}">
                      <a16:creationId xmlns:a16="http://schemas.microsoft.com/office/drawing/2014/main" id="{FE6E0D23-7D5D-7102-AFB4-E57F42172C82}"/>
                    </a:ext>
                  </a:extLst>
                </p:cNvPr>
                <p:cNvSpPr/>
                <p:nvPr/>
              </p:nvSpPr>
              <p:spPr>
                <a:xfrm>
                  <a:off x="8010700" y="4667436"/>
                  <a:ext cx="658146" cy="399009"/>
                </a:xfrm>
                <a:custGeom>
                  <a:avLst/>
                  <a:gdLst>
                    <a:gd name="connsiteX0" fmla="*/ 658147 w 658146"/>
                    <a:gd name="connsiteY0" fmla="*/ 6879 h 399009"/>
                    <a:gd name="connsiteX1" fmla="*/ 654325 w 658146"/>
                    <a:gd name="connsiteY1" fmla="*/ 0 h 399009"/>
                    <a:gd name="connsiteX2" fmla="*/ 0 w 658146"/>
                    <a:gd name="connsiteY2" fmla="*/ 392130 h 399009"/>
                    <a:gd name="connsiteX3" fmla="*/ 3822 w 658146"/>
                    <a:gd name="connsiteY3" fmla="*/ 399010 h 399009"/>
                    <a:gd name="connsiteX4" fmla="*/ 658147 w 658146"/>
                    <a:gd name="connsiteY4" fmla="*/ 6879 h 39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46" h="399009">
                      <a:moveTo>
                        <a:pt x="658147" y="6879"/>
                      </a:moveTo>
                      <a:lnTo>
                        <a:pt x="654325" y="0"/>
                      </a:lnTo>
                      <a:lnTo>
                        <a:pt x="0" y="392130"/>
                      </a:lnTo>
                      <a:lnTo>
                        <a:pt x="3822" y="399010"/>
                      </a:lnTo>
                      <a:lnTo>
                        <a:pt x="658147" y="6879"/>
                      </a:lnTo>
                      <a:close/>
                    </a:path>
                  </a:pathLst>
                </a:custGeom>
                <a:solidFill>
                  <a:srgbClr val="CDCDD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9" name="Freeform: Shape 888">
                  <a:extLst>
                    <a:ext uri="{FF2B5EF4-FFF2-40B4-BE49-F238E27FC236}">
                      <a16:creationId xmlns:a16="http://schemas.microsoft.com/office/drawing/2014/main" id="{0B37FC6C-D933-F4DA-B2C5-9660151A3E25}"/>
                    </a:ext>
                  </a:extLst>
                </p:cNvPr>
                <p:cNvSpPr/>
                <p:nvPr/>
              </p:nvSpPr>
              <p:spPr>
                <a:xfrm>
                  <a:off x="7970952" y="4601699"/>
                  <a:ext cx="658146" cy="399009"/>
                </a:xfrm>
                <a:custGeom>
                  <a:avLst/>
                  <a:gdLst>
                    <a:gd name="connsiteX0" fmla="*/ 658146 w 658146"/>
                    <a:gd name="connsiteY0" fmla="*/ 6879 h 399009"/>
                    <a:gd name="connsiteX1" fmla="*/ 654324 w 658146"/>
                    <a:gd name="connsiteY1" fmla="*/ 0 h 399009"/>
                    <a:gd name="connsiteX2" fmla="*/ 0 w 658146"/>
                    <a:gd name="connsiteY2" fmla="*/ 392130 h 399009"/>
                    <a:gd name="connsiteX3" fmla="*/ 3822 w 658146"/>
                    <a:gd name="connsiteY3" fmla="*/ 399010 h 399009"/>
                    <a:gd name="connsiteX4" fmla="*/ 658146 w 658146"/>
                    <a:gd name="connsiteY4" fmla="*/ 6879 h 39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46" h="399009">
                      <a:moveTo>
                        <a:pt x="658146" y="6879"/>
                      </a:moveTo>
                      <a:lnTo>
                        <a:pt x="654324" y="0"/>
                      </a:lnTo>
                      <a:lnTo>
                        <a:pt x="0" y="392130"/>
                      </a:lnTo>
                      <a:lnTo>
                        <a:pt x="3822" y="399010"/>
                      </a:lnTo>
                      <a:lnTo>
                        <a:pt x="658146" y="6879"/>
                      </a:lnTo>
                      <a:close/>
                    </a:path>
                  </a:pathLst>
                </a:custGeom>
                <a:solidFill>
                  <a:srgbClr val="CDCDD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0" name="Freeform: Shape 889">
                  <a:extLst>
                    <a:ext uri="{FF2B5EF4-FFF2-40B4-BE49-F238E27FC236}">
                      <a16:creationId xmlns:a16="http://schemas.microsoft.com/office/drawing/2014/main" id="{1438931D-2C6E-715E-87CA-7CCD9D31B312}"/>
                    </a:ext>
                  </a:extLst>
                </p:cNvPr>
                <p:cNvSpPr/>
                <p:nvPr/>
              </p:nvSpPr>
              <p:spPr>
                <a:xfrm>
                  <a:off x="7931203" y="4535198"/>
                  <a:ext cx="658146" cy="399009"/>
                </a:xfrm>
                <a:custGeom>
                  <a:avLst/>
                  <a:gdLst>
                    <a:gd name="connsiteX0" fmla="*/ 658147 w 658146"/>
                    <a:gd name="connsiteY0" fmla="*/ 6879 h 399009"/>
                    <a:gd name="connsiteX1" fmla="*/ 654325 w 658146"/>
                    <a:gd name="connsiteY1" fmla="*/ 0 h 399009"/>
                    <a:gd name="connsiteX2" fmla="*/ 0 w 658146"/>
                    <a:gd name="connsiteY2" fmla="*/ 392130 h 399009"/>
                    <a:gd name="connsiteX3" fmla="*/ 3822 w 658146"/>
                    <a:gd name="connsiteY3" fmla="*/ 399010 h 399009"/>
                    <a:gd name="connsiteX4" fmla="*/ 658147 w 658146"/>
                    <a:gd name="connsiteY4" fmla="*/ 6879 h 39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46" h="399009">
                      <a:moveTo>
                        <a:pt x="658147" y="6879"/>
                      </a:moveTo>
                      <a:lnTo>
                        <a:pt x="654325" y="0"/>
                      </a:lnTo>
                      <a:lnTo>
                        <a:pt x="0" y="392130"/>
                      </a:lnTo>
                      <a:lnTo>
                        <a:pt x="3822" y="399010"/>
                      </a:lnTo>
                      <a:lnTo>
                        <a:pt x="658147" y="6879"/>
                      </a:lnTo>
                      <a:close/>
                    </a:path>
                  </a:pathLst>
                </a:custGeom>
                <a:solidFill>
                  <a:srgbClr val="CDCDD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1" name="Freeform: Shape 890">
                  <a:extLst>
                    <a:ext uri="{FF2B5EF4-FFF2-40B4-BE49-F238E27FC236}">
                      <a16:creationId xmlns:a16="http://schemas.microsoft.com/office/drawing/2014/main" id="{0BE861F6-7644-3ACE-B81F-C68DD09F1AA3}"/>
                    </a:ext>
                  </a:extLst>
                </p:cNvPr>
                <p:cNvSpPr/>
                <p:nvPr/>
              </p:nvSpPr>
              <p:spPr>
                <a:xfrm>
                  <a:off x="7891454" y="4468696"/>
                  <a:ext cx="658911" cy="399774"/>
                </a:xfrm>
                <a:custGeom>
                  <a:avLst/>
                  <a:gdLst>
                    <a:gd name="connsiteX0" fmla="*/ 658911 w 658911"/>
                    <a:gd name="connsiteY0" fmla="*/ 6879 h 399774"/>
                    <a:gd name="connsiteX1" fmla="*/ 655089 w 658911"/>
                    <a:gd name="connsiteY1" fmla="*/ 0 h 399774"/>
                    <a:gd name="connsiteX2" fmla="*/ 0 w 658911"/>
                    <a:gd name="connsiteY2" fmla="*/ 392895 h 399774"/>
                    <a:gd name="connsiteX3" fmla="*/ 3822 w 658911"/>
                    <a:gd name="connsiteY3" fmla="*/ 399774 h 399774"/>
                    <a:gd name="connsiteX4" fmla="*/ 658911 w 658911"/>
                    <a:gd name="connsiteY4" fmla="*/ 6879 h 39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911" h="399774">
                      <a:moveTo>
                        <a:pt x="658911" y="6879"/>
                      </a:moveTo>
                      <a:lnTo>
                        <a:pt x="655089" y="0"/>
                      </a:lnTo>
                      <a:lnTo>
                        <a:pt x="0" y="392895"/>
                      </a:lnTo>
                      <a:lnTo>
                        <a:pt x="3822" y="399774"/>
                      </a:lnTo>
                      <a:lnTo>
                        <a:pt x="658911" y="6879"/>
                      </a:lnTo>
                      <a:close/>
                    </a:path>
                  </a:pathLst>
                </a:custGeom>
                <a:solidFill>
                  <a:srgbClr val="CDCDD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2" name="Freeform: Shape 891">
                  <a:extLst>
                    <a:ext uri="{FF2B5EF4-FFF2-40B4-BE49-F238E27FC236}">
                      <a16:creationId xmlns:a16="http://schemas.microsoft.com/office/drawing/2014/main" id="{8F0C7896-DCD5-526C-ACE8-65C7DCB3D9F7}"/>
                    </a:ext>
                  </a:extLst>
                </p:cNvPr>
                <p:cNvSpPr/>
                <p:nvPr/>
              </p:nvSpPr>
              <p:spPr>
                <a:xfrm>
                  <a:off x="7852470" y="4402959"/>
                  <a:ext cx="658146" cy="399009"/>
                </a:xfrm>
                <a:custGeom>
                  <a:avLst/>
                  <a:gdLst>
                    <a:gd name="connsiteX0" fmla="*/ 658147 w 658146"/>
                    <a:gd name="connsiteY0" fmla="*/ 6879 h 399009"/>
                    <a:gd name="connsiteX1" fmla="*/ 654325 w 658146"/>
                    <a:gd name="connsiteY1" fmla="*/ 0 h 399009"/>
                    <a:gd name="connsiteX2" fmla="*/ 0 w 658146"/>
                    <a:gd name="connsiteY2" fmla="*/ 392130 h 399009"/>
                    <a:gd name="connsiteX3" fmla="*/ 3822 w 658146"/>
                    <a:gd name="connsiteY3" fmla="*/ 399010 h 399009"/>
                    <a:gd name="connsiteX4" fmla="*/ 658147 w 658146"/>
                    <a:gd name="connsiteY4" fmla="*/ 6879 h 39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46" h="399009">
                      <a:moveTo>
                        <a:pt x="658147" y="6879"/>
                      </a:moveTo>
                      <a:lnTo>
                        <a:pt x="654325" y="0"/>
                      </a:lnTo>
                      <a:lnTo>
                        <a:pt x="0" y="392130"/>
                      </a:lnTo>
                      <a:lnTo>
                        <a:pt x="3822" y="399010"/>
                      </a:lnTo>
                      <a:lnTo>
                        <a:pt x="658147" y="6879"/>
                      </a:lnTo>
                      <a:close/>
                    </a:path>
                  </a:pathLst>
                </a:custGeom>
                <a:solidFill>
                  <a:srgbClr val="CDCDD0"/>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3" name="Freeform: Shape 892">
                  <a:extLst>
                    <a:ext uri="{FF2B5EF4-FFF2-40B4-BE49-F238E27FC236}">
                      <a16:creationId xmlns:a16="http://schemas.microsoft.com/office/drawing/2014/main" id="{936E1BDB-15FE-BD72-B93B-FAC429E4A4B1}"/>
                    </a:ext>
                  </a:extLst>
                </p:cNvPr>
                <p:cNvSpPr/>
                <p:nvPr/>
              </p:nvSpPr>
              <p:spPr>
                <a:xfrm>
                  <a:off x="8024459" y="4691132"/>
                  <a:ext cx="658910" cy="399009"/>
                </a:xfrm>
                <a:custGeom>
                  <a:avLst/>
                  <a:gdLst>
                    <a:gd name="connsiteX0" fmla="*/ 658911 w 658910"/>
                    <a:gd name="connsiteY0" fmla="*/ 6879 h 399009"/>
                    <a:gd name="connsiteX1" fmla="*/ 655089 w 658910"/>
                    <a:gd name="connsiteY1" fmla="*/ 0 h 399009"/>
                    <a:gd name="connsiteX2" fmla="*/ 0 w 658910"/>
                    <a:gd name="connsiteY2" fmla="*/ 392130 h 399009"/>
                    <a:gd name="connsiteX3" fmla="*/ 3822 w 658910"/>
                    <a:gd name="connsiteY3" fmla="*/ 399010 h 399009"/>
                    <a:gd name="connsiteX4" fmla="*/ 658911 w 658910"/>
                    <a:gd name="connsiteY4" fmla="*/ 6879 h 39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910" h="399009">
                      <a:moveTo>
                        <a:pt x="658911" y="6879"/>
                      </a:moveTo>
                      <a:lnTo>
                        <a:pt x="655089" y="0"/>
                      </a:lnTo>
                      <a:lnTo>
                        <a:pt x="0" y="392130"/>
                      </a:lnTo>
                      <a:lnTo>
                        <a:pt x="3822" y="399010"/>
                      </a:lnTo>
                      <a:lnTo>
                        <a:pt x="658911" y="6879"/>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4" name="Freeform: Shape 893">
                  <a:extLst>
                    <a:ext uri="{FF2B5EF4-FFF2-40B4-BE49-F238E27FC236}">
                      <a16:creationId xmlns:a16="http://schemas.microsoft.com/office/drawing/2014/main" id="{B093ADDF-E052-27DD-B7AE-6ECB7A17446C}"/>
                    </a:ext>
                  </a:extLst>
                </p:cNvPr>
                <p:cNvSpPr/>
                <p:nvPr/>
              </p:nvSpPr>
              <p:spPr>
                <a:xfrm>
                  <a:off x="7960250" y="4936501"/>
                  <a:ext cx="120774" cy="129181"/>
                </a:xfrm>
                <a:custGeom>
                  <a:avLst/>
                  <a:gdLst>
                    <a:gd name="connsiteX0" fmla="*/ 67267 w 120774"/>
                    <a:gd name="connsiteY0" fmla="*/ 0 h 129181"/>
                    <a:gd name="connsiteX1" fmla="*/ 0 w 120774"/>
                    <a:gd name="connsiteY1" fmla="*/ 39748 h 129181"/>
                    <a:gd name="connsiteX2" fmla="*/ 53508 w 120774"/>
                    <a:gd name="connsiteY2" fmla="*/ 129181 h 129181"/>
                    <a:gd name="connsiteX3" fmla="*/ 120775 w 120774"/>
                    <a:gd name="connsiteY3" fmla="*/ 89433 h 129181"/>
                    <a:gd name="connsiteX4" fmla="*/ 67267 w 120774"/>
                    <a:gd name="connsiteY4" fmla="*/ 0 h 12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74" h="129181">
                      <a:moveTo>
                        <a:pt x="67267" y="0"/>
                      </a:moveTo>
                      <a:lnTo>
                        <a:pt x="0" y="39748"/>
                      </a:lnTo>
                      <a:lnTo>
                        <a:pt x="53508" y="129181"/>
                      </a:lnTo>
                      <a:lnTo>
                        <a:pt x="120775" y="89433"/>
                      </a:lnTo>
                      <a:lnTo>
                        <a:pt x="67267" y="0"/>
                      </a:lnTo>
                      <a:close/>
                    </a:path>
                  </a:pathLst>
                </a:custGeom>
                <a:solidFill>
                  <a:srgbClr val="1D4A79"/>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5" name="Freeform: Shape 894">
                  <a:extLst>
                    <a:ext uri="{FF2B5EF4-FFF2-40B4-BE49-F238E27FC236}">
                      <a16:creationId xmlns:a16="http://schemas.microsoft.com/office/drawing/2014/main" id="{BD92AE53-FE17-9763-FCBD-F587FCC493F6}"/>
                    </a:ext>
                  </a:extLst>
                </p:cNvPr>
                <p:cNvSpPr/>
                <p:nvPr/>
              </p:nvSpPr>
              <p:spPr>
                <a:xfrm>
                  <a:off x="8023695" y="4852418"/>
                  <a:ext cx="141413" cy="163578"/>
                </a:xfrm>
                <a:custGeom>
                  <a:avLst/>
                  <a:gdLst>
                    <a:gd name="connsiteX0" fmla="*/ 67267 w 141413"/>
                    <a:gd name="connsiteY0" fmla="*/ 0 h 163578"/>
                    <a:gd name="connsiteX1" fmla="*/ 0 w 141413"/>
                    <a:gd name="connsiteY1" fmla="*/ 40512 h 163578"/>
                    <a:gd name="connsiteX2" fmla="*/ 74147 w 141413"/>
                    <a:gd name="connsiteY2" fmla="*/ 163579 h 163578"/>
                    <a:gd name="connsiteX3" fmla="*/ 141414 w 141413"/>
                    <a:gd name="connsiteY3" fmla="*/ 123066 h 163578"/>
                    <a:gd name="connsiteX4" fmla="*/ 67267 w 141413"/>
                    <a:gd name="connsiteY4" fmla="*/ 0 h 16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13" h="163578">
                      <a:moveTo>
                        <a:pt x="67267" y="0"/>
                      </a:moveTo>
                      <a:lnTo>
                        <a:pt x="0" y="40512"/>
                      </a:lnTo>
                      <a:lnTo>
                        <a:pt x="74147" y="163579"/>
                      </a:lnTo>
                      <a:lnTo>
                        <a:pt x="141414" y="123066"/>
                      </a:lnTo>
                      <a:lnTo>
                        <a:pt x="67267" y="0"/>
                      </a:lnTo>
                      <a:close/>
                    </a:path>
                  </a:pathLst>
                </a:custGeom>
                <a:solidFill>
                  <a:srgbClr val="185A97"/>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6" name="Freeform: Shape 895">
                  <a:extLst>
                    <a:ext uri="{FF2B5EF4-FFF2-40B4-BE49-F238E27FC236}">
                      <a16:creationId xmlns:a16="http://schemas.microsoft.com/office/drawing/2014/main" id="{E088126C-EF22-B1DC-2F4C-696733E5DD8E}"/>
                    </a:ext>
                  </a:extLst>
                </p:cNvPr>
                <p:cNvSpPr/>
                <p:nvPr/>
              </p:nvSpPr>
              <p:spPr>
                <a:xfrm>
                  <a:off x="8087904" y="4769864"/>
                  <a:ext cx="160523" cy="195683"/>
                </a:xfrm>
                <a:custGeom>
                  <a:avLst/>
                  <a:gdLst>
                    <a:gd name="connsiteX0" fmla="*/ 67267 w 160523"/>
                    <a:gd name="connsiteY0" fmla="*/ 0 h 195683"/>
                    <a:gd name="connsiteX1" fmla="*/ 0 w 160523"/>
                    <a:gd name="connsiteY1" fmla="*/ 39748 h 195683"/>
                    <a:gd name="connsiteX2" fmla="*/ 93257 w 160523"/>
                    <a:gd name="connsiteY2" fmla="*/ 195683 h 195683"/>
                    <a:gd name="connsiteX3" fmla="*/ 160524 w 160523"/>
                    <a:gd name="connsiteY3" fmla="*/ 155935 h 195683"/>
                    <a:gd name="connsiteX4" fmla="*/ 67267 w 160523"/>
                    <a:gd name="connsiteY4" fmla="*/ 0 h 195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523" h="195683">
                      <a:moveTo>
                        <a:pt x="67267" y="0"/>
                      </a:moveTo>
                      <a:lnTo>
                        <a:pt x="0" y="39748"/>
                      </a:lnTo>
                      <a:lnTo>
                        <a:pt x="93257" y="195683"/>
                      </a:lnTo>
                      <a:lnTo>
                        <a:pt x="160524" y="155935"/>
                      </a:lnTo>
                      <a:lnTo>
                        <a:pt x="67267" y="0"/>
                      </a:lnTo>
                      <a:close/>
                    </a:path>
                  </a:pathLst>
                </a:custGeom>
                <a:solidFill>
                  <a:srgbClr val="156AB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7" name="Freeform: Shape 896">
                  <a:extLst>
                    <a:ext uri="{FF2B5EF4-FFF2-40B4-BE49-F238E27FC236}">
                      <a16:creationId xmlns:a16="http://schemas.microsoft.com/office/drawing/2014/main" id="{D69E95DE-4780-3EAF-F8BB-0E6CA9489951}"/>
                    </a:ext>
                  </a:extLst>
                </p:cNvPr>
                <p:cNvSpPr/>
                <p:nvPr/>
              </p:nvSpPr>
              <p:spPr>
                <a:xfrm>
                  <a:off x="8140648" y="4668965"/>
                  <a:ext cx="191099" cy="246896"/>
                </a:xfrm>
                <a:custGeom>
                  <a:avLst/>
                  <a:gdLst>
                    <a:gd name="connsiteX0" fmla="*/ 67267 w 191099"/>
                    <a:gd name="connsiteY0" fmla="*/ 0 h 246896"/>
                    <a:gd name="connsiteX1" fmla="*/ 0 w 191099"/>
                    <a:gd name="connsiteY1" fmla="*/ 40512 h 246896"/>
                    <a:gd name="connsiteX2" fmla="*/ 123833 w 191099"/>
                    <a:gd name="connsiteY2" fmla="*/ 246897 h 246896"/>
                    <a:gd name="connsiteX3" fmla="*/ 191099 w 191099"/>
                    <a:gd name="connsiteY3" fmla="*/ 206384 h 246896"/>
                    <a:gd name="connsiteX4" fmla="*/ 67267 w 191099"/>
                    <a:gd name="connsiteY4" fmla="*/ 0 h 246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99" h="246896">
                      <a:moveTo>
                        <a:pt x="67267" y="0"/>
                      </a:moveTo>
                      <a:lnTo>
                        <a:pt x="0" y="40512"/>
                      </a:lnTo>
                      <a:lnTo>
                        <a:pt x="123833" y="246897"/>
                      </a:lnTo>
                      <a:lnTo>
                        <a:pt x="191099" y="206384"/>
                      </a:lnTo>
                      <a:lnTo>
                        <a:pt x="67267" y="0"/>
                      </a:lnTo>
                      <a:close/>
                    </a:path>
                  </a:pathLst>
                </a:custGeom>
                <a:solidFill>
                  <a:srgbClr val="0078D4"/>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8" name="Freeform: Shape 897">
                  <a:extLst>
                    <a:ext uri="{FF2B5EF4-FFF2-40B4-BE49-F238E27FC236}">
                      <a16:creationId xmlns:a16="http://schemas.microsoft.com/office/drawing/2014/main" id="{81669E1A-30AE-D02B-F5B6-032FC83F9C99}"/>
                    </a:ext>
                  </a:extLst>
                </p:cNvPr>
                <p:cNvSpPr/>
                <p:nvPr/>
              </p:nvSpPr>
              <p:spPr>
                <a:xfrm>
                  <a:off x="8238491" y="4636861"/>
                  <a:ext cx="179633" cy="227022"/>
                </a:xfrm>
                <a:custGeom>
                  <a:avLst/>
                  <a:gdLst>
                    <a:gd name="connsiteX0" fmla="*/ 67267 w 179633"/>
                    <a:gd name="connsiteY0" fmla="*/ 0 h 227022"/>
                    <a:gd name="connsiteX1" fmla="*/ 0 w 179633"/>
                    <a:gd name="connsiteY1" fmla="*/ 39748 h 227022"/>
                    <a:gd name="connsiteX2" fmla="*/ 112366 w 179633"/>
                    <a:gd name="connsiteY2" fmla="*/ 227023 h 227022"/>
                    <a:gd name="connsiteX3" fmla="*/ 179633 w 179633"/>
                    <a:gd name="connsiteY3" fmla="*/ 187275 h 227022"/>
                    <a:gd name="connsiteX4" fmla="*/ 67267 w 179633"/>
                    <a:gd name="connsiteY4" fmla="*/ 0 h 227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33" h="227022">
                      <a:moveTo>
                        <a:pt x="67267" y="0"/>
                      </a:moveTo>
                      <a:lnTo>
                        <a:pt x="0" y="39748"/>
                      </a:lnTo>
                      <a:lnTo>
                        <a:pt x="112366" y="227023"/>
                      </a:lnTo>
                      <a:lnTo>
                        <a:pt x="179633" y="187275"/>
                      </a:lnTo>
                      <a:lnTo>
                        <a:pt x="67267" y="0"/>
                      </a:lnTo>
                      <a:close/>
                    </a:path>
                  </a:pathLst>
                </a:custGeom>
                <a:solidFill>
                  <a:srgbClr val="2195DC"/>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9" name="Freeform: Shape 898">
                  <a:extLst>
                    <a:ext uri="{FF2B5EF4-FFF2-40B4-BE49-F238E27FC236}">
                      <a16:creationId xmlns:a16="http://schemas.microsoft.com/office/drawing/2014/main" id="{0A1FD0C9-1889-F224-C1EB-E881C2774563}"/>
                    </a:ext>
                  </a:extLst>
                </p:cNvPr>
                <p:cNvSpPr/>
                <p:nvPr/>
              </p:nvSpPr>
              <p:spPr>
                <a:xfrm>
                  <a:off x="8341685" y="4619280"/>
                  <a:ext cx="159758" cy="194918"/>
                </a:xfrm>
                <a:custGeom>
                  <a:avLst/>
                  <a:gdLst>
                    <a:gd name="connsiteX0" fmla="*/ 67267 w 159758"/>
                    <a:gd name="connsiteY0" fmla="*/ 0 h 194918"/>
                    <a:gd name="connsiteX1" fmla="*/ 0 w 159758"/>
                    <a:gd name="connsiteY1" fmla="*/ 40512 h 194918"/>
                    <a:gd name="connsiteX2" fmla="*/ 92492 w 159758"/>
                    <a:gd name="connsiteY2" fmla="*/ 194919 h 194918"/>
                    <a:gd name="connsiteX3" fmla="*/ 159759 w 159758"/>
                    <a:gd name="connsiteY3" fmla="*/ 154406 h 194918"/>
                    <a:gd name="connsiteX4" fmla="*/ 67267 w 159758"/>
                    <a:gd name="connsiteY4" fmla="*/ 0 h 19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58" h="194918">
                      <a:moveTo>
                        <a:pt x="67267" y="0"/>
                      </a:moveTo>
                      <a:lnTo>
                        <a:pt x="0" y="40512"/>
                      </a:lnTo>
                      <a:lnTo>
                        <a:pt x="92492" y="194919"/>
                      </a:lnTo>
                      <a:lnTo>
                        <a:pt x="159759" y="154406"/>
                      </a:lnTo>
                      <a:lnTo>
                        <a:pt x="67267" y="0"/>
                      </a:lnTo>
                      <a:close/>
                    </a:path>
                  </a:pathLst>
                </a:custGeom>
                <a:solidFill>
                  <a:srgbClr val="32B0E7"/>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0" name="Freeform: Shape 899">
                  <a:extLst>
                    <a:ext uri="{FF2B5EF4-FFF2-40B4-BE49-F238E27FC236}">
                      <a16:creationId xmlns:a16="http://schemas.microsoft.com/office/drawing/2014/main" id="{BC18CB6E-D0C3-9197-F5D3-1D69FB41DD07}"/>
                    </a:ext>
                  </a:extLst>
                </p:cNvPr>
                <p:cNvSpPr/>
                <p:nvPr/>
              </p:nvSpPr>
              <p:spPr>
                <a:xfrm>
                  <a:off x="8374554" y="4485512"/>
                  <a:ext cx="210209" cy="278236"/>
                </a:xfrm>
                <a:custGeom>
                  <a:avLst/>
                  <a:gdLst>
                    <a:gd name="connsiteX0" fmla="*/ 67267 w 210209"/>
                    <a:gd name="connsiteY0" fmla="*/ 0 h 278236"/>
                    <a:gd name="connsiteX1" fmla="*/ 0 w 210209"/>
                    <a:gd name="connsiteY1" fmla="*/ 39748 h 278236"/>
                    <a:gd name="connsiteX2" fmla="*/ 142942 w 210209"/>
                    <a:gd name="connsiteY2" fmla="*/ 278237 h 278236"/>
                    <a:gd name="connsiteX3" fmla="*/ 210209 w 210209"/>
                    <a:gd name="connsiteY3" fmla="*/ 238488 h 278236"/>
                    <a:gd name="connsiteX4" fmla="*/ 67267 w 210209"/>
                    <a:gd name="connsiteY4" fmla="*/ 0 h 27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09" h="278236">
                      <a:moveTo>
                        <a:pt x="67267" y="0"/>
                      </a:moveTo>
                      <a:lnTo>
                        <a:pt x="0" y="39748"/>
                      </a:lnTo>
                      <a:lnTo>
                        <a:pt x="142942" y="278237"/>
                      </a:lnTo>
                      <a:lnTo>
                        <a:pt x="210209" y="238488"/>
                      </a:lnTo>
                      <a:lnTo>
                        <a:pt x="67267" y="0"/>
                      </a:lnTo>
                      <a:close/>
                    </a:path>
                  </a:pathLst>
                </a:custGeom>
                <a:solidFill>
                  <a:schemeClr val="accent3"/>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1" name="Freeform: Shape 900">
                  <a:extLst>
                    <a:ext uri="{FF2B5EF4-FFF2-40B4-BE49-F238E27FC236}">
                      <a16:creationId xmlns:a16="http://schemas.microsoft.com/office/drawing/2014/main" id="{216DC396-6523-2054-51AB-B2F91344EA09}"/>
                    </a:ext>
                  </a:extLst>
                </p:cNvPr>
                <p:cNvSpPr/>
                <p:nvPr/>
              </p:nvSpPr>
              <p:spPr>
                <a:xfrm>
                  <a:off x="8432648" y="4391493"/>
                  <a:ext cx="236199" cy="322571"/>
                </a:xfrm>
                <a:custGeom>
                  <a:avLst/>
                  <a:gdLst>
                    <a:gd name="connsiteX0" fmla="*/ 67267 w 236199"/>
                    <a:gd name="connsiteY0" fmla="*/ 0 h 322571"/>
                    <a:gd name="connsiteX1" fmla="*/ 0 w 236199"/>
                    <a:gd name="connsiteY1" fmla="*/ 40513 h 322571"/>
                    <a:gd name="connsiteX2" fmla="*/ 168932 w 236199"/>
                    <a:gd name="connsiteY2" fmla="*/ 322571 h 322571"/>
                    <a:gd name="connsiteX3" fmla="*/ 236199 w 236199"/>
                    <a:gd name="connsiteY3" fmla="*/ 282059 h 322571"/>
                    <a:gd name="connsiteX4" fmla="*/ 67267 w 236199"/>
                    <a:gd name="connsiteY4" fmla="*/ 0 h 32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199" h="322571">
                      <a:moveTo>
                        <a:pt x="67267" y="0"/>
                      </a:moveTo>
                      <a:lnTo>
                        <a:pt x="0" y="40513"/>
                      </a:lnTo>
                      <a:lnTo>
                        <a:pt x="168932" y="322571"/>
                      </a:lnTo>
                      <a:lnTo>
                        <a:pt x="236199" y="282059"/>
                      </a:lnTo>
                      <a:lnTo>
                        <a:pt x="67267" y="0"/>
                      </a:lnTo>
                      <a:close/>
                    </a:path>
                  </a:pathLst>
                </a:custGeom>
                <a:solidFill>
                  <a:schemeClr val="accent3">
                    <a:lumMod val="60000"/>
                    <a:lumOff val="40000"/>
                  </a:schemeClr>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2" name="Freeform: Shape 901">
                  <a:extLst>
                    <a:ext uri="{FF2B5EF4-FFF2-40B4-BE49-F238E27FC236}">
                      <a16:creationId xmlns:a16="http://schemas.microsoft.com/office/drawing/2014/main" id="{4D2202BF-3DD6-7482-DF29-385816DF1782}"/>
                    </a:ext>
                  </a:extLst>
                </p:cNvPr>
                <p:cNvSpPr/>
                <p:nvPr/>
              </p:nvSpPr>
              <p:spPr>
                <a:xfrm>
                  <a:off x="8662036" y="4734290"/>
                  <a:ext cx="67282" cy="67289"/>
                </a:xfrm>
                <a:custGeom>
                  <a:avLst/>
                  <a:gdLst>
                    <a:gd name="connsiteX0" fmla="*/ 41690 w 67282"/>
                    <a:gd name="connsiteY0" fmla="*/ 0 h 67289"/>
                    <a:gd name="connsiteX1" fmla="*/ 0 w 67282"/>
                    <a:gd name="connsiteY1" fmla="*/ 25592 h 67289"/>
                    <a:gd name="connsiteX2" fmla="*/ 25592 w 67282"/>
                    <a:gd name="connsiteY2" fmla="*/ 67289 h 67289"/>
                    <a:gd name="connsiteX3" fmla="*/ 67282 w 67282"/>
                    <a:gd name="connsiteY3" fmla="*/ 41690 h 67289"/>
                    <a:gd name="connsiteX4" fmla="*/ 41690 w 67282"/>
                    <a:gd name="connsiteY4" fmla="*/ 0 h 6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2" h="67289">
                      <a:moveTo>
                        <a:pt x="41690" y="0"/>
                      </a:moveTo>
                      <a:lnTo>
                        <a:pt x="0" y="25592"/>
                      </a:lnTo>
                      <a:lnTo>
                        <a:pt x="25592" y="67289"/>
                      </a:lnTo>
                      <a:lnTo>
                        <a:pt x="67282" y="41690"/>
                      </a:lnTo>
                      <a:lnTo>
                        <a:pt x="41690" y="0"/>
                      </a:lnTo>
                      <a:close/>
                    </a:path>
                  </a:pathLst>
                </a:custGeom>
                <a:solidFill>
                  <a:srgbClr val="DFDFD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3" name="Freeform: Shape 902">
                  <a:extLst>
                    <a:ext uri="{FF2B5EF4-FFF2-40B4-BE49-F238E27FC236}">
                      <a16:creationId xmlns:a16="http://schemas.microsoft.com/office/drawing/2014/main" id="{19FF3FA5-AF71-9B87-3B36-DAF6C41FBD4A}"/>
                    </a:ext>
                  </a:extLst>
                </p:cNvPr>
                <p:cNvSpPr/>
                <p:nvPr/>
              </p:nvSpPr>
              <p:spPr>
                <a:xfrm>
                  <a:off x="8438763" y="4787445"/>
                  <a:ext cx="230084" cy="141411"/>
                </a:xfrm>
                <a:custGeom>
                  <a:avLst/>
                  <a:gdLst>
                    <a:gd name="connsiteX0" fmla="*/ 230084 w 230084"/>
                    <a:gd name="connsiteY0" fmla="*/ 6115 h 141411"/>
                    <a:gd name="connsiteX1" fmla="*/ 225497 w 230084"/>
                    <a:gd name="connsiteY1" fmla="*/ 0 h 141411"/>
                    <a:gd name="connsiteX2" fmla="*/ 0 w 230084"/>
                    <a:gd name="connsiteY2" fmla="*/ 135296 h 141411"/>
                    <a:gd name="connsiteX3" fmla="*/ 4587 w 230084"/>
                    <a:gd name="connsiteY3" fmla="*/ 141412 h 141411"/>
                    <a:gd name="connsiteX4" fmla="*/ 230084 w 230084"/>
                    <a:gd name="connsiteY4" fmla="*/ 6115 h 14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84" h="141411">
                      <a:moveTo>
                        <a:pt x="230084" y="6115"/>
                      </a:moveTo>
                      <a:lnTo>
                        <a:pt x="225497" y="0"/>
                      </a:lnTo>
                      <a:lnTo>
                        <a:pt x="0" y="135296"/>
                      </a:lnTo>
                      <a:lnTo>
                        <a:pt x="4587" y="141412"/>
                      </a:lnTo>
                      <a:lnTo>
                        <a:pt x="230084" y="6115"/>
                      </a:lnTo>
                      <a:close/>
                    </a:path>
                  </a:pathLst>
                </a:custGeom>
                <a:solidFill>
                  <a:srgbClr val="DFDFD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4" name="Freeform: Shape 903">
                  <a:extLst>
                    <a:ext uri="{FF2B5EF4-FFF2-40B4-BE49-F238E27FC236}">
                      <a16:creationId xmlns:a16="http://schemas.microsoft.com/office/drawing/2014/main" id="{CDF4E950-1D1B-B8DF-3C5A-91FB1EB7CD59}"/>
                    </a:ext>
                  </a:extLst>
                </p:cNvPr>
                <p:cNvSpPr/>
                <p:nvPr/>
              </p:nvSpPr>
              <p:spPr>
                <a:xfrm>
                  <a:off x="8447171" y="4799675"/>
                  <a:ext cx="229319" cy="140647"/>
                </a:xfrm>
                <a:custGeom>
                  <a:avLst/>
                  <a:gdLst>
                    <a:gd name="connsiteX0" fmla="*/ 229319 w 229319"/>
                    <a:gd name="connsiteY0" fmla="*/ 6115 h 140647"/>
                    <a:gd name="connsiteX1" fmla="*/ 224733 w 229319"/>
                    <a:gd name="connsiteY1" fmla="*/ 0 h 140647"/>
                    <a:gd name="connsiteX2" fmla="*/ 0 w 229319"/>
                    <a:gd name="connsiteY2" fmla="*/ 134532 h 140647"/>
                    <a:gd name="connsiteX3" fmla="*/ 4586 w 229319"/>
                    <a:gd name="connsiteY3" fmla="*/ 140647 h 140647"/>
                    <a:gd name="connsiteX4" fmla="*/ 229319 w 229319"/>
                    <a:gd name="connsiteY4" fmla="*/ 6115 h 14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19" h="140647">
                      <a:moveTo>
                        <a:pt x="229319" y="6115"/>
                      </a:moveTo>
                      <a:lnTo>
                        <a:pt x="224733" y="0"/>
                      </a:lnTo>
                      <a:lnTo>
                        <a:pt x="0" y="134532"/>
                      </a:lnTo>
                      <a:lnTo>
                        <a:pt x="4586" y="140647"/>
                      </a:lnTo>
                      <a:lnTo>
                        <a:pt x="229319" y="6115"/>
                      </a:lnTo>
                      <a:close/>
                    </a:path>
                  </a:pathLst>
                </a:custGeom>
                <a:solidFill>
                  <a:srgbClr val="DFDFD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5" name="Freeform: Shape 904">
                  <a:extLst>
                    <a:ext uri="{FF2B5EF4-FFF2-40B4-BE49-F238E27FC236}">
                      <a16:creationId xmlns:a16="http://schemas.microsoft.com/office/drawing/2014/main" id="{F7790739-B11C-46D4-057F-981199CE739D}"/>
                    </a:ext>
                  </a:extLst>
                </p:cNvPr>
                <p:cNvSpPr/>
                <p:nvPr/>
              </p:nvSpPr>
              <p:spPr>
                <a:xfrm>
                  <a:off x="7793611" y="4493921"/>
                  <a:ext cx="356209" cy="227022"/>
                </a:xfrm>
                <a:custGeom>
                  <a:avLst/>
                  <a:gdLst>
                    <a:gd name="connsiteX0" fmla="*/ 356209 w 356209"/>
                    <a:gd name="connsiteY0" fmla="*/ 22167 h 227022"/>
                    <a:gd name="connsiteX1" fmla="*/ 339393 w 356209"/>
                    <a:gd name="connsiteY1" fmla="*/ 0 h 227022"/>
                    <a:gd name="connsiteX2" fmla="*/ 0 w 356209"/>
                    <a:gd name="connsiteY2" fmla="*/ 204856 h 227022"/>
                    <a:gd name="connsiteX3" fmla="*/ 16817 w 356209"/>
                    <a:gd name="connsiteY3" fmla="*/ 227023 h 227022"/>
                    <a:gd name="connsiteX4" fmla="*/ 356209 w 356209"/>
                    <a:gd name="connsiteY4" fmla="*/ 22167 h 227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209" h="227022">
                      <a:moveTo>
                        <a:pt x="356209" y="22167"/>
                      </a:moveTo>
                      <a:lnTo>
                        <a:pt x="339393" y="0"/>
                      </a:lnTo>
                      <a:lnTo>
                        <a:pt x="0" y="204856"/>
                      </a:lnTo>
                      <a:lnTo>
                        <a:pt x="16817" y="227023"/>
                      </a:lnTo>
                      <a:lnTo>
                        <a:pt x="356209" y="22167"/>
                      </a:lnTo>
                      <a:close/>
                    </a:path>
                  </a:pathLst>
                </a:custGeom>
                <a:solidFill>
                  <a:srgbClr val="DFDFDF"/>
                </a:solidFill>
                <a:ln w="76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spTree>
    <p:extLst>
      <p:ext uri="{BB962C8B-B14F-4D97-AF65-F5344CB8AC3E}">
        <p14:creationId xmlns:p14="http://schemas.microsoft.com/office/powerpoint/2010/main" val="341607117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978A-A140-9795-BB5C-EB6448E0B923}"/>
              </a:ext>
            </a:extLst>
          </p:cNvPr>
          <p:cNvSpPr>
            <a:spLocks noGrp="1"/>
          </p:cNvSpPr>
          <p:nvPr>
            <p:ph type="title"/>
          </p:nvPr>
        </p:nvSpPr>
        <p:spPr>
          <a:xfrm>
            <a:off x="571500" y="1378937"/>
            <a:ext cx="3590037" cy="1661993"/>
          </a:xfrm>
        </p:spPr>
        <p:txBody>
          <a:bodyPr/>
          <a:lstStyle/>
          <a:p>
            <a:r>
              <a:rPr lang="en-US"/>
              <a:t>Unmatched protection and compliance</a:t>
            </a:r>
            <a:endParaRPr lang="en-US">
              <a:solidFill>
                <a:schemeClr val="tx1"/>
              </a:solidFill>
            </a:endParaRPr>
          </a:p>
        </p:txBody>
      </p:sp>
      <p:sp>
        <p:nvSpPr>
          <p:cNvPr id="22" name="!!container">
            <a:extLst>
              <a:ext uri="{FF2B5EF4-FFF2-40B4-BE49-F238E27FC236}">
                <a16:creationId xmlns:a16="http://schemas.microsoft.com/office/drawing/2014/main" id="{3D184EE1-73E9-90B4-E618-B0DDDAE95BEF}"/>
              </a:ext>
              <a:ext uri="{C183D7F6-B498-43B3-948B-1728B52AA6E4}">
                <adec:decorative xmlns:adec="http://schemas.microsoft.com/office/drawing/2017/decorative" val="1"/>
              </a:ext>
            </a:extLst>
          </p:cNvPr>
          <p:cNvSpPr/>
          <p:nvPr/>
        </p:nvSpPr>
        <p:spPr bwMode="auto">
          <a:xfrm>
            <a:off x="4742148" y="1460217"/>
            <a:ext cx="6886937" cy="3967005"/>
          </a:xfrm>
          <a:prstGeom prst="roundRect">
            <a:avLst>
              <a:gd name="adj" fmla="val 3282"/>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Sans Text Semibold"/>
              <a:ea typeface="+mn-ea"/>
              <a:cs typeface="Segoe UI" panose="020B0502040204020203" pitchFamily="34" charset="0"/>
            </a:endParaRPr>
          </a:p>
        </p:txBody>
      </p:sp>
      <p:sp>
        <p:nvSpPr>
          <p:cNvPr id="4" name="Title 19">
            <a:extLst>
              <a:ext uri="{FF2B5EF4-FFF2-40B4-BE49-F238E27FC236}">
                <a16:creationId xmlns:a16="http://schemas.microsoft.com/office/drawing/2014/main" id="{79BD5378-66C2-7679-9726-48AE970115EB}"/>
              </a:ext>
            </a:extLst>
          </p:cNvPr>
          <p:cNvSpPr txBox="1">
            <a:spLocks/>
          </p:cNvSpPr>
          <p:nvPr/>
        </p:nvSpPr>
        <p:spPr>
          <a:xfrm>
            <a:off x="4967715" y="1978446"/>
            <a:ext cx="1999663" cy="1107996"/>
          </a:xfrm>
          <a:prstGeom prst="rect">
            <a:avLst/>
          </a:prstGeom>
        </p:spPr>
        <p:txBody>
          <a:bodyPr vert="horz" wrap="square" lIns="137160" tIns="0" rIns="9144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a:ln w="3175">
                  <a:noFill/>
                </a:ln>
                <a:gradFill>
                  <a:gsLst>
                    <a:gs pos="100000">
                      <a:srgbClr val="49C5B1"/>
                    </a:gs>
                    <a:gs pos="0">
                      <a:srgbClr val="0078D4"/>
                    </a:gs>
                  </a:gsLst>
                  <a:lin ang="18900000" scaled="1"/>
                </a:gradFill>
                <a:effectLst/>
                <a:uLnTx/>
                <a:uFillTx/>
                <a:latin typeface="Segoe Sans Text Semibold"/>
                <a:ea typeface="+mn-ea"/>
                <a:cs typeface="Segoe UI" pitchFamily="34" charset="0"/>
              </a:rPr>
              <a:t>$20B+</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Sans Text Semibold"/>
                <a:ea typeface="+mn-ea"/>
                <a:cs typeface="Segoe UI" pitchFamily="34" charset="0"/>
              </a:rPr>
              <a:t>5 year investment in cyber security</a:t>
            </a:r>
          </a:p>
        </p:txBody>
      </p:sp>
      <p:sp>
        <p:nvSpPr>
          <p:cNvPr id="12" name="Title 19">
            <a:extLst>
              <a:ext uri="{FF2B5EF4-FFF2-40B4-BE49-F238E27FC236}">
                <a16:creationId xmlns:a16="http://schemas.microsoft.com/office/drawing/2014/main" id="{CE4AA51A-B45E-DF63-ED4E-52B9487FEC19}"/>
              </a:ext>
            </a:extLst>
          </p:cNvPr>
          <p:cNvSpPr txBox="1">
            <a:spLocks/>
          </p:cNvSpPr>
          <p:nvPr/>
        </p:nvSpPr>
        <p:spPr>
          <a:xfrm>
            <a:off x="7241538" y="1978445"/>
            <a:ext cx="1999663" cy="1107996"/>
          </a:xfrm>
          <a:prstGeom prst="rect">
            <a:avLst/>
          </a:prstGeom>
        </p:spPr>
        <p:txBody>
          <a:bodyPr vert="horz" wrap="square" lIns="182880" tIns="0" rIns="18288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a:ln w="3175">
                  <a:noFill/>
                </a:ln>
                <a:gradFill>
                  <a:gsLst>
                    <a:gs pos="100000">
                      <a:srgbClr val="49C5B1"/>
                    </a:gs>
                    <a:gs pos="0">
                      <a:srgbClr val="0078D4"/>
                    </a:gs>
                  </a:gsLst>
                  <a:lin ang="18900000" scaled="1"/>
                </a:gradFill>
                <a:effectLst/>
                <a:uLnTx/>
                <a:uFillTx/>
                <a:latin typeface="Segoe Sans Text Semibold"/>
                <a:ea typeface="+mn-ea"/>
                <a:cs typeface="Segoe UI" pitchFamily="34" charset="0"/>
              </a:rPr>
              <a:t>8T+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Sans Text Semibold"/>
                <a:ea typeface="+mn-ea"/>
                <a:cs typeface="Segoe UI" pitchFamily="34" charset="0"/>
              </a:rPr>
              <a:t>signals analyzed in every 24 hours</a:t>
            </a:r>
          </a:p>
        </p:txBody>
      </p:sp>
      <p:sp>
        <p:nvSpPr>
          <p:cNvPr id="13" name="Title 19">
            <a:extLst>
              <a:ext uri="{FF2B5EF4-FFF2-40B4-BE49-F238E27FC236}">
                <a16:creationId xmlns:a16="http://schemas.microsoft.com/office/drawing/2014/main" id="{D4DDC29C-559C-C103-BCD6-59EA8C732761}"/>
              </a:ext>
            </a:extLst>
          </p:cNvPr>
          <p:cNvSpPr txBox="1">
            <a:spLocks/>
          </p:cNvSpPr>
          <p:nvPr/>
        </p:nvSpPr>
        <p:spPr>
          <a:xfrm>
            <a:off x="9480638" y="1978445"/>
            <a:ext cx="1999663" cy="1107996"/>
          </a:xfrm>
          <a:prstGeom prst="rect">
            <a:avLst/>
          </a:prstGeom>
        </p:spPr>
        <p:txBody>
          <a:bodyPr vert="horz" wrap="square" lIns="182880" tIns="0" rIns="18288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a:ln w="3175">
                  <a:noFill/>
                </a:ln>
                <a:gradFill>
                  <a:gsLst>
                    <a:gs pos="100000">
                      <a:srgbClr val="49C5B1"/>
                    </a:gs>
                    <a:gs pos="0">
                      <a:srgbClr val="0078D4"/>
                    </a:gs>
                  </a:gsLst>
                  <a:lin ang="18900000" scaled="1"/>
                </a:gradFill>
                <a:effectLst/>
                <a:uLnTx/>
                <a:uFillTx/>
                <a:latin typeface="Segoe Sans Text Semibold"/>
                <a:ea typeface="+mn-ea"/>
                <a:cs typeface="Segoe UI" pitchFamily="34" charset="0"/>
              </a:rPr>
              <a:t>100+</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Sans Text Semibold"/>
                <a:ea typeface="+mn-ea"/>
                <a:cs typeface="Segoe UI" pitchFamily="34" charset="0"/>
              </a:rPr>
              <a:t>compliance certifications</a:t>
            </a:r>
          </a:p>
        </p:txBody>
      </p:sp>
      <p:sp>
        <p:nvSpPr>
          <p:cNvPr id="14" name="Title 19">
            <a:extLst>
              <a:ext uri="{FF2B5EF4-FFF2-40B4-BE49-F238E27FC236}">
                <a16:creationId xmlns:a16="http://schemas.microsoft.com/office/drawing/2014/main" id="{7C308D7C-E331-041E-9DFD-A4C975ACFF06}"/>
              </a:ext>
            </a:extLst>
          </p:cNvPr>
          <p:cNvSpPr txBox="1">
            <a:spLocks/>
          </p:cNvSpPr>
          <p:nvPr/>
        </p:nvSpPr>
        <p:spPr>
          <a:xfrm>
            <a:off x="4967715" y="3318738"/>
            <a:ext cx="1999663" cy="1323439"/>
          </a:xfrm>
          <a:prstGeom prst="rect">
            <a:avLst/>
          </a:prstGeom>
        </p:spPr>
        <p:txBody>
          <a:bodyPr vert="horz" wrap="square" lIns="137160" tIns="0" rIns="9144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a:ln w="3175">
                  <a:noFill/>
                </a:ln>
                <a:gradFill>
                  <a:gsLst>
                    <a:gs pos="100000">
                      <a:srgbClr val="49C5B1"/>
                    </a:gs>
                    <a:gs pos="0">
                      <a:srgbClr val="0078D4"/>
                    </a:gs>
                  </a:gsLst>
                  <a:lin ang="18900000" scaled="1"/>
                </a:gradFill>
                <a:effectLst/>
                <a:uLnTx/>
                <a:uFillTx/>
                <a:latin typeface="Segoe Sans Text Semibold"/>
                <a:ea typeface="+mn-ea"/>
                <a:cs typeface="Segoe UI" pitchFamily="34" charset="0"/>
              </a:rPr>
              <a:t>400K+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Sans Text Semibold"/>
                <a:ea typeface="+mn-ea"/>
                <a:cs typeface="Segoe UI" pitchFamily="34" charset="0"/>
              </a:rPr>
              <a:t>customers trust Microsoft security solutions. </a:t>
            </a:r>
          </a:p>
        </p:txBody>
      </p:sp>
      <p:sp>
        <p:nvSpPr>
          <p:cNvPr id="17" name="Title 19">
            <a:extLst>
              <a:ext uri="{FF2B5EF4-FFF2-40B4-BE49-F238E27FC236}">
                <a16:creationId xmlns:a16="http://schemas.microsoft.com/office/drawing/2014/main" id="{A26A9B0F-2E22-C173-857D-91E1FBE05F3B}"/>
              </a:ext>
            </a:extLst>
          </p:cNvPr>
          <p:cNvSpPr txBox="1">
            <a:spLocks/>
          </p:cNvSpPr>
          <p:nvPr/>
        </p:nvSpPr>
        <p:spPr>
          <a:xfrm>
            <a:off x="7241538" y="3318738"/>
            <a:ext cx="1999663" cy="1538883"/>
          </a:xfrm>
          <a:prstGeom prst="rect">
            <a:avLst/>
          </a:prstGeom>
        </p:spPr>
        <p:txBody>
          <a:bodyPr vert="horz" wrap="square" lIns="182880" tIns="0" rIns="18288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a:ln w="3175">
                  <a:noFill/>
                </a:ln>
                <a:gradFill>
                  <a:gsLst>
                    <a:gs pos="100000">
                      <a:srgbClr val="49C5B1"/>
                    </a:gs>
                    <a:gs pos="0">
                      <a:srgbClr val="0078D4"/>
                    </a:gs>
                  </a:gsLst>
                  <a:lin ang="18900000" scaled="1"/>
                </a:gradFill>
                <a:effectLst/>
                <a:uLnTx/>
                <a:uFillTx/>
                <a:latin typeface="Segoe Sans Text Semibold"/>
                <a:ea typeface="+mn-ea"/>
                <a:cs typeface="Segoe UI" pitchFamily="34" charset="0"/>
              </a:rPr>
              <a:t>3,500</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Sans Text Semibold"/>
                <a:ea typeface="+mn-ea"/>
                <a:cs typeface="Segoe UI" pitchFamily="34" charset="0"/>
              </a:rPr>
              <a:t>Daily attacks mitigated by </a:t>
            </a:r>
            <a:r>
              <a:rPr kumimoji="0" lang="en-US" sz="14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t>Azure </a:t>
            </a:r>
            <a:r>
              <a:rPr kumimoji="0" lang="en-US" sz="1400" b="0" i="0" u="none" strike="noStrike" kern="1200" cap="none" spc="0" normalizeH="0" baseline="0" noProof="0" err="1">
                <a:ln w="3175">
                  <a:noFill/>
                </a:ln>
                <a:solidFill>
                  <a:srgbClr val="0078D4"/>
                </a:solidFill>
                <a:effectLst/>
                <a:uLnTx/>
                <a:uFillTx/>
                <a:latin typeface="Segoe Sans Text Semibold"/>
                <a:ea typeface="+mn-ea"/>
                <a:cs typeface="Segoe UI" pitchFamily="34" charset="0"/>
              </a:rPr>
              <a:t>DDos</a:t>
            </a:r>
            <a:r>
              <a:rPr kumimoji="0" lang="en-US" sz="14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t> Protection </a:t>
            </a:r>
            <a:br>
              <a:rPr kumimoji="0" lang="en-US" sz="14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b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UI" pitchFamily="34" charset="0"/>
              </a:rPr>
              <a:t>in 2023.</a:t>
            </a:r>
          </a:p>
        </p:txBody>
      </p:sp>
      <p:sp>
        <p:nvSpPr>
          <p:cNvPr id="18" name="Title 19">
            <a:extLst>
              <a:ext uri="{FF2B5EF4-FFF2-40B4-BE49-F238E27FC236}">
                <a16:creationId xmlns:a16="http://schemas.microsoft.com/office/drawing/2014/main" id="{C9B71BA8-3E53-393C-DC00-85B1BC4BBE4C}"/>
              </a:ext>
            </a:extLst>
          </p:cNvPr>
          <p:cNvSpPr txBox="1">
            <a:spLocks/>
          </p:cNvSpPr>
          <p:nvPr/>
        </p:nvSpPr>
        <p:spPr>
          <a:xfrm>
            <a:off x="9480638" y="3318738"/>
            <a:ext cx="1999663" cy="1538883"/>
          </a:xfrm>
          <a:prstGeom prst="rect">
            <a:avLst/>
          </a:prstGeom>
        </p:spPr>
        <p:txBody>
          <a:bodyPr vert="horz" wrap="square" lIns="182880" tIns="0" rIns="18288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accent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a:ln w="3175">
                  <a:noFill/>
                </a:ln>
                <a:gradFill>
                  <a:gsLst>
                    <a:gs pos="100000">
                      <a:srgbClr val="49C5B1"/>
                    </a:gs>
                    <a:gs pos="0">
                      <a:srgbClr val="0078D4"/>
                    </a:gs>
                  </a:gsLst>
                  <a:lin ang="18900000" scaled="1"/>
                </a:gradFill>
                <a:effectLst/>
                <a:uLnTx/>
                <a:uFillTx/>
                <a:latin typeface="Segoe Sans Text Semibold"/>
                <a:ea typeface="+mn-ea"/>
                <a:cs typeface="Segoe UI" pitchFamily="34" charset="0"/>
              </a:rPr>
              <a:t>2T</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Sans Text Semibold"/>
                <a:ea typeface="+mn-ea"/>
                <a:cs typeface="Segoe UI" pitchFamily="34" charset="0"/>
              </a:rPr>
              <a:t>network flows blocked by </a:t>
            </a:r>
            <a:r>
              <a:rPr kumimoji="0" lang="en-US" sz="14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t>Azure Firewall </a:t>
            </a:r>
            <a:br>
              <a:rPr kumimoji="0" lang="en-US" sz="1400" b="0" i="0" u="none" strike="noStrike" kern="1200" cap="none" spc="0" normalizeH="0" baseline="0" noProof="0">
                <a:ln w="3175">
                  <a:noFill/>
                </a:ln>
                <a:solidFill>
                  <a:srgbClr val="FFFFFF"/>
                </a:solidFill>
                <a:effectLst/>
                <a:uLnTx/>
                <a:uFillTx/>
                <a:latin typeface="Segoe Sans Text Semibold"/>
                <a:ea typeface="+mn-ea"/>
                <a:cs typeface="Segoe UI" pitchFamily="34" charset="0"/>
              </a:rPr>
            </a:b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UI" pitchFamily="34" charset="0"/>
              </a:rPr>
              <a:t>in 2021. </a:t>
            </a:r>
          </a:p>
        </p:txBody>
      </p:sp>
      <p:grpSp>
        <p:nvGrpSpPr>
          <p:cNvPr id="23" name="Group 22">
            <a:extLst>
              <a:ext uri="{FF2B5EF4-FFF2-40B4-BE49-F238E27FC236}">
                <a16:creationId xmlns:a16="http://schemas.microsoft.com/office/drawing/2014/main" id="{DD47F1D8-0EC3-2ECC-23D8-ECD803F4F912}"/>
              </a:ext>
              <a:ext uri="{C183D7F6-B498-43B3-948B-1728B52AA6E4}">
                <adec:decorative xmlns:adec="http://schemas.microsoft.com/office/drawing/2017/decorative" val="1"/>
              </a:ext>
            </a:extLst>
          </p:cNvPr>
          <p:cNvGrpSpPr/>
          <p:nvPr/>
        </p:nvGrpSpPr>
        <p:grpSpPr>
          <a:xfrm>
            <a:off x="7112863" y="2052977"/>
            <a:ext cx="2258855" cy="2781485"/>
            <a:chOff x="4283765" y="2017712"/>
            <a:chExt cx="2699708" cy="3533437"/>
          </a:xfrm>
        </p:grpSpPr>
        <p:cxnSp>
          <p:nvCxnSpPr>
            <p:cNvPr id="24" name="Straight Connector 23">
              <a:extLst>
                <a:ext uri="{FF2B5EF4-FFF2-40B4-BE49-F238E27FC236}">
                  <a16:creationId xmlns:a16="http://schemas.microsoft.com/office/drawing/2014/main" id="{CEFC63EC-6DD9-D87D-5EBD-0C1AAD87C538}"/>
                </a:ext>
                <a:ext uri="{C183D7F6-B498-43B3-948B-1728B52AA6E4}">
                  <adec:decorative xmlns:adec="http://schemas.microsoft.com/office/drawing/2017/decorative" val="1"/>
                </a:ext>
              </a:extLst>
            </p:cNvPr>
            <p:cNvCxnSpPr>
              <a:cxnSpLocks/>
            </p:cNvCxnSpPr>
            <p:nvPr/>
          </p:nvCxnSpPr>
          <p:spPr>
            <a:xfrm flipV="1">
              <a:off x="4283765" y="2017712"/>
              <a:ext cx="0" cy="3533437"/>
            </a:xfrm>
            <a:prstGeom prst="line">
              <a:avLst/>
            </a:prstGeom>
            <a:ln w="12700">
              <a:solidFill>
                <a:srgbClr val="D9D9D9"/>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3501CAA7-4F61-4CFC-0E0A-9144DA1E6BF4}"/>
                </a:ext>
                <a:ext uri="{C183D7F6-B498-43B3-948B-1728B52AA6E4}">
                  <adec:decorative xmlns:adec="http://schemas.microsoft.com/office/drawing/2017/decorative" val="1"/>
                </a:ext>
              </a:extLst>
            </p:cNvPr>
            <p:cNvCxnSpPr>
              <a:cxnSpLocks/>
            </p:cNvCxnSpPr>
            <p:nvPr/>
          </p:nvCxnSpPr>
          <p:spPr>
            <a:xfrm flipV="1">
              <a:off x="6983473" y="2017712"/>
              <a:ext cx="0" cy="3533437"/>
            </a:xfrm>
            <a:prstGeom prst="line">
              <a:avLst/>
            </a:prstGeom>
            <a:ln w="12700">
              <a:solidFill>
                <a:srgbClr val="D9D9D9"/>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5DA5BD90-7E5E-53DA-C64B-FAB48EE768B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858927"/>
            <a:ext cx="3152867" cy="3152867"/>
          </a:xfrm>
          <a:prstGeom prst="rect">
            <a:avLst/>
          </a:prstGeom>
        </p:spPr>
      </p:pic>
    </p:spTree>
    <p:extLst>
      <p:ext uri="{BB962C8B-B14F-4D97-AF65-F5344CB8AC3E}">
        <p14:creationId xmlns:p14="http://schemas.microsoft.com/office/powerpoint/2010/main" val="206345665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120">
            <a:extLst>
              <a:ext uri="{FF2B5EF4-FFF2-40B4-BE49-F238E27FC236}">
                <a16:creationId xmlns:a16="http://schemas.microsoft.com/office/drawing/2014/main" id="{5BD2D914-2D10-B485-B6D0-E00C3C117976}"/>
              </a:ext>
            </a:extLst>
          </p:cNvPr>
          <p:cNvSpPr txBox="1">
            <a:spLocks noGrp="1"/>
          </p:cNvSpPr>
          <p:nvPr>
            <p:ph type="title"/>
          </p:nvPr>
        </p:nvSpPr>
        <p:spPr>
          <a:xfrm>
            <a:off x="1467726" y="423076"/>
            <a:ext cx="7451817" cy="4431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a:ln w="3175">
                  <a:noFill/>
                </a:ln>
                <a:solidFill>
                  <a:srgbClr val="0078D3"/>
                </a:solidFill>
                <a:effectLst/>
                <a:uLnTx/>
                <a:uFillTx/>
                <a:latin typeface="Segoe UI Semibold"/>
                <a:ea typeface="+mn-ea"/>
                <a:cs typeface="Segoe UI"/>
              </a:rPr>
              <a:t>Microsoft Foundational Security: Azure </a:t>
            </a:r>
            <a:endParaRPr kumimoji="0" lang="en-US" sz="3200" b="0" i="0" u="none" strike="noStrike" kern="1200" cap="none" spc="0" normalizeH="0" baseline="0" noProof="0">
              <a:ln w="3175">
                <a:noFill/>
              </a:ln>
              <a:solidFill>
                <a:srgbClr val="0078D3"/>
              </a:solidFill>
              <a:effectLst/>
              <a:uLnTx/>
              <a:uFillTx/>
              <a:latin typeface="Segoe UI Semibold"/>
              <a:ea typeface="+mn-ea"/>
              <a:cs typeface="Segoe UI" pitchFamily="34" charset="0"/>
            </a:endParaRPr>
          </a:p>
        </p:txBody>
      </p:sp>
      <p:graphicFrame>
        <p:nvGraphicFramePr>
          <p:cNvPr id="4" name="Table 3">
            <a:extLst>
              <a:ext uri="{FF2B5EF4-FFF2-40B4-BE49-F238E27FC236}">
                <a16:creationId xmlns:a16="http://schemas.microsoft.com/office/drawing/2014/main" id="{D0FD6D00-8F84-4B9A-B529-F076C83EA33F}"/>
              </a:ext>
            </a:extLst>
          </p:cNvPr>
          <p:cNvGraphicFramePr>
            <a:graphicFrameLocks noGrp="1"/>
          </p:cNvGraphicFramePr>
          <p:nvPr/>
        </p:nvGraphicFramePr>
        <p:xfrm>
          <a:off x="738981" y="2250404"/>
          <a:ext cx="10987881" cy="4053090"/>
        </p:xfrm>
        <a:graphic>
          <a:graphicData uri="http://schemas.openxmlformats.org/drawingml/2006/table">
            <a:tbl>
              <a:tblPr firstRow="1" bandRow="1">
                <a:tableStyleId>{2D5ABB26-0587-4C30-8999-92F81FD0307C}</a:tableStyleId>
              </a:tblPr>
              <a:tblGrid>
                <a:gridCol w="2784052">
                  <a:extLst>
                    <a:ext uri="{9D8B030D-6E8A-4147-A177-3AD203B41FA5}">
                      <a16:colId xmlns:a16="http://schemas.microsoft.com/office/drawing/2014/main" val="2918435792"/>
                    </a:ext>
                  </a:extLst>
                </a:gridCol>
                <a:gridCol w="2647658">
                  <a:extLst>
                    <a:ext uri="{9D8B030D-6E8A-4147-A177-3AD203B41FA5}">
                      <a16:colId xmlns:a16="http://schemas.microsoft.com/office/drawing/2014/main" val="1168446997"/>
                    </a:ext>
                  </a:extLst>
                </a:gridCol>
                <a:gridCol w="2882427">
                  <a:extLst>
                    <a:ext uri="{9D8B030D-6E8A-4147-A177-3AD203B41FA5}">
                      <a16:colId xmlns:a16="http://schemas.microsoft.com/office/drawing/2014/main" val="2515201786"/>
                    </a:ext>
                  </a:extLst>
                </a:gridCol>
                <a:gridCol w="2673744">
                  <a:extLst>
                    <a:ext uri="{9D8B030D-6E8A-4147-A177-3AD203B41FA5}">
                      <a16:colId xmlns:a16="http://schemas.microsoft.com/office/drawing/2014/main" val="1093377967"/>
                    </a:ext>
                  </a:extLst>
                </a:gridCol>
              </a:tblGrid>
              <a:tr h="774564">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lnSpc>
                          <a:spcPct val="90000"/>
                        </a:lnSpc>
                      </a:pPr>
                      <a:r>
                        <a:rPr lang="en-US" sz="1400" b="0">
                          <a:solidFill>
                            <a:schemeClr val="bg1"/>
                          </a:solidFill>
                          <a:latin typeface="+mj-lt"/>
                        </a:rPr>
                        <a:t>Identity &amp; </a:t>
                      </a:r>
                      <a:br>
                        <a:rPr lang="en-US" sz="1400" b="0">
                          <a:solidFill>
                            <a:schemeClr val="bg1"/>
                          </a:solidFill>
                          <a:latin typeface="+mj-lt"/>
                        </a:rPr>
                      </a:br>
                      <a:r>
                        <a:rPr lang="en-US" sz="1400" b="0">
                          <a:solidFill>
                            <a:schemeClr val="bg1"/>
                          </a:solidFill>
                          <a:latin typeface="+mj-lt"/>
                        </a:rPr>
                        <a:t>Network Access</a:t>
                      </a:r>
                    </a:p>
                  </a:txBody>
                  <a:tcPr marL="182880" marR="182880" marT="27432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lnSpc>
                          <a:spcPct val="90000"/>
                        </a:lnSpc>
                      </a:pPr>
                      <a:r>
                        <a:rPr lang="en-US" sz="1400" b="0">
                          <a:solidFill>
                            <a:schemeClr val="bg1"/>
                          </a:solidFill>
                          <a:latin typeface="+mj-lt"/>
                        </a:rPr>
                        <a:t>Risk Reduction &amp;</a:t>
                      </a:r>
                      <a:br>
                        <a:rPr lang="en-US" sz="1400" b="0">
                          <a:solidFill>
                            <a:schemeClr val="bg1"/>
                          </a:solidFill>
                          <a:latin typeface="+mj-lt"/>
                        </a:rPr>
                      </a:br>
                      <a:r>
                        <a:rPr lang="en-US" sz="1400" b="0">
                          <a:solidFill>
                            <a:schemeClr val="bg1"/>
                          </a:solidFill>
                          <a:latin typeface="+mj-lt"/>
                        </a:rPr>
                        <a:t> Posture Management</a:t>
                      </a:r>
                    </a:p>
                  </a:txBody>
                  <a:tcPr marL="182880" marR="182880" marT="27432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lnSpc>
                          <a:spcPct val="90000"/>
                        </a:lnSpc>
                      </a:pPr>
                      <a:r>
                        <a:rPr lang="en-US" sz="1400" b="0">
                          <a:solidFill>
                            <a:schemeClr val="bg1"/>
                          </a:solidFill>
                          <a:latin typeface="+mj-lt"/>
                        </a:rPr>
                        <a:t>Secure Software</a:t>
                      </a:r>
                      <a:br>
                        <a:rPr lang="en-US" sz="1400" b="0">
                          <a:solidFill>
                            <a:schemeClr val="bg1"/>
                          </a:solidFill>
                          <a:latin typeface="+mj-lt"/>
                        </a:rPr>
                      </a:br>
                      <a:r>
                        <a:rPr lang="en-US" sz="1400" b="0">
                          <a:solidFill>
                            <a:schemeClr val="bg1"/>
                          </a:solidFill>
                          <a:latin typeface="+mj-lt"/>
                        </a:rPr>
                        <a:t>Supply Chain</a:t>
                      </a:r>
                    </a:p>
                  </a:txBody>
                  <a:tcPr marL="182880" marR="182880" marT="27432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lnSpc>
                          <a:spcPct val="90000"/>
                        </a:lnSpc>
                      </a:pPr>
                      <a:r>
                        <a:rPr lang="en-US" sz="1400" b="0">
                          <a:solidFill>
                            <a:schemeClr val="bg1"/>
                          </a:solidFill>
                          <a:latin typeface="+mj-lt"/>
                        </a:rPr>
                        <a:t>Microsoft Global </a:t>
                      </a:r>
                      <a:br>
                        <a:rPr lang="en-US" sz="1400" b="0">
                          <a:solidFill>
                            <a:schemeClr val="bg1"/>
                          </a:solidFill>
                          <a:latin typeface="+mj-lt"/>
                        </a:rPr>
                      </a:br>
                      <a:r>
                        <a:rPr lang="en-US" sz="1400" b="0">
                          <a:solidFill>
                            <a:schemeClr val="bg1"/>
                          </a:solidFill>
                          <a:latin typeface="+mj-lt"/>
                        </a:rPr>
                        <a:t>Security Operations</a:t>
                      </a:r>
                    </a:p>
                  </a:txBody>
                  <a:tcPr marL="182880" marR="182880" marT="27432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8050931"/>
                  </a:ext>
                </a:extLst>
              </a:tr>
              <a:tr h="50063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Role Based Access Controls</a:t>
                      </a:r>
                      <a:br>
                        <a:rPr lang="en-US" sz="1100">
                          <a:solidFill>
                            <a:schemeClr val="tx1"/>
                          </a:solidFill>
                          <a:latin typeface="+mj-lt"/>
                        </a:rPr>
                      </a:br>
                      <a:r>
                        <a:rPr lang="en-US" sz="1100">
                          <a:solidFill>
                            <a:schemeClr val="tx1"/>
                          </a:solidFill>
                          <a:latin typeface="+mj-lt"/>
                        </a:rPr>
                        <a:t>(RBAC / ABAC)</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Cloud Security Posture Management (CSPM)</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Industry thought leadership</a:t>
                      </a:r>
                      <a:br>
                        <a:rPr lang="en-US" sz="1100">
                          <a:solidFill>
                            <a:schemeClr val="tx1"/>
                          </a:solidFill>
                          <a:latin typeface="+mj-lt"/>
                        </a:rPr>
                      </a:br>
                      <a:r>
                        <a:rPr lang="en-US" sz="1100">
                          <a:solidFill>
                            <a:schemeClr val="tx1"/>
                          </a:solidFill>
                          <a:latin typeface="+mj-lt"/>
                        </a:rPr>
                        <a:t>&amp; contribution to standards</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24*7 global monitoring and response teams</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7662934"/>
                  </a:ext>
                </a:extLst>
              </a:tr>
              <a:tr h="50063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100" kern="1200">
                          <a:solidFill>
                            <a:schemeClr val="tx1"/>
                          </a:solidFill>
                          <a:latin typeface="+mj-lt"/>
                          <a:ea typeface="+mn-ea"/>
                          <a:cs typeface="+mn-cs"/>
                        </a:rPr>
                        <a:t>Cloud-platform with</a:t>
                      </a:r>
                      <a:br>
                        <a:rPr lang="en-US" sz="1100" kern="1200">
                          <a:solidFill>
                            <a:schemeClr val="tx1"/>
                          </a:solidFill>
                          <a:latin typeface="+mj-lt"/>
                          <a:ea typeface="+mn-ea"/>
                          <a:cs typeface="+mn-cs"/>
                        </a:rPr>
                      </a:br>
                      <a:r>
                        <a:rPr lang="en-US" sz="1100" kern="1200">
                          <a:solidFill>
                            <a:schemeClr val="tx1"/>
                          </a:solidFill>
                          <a:latin typeface="+mj-lt"/>
                          <a:ea typeface="+mn-ea"/>
                          <a:cs typeface="+mn-cs"/>
                        </a:rPr>
                        <a:t>Identity Federation</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Automated policy</a:t>
                      </a:r>
                    </a:p>
                    <a:p>
                      <a:pPr algn="ctr">
                        <a:lnSpc>
                          <a:spcPct val="90000"/>
                        </a:lnSpc>
                      </a:pPr>
                      <a:r>
                        <a:rPr lang="en-US" sz="1100">
                          <a:solidFill>
                            <a:schemeClr val="tx1"/>
                          </a:solidFill>
                          <a:latin typeface="+mj-lt"/>
                        </a:rPr>
                        <a:t>and governance</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14400" rtl="0" eaLnBrk="1" latinLnBrk="0" hangingPunct="1">
                        <a:lnSpc>
                          <a:spcPct val="90000"/>
                        </a:lnSpc>
                      </a:pPr>
                      <a:r>
                        <a:rPr lang="en-US" sz="1100" kern="1200">
                          <a:solidFill>
                            <a:schemeClr val="tx1"/>
                          </a:solidFill>
                          <a:latin typeface="+mj-lt"/>
                          <a:ea typeface="+mn-ea"/>
                          <a:cs typeface="+mn-cs"/>
                        </a:rPr>
                        <a:t>Secure Software Development</a:t>
                      </a:r>
                      <a:br>
                        <a:rPr lang="en-US" sz="1100" kern="1200">
                          <a:solidFill>
                            <a:schemeClr val="tx1"/>
                          </a:solidFill>
                          <a:latin typeface="+mj-lt"/>
                          <a:ea typeface="+mn-ea"/>
                          <a:cs typeface="+mn-cs"/>
                        </a:rPr>
                      </a:br>
                      <a:r>
                        <a:rPr lang="en-US" sz="1100" kern="1200">
                          <a:solidFill>
                            <a:schemeClr val="tx1"/>
                          </a:solidFill>
                          <a:latin typeface="+mj-lt"/>
                          <a:ea typeface="+mn-ea"/>
                          <a:cs typeface="+mn-cs"/>
                        </a:rPr>
                        <a:t> Lifecycle (SDL)</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Most comprehensive threat intelligence data analysis</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2450440"/>
                  </a:ext>
                </a:extLst>
              </a:tr>
              <a:tr h="65649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Single Sign-On across</a:t>
                      </a:r>
                      <a:br>
                        <a:rPr lang="en-US" sz="1100">
                          <a:solidFill>
                            <a:schemeClr val="tx1"/>
                          </a:solidFill>
                          <a:latin typeface="+mj-lt"/>
                        </a:rPr>
                      </a:br>
                      <a:r>
                        <a:rPr lang="en-US" sz="1100">
                          <a:solidFill>
                            <a:schemeClr val="tx1"/>
                          </a:solidFill>
                          <a:latin typeface="+mj-lt"/>
                        </a:rPr>
                        <a:t>multi-cloud / hybrid-cloud</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Secure Score and </a:t>
                      </a:r>
                      <a:br>
                        <a:rPr lang="en-US" sz="1100">
                          <a:solidFill>
                            <a:schemeClr val="tx1"/>
                          </a:solidFill>
                          <a:latin typeface="+mj-lt"/>
                        </a:rPr>
                      </a:br>
                      <a:r>
                        <a:rPr lang="en-US" sz="1100">
                          <a:solidFill>
                            <a:schemeClr val="tx1"/>
                          </a:solidFill>
                          <a:latin typeface="+mj-lt"/>
                        </a:rPr>
                        <a:t>Regulatory Compliance</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Azure DevOps + GitHub</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Global investigations for fraud, phishing, and ransomware</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0417587"/>
                  </a:ext>
                </a:extLst>
              </a:tr>
              <a:tr h="50063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Multi-factor authentication</a:t>
                      </a:r>
                    </a:p>
                    <a:p>
                      <a:pPr algn="ctr">
                        <a:lnSpc>
                          <a:spcPct val="90000"/>
                        </a:lnSpc>
                      </a:pPr>
                      <a:r>
                        <a:rPr lang="en-US" sz="1100">
                          <a:solidFill>
                            <a:schemeClr val="tx1"/>
                          </a:solidFill>
                          <a:latin typeface="+mj-lt"/>
                        </a:rPr>
                        <a:t>and  threat detection</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Customer Experience Teams</a:t>
                      </a:r>
                      <a:br>
                        <a:rPr lang="en-US" sz="1100">
                          <a:solidFill>
                            <a:schemeClr val="tx1"/>
                          </a:solidFill>
                          <a:latin typeface="+mj-lt"/>
                        </a:rPr>
                      </a:br>
                      <a:r>
                        <a:rPr lang="en-US" sz="1100">
                          <a:solidFill>
                            <a:schemeClr val="tx1"/>
                          </a:solidFill>
                          <a:latin typeface="+mj-lt"/>
                        </a:rPr>
                        <a:t>to assist with best-practices</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Contribution and support </a:t>
                      </a:r>
                      <a:br>
                        <a:rPr lang="en-US" sz="1100">
                          <a:solidFill>
                            <a:schemeClr val="tx1"/>
                          </a:solidFill>
                          <a:latin typeface="+mj-lt"/>
                        </a:rPr>
                      </a:br>
                      <a:r>
                        <a:rPr lang="en-US" sz="1100">
                          <a:solidFill>
                            <a:schemeClr val="tx1"/>
                          </a:solidFill>
                          <a:latin typeface="+mj-lt"/>
                        </a:rPr>
                        <a:t>of  Open-Source Software</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Combating nation-state threats</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0199835"/>
                  </a:ext>
                </a:extLst>
              </a:tr>
              <a:tr h="62623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kern="1200">
                          <a:solidFill>
                            <a:schemeClr val="tx1"/>
                          </a:solidFill>
                          <a:latin typeface="+mj-lt"/>
                          <a:ea typeface="+mn-ea"/>
                          <a:cs typeface="+mn-cs"/>
                        </a:rPr>
                        <a:t>Anti-malware, segmentation, </a:t>
                      </a:r>
                      <a:br>
                        <a:rPr lang="en-US" sz="1100" kern="1200">
                          <a:solidFill>
                            <a:schemeClr val="tx1"/>
                          </a:solidFill>
                          <a:latin typeface="+mj-lt"/>
                          <a:ea typeface="+mn-ea"/>
                          <a:cs typeface="+mn-cs"/>
                        </a:rPr>
                      </a:br>
                      <a:r>
                        <a:rPr lang="en-US" sz="1100" kern="1200">
                          <a:solidFill>
                            <a:schemeClr val="tx1"/>
                          </a:solidFill>
                          <a:latin typeface="+mj-lt"/>
                          <a:ea typeface="+mn-ea"/>
                          <a:cs typeface="+mn-cs"/>
                        </a:rPr>
                        <a:t>and secure remote access built in</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Multi-layer encryption </a:t>
                      </a:r>
                      <a:br>
                        <a:rPr lang="en-US" sz="1100">
                          <a:solidFill>
                            <a:schemeClr val="tx1"/>
                          </a:solidFill>
                          <a:latin typeface="+mj-lt"/>
                        </a:rPr>
                      </a:br>
                      <a:r>
                        <a:rPr lang="en-US" sz="1100">
                          <a:solidFill>
                            <a:schemeClr val="tx1"/>
                          </a:solidFill>
                          <a:latin typeface="+mj-lt"/>
                        </a:rPr>
                        <a:t>&amp; Confidential Computing</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Comprehensive guidance, </a:t>
                      </a:r>
                      <a:br>
                        <a:rPr lang="en-US" sz="1100">
                          <a:solidFill>
                            <a:schemeClr val="tx1"/>
                          </a:solidFill>
                          <a:latin typeface="+mj-lt"/>
                        </a:rPr>
                      </a:br>
                      <a:r>
                        <a:rPr lang="en-US" sz="1100">
                          <a:solidFill>
                            <a:schemeClr val="tx1"/>
                          </a:solidFill>
                          <a:latin typeface="+mj-lt"/>
                        </a:rPr>
                        <a:t>training, and certification</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100" kern="1200">
                          <a:solidFill>
                            <a:schemeClr val="tx1"/>
                          </a:solidFill>
                          <a:latin typeface="+mj-lt"/>
                          <a:ea typeface="+mn-ea"/>
                          <a:cs typeface="+mn-cs"/>
                        </a:rPr>
                        <a:t>Advanced vulnerability management with strong </a:t>
                      </a:r>
                      <a:br>
                        <a:rPr lang="en-US" sz="1100" kern="1200">
                          <a:solidFill>
                            <a:schemeClr val="tx1"/>
                          </a:solidFill>
                          <a:latin typeface="+mj-lt"/>
                          <a:ea typeface="+mn-ea"/>
                          <a:cs typeface="+mn-cs"/>
                        </a:rPr>
                      </a:br>
                      <a:r>
                        <a:rPr lang="en-US" sz="1100" kern="1200">
                          <a:solidFill>
                            <a:schemeClr val="tx1"/>
                          </a:solidFill>
                          <a:latin typeface="+mj-lt"/>
                          <a:ea typeface="+mn-ea"/>
                          <a:cs typeface="+mn-cs"/>
                        </a:rPr>
                        <a:t>bug-bounty program</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137748"/>
                  </a:ext>
                </a:extLst>
              </a:tr>
              <a:tr h="34477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Users, Groups, and Devices</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endParaRPr lang="en-US" sz="1100">
                        <a:solidFill>
                          <a:schemeClr val="tx1"/>
                        </a:solidFill>
                        <a:latin typeface="+mj-lt"/>
                      </a:endParaRP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endParaRPr lang="en-US" sz="1100">
                        <a:solidFill>
                          <a:schemeClr val="tx1"/>
                        </a:solidFill>
                        <a:latin typeface="+mj-lt"/>
                      </a:endParaRP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Expertise in cyber laws and government policy</a:t>
                      </a:r>
                    </a:p>
                  </a:txBody>
                  <a:tcPr marL="182880" marR="182880" marT="91440" marB="9144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9857483"/>
                  </a:ext>
                </a:extLst>
              </a:tr>
            </a:tbl>
          </a:graphicData>
        </a:graphic>
      </p:graphicFrame>
      <p:grpSp>
        <p:nvGrpSpPr>
          <p:cNvPr id="112" name="Group 111">
            <a:extLst>
              <a:ext uri="{FF2B5EF4-FFF2-40B4-BE49-F238E27FC236}">
                <a16:creationId xmlns:a16="http://schemas.microsoft.com/office/drawing/2014/main" id="{2939E4D0-1CCF-144C-003B-779ADD5879E9}"/>
              </a:ext>
              <a:ext uri="{C183D7F6-B498-43B3-948B-1728B52AA6E4}">
                <adec:decorative xmlns:adec="http://schemas.microsoft.com/office/drawing/2017/decorative" val="1"/>
              </a:ext>
            </a:extLst>
          </p:cNvPr>
          <p:cNvGrpSpPr/>
          <p:nvPr/>
        </p:nvGrpSpPr>
        <p:grpSpPr>
          <a:xfrm>
            <a:off x="1724683" y="1501504"/>
            <a:ext cx="881961" cy="877456"/>
            <a:chOff x="465138" y="1525042"/>
            <a:chExt cx="611628" cy="611628"/>
          </a:xfrm>
        </p:grpSpPr>
        <p:sp>
          <p:nvSpPr>
            <p:cNvPr id="113" name="Oval 112">
              <a:extLst>
                <a:ext uri="{FF2B5EF4-FFF2-40B4-BE49-F238E27FC236}">
                  <a16:creationId xmlns:a16="http://schemas.microsoft.com/office/drawing/2014/main" id="{781F514C-8E7A-88F2-C644-6154E9C30DD3}"/>
                </a:ext>
              </a:extLst>
            </p:cNvPr>
            <p:cNvSpPr/>
            <p:nvPr/>
          </p:nvSpPr>
          <p:spPr bwMode="auto">
            <a:xfrm>
              <a:off x="465138" y="1525042"/>
              <a:ext cx="611628" cy="61162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data empowerment" descr="data empowerment">
              <a:extLst>
                <a:ext uri="{FF2B5EF4-FFF2-40B4-BE49-F238E27FC236}">
                  <a16:creationId xmlns:a16="http://schemas.microsoft.com/office/drawing/2014/main" id="{BCE67D17-191F-EEFC-3302-9BA2CABE5DE3}"/>
                </a:ext>
              </a:extLst>
            </p:cNvPr>
            <p:cNvGrpSpPr/>
            <p:nvPr/>
          </p:nvGrpSpPr>
          <p:grpSpPr>
            <a:xfrm>
              <a:off x="622741" y="1682645"/>
              <a:ext cx="296422" cy="296422"/>
              <a:chOff x="7310362" y="2186940"/>
              <a:chExt cx="359254" cy="359254"/>
            </a:xfrm>
          </p:grpSpPr>
          <p:sp>
            <p:nvSpPr>
              <p:cNvPr id="115" name="Rectangle 37">
                <a:extLst>
                  <a:ext uri="{FF2B5EF4-FFF2-40B4-BE49-F238E27FC236}">
                    <a16:creationId xmlns:a16="http://schemas.microsoft.com/office/drawing/2014/main" id="{AF3F0FC6-1500-D593-377B-CA02125A9373}"/>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16" name="Rectangle 38">
                <a:extLst>
                  <a:ext uri="{FF2B5EF4-FFF2-40B4-BE49-F238E27FC236}">
                    <a16:creationId xmlns:a16="http://schemas.microsoft.com/office/drawing/2014/main" id="{CA5A1BB1-20E4-C5B9-30C3-9B55F83BB62E}"/>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17" name="Rectangle 39">
                <a:extLst>
                  <a:ext uri="{FF2B5EF4-FFF2-40B4-BE49-F238E27FC236}">
                    <a16:creationId xmlns:a16="http://schemas.microsoft.com/office/drawing/2014/main" id="{59577543-175B-C71D-2A26-BD07FCB4E58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18" name="Rectangle 40">
                <a:extLst>
                  <a:ext uri="{FF2B5EF4-FFF2-40B4-BE49-F238E27FC236}">
                    <a16:creationId xmlns:a16="http://schemas.microsoft.com/office/drawing/2014/main" id="{A74442F3-68FE-8EC0-438B-603E1FD8E010}"/>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19" name="Freeform 41">
                <a:extLst>
                  <a:ext uri="{FF2B5EF4-FFF2-40B4-BE49-F238E27FC236}">
                    <a16:creationId xmlns:a16="http://schemas.microsoft.com/office/drawing/2014/main" id="{33A44D47-4F85-F899-6EB0-CDC2882AF6E4}"/>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0" name="Oval 42">
                <a:extLst>
                  <a:ext uri="{FF2B5EF4-FFF2-40B4-BE49-F238E27FC236}">
                    <a16:creationId xmlns:a16="http://schemas.microsoft.com/office/drawing/2014/main" id="{60BA7E6F-538D-5994-6B48-5D23CAF23625}"/>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128" name="Group 127">
            <a:extLst>
              <a:ext uri="{FF2B5EF4-FFF2-40B4-BE49-F238E27FC236}">
                <a16:creationId xmlns:a16="http://schemas.microsoft.com/office/drawing/2014/main" id="{63EE943E-85D9-FFA5-73C0-D382C1132B61}"/>
              </a:ext>
              <a:ext uri="{C183D7F6-B498-43B3-948B-1728B52AA6E4}">
                <adec:decorative xmlns:adec="http://schemas.microsoft.com/office/drawing/2017/decorative" val="1"/>
              </a:ext>
            </a:extLst>
          </p:cNvPr>
          <p:cNvGrpSpPr/>
          <p:nvPr/>
        </p:nvGrpSpPr>
        <p:grpSpPr>
          <a:xfrm>
            <a:off x="9903098" y="1501504"/>
            <a:ext cx="881961" cy="877456"/>
            <a:chOff x="9499963" y="1525042"/>
            <a:chExt cx="611628" cy="611628"/>
          </a:xfrm>
        </p:grpSpPr>
        <p:sp>
          <p:nvSpPr>
            <p:cNvPr id="129" name="Oval 128">
              <a:extLst>
                <a:ext uri="{FF2B5EF4-FFF2-40B4-BE49-F238E27FC236}">
                  <a16:creationId xmlns:a16="http://schemas.microsoft.com/office/drawing/2014/main" id="{19E6E24F-AC8D-38EE-5BC0-98577312C407}"/>
                </a:ext>
              </a:extLst>
            </p:cNvPr>
            <p:cNvSpPr/>
            <p:nvPr/>
          </p:nvSpPr>
          <p:spPr bwMode="auto">
            <a:xfrm>
              <a:off x="9499963" y="1525042"/>
              <a:ext cx="611628" cy="61162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manage" descr="manage, cloud-based hardware, security">
              <a:extLst>
                <a:ext uri="{FF2B5EF4-FFF2-40B4-BE49-F238E27FC236}">
                  <a16:creationId xmlns:a16="http://schemas.microsoft.com/office/drawing/2014/main" id="{C656F89E-7C99-B3D2-2958-82EA62AB60B0}"/>
                </a:ext>
              </a:extLst>
            </p:cNvPr>
            <p:cNvGrpSpPr/>
            <p:nvPr/>
          </p:nvGrpSpPr>
          <p:grpSpPr>
            <a:xfrm>
              <a:off x="9647249" y="1672329"/>
              <a:ext cx="317056" cy="317054"/>
              <a:chOff x="4478654" y="5669797"/>
              <a:chExt cx="398146" cy="398144"/>
            </a:xfrm>
          </p:grpSpPr>
          <p:sp>
            <p:nvSpPr>
              <p:cNvPr id="131" name="Freeform: Shape 130">
                <a:extLst>
                  <a:ext uri="{FF2B5EF4-FFF2-40B4-BE49-F238E27FC236}">
                    <a16:creationId xmlns:a16="http://schemas.microsoft.com/office/drawing/2014/main" id="{DC3364B5-F812-799F-9FF0-77105DE88B5B}"/>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FCB49B2D-6E4C-3CE6-BC6D-DC90E40024B1}"/>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3D9242A6-F23F-8EC8-E53B-5BB0737CF0CD}"/>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22B4270B-96EE-6483-A610-D149E4BDB82E}"/>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E298B95-4FE9-8F8D-5D2E-0E31A7D34A93}"/>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D17BD5B-1675-F3E6-084E-88E1827AF7E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5D8C920-AC46-12D1-1AEF-8DF402FAD4EE}"/>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DCEC5303-F5C2-0DB8-F0F1-774F43150437}"/>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E0CA73F-82AF-0580-8472-633A2C8605B4}"/>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458F97F-2C3D-5770-AEE7-E241CA798302}"/>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562FDD4-EEF6-FADC-F6E0-B74560C266C9}"/>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endParaRPr lang="en-US"/>
              </a:p>
            </p:txBody>
          </p:sp>
        </p:grpSp>
      </p:grpSp>
      <p:grpSp>
        <p:nvGrpSpPr>
          <p:cNvPr id="142" name="Group 141">
            <a:extLst>
              <a:ext uri="{FF2B5EF4-FFF2-40B4-BE49-F238E27FC236}">
                <a16:creationId xmlns:a16="http://schemas.microsoft.com/office/drawing/2014/main" id="{48A2BCB8-ECE9-BF95-60A6-3A55E69E0C44}"/>
              </a:ext>
              <a:ext uri="{C183D7F6-B498-43B3-948B-1728B52AA6E4}">
                <adec:decorative xmlns:adec="http://schemas.microsoft.com/office/drawing/2017/decorative" val="1"/>
              </a:ext>
            </a:extLst>
          </p:cNvPr>
          <p:cNvGrpSpPr/>
          <p:nvPr/>
        </p:nvGrpSpPr>
        <p:grpSpPr>
          <a:xfrm>
            <a:off x="7187578" y="1493341"/>
            <a:ext cx="881961" cy="877456"/>
            <a:chOff x="6488355" y="1525042"/>
            <a:chExt cx="611628" cy="611628"/>
          </a:xfrm>
        </p:grpSpPr>
        <p:sp>
          <p:nvSpPr>
            <p:cNvPr id="143" name="Oval 142">
              <a:extLst>
                <a:ext uri="{FF2B5EF4-FFF2-40B4-BE49-F238E27FC236}">
                  <a16:creationId xmlns:a16="http://schemas.microsoft.com/office/drawing/2014/main" id="{CE341200-15D0-2070-27CE-3552F478AF6C}"/>
                </a:ext>
              </a:extLst>
            </p:cNvPr>
            <p:cNvSpPr/>
            <p:nvPr/>
          </p:nvSpPr>
          <p:spPr bwMode="auto">
            <a:xfrm>
              <a:off x="6488355" y="1525042"/>
              <a:ext cx="611628" cy="61162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4" name="protect" descr="protect">
              <a:extLst>
                <a:ext uri="{FF2B5EF4-FFF2-40B4-BE49-F238E27FC236}">
                  <a16:creationId xmlns:a16="http://schemas.microsoft.com/office/drawing/2014/main" id="{B1C88FBB-4D10-717A-DEAE-090491A0FF9E}"/>
                </a:ext>
              </a:extLst>
            </p:cNvPr>
            <p:cNvGrpSpPr/>
            <p:nvPr/>
          </p:nvGrpSpPr>
          <p:grpSpPr>
            <a:xfrm>
              <a:off x="6622388" y="1659077"/>
              <a:ext cx="343562" cy="343558"/>
              <a:chOff x="10092687" y="4845435"/>
              <a:chExt cx="461014" cy="461010"/>
            </a:xfrm>
          </p:grpSpPr>
          <p:sp>
            <p:nvSpPr>
              <p:cNvPr id="145" name="Freeform: Shape 144">
                <a:extLst>
                  <a:ext uri="{FF2B5EF4-FFF2-40B4-BE49-F238E27FC236}">
                    <a16:creationId xmlns:a16="http://schemas.microsoft.com/office/drawing/2014/main" id="{366223CA-FF4D-573E-5CBC-4A3B944FCC9D}"/>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ECE4B1D-C20C-0944-6BC1-3E03F717FE2D}"/>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7F6DDA3-C5AB-B116-3C00-B7E5C6B1E13E}"/>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9EEAC2B-AB82-0457-0235-EA7574889CCB}"/>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27E635EE-EEA2-6AD3-F80A-67A777381DA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1949D63-EAF0-4F8B-F556-2966D31C74BC}"/>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F6A53E-49FE-72CF-6D54-90135A00BCAC}"/>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CF5A5E8-081F-E507-19AE-DEF1FC8DDD6E}"/>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06F654C-1911-892A-B8E8-07C6D272CA15}"/>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endParaRPr lang="en-US"/>
              </a:p>
            </p:txBody>
          </p:sp>
        </p:grpSp>
      </p:grpSp>
      <p:grpSp>
        <p:nvGrpSpPr>
          <p:cNvPr id="154" name="Group 153">
            <a:extLst>
              <a:ext uri="{FF2B5EF4-FFF2-40B4-BE49-F238E27FC236}">
                <a16:creationId xmlns:a16="http://schemas.microsoft.com/office/drawing/2014/main" id="{EAFF943F-EE8B-8B5C-C637-3855936643E4}"/>
              </a:ext>
              <a:ext uri="{C183D7F6-B498-43B3-948B-1728B52AA6E4}">
                <adec:decorative xmlns:adec="http://schemas.microsoft.com/office/drawing/2017/decorative" val="1"/>
              </a:ext>
            </a:extLst>
          </p:cNvPr>
          <p:cNvGrpSpPr/>
          <p:nvPr/>
        </p:nvGrpSpPr>
        <p:grpSpPr>
          <a:xfrm>
            <a:off x="4440580" y="1501504"/>
            <a:ext cx="881961" cy="877456"/>
            <a:chOff x="465138" y="3631176"/>
            <a:chExt cx="611628" cy="611628"/>
          </a:xfrm>
        </p:grpSpPr>
        <p:sp>
          <p:nvSpPr>
            <p:cNvPr id="155" name="Oval 154">
              <a:extLst>
                <a:ext uri="{FF2B5EF4-FFF2-40B4-BE49-F238E27FC236}">
                  <a16:creationId xmlns:a16="http://schemas.microsoft.com/office/drawing/2014/main" id="{3F7E4311-BA72-AAE5-A9B1-7343C1D449AB}"/>
                </a:ext>
              </a:extLst>
            </p:cNvPr>
            <p:cNvSpPr/>
            <p:nvPr/>
          </p:nvSpPr>
          <p:spPr bwMode="auto">
            <a:xfrm>
              <a:off x="465138" y="3631176"/>
              <a:ext cx="611628" cy="61162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6" name="seamless secure access" descr="seamless secure access, key">
              <a:extLst>
                <a:ext uri="{FF2B5EF4-FFF2-40B4-BE49-F238E27FC236}">
                  <a16:creationId xmlns:a16="http://schemas.microsoft.com/office/drawing/2014/main" id="{948C2457-BA30-BDC0-CCD1-29FD8BCA78C2}"/>
                </a:ext>
              </a:extLst>
            </p:cNvPr>
            <p:cNvGrpSpPr>
              <a:grpSpLocks noChangeAspect="1"/>
            </p:cNvGrpSpPr>
            <p:nvPr/>
          </p:nvGrpSpPr>
          <p:grpSpPr bwMode="auto">
            <a:xfrm>
              <a:off x="608454" y="3772297"/>
              <a:ext cx="324996" cy="329386"/>
              <a:chOff x="5188" y="3575"/>
              <a:chExt cx="296" cy="300"/>
            </a:xfrm>
          </p:grpSpPr>
          <p:sp>
            <p:nvSpPr>
              <p:cNvPr id="157" name="AutoShape 146">
                <a:extLst>
                  <a:ext uri="{FF2B5EF4-FFF2-40B4-BE49-F238E27FC236}">
                    <a16:creationId xmlns:a16="http://schemas.microsoft.com/office/drawing/2014/main" id="{CA914D38-D00B-CA81-6C6C-CB178AA0D2C5}"/>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48">
                <a:extLst>
                  <a:ext uri="{FF2B5EF4-FFF2-40B4-BE49-F238E27FC236}">
                    <a16:creationId xmlns:a16="http://schemas.microsoft.com/office/drawing/2014/main" id="{2789F1C0-79BD-2AE6-232D-E716B83AE326}"/>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49">
                <a:extLst>
                  <a:ext uri="{FF2B5EF4-FFF2-40B4-BE49-F238E27FC236}">
                    <a16:creationId xmlns:a16="http://schemas.microsoft.com/office/drawing/2014/main" id="{1A0A94BD-B306-2302-DE65-1DA7AA31D430}"/>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0">
                <a:extLst>
                  <a:ext uri="{FF2B5EF4-FFF2-40B4-BE49-F238E27FC236}">
                    <a16:creationId xmlns:a16="http://schemas.microsoft.com/office/drawing/2014/main" id="{4C9D4905-B365-2415-C68A-5C3A356AAE7D}"/>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67" name="Rectangle 166">
            <a:extLst>
              <a:ext uri="{FF2B5EF4-FFF2-40B4-BE49-F238E27FC236}">
                <a16:creationId xmlns:a16="http://schemas.microsoft.com/office/drawing/2014/main" id="{E554DEC9-899D-A1C8-4838-85FA3E9FB8E9}"/>
              </a:ext>
              <a:ext uri="{C183D7F6-B498-43B3-948B-1728B52AA6E4}">
                <adec:decorative xmlns:adec="http://schemas.microsoft.com/office/drawing/2017/decorative" val="1"/>
              </a:ext>
            </a:extLst>
          </p:cNvPr>
          <p:cNvSpPr/>
          <p:nvPr/>
        </p:nvSpPr>
        <p:spPr bwMode="auto">
          <a:xfrm>
            <a:off x="465138" y="1180593"/>
            <a:ext cx="11533186" cy="5440924"/>
          </a:xfrm>
          <a:prstGeom prst="rect">
            <a:avLst/>
          </a:prstGeom>
          <a:noFill/>
          <a:ln w="22225" cap="rnd" cmpd="sng" algn="ctr">
            <a:solidFill>
              <a:schemeClr val="tx2"/>
            </a:solidFill>
            <a:prstDash val="sysDash"/>
            <a:headEnd type="none" w="lg" len="med"/>
            <a:tailEnd type="none" w="lg"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68" name="Group 167">
            <a:extLst>
              <a:ext uri="{FF2B5EF4-FFF2-40B4-BE49-F238E27FC236}">
                <a16:creationId xmlns:a16="http://schemas.microsoft.com/office/drawing/2014/main" id="{38B0F755-78F4-76D9-89BD-3EC5590E1648}"/>
              </a:ext>
              <a:ext uri="{C183D7F6-B498-43B3-948B-1728B52AA6E4}">
                <adec:decorative xmlns:adec="http://schemas.microsoft.com/office/drawing/2017/decorative" val="1"/>
              </a:ext>
            </a:extLst>
          </p:cNvPr>
          <p:cNvGrpSpPr/>
          <p:nvPr/>
        </p:nvGrpSpPr>
        <p:grpSpPr>
          <a:xfrm>
            <a:off x="436235" y="257652"/>
            <a:ext cx="774050" cy="774048"/>
            <a:chOff x="4374482" y="231573"/>
            <a:chExt cx="1114668" cy="1114665"/>
          </a:xfrm>
        </p:grpSpPr>
        <p:sp>
          <p:nvSpPr>
            <p:cNvPr id="169" name="Oval 168">
              <a:extLst>
                <a:ext uri="{FF2B5EF4-FFF2-40B4-BE49-F238E27FC236}">
                  <a16:creationId xmlns:a16="http://schemas.microsoft.com/office/drawing/2014/main" id="{27389A67-5272-9A6B-0870-779C1D599547}"/>
                </a:ext>
              </a:extLst>
            </p:cNvPr>
            <p:cNvSpPr/>
            <p:nvPr/>
          </p:nvSpPr>
          <p:spPr bwMode="auto">
            <a:xfrm>
              <a:off x="4374482" y="231573"/>
              <a:ext cx="1114668" cy="111466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0" name="Group 169">
              <a:extLst>
                <a:ext uri="{FF2B5EF4-FFF2-40B4-BE49-F238E27FC236}">
                  <a16:creationId xmlns:a16="http://schemas.microsoft.com/office/drawing/2014/main" id="{8D2F1B93-1023-4689-4223-5D0D063F79DE}"/>
                </a:ext>
              </a:extLst>
            </p:cNvPr>
            <p:cNvGrpSpPr/>
            <p:nvPr/>
          </p:nvGrpSpPr>
          <p:grpSpPr>
            <a:xfrm>
              <a:off x="4698823" y="522029"/>
              <a:ext cx="465986" cy="533752"/>
              <a:chOff x="2218709" y="3161224"/>
              <a:chExt cx="486465" cy="557213"/>
            </a:xfrm>
          </p:grpSpPr>
          <p:sp>
            <p:nvSpPr>
              <p:cNvPr id="171" name="Freeform: Shape 170">
                <a:extLst>
                  <a:ext uri="{FF2B5EF4-FFF2-40B4-BE49-F238E27FC236}">
                    <a16:creationId xmlns:a16="http://schemas.microsoft.com/office/drawing/2014/main" id="{A6195030-8147-C064-FAD9-0B0FCC182DEE}"/>
                  </a:ext>
                </a:extLst>
              </p:cNvPr>
              <p:cNvSpPr/>
              <p:nvPr/>
            </p:nvSpPr>
            <p:spPr>
              <a:xfrm>
                <a:off x="2392353" y="3161224"/>
                <a:ext cx="312821" cy="557213"/>
              </a:xfrm>
              <a:custGeom>
                <a:avLst/>
                <a:gdLst>
                  <a:gd name="connsiteX0" fmla="*/ 267768 w 312821"/>
                  <a:gd name="connsiteY0" fmla="*/ 79097 h 557213"/>
                  <a:gd name="connsiteX1" fmla="*/ 106469 w 312821"/>
                  <a:gd name="connsiteY1" fmla="*/ 1870 h 557213"/>
                  <a:gd name="connsiteX2" fmla="*/ 68344 w 312821"/>
                  <a:gd name="connsiteY2" fmla="*/ 1870 h 557213"/>
                  <a:gd name="connsiteX3" fmla="*/ 1870 w 312821"/>
                  <a:gd name="connsiteY3" fmla="*/ 276566 h 557213"/>
                  <a:gd name="connsiteX4" fmla="*/ 68344 w 312821"/>
                  <a:gd name="connsiteY4" fmla="*/ 558594 h 557213"/>
                  <a:gd name="connsiteX5" fmla="*/ 313224 w 312821"/>
                  <a:gd name="connsiteY5" fmla="*/ 236486 h 557213"/>
                  <a:gd name="connsiteX6" fmla="*/ 313224 w 312821"/>
                  <a:gd name="connsiteY6" fmla="*/ 79097 h 557213"/>
                  <a:gd name="connsiteX7" fmla="*/ 267768 w 312821"/>
                  <a:gd name="connsiteY7" fmla="*/ 79097 h 5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821" h="557213">
                    <a:moveTo>
                      <a:pt x="267768" y="79097"/>
                    </a:moveTo>
                    <a:cubicBezTo>
                      <a:pt x="205203" y="79097"/>
                      <a:pt x="145572" y="50748"/>
                      <a:pt x="106469" y="1870"/>
                    </a:cubicBezTo>
                    <a:lnTo>
                      <a:pt x="68344" y="1870"/>
                    </a:lnTo>
                    <a:lnTo>
                      <a:pt x="1870" y="276566"/>
                    </a:lnTo>
                    <a:lnTo>
                      <a:pt x="68344" y="558594"/>
                    </a:lnTo>
                    <a:cubicBezTo>
                      <a:pt x="156325" y="521935"/>
                      <a:pt x="313224" y="419779"/>
                      <a:pt x="313224" y="236486"/>
                    </a:cubicBezTo>
                    <a:cubicBezTo>
                      <a:pt x="313224" y="112823"/>
                      <a:pt x="313224" y="79097"/>
                      <a:pt x="313224" y="79097"/>
                    </a:cubicBezTo>
                    <a:lnTo>
                      <a:pt x="267768" y="79097"/>
                    </a:lnTo>
                    <a:close/>
                  </a:path>
                </a:pathLst>
              </a:custGeom>
              <a:solidFill>
                <a:srgbClr val="0064B5"/>
              </a:solidFill>
              <a:ln w="485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F5E88117-1FA6-4F37-44FD-78055504C493}"/>
                  </a:ext>
                </a:extLst>
              </p:cNvPr>
              <p:cNvSpPr/>
              <p:nvPr/>
            </p:nvSpPr>
            <p:spPr>
              <a:xfrm>
                <a:off x="2218709" y="3161224"/>
                <a:ext cx="244392" cy="557213"/>
              </a:xfrm>
              <a:custGeom>
                <a:avLst/>
                <a:gdLst>
                  <a:gd name="connsiteX0" fmla="*/ 208625 w 244391"/>
                  <a:gd name="connsiteY0" fmla="*/ 1870 h 557213"/>
                  <a:gd name="connsiteX1" fmla="*/ 47326 w 244391"/>
                  <a:gd name="connsiteY1" fmla="*/ 79097 h 557213"/>
                  <a:gd name="connsiteX2" fmla="*/ 1870 w 244391"/>
                  <a:gd name="connsiteY2" fmla="*/ 79097 h 557213"/>
                  <a:gd name="connsiteX3" fmla="*/ 1870 w 244391"/>
                  <a:gd name="connsiteY3" fmla="*/ 236486 h 557213"/>
                  <a:gd name="connsiteX4" fmla="*/ 246750 w 244391"/>
                  <a:gd name="connsiteY4" fmla="*/ 558594 h 557213"/>
                  <a:gd name="connsiteX5" fmla="*/ 246750 w 244391"/>
                  <a:gd name="connsiteY5" fmla="*/ 1870 h 557213"/>
                  <a:gd name="connsiteX6" fmla="*/ 208625 w 244391"/>
                  <a:gd name="connsiteY6" fmla="*/ 1870 h 5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91" h="557213">
                    <a:moveTo>
                      <a:pt x="208625" y="1870"/>
                    </a:moveTo>
                    <a:cubicBezTo>
                      <a:pt x="169522" y="50748"/>
                      <a:pt x="109891" y="79097"/>
                      <a:pt x="47326" y="79097"/>
                    </a:cubicBezTo>
                    <a:lnTo>
                      <a:pt x="1870" y="79097"/>
                    </a:lnTo>
                    <a:cubicBezTo>
                      <a:pt x="1870" y="79097"/>
                      <a:pt x="1870" y="112823"/>
                      <a:pt x="1870" y="236486"/>
                    </a:cubicBezTo>
                    <a:cubicBezTo>
                      <a:pt x="1870" y="419779"/>
                      <a:pt x="158769" y="521935"/>
                      <a:pt x="246750" y="558594"/>
                    </a:cubicBezTo>
                    <a:lnTo>
                      <a:pt x="246750" y="1870"/>
                    </a:lnTo>
                    <a:lnTo>
                      <a:pt x="208625" y="1870"/>
                    </a:lnTo>
                    <a:close/>
                  </a:path>
                </a:pathLst>
              </a:custGeom>
              <a:solidFill>
                <a:srgbClr val="0078D7"/>
              </a:solidFill>
              <a:ln w="485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38B979C8-A35F-D96D-C553-4D75CD3E4646}"/>
                  </a:ext>
                </a:extLst>
              </p:cNvPr>
              <p:cNvSpPr/>
              <p:nvPr/>
            </p:nvSpPr>
            <p:spPr>
              <a:xfrm>
                <a:off x="2287628" y="3242851"/>
                <a:ext cx="386139" cy="371475"/>
              </a:xfrm>
              <a:custGeom>
                <a:avLst/>
                <a:gdLst>
                  <a:gd name="connsiteX0" fmla="*/ 330821 w 386138"/>
                  <a:gd name="connsiteY0" fmla="*/ 73721 h 371475"/>
                  <a:gd name="connsiteX1" fmla="*/ 277054 w 386138"/>
                  <a:gd name="connsiteY1" fmla="*/ 127487 h 371475"/>
                  <a:gd name="connsiteX2" fmla="*/ 283897 w 386138"/>
                  <a:gd name="connsiteY2" fmla="*/ 153881 h 371475"/>
                  <a:gd name="connsiteX3" fmla="*/ 233553 w 386138"/>
                  <a:gd name="connsiteY3" fmla="*/ 204226 h 371475"/>
                  <a:gd name="connsiteX4" fmla="*/ 104514 w 386138"/>
                  <a:gd name="connsiteY4" fmla="*/ 204226 h 371475"/>
                  <a:gd name="connsiteX5" fmla="*/ 104514 w 386138"/>
                  <a:gd name="connsiteY5" fmla="*/ 149482 h 371475"/>
                  <a:gd name="connsiteX6" fmla="*/ 151437 w 386138"/>
                  <a:gd name="connsiteY6" fmla="*/ 102559 h 371475"/>
                  <a:gd name="connsiteX7" fmla="*/ 177831 w 386138"/>
                  <a:gd name="connsiteY7" fmla="*/ 109402 h 371475"/>
                  <a:gd name="connsiteX8" fmla="*/ 231598 w 386138"/>
                  <a:gd name="connsiteY8" fmla="*/ 55636 h 371475"/>
                  <a:gd name="connsiteX9" fmla="*/ 177831 w 386138"/>
                  <a:gd name="connsiteY9" fmla="*/ 1870 h 371475"/>
                  <a:gd name="connsiteX10" fmla="*/ 124065 w 386138"/>
                  <a:gd name="connsiteY10" fmla="*/ 55636 h 371475"/>
                  <a:gd name="connsiteX11" fmla="*/ 130908 w 386138"/>
                  <a:gd name="connsiteY11" fmla="*/ 82030 h 371475"/>
                  <a:gd name="connsiteX12" fmla="*/ 75187 w 386138"/>
                  <a:gd name="connsiteY12" fmla="*/ 137751 h 371475"/>
                  <a:gd name="connsiteX13" fmla="*/ 75187 w 386138"/>
                  <a:gd name="connsiteY13" fmla="*/ 274611 h 371475"/>
                  <a:gd name="connsiteX14" fmla="*/ 1870 w 386138"/>
                  <a:gd name="connsiteY14" fmla="*/ 347928 h 371475"/>
                  <a:gd name="connsiteX15" fmla="*/ 20932 w 386138"/>
                  <a:gd name="connsiteY15" fmla="*/ 369923 h 371475"/>
                  <a:gd name="connsiteX16" fmla="*/ 104025 w 386138"/>
                  <a:gd name="connsiteY16" fmla="*/ 286830 h 371475"/>
                  <a:gd name="connsiteX17" fmla="*/ 104025 w 386138"/>
                  <a:gd name="connsiteY17" fmla="*/ 233553 h 371475"/>
                  <a:gd name="connsiteX18" fmla="*/ 245772 w 386138"/>
                  <a:gd name="connsiteY18" fmla="*/ 233553 h 371475"/>
                  <a:gd name="connsiteX19" fmla="*/ 304426 w 386138"/>
                  <a:gd name="connsiteY19" fmla="*/ 174410 h 371475"/>
                  <a:gd name="connsiteX20" fmla="*/ 330821 w 386138"/>
                  <a:gd name="connsiteY20" fmla="*/ 181253 h 371475"/>
                  <a:gd name="connsiteX21" fmla="*/ 384587 w 386138"/>
                  <a:gd name="connsiteY21" fmla="*/ 127487 h 371475"/>
                  <a:gd name="connsiteX22" fmla="*/ 330821 w 386138"/>
                  <a:gd name="connsiteY22" fmla="*/ 73721 h 371475"/>
                  <a:gd name="connsiteX23" fmla="*/ 177831 w 386138"/>
                  <a:gd name="connsiteY23" fmla="*/ 31197 h 371475"/>
                  <a:gd name="connsiteX24" fmla="*/ 202271 w 386138"/>
                  <a:gd name="connsiteY24" fmla="*/ 55636 h 371475"/>
                  <a:gd name="connsiteX25" fmla="*/ 177831 w 386138"/>
                  <a:gd name="connsiteY25" fmla="*/ 80075 h 371475"/>
                  <a:gd name="connsiteX26" fmla="*/ 153392 w 386138"/>
                  <a:gd name="connsiteY26" fmla="*/ 55636 h 371475"/>
                  <a:gd name="connsiteX27" fmla="*/ 177831 w 386138"/>
                  <a:gd name="connsiteY27" fmla="*/ 31197 h 371475"/>
                  <a:gd name="connsiteX28" fmla="*/ 330821 w 386138"/>
                  <a:gd name="connsiteY28" fmla="*/ 151926 h 371475"/>
                  <a:gd name="connsiteX29" fmla="*/ 306381 w 386138"/>
                  <a:gd name="connsiteY29" fmla="*/ 127487 h 371475"/>
                  <a:gd name="connsiteX30" fmla="*/ 330821 w 386138"/>
                  <a:gd name="connsiteY30" fmla="*/ 103048 h 371475"/>
                  <a:gd name="connsiteX31" fmla="*/ 355260 w 386138"/>
                  <a:gd name="connsiteY31" fmla="*/ 127487 h 371475"/>
                  <a:gd name="connsiteX32" fmla="*/ 330821 w 386138"/>
                  <a:gd name="connsiteY32" fmla="*/ 15192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138" h="371475">
                    <a:moveTo>
                      <a:pt x="330821" y="73721"/>
                    </a:moveTo>
                    <a:cubicBezTo>
                      <a:pt x="301005" y="73721"/>
                      <a:pt x="277054" y="97671"/>
                      <a:pt x="277054" y="127487"/>
                    </a:cubicBezTo>
                    <a:cubicBezTo>
                      <a:pt x="277054" y="136774"/>
                      <a:pt x="279498" y="146061"/>
                      <a:pt x="283897" y="153881"/>
                    </a:cubicBezTo>
                    <a:lnTo>
                      <a:pt x="233553" y="204226"/>
                    </a:lnTo>
                    <a:lnTo>
                      <a:pt x="104514" y="204226"/>
                    </a:lnTo>
                    <a:lnTo>
                      <a:pt x="104514" y="149482"/>
                    </a:lnTo>
                    <a:lnTo>
                      <a:pt x="151437" y="102559"/>
                    </a:lnTo>
                    <a:cubicBezTo>
                      <a:pt x="159258" y="106958"/>
                      <a:pt x="168056" y="109402"/>
                      <a:pt x="177831" y="109402"/>
                    </a:cubicBezTo>
                    <a:cubicBezTo>
                      <a:pt x="207647" y="109402"/>
                      <a:pt x="231598" y="85452"/>
                      <a:pt x="231598" y="55636"/>
                    </a:cubicBezTo>
                    <a:cubicBezTo>
                      <a:pt x="231598" y="25820"/>
                      <a:pt x="207647" y="1870"/>
                      <a:pt x="177831" y="1870"/>
                    </a:cubicBezTo>
                    <a:cubicBezTo>
                      <a:pt x="148016" y="1870"/>
                      <a:pt x="124065" y="25820"/>
                      <a:pt x="124065" y="55636"/>
                    </a:cubicBezTo>
                    <a:cubicBezTo>
                      <a:pt x="124065" y="64923"/>
                      <a:pt x="126509" y="74210"/>
                      <a:pt x="130908" y="82030"/>
                    </a:cubicBezTo>
                    <a:lnTo>
                      <a:pt x="75187" y="137751"/>
                    </a:lnTo>
                    <a:lnTo>
                      <a:pt x="75187" y="274611"/>
                    </a:lnTo>
                    <a:lnTo>
                      <a:pt x="1870" y="347928"/>
                    </a:lnTo>
                    <a:cubicBezTo>
                      <a:pt x="8224" y="355749"/>
                      <a:pt x="14578" y="363080"/>
                      <a:pt x="20932" y="369923"/>
                    </a:cubicBezTo>
                    <a:lnTo>
                      <a:pt x="104025" y="286830"/>
                    </a:lnTo>
                    <a:lnTo>
                      <a:pt x="104025" y="233553"/>
                    </a:lnTo>
                    <a:lnTo>
                      <a:pt x="245772" y="233553"/>
                    </a:lnTo>
                    <a:lnTo>
                      <a:pt x="304426" y="174410"/>
                    </a:lnTo>
                    <a:cubicBezTo>
                      <a:pt x="312247" y="178809"/>
                      <a:pt x="321045" y="181253"/>
                      <a:pt x="330821" y="181253"/>
                    </a:cubicBezTo>
                    <a:cubicBezTo>
                      <a:pt x="360636" y="181253"/>
                      <a:pt x="384587" y="157303"/>
                      <a:pt x="384587" y="127487"/>
                    </a:cubicBezTo>
                    <a:cubicBezTo>
                      <a:pt x="384587" y="97671"/>
                      <a:pt x="360636" y="73721"/>
                      <a:pt x="330821" y="73721"/>
                    </a:cubicBezTo>
                    <a:close/>
                    <a:moveTo>
                      <a:pt x="177831" y="31197"/>
                    </a:moveTo>
                    <a:cubicBezTo>
                      <a:pt x="191517" y="31197"/>
                      <a:pt x="202271" y="41950"/>
                      <a:pt x="202271" y="55636"/>
                    </a:cubicBezTo>
                    <a:cubicBezTo>
                      <a:pt x="202271" y="69322"/>
                      <a:pt x="191517" y="80075"/>
                      <a:pt x="177831" y="80075"/>
                    </a:cubicBezTo>
                    <a:cubicBezTo>
                      <a:pt x="164146" y="80075"/>
                      <a:pt x="153392" y="69322"/>
                      <a:pt x="153392" y="55636"/>
                    </a:cubicBezTo>
                    <a:cubicBezTo>
                      <a:pt x="153392" y="41950"/>
                      <a:pt x="164634" y="31197"/>
                      <a:pt x="177831" y="31197"/>
                    </a:cubicBezTo>
                    <a:close/>
                    <a:moveTo>
                      <a:pt x="330821" y="151926"/>
                    </a:moveTo>
                    <a:cubicBezTo>
                      <a:pt x="317135" y="151926"/>
                      <a:pt x="306381" y="141173"/>
                      <a:pt x="306381" y="127487"/>
                    </a:cubicBezTo>
                    <a:cubicBezTo>
                      <a:pt x="306381" y="113801"/>
                      <a:pt x="317135" y="103048"/>
                      <a:pt x="330821" y="103048"/>
                    </a:cubicBezTo>
                    <a:cubicBezTo>
                      <a:pt x="344506" y="103048"/>
                      <a:pt x="355260" y="113801"/>
                      <a:pt x="355260" y="127487"/>
                    </a:cubicBezTo>
                    <a:cubicBezTo>
                      <a:pt x="355260" y="141173"/>
                      <a:pt x="344506" y="151926"/>
                      <a:pt x="330821" y="151926"/>
                    </a:cubicBezTo>
                    <a:close/>
                  </a:path>
                </a:pathLst>
              </a:custGeom>
              <a:solidFill>
                <a:srgbClr val="00BCF2"/>
              </a:solidFill>
              <a:ln w="485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2114389B-EE74-EB27-67EB-709ADC9D6EC7}"/>
                  </a:ext>
                </a:extLst>
              </p:cNvPr>
              <p:cNvSpPr/>
              <p:nvPr/>
            </p:nvSpPr>
            <p:spPr>
              <a:xfrm>
                <a:off x="2366322" y="3532700"/>
                <a:ext cx="151523" cy="146635"/>
              </a:xfrm>
              <a:custGeom>
                <a:avLst/>
                <a:gdLst>
                  <a:gd name="connsiteX0" fmla="*/ 99137 w 151522"/>
                  <a:gd name="connsiteY0" fmla="*/ 1870 h 146635"/>
                  <a:gd name="connsiteX1" fmla="*/ 45371 w 151522"/>
                  <a:gd name="connsiteY1" fmla="*/ 55636 h 146635"/>
                  <a:gd name="connsiteX2" fmla="*/ 52214 w 151522"/>
                  <a:gd name="connsiteY2" fmla="*/ 82030 h 146635"/>
                  <a:gd name="connsiteX3" fmla="*/ 1870 w 151522"/>
                  <a:gd name="connsiteY3" fmla="*/ 132375 h 146635"/>
                  <a:gd name="connsiteX4" fmla="*/ 26309 w 151522"/>
                  <a:gd name="connsiteY4" fmla="*/ 148993 h 146635"/>
                  <a:gd name="connsiteX5" fmla="*/ 72743 w 151522"/>
                  <a:gd name="connsiteY5" fmla="*/ 102559 h 146635"/>
                  <a:gd name="connsiteX6" fmla="*/ 99137 w 151522"/>
                  <a:gd name="connsiteY6" fmla="*/ 109402 h 146635"/>
                  <a:gd name="connsiteX7" fmla="*/ 152904 w 151522"/>
                  <a:gd name="connsiteY7" fmla="*/ 55636 h 146635"/>
                  <a:gd name="connsiteX8" fmla="*/ 99137 w 151522"/>
                  <a:gd name="connsiteY8" fmla="*/ 1870 h 146635"/>
                  <a:gd name="connsiteX9" fmla="*/ 99137 w 151522"/>
                  <a:gd name="connsiteY9" fmla="*/ 80075 h 146635"/>
                  <a:gd name="connsiteX10" fmla="*/ 74698 w 151522"/>
                  <a:gd name="connsiteY10" fmla="*/ 55636 h 146635"/>
                  <a:gd name="connsiteX11" fmla="*/ 99137 w 151522"/>
                  <a:gd name="connsiteY11" fmla="*/ 31197 h 146635"/>
                  <a:gd name="connsiteX12" fmla="*/ 123577 w 151522"/>
                  <a:gd name="connsiteY12" fmla="*/ 55636 h 146635"/>
                  <a:gd name="connsiteX13" fmla="*/ 99137 w 151522"/>
                  <a:gd name="connsiteY13" fmla="*/ 80075 h 14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522" h="146635">
                    <a:moveTo>
                      <a:pt x="99137" y="1870"/>
                    </a:moveTo>
                    <a:cubicBezTo>
                      <a:pt x="69322" y="1870"/>
                      <a:pt x="45371" y="25820"/>
                      <a:pt x="45371" y="55636"/>
                    </a:cubicBezTo>
                    <a:cubicBezTo>
                      <a:pt x="45371" y="64923"/>
                      <a:pt x="47815" y="74210"/>
                      <a:pt x="52214" y="82030"/>
                    </a:cubicBezTo>
                    <a:lnTo>
                      <a:pt x="1870" y="132375"/>
                    </a:lnTo>
                    <a:cubicBezTo>
                      <a:pt x="10179" y="138240"/>
                      <a:pt x="18488" y="144106"/>
                      <a:pt x="26309" y="148993"/>
                    </a:cubicBezTo>
                    <a:lnTo>
                      <a:pt x="72743" y="102559"/>
                    </a:lnTo>
                    <a:cubicBezTo>
                      <a:pt x="80564" y="106958"/>
                      <a:pt x="89362" y="109402"/>
                      <a:pt x="99137" y="109402"/>
                    </a:cubicBezTo>
                    <a:cubicBezTo>
                      <a:pt x="128953" y="109402"/>
                      <a:pt x="152904" y="85452"/>
                      <a:pt x="152904" y="55636"/>
                    </a:cubicBezTo>
                    <a:cubicBezTo>
                      <a:pt x="152904" y="25820"/>
                      <a:pt x="128953" y="1870"/>
                      <a:pt x="99137" y="1870"/>
                    </a:cubicBezTo>
                    <a:close/>
                    <a:moveTo>
                      <a:pt x="99137" y="80075"/>
                    </a:moveTo>
                    <a:cubicBezTo>
                      <a:pt x="85451" y="80075"/>
                      <a:pt x="74698" y="69322"/>
                      <a:pt x="74698" y="55636"/>
                    </a:cubicBezTo>
                    <a:cubicBezTo>
                      <a:pt x="74698" y="41950"/>
                      <a:pt x="85451" y="31197"/>
                      <a:pt x="99137" y="31197"/>
                    </a:cubicBezTo>
                    <a:cubicBezTo>
                      <a:pt x="112823" y="31197"/>
                      <a:pt x="123577" y="41950"/>
                      <a:pt x="123577" y="55636"/>
                    </a:cubicBezTo>
                    <a:cubicBezTo>
                      <a:pt x="123577" y="69322"/>
                      <a:pt x="112823" y="80075"/>
                      <a:pt x="99137" y="80075"/>
                    </a:cubicBezTo>
                    <a:close/>
                  </a:path>
                </a:pathLst>
              </a:custGeom>
              <a:solidFill>
                <a:srgbClr val="00BCF2"/>
              </a:solidFill>
              <a:ln w="485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76" name="Content Placeholder 1">
            <a:extLst>
              <a:ext uri="{FF2B5EF4-FFF2-40B4-BE49-F238E27FC236}">
                <a16:creationId xmlns:a16="http://schemas.microsoft.com/office/drawing/2014/main" id="{57164715-5236-5344-E6B2-87709FABE11D}"/>
              </a:ext>
            </a:extLst>
          </p:cNvPr>
          <p:cNvSpPr txBox="1">
            <a:spLocks/>
          </p:cNvSpPr>
          <p:nvPr/>
        </p:nvSpPr>
        <p:spPr>
          <a:xfrm>
            <a:off x="4998837" y="6496867"/>
            <a:ext cx="2188741" cy="249299"/>
          </a:xfrm>
          <a:prstGeom prst="rect">
            <a:avLst/>
          </a:prstGeom>
          <a:solidFill>
            <a:schemeClr val="bg1"/>
          </a:solidFill>
        </p:spPr>
        <p:txBody>
          <a:bodyPr wrap="none" lIns="182880" tIns="0" rIns="182880" bIns="0" anchor="ctr" anchorCtr="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1757" fontAlgn="base">
              <a:lnSpc>
                <a:spcPct val="90000"/>
              </a:lnSpc>
              <a:spcBef>
                <a:spcPct val="0"/>
              </a:spcBef>
              <a:spcAft>
                <a:spcPct val="0"/>
              </a:spcAft>
              <a:buSzTx/>
              <a:defRPr/>
            </a:pPr>
            <a:r>
              <a:rPr lang="en-US" sz="1800" kern="0" spc="0"/>
              <a:t>Defense in depth</a:t>
            </a:r>
          </a:p>
        </p:txBody>
      </p:sp>
    </p:spTree>
    <p:extLst>
      <p:ext uri="{BB962C8B-B14F-4D97-AF65-F5344CB8AC3E}">
        <p14:creationId xmlns:p14="http://schemas.microsoft.com/office/powerpoint/2010/main" val="416323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583C-F095-CDB2-905B-4E875441A54D}"/>
              </a:ext>
            </a:extLst>
          </p:cNvPr>
          <p:cNvSpPr>
            <a:spLocks noGrp="1"/>
          </p:cNvSpPr>
          <p:nvPr>
            <p:ph type="title"/>
          </p:nvPr>
        </p:nvSpPr>
        <p:spPr>
          <a:xfrm>
            <a:off x="600855" y="466301"/>
            <a:ext cx="11237870" cy="565027"/>
          </a:xfrm>
        </p:spPr>
        <p:txBody>
          <a:bodyPr>
            <a:normAutofit/>
          </a:bodyPr>
          <a:lstStyle/>
          <a:p>
            <a:r>
              <a:rPr lang="en-US"/>
              <a:t>Microsoft’s Reliability Principles in Azure AD</a:t>
            </a:r>
          </a:p>
        </p:txBody>
      </p:sp>
      <p:sp>
        <p:nvSpPr>
          <p:cNvPr id="7" name="Rectangle 6">
            <a:extLst>
              <a:ext uri="{FF2B5EF4-FFF2-40B4-BE49-F238E27FC236}">
                <a16:creationId xmlns:a16="http://schemas.microsoft.com/office/drawing/2014/main" id="{11E2A47A-7B3C-AFED-2F80-D33D31E932C9}"/>
              </a:ext>
            </a:extLst>
          </p:cNvPr>
          <p:cNvSpPr/>
          <p:nvPr/>
        </p:nvSpPr>
        <p:spPr>
          <a:xfrm>
            <a:off x="1695720" y="1963598"/>
            <a:ext cx="3730414" cy="345294"/>
          </a:xfrm>
          <a:prstGeom prst="rect">
            <a:avLst/>
          </a:prstGeom>
        </p:spPr>
        <p:txBody>
          <a:bodyPr wrap="none" lIns="0" tIns="0" rIns="0" bIns="0">
            <a:noAutofit/>
          </a:bodyPr>
          <a:lstStyle/>
          <a:p>
            <a:pPr defTabSz="932597"/>
            <a:r>
              <a:rPr lang="en-US" sz="2244">
                <a:solidFill>
                  <a:srgbClr val="000000"/>
                </a:solidFill>
                <a:latin typeface="Segoe UI Semibold"/>
              </a:rPr>
              <a:t>Highly Redundant</a:t>
            </a:r>
          </a:p>
        </p:txBody>
      </p:sp>
      <p:grpSp>
        <p:nvGrpSpPr>
          <p:cNvPr id="8" name="Group 4">
            <a:extLst>
              <a:ext uri="{FF2B5EF4-FFF2-40B4-BE49-F238E27FC236}">
                <a16:creationId xmlns:a16="http://schemas.microsoft.com/office/drawing/2014/main" id="{A08CE1D1-EC10-B79F-502D-993119003E26}"/>
              </a:ext>
              <a:ext uri="{C183D7F6-B498-43B3-948B-1728B52AA6E4}">
                <adec:decorative xmlns:adec="http://schemas.microsoft.com/office/drawing/2017/decorative" val="1"/>
              </a:ext>
            </a:extLst>
          </p:cNvPr>
          <p:cNvGrpSpPr>
            <a:grpSpLocks noChangeAspect="1"/>
          </p:cNvGrpSpPr>
          <p:nvPr/>
        </p:nvGrpSpPr>
        <p:grpSpPr bwMode="auto">
          <a:xfrm>
            <a:off x="711879" y="1763204"/>
            <a:ext cx="746083" cy="746082"/>
            <a:chOff x="318" y="1089"/>
            <a:chExt cx="513" cy="513"/>
          </a:xfrm>
        </p:grpSpPr>
        <p:sp>
          <p:nvSpPr>
            <p:cNvPr id="9" name="AutoShape 3">
              <a:extLst>
                <a:ext uri="{FF2B5EF4-FFF2-40B4-BE49-F238E27FC236}">
                  <a16:creationId xmlns:a16="http://schemas.microsoft.com/office/drawing/2014/main" id="{FFD90AA6-83C0-3668-14A4-D447F7580A6B}"/>
                </a:ext>
              </a:extLst>
            </p:cNvPr>
            <p:cNvSpPr>
              <a:spLocks noChangeAspect="1" noChangeArrowheads="1" noTextEdit="1"/>
            </p:cNvSpPr>
            <p:nvPr/>
          </p:nvSpPr>
          <p:spPr bwMode="auto">
            <a:xfrm>
              <a:off x="318" y="1089"/>
              <a:ext cx="513" cy="5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 name="Freeform 5">
              <a:extLst>
                <a:ext uri="{FF2B5EF4-FFF2-40B4-BE49-F238E27FC236}">
                  <a16:creationId xmlns:a16="http://schemas.microsoft.com/office/drawing/2014/main" id="{AE5F9A1A-A5A6-A421-A132-26BA2C8EA487}"/>
                </a:ext>
              </a:extLst>
            </p:cNvPr>
            <p:cNvSpPr>
              <a:spLocks/>
            </p:cNvSpPr>
            <p:nvPr/>
          </p:nvSpPr>
          <p:spPr bwMode="auto">
            <a:xfrm>
              <a:off x="391" y="1416"/>
              <a:ext cx="384" cy="127"/>
            </a:xfrm>
            <a:custGeom>
              <a:avLst/>
              <a:gdLst>
                <a:gd name="T0" fmla="*/ 257 w 308"/>
                <a:gd name="T1" fmla="*/ 0 h 102"/>
                <a:gd name="T2" fmla="*/ 257 w 308"/>
                <a:gd name="T3" fmla="*/ 0 h 102"/>
                <a:gd name="T4" fmla="*/ 154 w 308"/>
                <a:gd name="T5" fmla="*/ 52 h 102"/>
                <a:gd name="T6" fmla="*/ 50 w 308"/>
                <a:gd name="T7" fmla="*/ 0 h 102"/>
                <a:gd name="T8" fmla="*/ 0 w 308"/>
                <a:gd name="T9" fmla="*/ 25 h 102"/>
                <a:gd name="T10" fmla="*/ 154 w 308"/>
                <a:gd name="T11" fmla="*/ 102 h 102"/>
                <a:gd name="T12" fmla="*/ 308 w 308"/>
                <a:gd name="T13" fmla="*/ 25 h 102"/>
                <a:gd name="T14" fmla="*/ 257 w 30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02">
                  <a:moveTo>
                    <a:pt x="257" y="0"/>
                  </a:moveTo>
                  <a:lnTo>
                    <a:pt x="257" y="0"/>
                  </a:lnTo>
                  <a:lnTo>
                    <a:pt x="154" y="52"/>
                  </a:lnTo>
                  <a:lnTo>
                    <a:pt x="50" y="0"/>
                  </a:lnTo>
                  <a:lnTo>
                    <a:pt x="0" y="25"/>
                  </a:lnTo>
                  <a:lnTo>
                    <a:pt x="154" y="102"/>
                  </a:lnTo>
                  <a:lnTo>
                    <a:pt x="308" y="25"/>
                  </a:lnTo>
                  <a:lnTo>
                    <a:pt x="257" y="0"/>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1" name="Freeform 6">
              <a:extLst>
                <a:ext uri="{FF2B5EF4-FFF2-40B4-BE49-F238E27FC236}">
                  <a16:creationId xmlns:a16="http://schemas.microsoft.com/office/drawing/2014/main" id="{CD396D22-7D5D-4A10-C6CC-B1DCBFE1433E}"/>
                </a:ext>
              </a:extLst>
            </p:cNvPr>
            <p:cNvSpPr>
              <a:spLocks/>
            </p:cNvSpPr>
            <p:nvPr/>
          </p:nvSpPr>
          <p:spPr bwMode="auto">
            <a:xfrm>
              <a:off x="391" y="1317"/>
              <a:ext cx="384" cy="127"/>
            </a:xfrm>
            <a:custGeom>
              <a:avLst/>
              <a:gdLst>
                <a:gd name="T0" fmla="*/ 257 w 308"/>
                <a:gd name="T1" fmla="*/ 0 h 102"/>
                <a:gd name="T2" fmla="*/ 257 w 308"/>
                <a:gd name="T3" fmla="*/ 0 h 102"/>
                <a:gd name="T4" fmla="*/ 154 w 308"/>
                <a:gd name="T5" fmla="*/ 52 h 102"/>
                <a:gd name="T6" fmla="*/ 50 w 308"/>
                <a:gd name="T7" fmla="*/ 0 h 102"/>
                <a:gd name="T8" fmla="*/ 0 w 308"/>
                <a:gd name="T9" fmla="*/ 25 h 102"/>
                <a:gd name="T10" fmla="*/ 154 w 308"/>
                <a:gd name="T11" fmla="*/ 102 h 102"/>
                <a:gd name="T12" fmla="*/ 308 w 308"/>
                <a:gd name="T13" fmla="*/ 25 h 102"/>
                <a:gd name="T14" fmla="*/ 257 w 30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02">
                  <a:moveTo>
                    <a:pt x="257" y="0"/>
                  </a:moveTo>
                  <a:lnTo>
                    <a:pt x="257" y="0"/>
                  </a:lnTo>
                  <a:lnTo>
                    <a:pt x="154" y="52"/>
                  </a:lnTo>
                  <a:lnTo>
                    <a:pt x="50" y="0"/>
                  </a:lnTo>
                  <a:lnTo>
                    <a:pt x="0" y="25"/>
                  </a:lnTo>
                  <a:lnTo>
                    <a:pt x="154" y="102"/>
                  </a:lnTo>
                  <a:lnTo>
                    <a:pt x="308" y="25"/>
                  </a:lnTo>
                  <a:lnTo>
                    <a:pt x="257" y="0"/>
                  </a:lnTo>
                  <a:close/>
                </a:path>
              </a:pathLst>
            </a:custGeom>
            <a:solidFill>
              <a:schemeClr val="accent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2" name="Freeform 7">
              <a:extLst>
                <a:ext uri="{FF2B5EF4-FFF2-40B4-BE49-F238E27FC236}">
                  <a16:creationId xmlns:a16="http://schemas.microsoft.com/office/drawing/2014/main" id="{B399C400-6EC5-88C9-1961-283248F279AB}"/>
                </a:ext>
              </a:extLst>
            </p:cNvPr>
            <p:cNvSpPr>
              <a:spLocks/>
            </p:cNvSpPr>
            <p:nvPr/>
          </p:nvSpPr>
          <p:spPr bwMode="auto">
            <a:xfrm>
              <a:off x="391" y="1152"/>
              <a:ext cx="384" cy="192"/>
            </a:xfrm>
            <a:custGeom>
              <a:avLst/>
              <a:gdLst>
                <a:gd name="T0" fmla="*/ 154 w 308"/>
                <a:gd name="T1" fmla="*/ 0 h 154"/>
                <a:gd name="T2" fmla="*/ 154 w 308"/>
                <a:gd name="T3" fmla="*/ 0 h 154"/>
                <a:gd name="T4" fmla="*/ 0 w 308"/>
                <a:gd name="T5" fmla="*/ 77 h 154"/>
                <a:gd name="T6" fmla="*/ 154 w 308"/>
                <a:gd name="T7" fmla="*/ 154 h 154"/>
                <a:gd name="T8" fmla="*/ 308 w 308"/>
                <a:gd name="T9" fmla="*/ 77 h 154"/>
                <a:gd name="T10" fmla="*/ 154 w 308"/>
                <a:gd name="T11" fmla="*/ 0 h 154"/>
              </a:gdLst>
              <a:ahLst/>
              <a:cxnLst>
                <a:cxn ang="0">
                  <a:pos x="T0" y="T1"/>
                </a:cxn>
                <a:cxn ang="0">
                  <a:pos x="T2" y="T3"/>
                </a:cxn>
                <a:cxn ang="0">
                  <a:pos x="T4" y="T5"/>
                </a:cxn>
                <a:cxn ang="0">
                  <a:pos x="T6" y="T7"/>
                </a:cxn>
                <a:cxn ang="0">
                  <a:pos x="T8" y="T9"/>
                </a:cxn>
                <a:cxn ang="0">
                  <a:pos x="T10" y="T11"/>
                </a:cxn>
              </a:cxnLst>
              <a:rect l="0" t="0" r="r" b="b"/>
              <a:pathLst>
                <a:path w="308" h="154">
                  <a:moveTo>
                    <a:pt x="154" y="0"/>
                  </a:moveTo>
                  <a:lnTo>
                    <a:pt x="154" y="0"/>
                  </a:lnTo>
                  <a:lnTo>
                    <a:pt x="0" y="77"/>
                  </a:lnTo>
                  <a:lnTo>
                    <a:pt x="154" y="154"/>
                  </a:lnTo>
                  <a:lnTo>
                    <a:pt x="308" y="77"/>
                  </a:lnTo>
                  <a:lnTo>
                    <a:pt x="154" y="0"/>
                  </a:ln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sp>
        <p:nvSpPr>
          <p:cNvPr id="4" name="Rectangle 3">
            <a:extLst>
              <a:ext uri="{FF2B5EF4-FFF2-40B4-BE49-F238E27FC236}">
                <a16:creationId xmlns:a16="http://schemas.microsoft.com/office/drawing/2014/main" id="{2A0CCF3A-1B0B-3C39-13A8-C21C45071D16}"/>
              </a:ext>
            </a:extLst>
          </p:cNvPr>
          <p:cNvSpPr/>
          <p:nvPr/>
        </p:nvSpPr>
        <p:spPr>
          <a:xfrm>
            <a:off x="7689017" y="1963597"/>
            <a:ext cx="3730413" cy="345294"/>
          </a:xfrm>
          <a:prstGeom prst="rect">
            <a:avLst/>
          </a:prstGeom>
        </p:spPr>
        <p:txBody>
          <a:bodyPr wrap="square" lIns="0" tIns="0" rIns="0" bIns="0">
            <a:noAutofit/>
          </a:bodyPr>
          <a:lstStyle/>
          <a:p>
            <a:pPr defTabSz="932597"/>
            <a:r>
              <a:rPr lang="en-US" sz="2244">
                <a:solidFill>
                  <a:srgbClr val="000000"/>
                </a:solidFill>
                <a:latin typeface="Segoe UI Semibold"/>
              </a:rPr>
              <a:t>Safe Deployment</a:t>
            </a:r>
          </a:p>
        </p:txBody>
      </p:sp>
      <p:pic>
        <p:nvPicPr>
          <p:cNvPr id="5" name="Picture 4">
            <a:extLst>
              <a:ext uri="{FF2B5EF4-FFF2-40B4-BE49-F238E27FC236}">
                <a16:creationId xmlns:a16="http://schemas.microsoft.com/office/drawing/2014/main" id="{3D4EE68A-DCDC-288E-4EC9-090501C8B0D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850806" y="1843142"/>
            <a:ext cx="586204" cy="586204"/>
          </a:xfrm>
          <a:prstGeom prst="rect">
            <a:avLst/>
          </a:prstGeom>
        </p:spPr>
      </p:pic>
      <p:sp>
        <p:nvSpPr>
          <p:cNvPr id="26" name="Rectangle 25" descr="No single points of failure&#10;">
            <a:extLst>
              <a:ext uri="{FF2B5EF4-FFF2-40B4-BE49-F238E27FC236}">
                <a16:creationId xmlns:a16="http://schemas.microsoft.com/office/drawing/2014/main" id="{009C02DC-9A27-E7C8-2DDD-E55432EC5957}"/>
              </a:ext>
            </a:extLst>
          </p:cNvPr>
          <p:cNvSpPr/>
          <p:nvPr/>
        </p:nvSpPr>
        <p:spPr>
          <a:xfrm>
            <a:off x="1611740" y="3189458"/>
            <a:ext cx="3730413" cy="345294"/>
          </a:xfrm>
          <a:prstGeom prst="rect">
            <a:avLst/>
          </a:prstGeom>
        </p:spPr>
        <p:txBody>
          <a:bodyPr wrap="square" lIns="0" tIns="0" rIns="0" bIns="0">
            <a:noAutofit/>
          </a:bodyPr>
          <a:lstStyle/>
          <a:p>
            <a:pPr defTabSz="932597"/>
            <a:r>
              <a:rPr lang="en-US" sz="2244">
                <a:solidFill>
                  <a:srgbClr val="000000"/>
                </a:solidFill>
                <a:latin typeface="Segoe UI Semibold"/>
              </a:rPr>
              <a:t>No single points of failure</a:t>
            </a:r>
          </a:p>
        </p:txBody>
      </p:sp>
      <p:sp>
        <p:nvSpPr>
          <p:cNvPr id="34" name="Rectangle 33">
            <a:extLst>
              <a:ext uri="{FF2B5EF4-FFF2-40B4-BE49-F238E27FC236}">
                <a16:creationId xmlns:a16="http://schemas.microsoft.com/office/drawing/2014/main" id="{21A24009-9D1B-8235-B2D7-5BA0584BCFE1}"/>
              </a:ext>
            </a:extLst>
          </p:cNvPr>
          <p:cNvSpPr/>
          <p:nvPr/>
        </p:nvSpPr>
        <p:spPr>
          <a:xfrm>
            <a:off x="7649997" y="3189458"/>
            <a:ext cx="3730414" cy="345294"/>
          </a:xfrm>
          <a:prstGeom prst="rect">
            <a:avLst/>
          </a:prstGeom>
        </p:spPr>
        <p:txBody>
          <a:bodyPr wrap="square" lIns="0" tIns="0" rIns="0" bIns="0">
            <a:noAutofit/>
          </a:bodyPr>
          <a:lstStyle/>
          <a:p>
            <a:pPr defTabSz="932597"/>
            <a:r>
              <a:rPr lang="en-US" sz="2244">
                <a:solidFill>
                  <a:srgbClr val="000000"/>
                </a:solidFill>
                <a:latin typeface="Segoe UI Semibold"/>
              </a:rPr>
              <a:t>Modern Verification</a:t>
            </a:r>
          </a:p>
        </p:txBody>
      </p:sp>
      <p:sp>
        <p:nvSpPr>
          <p:cNvPr id="14" name="Rectangle 13">
            <a:extLst>
              <a:ext uri="{FF2B5EF4-FFF2-40B4-BE49-F238E27FC236}">
                <a16:creationId xmlns:a16="http://schemas.microsoft.com/office/drawing/2014/main" id="{1C6D0041-0D26-1E6B-2172-63AB715A532A}"/>
              </a:ext>
            </a:extLst>
          </p:cNvPr>
          <p:cNvSpPr/>
          <p:nvPr/>
        </p:nvSpPr>
        <p:spPr>
          <a:xfrm>
            <a:off x="1611740" y="4387573"/>
            <a:ext cx="3730413" cy="345294"/>
          </a:xfrm>
          <a:prstGeom prst="rect">
            <a:avLst/>
          </a:prstGeom>
        </p:spPr>
        <p:txBody>
          <a:bodyPr wrap="square" lIns="0" tIns="0" rIns="0" bIns="0">
            <a:noAutofit/>
          </a:bodyPr>
          <a:lstStyle/>
          <a:p>
            <a:pPr defTabSz="932597"/>
            <a:r>
              <a:rPr lang="en-US" sz="2244">
                <a:solidFill>
                  <a:srgbClr val="000000"/>
                </a:solidFill>
                <a:latin typeface="Segoe UI Semibold"/>
              </a:rPr>
              <a:t>Multiple levels of isolation</a:t>
            </a:r>
          </a:p>
        </p:txBody>
      </p:sp>
      <p:pic>
        <p:nvPicPr>
          <p:cNvPr id="15" name="Picture 14">
            <a:extLst>
              <a:ext uri="{FF2B5EF4-FFF2-40B4-BE49-F238E27FC236}">
                <a16:creationId xmlns:a16="http://schemas.microsoft.com/office/drawing/2014/main" id="{9381E6D4-5929-F977-ABD6-7BFE41134DE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58510" y="4233809"/>
            <a:ext cx="652822" cy="652822"/>
          </a:xfrm>
          <a:prstGeom prst="rect">
            <a:avLst/>
          </a:prstGeom>
        </p:spPr>
      </p:pic>
      <p:sp>
        <p:nvSpPr>
          <p:cNvPr id="17" name="Rectangle 16" descr="Blast radius reduction with cell-based architecture&#10;">
            <a:extLst>
              <a:ext uri="{FF2B5EF4-FFF2-40B4-BE49-F238E27FC236}">
                <a16:creationId xmlns:a16="http://schemas.microsoft.com/office/drawing/2014/main" id="{5428FBC3-1520-4E22-55E4-936EBC384530}"/>
              </a:ext>
            </a:extLst>
          </p:cNvPr>
          <p:cNvSpPr/>
          <p:nvPr/>
        </p:nvSpPr>
        <p:spPr>
          <a:xfrm>
            <a:off x="7649997" y="4225203"/>
            <a:ext cx="3730414" cy="704452"/>
          </a:xfrm>
          <a:prstGeom prst="rect">
            <a:avLst/>
          </a:prstGeom>
        </p:spPr>
        <p:txBody>
          <a:bodyPr wrap="square" lIns="0" tIns="0" rIns="0" bIns="0" anchor="t">
            <a:spAutoFit/>
          </a:bodyPr>
          <a:lstStyle/>
          <a:p>
            <a:pPr defTabSz="932597">
              <a:spcBef>
                <a:spcPts val="4284"/>
              </a:spcBef>
            </a:pPr>
            <a:r>
              <a:rPr lang="en-US" sz="2244">
                <a:solidFill>
                  <a:srgbClr val="000000"/>
                </a:solidFill>
                <a:latin typeface="Segoe UI Semibold"/>
              </a:rPr>
              <a:t>Blast radius reduction with cell-based architecture</a:t>
            </a:r>
            <a:endParaRPr lang="en-US" sz="2244">
              <a:solidFill>
                <a:srgbClr val="000000"/>
              </a:solidFill>
              <a:highlight>
                <a:srgbClr val="FFFF00"/>
              </a:highlight>
              <a:latin typeface="Segoe UI Semibold"/>
            </a:endParaRPr>
          </a:p>
        </p:txBody>
      </p:sp>
      <p:pic>
        <p:nvPicPr>
          <p:cNvPr id="18" name="Picture 17">
            <a:extLst>
              <a:ext uri="{FF2B5EF4-FFF2-40B4-BE49-F238E27FC236}">
                <a16:creationId xmlns:a16="http://schemas.microsoft.com/office/drawing/2014/main" id="{CDBF3C8B-4D6D-9153-6096-6244B4856B7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50806" y="4280439"/>
            <a:ext cx="559562" cy="559562"/>
          </a:xfrm>
          <a:prstGeom prst="rect">
            <a:avLst/>
          </a:prstGeom>
        </p:spPr>
      </p:pic>
      <p:sp>
        <p:nvSpPr>
          <p:cNvPr id="20" name="Rectangle 19" descr="Elastic scalability&#10;">
            <a:extLst>
              <a:ext uri="{FF2B5EF4-FFF2-40B4-BE49-F238E27FC236}">
                <a16:creationId xmlns:a16="http://schemas.microsoft.com/office/drawing/2014/main" id="{3719CCBB-4536-C6C5-499A-974C723B02AC}"/>
              </a:ext>
            </a:extLst>
          </p:cNvPr>
          <p:cNvSpPr/>
          <p:nvPr/>
        </p:nvSpPr>
        <p:spPr>
          <a:xfrm>
            <a:off x="1611740" y="5670305"/>
            <a:ext cx="3730413" cy="345294"/>
          </a:xfrm>
          <a:prstGeom prst="rect">
            <a:avLst/>
          </a:prstGeom>
        </p:spPr>
        <p:txBody>
          <a:bodyPr wrap="none" lIns="0" tIns="0" rIns="0" bIns="0">
            <a:noAutofit/>
          </a:bodyPr>
          <a:lstStyle/>
          <a:p>
            <a:pPr defTabSz="932597"/>
            <a:r>
              <a:rPr lang="en-US" sz="2244">
                <a:solidFill>
                  <a:srgbClr val="000000"/>
                </a:solidFill>
                <a:latin typeface="Segoe UI Semibold"/>
              </a:rPr>
              <a:t>Elastic scalability</a:t>
            </a:r>
          </a:p>
        </p:txBody>
      </p:sp>
      <p:pic>
        <p:nvPicPr>
          <p:cNvPr id="21" name="Picture 20">
            <a:extLst>
              <a:ext uri="{FF2B5EF4-FFF2-40B4-BE49-F238E27FC236}">
                <a16:creationId xmlns:a16="http://schemas.microsoft.com/office/drawing/2014/main" id="{1B366FDB-9D40-74C1-5AE2-9E0D145BCA1F}"/>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770" y="5609801"/>
            <a:ext cx="466302" cy="466302"/>
          </a:xfrm>
          <a:prstGeom prst="rect">
            <a:avLst/>
          </a:prstGeom>
        </p:spPr>
      </p:pic>
      <p:sp>
        <p:nvSpPr>
          <p:cNvPr id="23" name="Rectangle 22" descr="Independent backup authentication service&#10;">
            <a:extLst>
              <a:ext uri="{FF2B5EF4-FFF2-40B4-BE49-F238E27FC236}">
                <a16:creationId xmlns:a16="http://schemas.microsoft.com/office/drawing/2014/main" id="{29B40EAC-829D-470A-B3D2-34A86671F80D}"/>
              </a:ext>
            </a:extLst>
          </p:cNvPr>
          <p:cNvSpPr/>
          <p:nvPr/>
        </p:nvSpPr>
        <p:spPr>
          <a:xfrm>
            <a:off x="7677198" y="5497659"/>
            <a:ext cx="3730414" cy="690587"/>
          </a:xfrm>
          <a:prstGeom prst="rect">
            <a:avLst/>
          </a:prstGeom>
        </p:spPr>
        <p:txBody>
          <a:bodyPr wrap="square" lIns="0" tIns="0" rIns="0" bIns="0">
            <a:noAutofit/>
          </a:bodyPr>
          <a:lstStyle/>
          <a:p>
            <a:pPr defTabSz="932597">
              <a:spcBef>
                <a:spcPts val="4284"/>
              </a:spcBef>
            </a:pPr>
            <a:r>
              <a:rPr lang="en-US" sz="2244">
                <a:solidFill>
                  <a:srgbClr val="000000"/>
                </a:solidFill>
                <a:latin typeface="Segoe UI Semibold"/>
              </a:rPr>
              <a:t>Independent backup authentication service</a:t>
            </a:r>
          </a:p>
        </p:txBody>
      </p:sp>
      <p:pic>
        <p:nvPicPr>
          <p:cNvPr id="24" name="Picture 23">
            <a:extLst>
              <a:ext uri="{FF2B5EF4-FFF2-40B4-BE49-F238E27FC236}">
                <a16:creationId xmlns:a16="http://schemas.microsoft.com/office/drawing/2014/main" id="{94A2E41F-A8A1-D7DA-820C-E0C884BFE622}"/>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50806" y="5563172"/>
            <a:ext cx="559562" cy="559562"/>
          </a:xfrm>
          <a:prstGeom prst="rect">
            <a:avLst/>
          </a:prstGeom>
        </p:spPr>
      </p:pic>
      <p:grpSp>
        <p:nvGrpSpPr>
          <p:cNvPr id="27" name="Group 26">
            <a:extLst>
              <a:ext uri="{FF2B5EF4-FFF2-40B4-BE49-F238E27FC236}">
                <a16:creationId xmlns:a16="http://schemas.microsoft.com/office/drawing/2014/main" id="{858E8DC3-EA62-7463-3BD1-C757A9101658}"/>
              </a:ext>
              <a:ext uri="{C183D7F6-B498-43B3-948B-1728B52AA6E4}">
                <adec:decorative xmlns:adec="http://schemas.microsoft.com/office/drawing/2017/decorative" val="1"/>
              </a:ext>
            </a:extLst>
          </p:cNvPr>
          <p:cNvGrpSpPr/>
          <p:nvPr/>
        </p:nvGrpSpPr>
        <p:grpSpPr>
          <a:xfrm>
            <a:off x="823436" y="3101430"/>
            <a:ext cx="522971" cy="521351"/>
            <a:chOff x="4295775" y="1912938"/>
            <a:chExt cx="512763" cy="511175"/>
          </a:xfrm>
        </p:grpSpPr>
        <p:sp>
          <p:nvSpPr>
            <p:cNvPr id="28" name="AutoShape 3">
              <a:extLst>
                <a:ext uri="{FF2B5EF4-FFF2-40B4-BE49-F238E27FC236}">
                  <a16:creationId xmlns:a16="http://schemas.microsoft.com/office/drawing/2014/main" id="{E6A49B4A-642F-3B9D-B8CA-1316BDFF14F6}"/>
                </a:ext>
              </a:extLst>
            </p:cNvPr>
            <p:cNvSpPr>
              <a:spLocks noChangeAspect="1" noChangeArrowheads="1" noTextEdit="1"/>
            </p:cNvSpPr>
            <p:nvPr/>
          </p:nvSpPr>
          <p:spPr bwMode="auto">
            <a:xfrm>
              <a:off x="4295775" y="1917700"/>
              <a:ext cx="496888" cy="4953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9" name="Freeform 5">
              <a:extLst>
                <a:ext uri="{FF2B5EF4-FFF2-40B4-BE49-F238E27FC236}">
                  <a16:creationId xmlns:a16="http://schemas.microsoft.com/office/drawing/2014/main" id="{8EBF9B9B-180F-72DE-AA44-C1E4FEAAE7A8}"/>
                </a:ext>
              </a:extLst>
            </p:cNvPr>
            <p:cNvSpPr>
              <a:spLocks/>
            </p:cNvSpPr>
            <p:nvPr/>
          </p:nvSpPr>
          <p:spPr bwMode="auto">
            <a:xfrm>
              <a:off x="4460875" y="2076450"/>
              <a:ext cx="173038" cy="182563"/>
            </a:xfrm>
            <a:custGeom>
              <a:avLst/>
              <a:gdLst>
                <a:gd name="T0" fmla="*/ 39 w 143"/>
                <a:gd name="T1" fmla="*/ 49 h 152"/>
                <a:gd name="T2" fmla="*/ 39 w 143"/>
                <a:gd name="T3" fmla="*/ 49 h 152"/>
                <a:gd name="T4" fmla="*/ 50 w 143"/>
                <a:gd name="T5" fmla="*/ 39 h 152"/>
                <a:gd name="T6" fmla="*/ 63 w 143"/>
                <a:gd name="T7" fmla="*/ 33 h 152"/>
                <a:gd name="T8" fmla="*/ 93 w 143"/>
                <a:gd name="T9" fmla="*/ 3 h 152"/>
                <a:gd name="T10" fmla="*/ 84 w 143"/>
                <a:gd name="T11" fmla="*/ 1 h 152"/>
                <a:gd name="T12" fmla="*/ 76 w 143"/>
                <a:gd name="T13" fmla="*/ 0 h 152"/>
                <a:gd name="T14" fmla="*/ 46 w 143"/>
                <a:gd name="T15" fmla="*/ 6 h 152"/>
                <a:gd name="T16" fmla="*/ 22 w 143"/>
                <a:gd name="T17" fmla="*/ 23 h 152"/>
                <a:gd name="T18" fmla="*/ 6 w 143"/>
                <a:gd name="T19" fmla="*/ 47 h 152"/>
                <a:gd name="T20" fmla="*/ 0 w 143"/>
                <a:gd name="T21" fmla="*/ 76 h 152"/>
                <a:gd name="T22" fmla="*/ 6 w 143"/>
                <a:gd name="T23" fmla="*/ 106 h 152"/>
                <a:gd name="T24" fmla="*/ 22 w 143"/>
                <a:gd name="T25" fmla="*/ 130 h 152"/>
                <a:gd name="T26" fmla="*/ 46 w 143"/>
                <a:gd name="T27" fmla="*/ 146 h 152"/>
                <a:gd name="T28" fmla="*/ 76 w 143"/>
                <a:gd name="T29" fmla="*/ 152 h 152"/>
                <a:gd name="T30" fmla="*/ 96 w 143"/>
                <a:gd name="T31" fmla="*/ 149 h 152"/>
                <a:gd name="T32" fmla="*/ 115 w 143"/>
                <a:gd name="T33" fmla="*/ 141 h 152"/>
                <a:gd name="T34" fmla="*/ 131 w 143"/>
                <a:gd name="T35" fmla="*/ 127 h 152"/>
                <a:gd name="T36" fmla="*/ 143 w 143"/>
                <a:gd name="T37" fmla="*/ 110 h 152"/>
                <a:gd name="T38" fmla="*/ 116 w 143"/>
                <a:gd name="T39" fmla="*/ 96 h 152"/>
                <a:gd name="T40" fmla="*/ 99 w 143"/>
                <a:gd name="T41" fmla="*/ 115 h 152"/>
                <a:gd name="T42" fmla="*/ 76 w 143"/>
                <a:gd name="T43" fmla="*/ 122 h 152"/>
                <a:gd name="T44" fmla="*/ 58 w 143"/>
                <a:gd name="T45" fmla="*/ 118 h 152"/>
                <a:gd name="T46" fmla="*/ 44 w 143"/>
                <a:gd name="T47" fmla="*/ 108 h 152"/>
                <a:gd name="T48" fmla="*/ 34 w 143"/>
                <a:gd name="T49" fmla="*/ 94 h 152"/>
                <a:gd name="T50" fmla="*/ 30 w 143"/>
                <a:gd name="T51" fmla="*/ 76 h 152"/>
                <a:gd name="T52" fmla="*/ 33 w 143"/>
                <a:gd name="T53" fmla="*/ 62 h 152"/>
                <a:gd name="T54" fmla="*/ 39 w 143"/>
                <a:gd name="T5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52">
                  <a:moveTo>
                    <a:pt x="39" y="49"/>
                  </a:moveTo>
                  <a:lnTo>
                    <a:pt x="39" y="49"/>
                  </a:lnTo>
                  <a:cubicBezTo>
                    <a:pt x="42" y="45"/>
                    <a:pt x="46" y="42"/>
                    <a:pt x="50" y="39"/>
                  </a:cubicBezTo>
                  <a:cubicBezTo>
                    <a:pt x="54" y="36"/>
                    <a:pt x="58" y="34"/>
                    <a:pt x="63" y="33"/>
                  </a:cubicBezTo>
                  <a:lnTo>
                    <a:pt x="93" y="3"/>
                  </a:lnTo>
                  <a:cubicBezTo>
                    <a:pt x="90" y="2"/>
                    <a:pt x="87" y="1"/>
                    <a:pt x="84" y="1"/>
                  </a:cubicBezTo>
                  <a:cubicBezTo>
                    <a:pt x="81" y="1"/>
                    <a:pt x="79" y="0"/>
                    <a:pt x="76" y="0"/>
                  </a:cubicBezTo>
                  <a:cubicBezTo>
                    <a:pt x="65" y="0"/>
                    <a:pt x="55" y="2"/>
                    <a:pt x="46" y="6"/>
                  </a:cubicBezTo>
                  <a:cubicBezTo>
                    <a:pt x="37" y="10"/>
                    <a:pt x="29" y="16"/>
                    <a:pt x="22" y="23"/>
                  </a:cubicBezTo>
                  <a:cubicBezTo>
                    <a:pt x="15" y="30"/>
                    <a:pt x="10" y="38"/>
                    <a:pt x="6" y="47"/>
                  </a:cubicBezTo>
                  <a:cubicBezTo>
                    <a:pt x="2" y="56"/>
                    <a:pt x="0" y="66"/>
                    <a:pt x="0" y="76"/>
                  </a:cubicBezTo>
                  <a:cubicBezTo>
                    <a:pt x="0" y="87"/>
                    <a:pt x="2" y="96"/>
                    <a:pt x="6" y="106"/>
                  </a:cubicBezTo>
                  <a:cubicBezTo>
                    <a:pt x="10" y="115"/>
                    <a:pt x="15" y="123"/>
                    <a:pt x="22" y="130"/>
                  </a:cubicBezTo>
                  <a:cubicBezTo>
                    <a:pt x="29" y="137"/>
                    <a:pt x="37" y="142"/>
                    <a:pt x="46" y="146"/>
                  </a:cubicBezTo>
                  <a:cubicBezTo>
                    <a:pt x="55" y="150"/>
                    <a:pt x="65" y="152"/>
                    <a:pt x="76" y="152"/>
                  </a:cubicBezTo>
                  <a:cubicBezTo>
                    <a:pt x="83" y="152"/>
                    <a:pt x="90" y="151"/>
                    <a:pt x="96" y="149"/>
                  </a:cubicBezTo>
                  <a:cubicBezTo>
                    <a:pt x="103" y="147"/>
                    <a:pt x="109" y="144"/>
                    <a:pt x="115" y="141"/>
                  </a:cubicBezTo>
                  <a:cubicBezTo>
                    <a:pt x="121" y="137"/>
                    <a:pt x="126" y="133"/>
                    <a:pt x="131" y="127"/>
                  </a:cubicBezTo>
                  <a:cubicBezTo>
                    <a:pt x="136" y="122"/>
                    <a:pt x="140" y="116"/>
                    <a:pt x="143" y="110"/>
                  </a:cubicBezTo>
                  <a:lnTo>
                    <a:pt x="116" y="96"/>
                  </a:lnTo>
                  <a:cubicBezTo>
                    <a:pt x="112" y="104"/>
                    <a:pt x="107" y="110"/>
                    <a:pt x="99" y="115"/>
                  </a:cubicBezTo>
                  <a:cubicBezTo>
                    <a:pt x="92" y="119"/>
                    <a:pt x="84" y="122"/>
                    <a:pt x="76" y="122"/>
                  </a:cubicBezTo>
                  <a:cubicBezTo>
                    <a:pt x="69" y="122"/>
                    <a:pt x="63" y="120"/>
                    <a:pt x="58" y="118"/>
                  </a:cubicBezTo>
                  <a:cubicBezTo>
                    <a:pt x="53" y="116"/>
                    <a:pt x="48" y="112"/>
                    <a:pt x="44" y="108"/>
                  </a:cubicBezTo>
                  <a:cubicBezTo>
                    <a:pt x="39" y="104"/>
                    <a:pt x="36" y="99"/>
                    <a:pt x="34" y="94"/>
                  </a:cubicBezTo>
                  <a:cubicBezTo>
                    <a:pt x="31" y="88"/>
                    <a:pt x="30" y="82"/>
                    <a:pt x="30" y="76"/>
                  </a:cubicBezTo>
                  <a:cubicBezTo>
                    <a:pt x="30" y="71"/>
                    <a:pt x="31" y="66"/>
                    <a:pt x="33" y="62"/>
                  </a:cubicBezTo>
                  <a:cubicBezTo>
                    <a:pt x="34" y="57"/>
                    <a:pt x="36" y="53"/>
                    <a:pt x="39" y="49"/>
                  </a:cubicBez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30" name="Freeform 6">
              <a:extLst>
                <a:ext uri="{FF2B5EF4-FFF2-40B4-BE49-F238E27FC236}">
                  <a16:creationId xmlns:a16="http://schemas.microsoft.com/office/drawing/2014/main" id="{5BCA6C00-77A8-18AC-DA83-D6451A9C6D78}"/>
                </a:ext>
              </a:extLst>
            </p:cNvPr>
            <p:cNvSpPr>
              <a:spLocks/>
            </p:cNvSpPr>
            <p:nvPr/>
          </p:nvSpPr>
          <p:spPr bwMode="auto">
            <a:xfrm>
              <a:off x="4295775" y="1912938"/>
              <a:ext cx="485775" cy="511175"/>
            </a:xfrm>
            <a:custGeom>
              <a:avLst/>
              <a:gdLst>
                <a:gd name="T0" fmla="*/ 350 w 403"/>
                <a:gd name="T1" fmla="*/ 338 h 425"/>
                <a:gd name="T2" fmla="*/ 350 w 403"/>
                <a:gd name="T3" fmla="*/ 338 h 425"/>
                <a:gd name="T4" fmla="*/ 311 w 403"/>
                <a:gd name="T5" fmla="*/ 371 h 425"/>
                <a:gd name="T6" fmla="*/ 264 w 403"/>
                <a:gd name="T7" fmla="*/ 392 h 425"/>
                <a:gd name="T8" fmla="*/ 213 w 403"/>
                <a:gd name="T9" fmla="*/ 399 h 425"/>
                <a:gd name="T10" fmla="*/ 163 w 403"/>
                <a:gd name="T11" fmla="*/ 392 h 425"/>
                <a:gd name="T12" fmla="*/ 119 w 403"/>
                <a:gd name="T13" fmla="*/ 373 h 425"/>
                <a:gd name="T14" fmla="*/ 81 w 403"/>
                <a:gd name="T15" fmla="*/ 344 h 425"/>
                <a:gd name="T16" fmla="*/ 52 w 403"/>
                <a:gd name="T17" fmla="*/ 306 h 425"/>
                <a:gd name="T18" fmla="*/ 33 w 403"/>
                <a:gd name="T19" fmla="*/ 262 h 425"/>
                <a:gd name="T20" fmla="*/ 26 w 403"/>
                <a:gd name="T21" fmla="*/ 212 h 425"/>
                <a:gd name="T22" fmla="*/ 33 w 403"/>
                <a:gd name="T23" fmla="*/ 163 h 425"/>
                <a:gd name="T24" fmla="*/ 52 w 403"/>
                <a:gd name="T25" fmla="*/ 118 h 425"/>
                <a:gd name="T26" fmla="*/ 81 w 403"/>
                <a:gd name="T27" fmla="*/ 80 h 425"/>
                <a:gd name="T28" fmla="*/ 119 w 403"/>
                <a:gd name="T29" fmla="*/ 51 h 425"/>
                <a:gd name="T30" fmla="*/ 163 w 403"/>
                <a:gd name="T31" fmla="*/ 32 h 425"/>
                <a:gd name="T32" fmla="*/ 213 w 403"/>
                <a:gd name="T33" fmla="*/ 26 h 425"/>
                <a:gd name="T34" fmla="*/ 265 w 403"/>
                <a:gd name="T35" fmla="*/ 33 h 425"/>
                <a:gd name="T36" fmla="*/ 313 w 403"/>
                <a:gd name="T37" fmla="*/ 55 h 425"/>
                <a:gd name="T38" fmla="*/ 332 w 403"/>
                <a:gd name="T39" fmla="*/ 36 h 425"/>
                <a:gd name="T40" fmla="*/ 275 w 403"/>
                <a:gd name="T41" fmla="*/ 8 h 425"/>
                <a:gd name="T42" fmla="*/ 213 w 403"/>
                <a:gd name="T43" fmla="*/ 0 h 425"/>
                <a:gd name="T44" fmla="*/ 156 w 403"/>
                <a:gd name="T45" fmla="*/ 6 h 425"/>
                <a:gd name="T46" fmla="*/ 105 w 403"/>
                <a:gd name="T47" fmla="*/ 28 h 425"/>
                <a:gd name="T48" fmla="*/ 62 w 403"/>
                <a:gd name="T49" fmla="*/ 61 h 425"/>
                <a:gd name="T50" fmla="*/ 29 w 403"/>
                <a:gd name="T51" fmla="*/ 105 h 425"/>
                <a:gd name="T52" fmla="*/ 7 w 403"/>
                <a:gd name="T53" fmla="*/ 156 h 425"/>
                <a:gd name="T54" fmla="*/ 0 w 403"/>
                <a:gd name="T55" fmla="*/ 212 h 425"/>
                <a:gd name="T56" fmla="*/ 7 w 403"/>
                <a:gd name="T57" fmla="*/ 269 h 425"/>
                <a:gd name="T58" fmla="*/ 29 w 403"/>
                <a:gd name="T59" fmla="*/ 320 h 425"/>
                <a:gd name="T60" fmla="*/ 62 w 403"/>
                <a:gd name="T61" fmla="*/ 363 h 425"/>
                <a:gd name="T62" fmla="*/ 105 w 403"/>
                <a:gd name="T63" fmla="*/ 396 h 425"/>
                <a:gd name="T64" fmla="*/ 156 w 403"/>
                <a:gd name="T65" fmla="*/ 418 h 425"/>
                <a:gd name="T66" fmla="*/ 213 w 403"/>
                <a:gd name="T67" fmla="*/ 425 h 425"/>
                <a:gd name="T68" fmla="*/ 272 w 403"/>
                <a:gd name="T69" fmla="*/ 417 h 425"/>
                <a:gd name="T70" fmla="*/ 325 w 403"/>
                <a:gd name="T71" fmla="*/ 393 h 425"/>
                <a:gd name="T72" fmla="*/ 370 w 403"/>
                <a:gd name="T73" fmla="*/ 356 h 425"/>
                <a:gd name="T74" fmla="*/ 403 w 403"/>
                <a:gd name="T75" fmla="*/ 307 h 425"/>
                <a:gd name="T76" fmla="*/ 379 w 403"/>
                <a:gd name="T77" fmla="*/ 295 h 425"/>
                <a:gd name="T78" fmla="*/ 350 w 403"/>
                <a:gd name="T79" fmla="*/ 33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3" h="425">
                  <a:moveTo>
                    <a:pt x="350" y="338"/>
                  </a:moveTo>
                  <a:lnTo>
                    <a:pt x="350" y="338"/>
                  </a:lnTo>
                  <a:cubicBezTo>
                    <a:pt x="338" y="351"/>
                    <a:pt x="325" y="362"/>
                    <a:pt x="311" y="371"/>
                  </a:cubicBezTo>
                  <a:cubicBezTo>
                    <a:pt x="296" y="380"/>
                    <a:pt x="281" y="387"/>
                    <a:pt x="264" y="392"/>
                  </a:cubicBezTo>
                  <a:cubicBezTo>
                    <a:pt x="247" y="396"/>
                    <a:pt x="230" y="399"/>
                    <a:pt x="213" y="399"/>
                  </a:cubicBezTo>
                  <a:cubicBezTo>
                    <a:pt x="195" y="399"/>
                    <a:pt x="179" y="397"/>
                    <a:pt x="163" y="392"/>
                  </a:cubicBezTo>
                  <a:cubicBezTo>
                    <a:pt x="147" y="388"/>
                    <a:pt x="132" y="381"/>
                    <a:pt x="119" y="373"/>
                  </a:cubicBezTo>
                  <a:cubicBezTo>
                    <a:pt x="105" y="365"/>
                    <a:pt x="92" y="355"/>
                    <a:pt x="81" y="344"/>
                  </a:cubicBezTo>
                  <a:cubicBezTo>
                    <a:pt x="70" y="333"/>
                    <a:pt x="60" y="320"/>
                    <a:pt x="52" y="306"/>
                  </a:cubicBezTo>
                  <a:cubicBezTo>
                    <a:pt x="44" y="292"/>
                    <a:pt x="37" y="278"/>
                    <a:pt x="33" y="262"/>
                  </a:cubicBezTo>
                  <a:cubicBezTo>
                    <a:pt x="28" y="246"/>
                    <a:pt x="26" y="229"/>
                    <a:pt x="26" y="212"/>
                  </a:cubicBezTo>
                  <a:cubicBezTo>
                    <a:pt x="26" y="195"/>
                    <a:pt x="28" y="179"/>
                    <a:pt x="33" y="163"/>
                  </a:cubicBezTo>
                  <a:cubicBezTo>
                    <a:pt x="37" y="147"/>
                    <a:pt x="44" y="132"/>
                    <a:pt x="52" y="118"/>
                  </a:cubicBezTo>
                  <a:cubicBezTo>
                    <a:pt x="60" y="104"/>
                    <a:pt x="70" y="92"/>
                    <a:pt x="81" y="80"/>
                  </a:cubicBezTo>
                  <a:cubicBezTo>
                    <a:pt x="92" y="69"/>
                    <a:pt x="105" y="59"/>
                    <a:pt x="119" y="51"/>
                  </a:cubicBezTo>
                  <a:cubicBezTo>
                    <a:pt x="132" y="43"/>
                    <a:pt x="147" y="37"/>
                    <a:pt x="163" y="32"/>
                  </a:cubicBezTo>
                  <a:cubicBezTo>
                    <a:pt x="179" y="28"/>
                    <a:pt x="196" y="26"/>
                    <a:pt x="213" y="26"/>
                  </a:cubicBezTo>
                  <a:cubicBezTo>
                    <a:pt x="230" y="26"/>
                    <a:pt x="248" y="28"/>
                    <a:pt x="265" y="33"/>
                  </a:cubicBezTo>
                  <a:cubicBezTo>
                    <a:pt x="282" y="38"/>
                    <a:pt x="298" y="46"/>
                    <a:pt x="313" y="55"/>
                  </a:cubicBezTo>
                  <a:lnTo>
                    <a:pt x="332" y="36"/>
                  </a:lnTo>
                  <a:cubicBezTo>
                    <a:pt x="314" y="24"/>
                    <a:pt x="295" y="15"/>
                    <a:pt x="275" y="8"/>
                  </a:cubicBezTo>
                  <a:cubicBezTo>
                    <a:pt x="255" y="3"/>
                    <a:pt x="234" y="0"/>
                    <a:pt x="213" y="0"/>
                  </a:cubicBezTo>
                  <a:cubicBezTo>
                    <a:pt x="193" y="0"/>
                    <a:pt x="174" y="2"/>
                    <a:pt x="156" y="6"/>
                  </a:cubicBezTo>
                  <a:cubicBezTo>
                    <a:pt x="138" y="12"/>
                    <a:pt x="121" y="19"/>
                    <a:pt x="105" y="28"/>
                  </a:cubicBezTo>
                  <a:cubicBezTo>
                    <a:pt x="89" y="37"/>
                    <a:pt x="75" y="48"/>
                    <a:pt x="62" y="61"/>
                  </a:cubicBezTo>
                  <a:cubicBezTo>
                    <a:pt x="49" y="74"/>
                    <a:pt x="38" y="89"/>
                    <a:pt x="29" y="105"/>
                  </a:cubicBezTo>
                  <a:cubicBezTo>
                    <a:pt x="19" y="121"/>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5"/>
                    <a:pt x="213" y="425"/>
                  </a:cubicBezTo>
                  <a:cubicBezTo>
                    <a:pt x="233" y="425"/>
                    <a:pt x="253" y="423"/>
                    <a:pt x="272" y="417"/>
                  </a:cubicBezTo>
                  <a:cubicBezTo>
                    <a:pt x="291" y="411"/>
                    <a:pt x="308" y="403"/>
                    <a:pt x="325" y="393"/>
                  </a:cubicBezTo>
                  <a:cubicBezTo>
                    <a:pt x="341" y="383"/>
                    <a:pt x="356" y="370"/>
                    <a:pt x="370" y="356"/>
                  </a:cubicBezTo>
                  <a:cubicBezTo>
                    <a:pt x="383" y="341"/>
                    <a:pt x="394" y="325"/>
                    <a:pt x="403" y="307"/>
                  </a:cubicBezTo>
                  <a:lnTo>
                    <a:pt x="379" y="295"/>
                  </a:lnTo>
                  <a:cubicBezTo>
                    <a:pt x="371" y="311"/>
                    <a:pt x="362" y="325"/>
                    <a:pt x="350" y="338"/>
                  </a:cubicBez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31" name="Freeform 7">
              <a:extLst>
                <a:ext uri="{FF2B5EF4-FFF2-40B4-BE49-F238E27FC236}">
                  <a16:creationId xmlns:a16="http://schemas.microsoft.com/office/drawing/2014/main" id="{B45125E6-E02C-887A-972B-5E420B499404}"/>
                </a:ext>
              </a:extLst>
            </p:cNvPr>
            <p:cNvSpPr>
              <a:spLocks/>
            </p:cNvSpPr>
            <p:nvPr/>
          </p:nvSpPr>
          <p:spPr bwMode="auto">
            <a:xfrm>
              <a:off x="4373563" y="1989138"/>
              <a:ext cx="338138" cy="355600"/>
            </a:xfrm>
            <a:custGeom>
              <a:avLst/>
              <a:gdLst>
                <a:gd name="T0" fmla="*/ 199 w 281"/>
                <a:gd name="T1" fmla="*/ 41 h 296"/>
                <a:gd name="T2" fmla="*/ 199 w 281"/>
                <a:gd name="T3" fmla="*/ 41 h 296"/>
                <a:gd name="T4" fmla="*/ 221 w 281"/>
                <a:gd name="T5" fmla="*/ 19 h 296"/>
                <a:gd name="T6" fmla="*/ 186 w 281"/>
                <a:gd name="T7" fmla="*/ 5 h 296"/>
                <a:gd name="T8" fmla="*/ 149 w 281"/>
                <a:gd name="T9" fmla="*/ 0 h 296"/>
                <a:gd name="T10" fmla="*/ 109 w 281"/>
                <a:gd name="T11" fmla="*/ 5 h 296"/>
                <a:gd name="T12" fmla="*/ 74 w 281"/>
                <a:gd name="T13" fmla="*/ 20 h 296"/>
                <a:gd name="T14" fmla="*/ 44 w 281"/>
                <a:gd name="T15" fmla="*/ 43 h 296"/>
                <a:gd name="T16" fmla="*/ 21 w 281"/>
                <a:gd name="T17" fmla="*/ 73 h 296"/>
                <a:gd name="T18" fmla="*/ 6 w 281"/>
                <a:gd name="T19" fmla="*/ 109 h 296"/>
                <a:gd name="T20" fmla="*/ 0 w 281"/>
                <a:gd name="T21" fmla="*/ 148 h 296"/>
                <a:gd name="T22" fmla="*/ 6 w 281"/>
                <a:gd name="T23" fmla="*/ 188 h 296"/>
                <a:gd name="T24" fmla="*/ 21 w 281"/>
                <a:gd name="T25" fmla="*/ 223 h 296"/>
                <a:gd name="T26" fmla="*/ 44 w 281"/>
                <a:gd name="T27" fmla="*/ 253 h 296"/>
                <a:gd name="T28" fmla="*/ 74 w 281"/>
                <a:gd name="T29" fmla="*/ 276 h 296"/>
                <a:gd name="T30" fmla="*/ 109 w 281"/>
                <a:gd name="T31" fmla="*/ 291 h 296"/>
                <a:gd name="T32" fmla="*/ 149 w 281"/>
                <a:gd name="T33" fmla="*/ 296 h 296"/>
                <a:gd name="T34" fmla="*/ 189 w 281"/>
                <a:gd name="T35" fmla="*/ 290 h 296"/>
                <a:gd name="T36" fmla="*/ 226 w 281"/>
                <a:gd name="T37" fmla="*/ 274 h 296"/>
                <a:gd name="T38" fmla="*/ 258 w 281"/>
                <a:gd name="T39" fmla="*/ 248 h 296"/>
                <a:gd name="T40" fmla="*/ 281 w 281"/>
                <a:gd name="T41" fmla="*/ 214 h 296"/>
                <a:gd name="T42" fmla="*/ 254 w 281"/>
                <a:gd name="T43" fmla="*/ 201 h 296"/>
                <a:gd name="T44" fmla="*/ 235 w 281"/>
                <a:gd name="T45" fmla="*/ 228 h 296"/>
                <a:gd name="T46" fmla="*/ 211 w 281"/>
                <a:gd name="T47" fmla="*/ 249 h 296"/>
                <a:gd name="T48" fmla="*/ 181 w 281"/>
                <a:gd name="T49" fmla="*/ 262 h 296"/>
                <a:gd name="T50" fmla="*/ 149 w 281"/>
                <a:gd name="T51" fmla="*/ 267 h 296"/>
                <a:gd name="T52" fmla="*/ 102 w 281"/>
                <a:gd name="T53" fmla="*/ 257 h 296"/>
                <a:gd name="T54" fmla="*/ 65 w 281"/>
                <a:gd name="T55" fmla="*/ 232 h 296"/>
                <a:gd name="T56" fmla="*/ 39 w 281"/>
                <a:gd name="T57" fmla="*/ 194 h 296"/>
                <a:gd name="T58" fmla="*/ 30 w 281"/>
                <a:gd name="T59" fmla="*/ 148 h 296"/>
                <a:gd name="T60" fmla="*/ 39 w 281"/>
                <a:gd name="T61" fmla="*/ 102 h 296"/>
                <a:gd name="T62" fmla="*/ 65 w 281"/>
                <a:gd name="T63" fmla="*/ 64 h 296"/>
                <a:gd name="T64" fmla="*/ 102 w 281"/>
                <a:gd name="T65" fmla="*/ 39 h 296"/>
                <a:gd name="T66" fmla="*/ 149 w 281"/>
                <a:gd name="T67" fmla="*/ 30 h 296"/>
                <a:gd name="T68" fmla="*/ 174 w 281"/>
                <a:gd name="T69" fmla="*/ 33 h 296"/>
                <a:gd name="T70" fmla="*/ 199 w 281"/>
                <a:gd name="T71" fmla="*/ 4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1" h="296">
                  <a:moveTo>
                    <a:pt x="199" y="41"/>
                  </a:moveTo>
                  <a:lnTo>
                    <a:pt x="199" y="41"/>
                  </a:lnTo>
                  <a:lnTo>
                    <a:pt x="221" y="19"/>
                  </a:lnTo>
                  <a:cubicBezTo>
                    <a:pt x="210" y="13"/>
                    <a:pt x="198" y="8"/>
                    <a:pt x="186" y="5"/>
                  </a:cubicBezTo>
                  <a:cubicBezTo>
                    <a:pt x="174" y="2"/>
                    <a:pt x="161" y="0"/>
                    <a:pt x="149" y="0"/>
                  </a:cubicBezTo>
                  <a:cubicBezTo>
                    <a:pt x="135" y="0"/>
                    <a:pt x="122" y="2"/>
                    <a:pt x="109" y="5"/>
                  </a:cubicBezTo>
                  <a:cubicBezTo>
                    <a:pt x="97" y="9"/>
                    <a:pt x="85" y="14"/>
                    <a:pt x="74" y="20"/>
                  </a:cubicBezTo>
                  <a:cubicBezTo>
                    <a:pt x="63" y="27"/>
                    <a:pt x="53" y="35"/>
                    <a:pt x="44" y="43"/>
                  </a:cubicBezTo>
                  <a:cubicBezTo>
                    <a:pt x="35" y="52"/>
                    <a:pt x="27" y="62"/>
                    <a:pt x="21" y="73"/>
                  </a:cubicBezTo>
                  <a:cubicBezTo>
                    <a:pt x="14" y="84"/>
                    <a:pt x="9" y="96"/>
                    <a:pt x="6" y="109"/>
                  </a:cubicBezTo>
                  <a:cubicBezTo>
                    <a:pt x="2" y="121"/>
                    <a:pt x="0" y="135"/>
                    <a:pt x="0" y="148"/>
                  </a:cubicBezTo>
                  <a:cubicBezTo>
                    <a:pt x="0" y="162"/>
                    <a:pt x="2" y="175"/>
                    <a:pt x="6" y="188"/>
                  </a:cubicBezTo>
                  <a:cubicBezTo>
                    <a:pt x="9" y="200"/>
                    <a:pt x="14" y="212"/>
                    <a:pt x="21" y="223"/>
                  </a:cubicBezTo>
                  <a:cubicBezTo>
                    <a:pt x="27" y="234"/>
                    <a:pt x="35" y="244"/>
                    <a:pt x="44" y="253"/>
                  </a:cubicBezTo>
                  <a:cubicBezTo>
                    <a:pt x="53" y="262"/>
                    <a:pt x="63" y="270"/>
                    <a:pt x="74" y="276"/>
                  </a:cubicBezTo>
                  <a:cubicBezTo>
                    <a:pt x="85" y="282"/>
                    <a:pt x="97" y="287"/>
                    <a:pt x="109" y="291"/>
                  </a:cubicBezTo>
                  <a:cubicBezTo>
                    <a:pt x="122" y="295"/>
                    <a:pt x="135" y="296"/>
                    <a:pt x="149" y="296"/>
                  </a:cubicBezTo>
                  <a:cubicBezTo>
                    <a:pt x="163" y="296"/>
                    <a:pt x="176" y="294"/>
                    <a:pt x="189" y="290"/>
                  </a:cubicBezTo>
                  <a:cubicBezTo>
                    <a:pt x="203" y="287"/>
                    <a:pt x="215" y="281"/>
                    <a:pt x="226" y="274"/>
                  </a:cubicBezTo>
                  <a:cubicBezTo>
                    <a:pt x="238" y="267"/>
                    <a:pt x="248" y="258"/>
                    <a:pt x="258" y="248"/>
                  </a:cubicBezTo>
                  <a:cubicBezTo>
                    <a:pt x="267" y="238"/>
                    <a:pt x="275" y="227"/>
                    <a:pt x="281" y="214"/>
                  </a:cubicBezTo>
                  <a:lnTo>
                    <a:pt x="254" y="201"/>
                  </a:lnTo>
                  <a:cubicBezTo>
                    <a:pt x="249" y="211"/>
                    <a:pt x="243" y="220"/>
                    <a:pt x="235" y="228"/>
                  </a:cubicBezTo>
                  <a:cubicBezTo>
                    <a:pt x="228" y="236"/>
                    <a:pt x="220" y="243"/>
                    <a:pt x="211" y="249"/>
                  </a:cubicBezTo>
                  <a:cubicBezTo>
                    <a:pt x="202" y="254"/>
                    <a:pt x="192" y="259"/>
                    <a:pt x="181" y="262"/>
                  </a:cubicBezTo>
                  <a:cubicBezTo>
                    <a:pt x="171" y="265"/>
                    <a:pt x="160" y="267"/>
                    <a:pt x="149" y="267"/>
                  </a:cubicBezTo>
                  <a:cubicBezTo>
                    <a:pt x="132" y="267"/>
                    <a:pt x="117" y="264"/>
                    <a:pt x="102" y="257"/>
                  </a:cubicBezTo>
                  <a:cubicBezTo>
                    <a:pt x="88" y="251"/>
                    <a:pt x="76" y="243"/>
                    <a:pt x="65" y="232"/>
                  </a:cubicBezTo>
                  <a:cubicBezTo>
                    <a:pt x="54" y="221"/>
                    <a:pt x="46" y="209"/>
                    <a:pt x="39" y="194"/>
                  </a:cubicBezTo>
                  <a:cubicBezTo>
                    <a:pt x="33" y="180"/>
                    <a:pt x="30" y="165"/>
                    <a:pt x="30" y="148"/>
                  </a:cubicBezTo>
                  <a:cubicBezTo>
                    <a:pt x="30" y="132"/>
                    <a:pt x="33" y="116"/>
                    <a:pt x="39" y="102"/>
                  </a:cubicBezTo>
                  <a:cubicBezTo>
                    <a:pt x="46" y="88"/>
                    <a:pt x="54" y="75"/>
                    <a:pt x="65" y="64"/>
                  </a:cubicBezTo>
                  <a:cubicBezTo>
                    <a:pt x="76" y="54"/>
                    <a:pt x="88" y="45"/>
                    <a:pt x="102" y="39"/>
                  </a:cubicBezTo>
                  <a:cubicBezTo>
                    <a:pt x="117" y="33"/>
                    <a:pt x="132" y="30"/>
                    <a:pt x="149" y="30"/>
                  </a:cubicBezTo>
                  <a:cubicBezTo>
                    <a:pt x="157" y="30"/>
                    <a:pt x="166" y="31"/>
                    <a:pt x="174" y="33"/>
                  </a:cubicBezTo>
                  <a:cubicBezTo>
                    <a:pt x="183" y="35"/>
                    <a:pt x="191" y="38"/>
                    <a:pt x="199" y="41"/>
                  </a:cubicBez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32" name="Freeform 8">
              <a:extLst>
                <a:ext uri="{FF2B5EF4-FFF2-40B4-BE49-F238E27FC236}">
                  <a16:creationId xmlns:a16="http://schemas.microsoft.com/office/drawing/2014/main" id="{B8209205-E0FD-AF10-AD9D-949BB668603A}"/>
                </a:ext>
              </a:extLst>
            </p:cNvPr>
            <p:cNvSpPr>
              <a:spLocks/>
            </p:cNvSpPr>
            <p:nvPr/>
          </p:nvSpPr>
          <p:spPr bwMode="auto">
            <a:xfrm>
              <a:off x="4535488" y="1912938"/>
              <a:ext cx="273050" cy="271463"/>
            </a:xfrm>
            <a:custGeom>
              <a:avLst/>
              <a:gdLst>
                <a:gd name="T0" fmla="*/ 214 w 227"/>
                <a:gd name="T1" fmla="*/ 0 h 226"/>
                <a:gd name="T2" fmla="*/ 214 w 227"/>
                <a:gd name="T3" fmla="*/ 0 h 226"/>
                <a:gd name="T4" fmla="*/ 204 w 227"/>
                <a:gd name="T5" fmla="*/ 4 h 226"/>
                <a:gd name="T6" fmla="*/ 4 w 227"/>
                <a:gd name="T7" fmla="*/ 203 h 226"/>
                <a:gd name="T8" fmla="*/ 0 w 227"/>
                <a:gd name="T9" fmla="*/ 212 h 226"/>
                <a:gd name="T10" fmla="*/ 4 w 227"/>
                <a:gd name="T11" fmla="*/ 222 h 226"/>
                <a:gd name="T12" fmla="*/ 14 w 227"/>
                <a:gd name="T13" fmla="*/ 226 h 226"/>
                <a:gd name="T14" fmla="*/ 23 w 227"/>
                <a:gd name="T15" fmla="*/ 222 h 226"/>
                <a:gd name="T16" fmla="*/ 223 w 227"/>
                <a:gd name="T17" fmla="*/ 22 h 226"/>
                <a:gd name="T18" fmla="*/ 227 w 227"/>
                <a:gd name="T19" fmla="*/ 12 h 226"/>
                <a:gd name="T20" fmla="*/ 223 w 227"/>
                <a:gd name="T21" fmla="*/ 4 h 226"/>
                <a:gd name="T22" fmla="*/ 214 w 227"/>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26">
                  <a:moveTo>
                    <a:pt x="214" y="0"/>
                  </a:moveTo>
                  <a:lnTo>
                    <a:pt x="214" y="0"/>
                  </a:lnTo>
                  <a:cubicBezTo>
                    <a:pt x="210" y="0"/>
                    <a:pt x="207" y="1"/>
                    <a:pt x="204" y="4"/>
                  </a:cubicBezTo>
                  <a:lnTo>
                    <a:pt x="4" y="203"/>
                  </a:lnTo>
                  <a:cubicBezTo>
                    <a:pt x="1" y="205"/>
                    <a:pt x="0" y="209"/>
                    <a:pt x="0" y="212"/>
                  </a:cubicBezTo>
                  <a:cubicBezTo>
                    <a:pt x="0" y="216"/>
                    <a:pt x="1" y="219"/>
                    <a:pt x="4" y="222"/>
                  </a:cubicBezTo>
                  <a:cubicBezTo>
                    <a:pt x="7" y="224"/>
                    <a:pt x="10" y="226"/>
                    <a:pt x="14" y="226"/>
                  </a:cubicBezTo>
                  <a:cubicBezTo>
                    <a:pt x="17" y="226"/>
                    <a:pt x="20" y="224"/>
                    <a:pt x="23" y="222"/>
                  </a:cubicBezTo>
                  <a:lnTo>
                    <a:pt x="223" y="22"/>
                  </a:lnTo>
                  <a:cubicBezTo>
                    <a:pt x="226" y="19"/>
                    <a:pt x="227" y="16"/>
                    <a:pt x="227" y="12"/>
                  </a:cubicBezTo>
                  <a:cubicBezTo>
                    <a:pt x="227" y="9"/>
                    <a:pt x="226" y="5"/>
                    <a:pt x="223" y="4"/>
                  </a:cubicBezTo>
                  <a:cubicBezTo>
                    <a:pt x="221" y="1"/>
                    <a:pt x="217" y="0"/>
                    <a:pt x="214" y="0"/>
                  </a:cubicBezTo>
                  <a:close/>
                </a:path>
              </a:pathLst>
            </a:custGeom>
            <a:solidFill>
              <a:schemeClr val="tx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pic>
        <p:nvPicPr>
          <p:cNvPr id="35" name="Picture 34">
            <a:extLst>
              <a:ext uri="{FF2B5EF4-FFF2-40B4-BE49-F238E27FC236}">
                <a16:creationId xmlns:a16="http://schemas.microsoft.com/office/drawing/2014/main" id="{3E7D6876-1138-16B4-B4C5-D22ABA531920}"/>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50806" y="3109525"/>
            <a:ext cx="505160" cy="505160"/>
          </a:xfrm>
          <a:prstGeom prst="rect">
            <a:avLst/>
          </a:prstGeom>
        </p:spPr>
      </p:pic>
      <p:cxnSp>
        <p:nvCxnSpPr>
          <p:cNvPr id="36" name="Straight Connector 35">
            <a:extLst>
              <a:ext uri="{FF2B5EF4-FFF2-40B4-BE49-F238E27FC236}">
                <a16:creationId xmlns:a16="http://schemas.microsoft.com/office/drawing/2014/main" id="{079A0481-5C8E-4D3B-D07D-86AF01AFD19B}"/>
              </a:ext>
              <a:ext uri="{C183D7F6-B498-43B3-948B-1728B52AA6E4}">
                <adec:decorative xmlns:adec="http://schemas.microsoft.com/office/drawing/2017/decorative" val="1"/>
              </a:ext>
            </a:extLst>
          </p:cNvPr>
          <p:cNvCxnSpPr/>
          <p:nvPr/>
        </p:nvCxnSpPr>
        <p:spPr>
          <a:xfrm>
            <a:off x="758509" y="2723794"/>
            <a:ext cx="466301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425C0A-A52F-A8D5-2541-B2D5A13DDDA8}"/>
              </a:ext>
              <a:ext uri="{C183D7F6-B498-43B3-948B-1728B52AA6E4}">
                <adec:decorative xmlns:adec="http://schemas.microsoft.com/office/drawing/2017/decorative" val="1"/>
              </a:ext>
            </a:extLst>
          </p:cNvPr>
          <p:cNvCxnSpPr/>
          <p:nvPr/>
        </p:nvCxnSpPr>
        <p:spPr>
          <a:xfrm>
            <a:off x="6850806" y="2723794"/>
            <a:ext cx="466301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918CE6-2911-AFD3-E7AC-848710C77477}"/>
              </a:ext>
              <a:ext uri="{C183D7F6-B498-43B3-948B-1728B52AA6E4}">
                <adec:decorative xmlns:adec="http://schemas.microsoft.com/office/drawing/2017/decorative" val="1"/>
              </a:ext>
            </a:extLst>
          </p:cNvPr>
          <p:cNvCxnSpPr/>
          <p:nvPr/>
        </p:nvCxnSpPr>
        <p:spPr>
          <a:xfrm>
            <a:off x="758509" y="3930257"/>
            <a:ext cx="466301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4FC183-3C18-90FF-C686-E92FC12A8C31}"/>
              </a:ext>
              <a:ext uri="{C183D7F6-B498-43B3-948B-1728B52AA6E4}">
                <adec:decorative xmlns:adec="http://schemas.microsoft.com/office/drawing/2017/decorative" val="1"/>
              </a:ext>
            </a:extLst>
          </p:cNvPr>
          <p:cNvCxnSpPr/>
          <p:nvPr/>
        </p:nvCxnSpPr>
        <p:spPr>
          <a:xfrm>
            <a:off x="6850806" y="3930257"/>
            <a:ext cx="466301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7CA94E2-EE6E-FF6F-DE4E-48F251147BAD}"/>
              </a:ext>
              <a:ext uri="{C183D7F6-B498-43B3-948B-1728B52AA6E4}">
                <adec:decorative xmlns:adec="http://schemas.microsoft.com/office/drawing/2017/decorative" val="1"/>
              </a:ext>
            </a:extLst>
          </p:cNvPr>
          <p:cNvCxnSpPr/>
          <p:nvPr/>
        </p:nvCxnSpPr>
        <p:spPr>
          <a:xfrm>
            <a:off x="758509" y="5210736"/>
            <a:ext cx="466301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1ABED23-E3E9-8982-C852-3A47D98FF37E}"/>
              </a:ext>
              <a:ext uri="{C183D7F6-B498-43B3-948B-1728B52AA6E4}">
                <adec:decorative xmlns:adec="http://schemas.microsoft.com/office/drawing/2017/decorative" val="1"/>
              </a:ext>
            </a:extLst>
          </p:cNvPr>
          <p:cNvCxnSpPr/>
          <p:nvPr/>
        </p:nvCxnSpPr>
        <p:spPr>
          <a:xfrm>
            <a:off x="6850806" y="5210736"/>
            <a:ext cx="466301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05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5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5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5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5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5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AF27-1955-F8BD-DE8D-82FEC18AF50E}"/>
              </a:ext>
            </a:extLst>
          </p:cNvPr>
          <p:cNvSpPr>
            <a:spLocks noGrp="1"/>
          </p:cNvSpPr>
          <p:nvPr>
            <p:ph type="title"/>
          </p:nvPr>
        </p:nvSpPr>
        <p:spPr>
          <a:xfrm>
            <a:off x="435796" y="489902"/>
            <a:ext cx="11561710" cy="773113"/>
          </a:xfrm>
        </p:spPr>
        <p:txBody>
          <a:bodyPr/>
          <a:lstStyle/>
          <a:p>
            <a:r>
              <a:rPr lang="en-US" sz="3264" kern="0"/>
              <a:t>MFA registration and sign-in (Authenticator app)</a:t>
            </a:r>
          </a:p>
        </p:txBody>
      </p:sp>
      <p:pic>
        <p:nvPicPr>
          <p:cNvPr id="3" name="Picture 2">
            <a:extLst>
              <a:ext uri="{FF2B5EF4-FFF2-40B4-BE49-F238E27FC236}">
                <a16:creationId xmlns:a16="http://schemas.microsoft.com/office/drawing/2014/main" id="{A3F6375D-01B3-E716-DFC7-83A7557724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255" y="1297160"/>
            <a:ext cx="2958671" cy="5285963"/>
          </a:xfrm>
          <a:prstGeom prst="rect">
            <a:avLst/>
          </a:prstGeom>
        </p:spPr>
      </p:pic>
      <p:pic>
        <p:nvPicPr>
          <p:cNvPr id="4" name="Picture 3">
            <a:extLst>
              <a:ext uri="{FF2B5EF4-FFF2-40B4-BE49-F238E27FC236}">
                <a16:creationId xmlns:a16="http://schemas.microsoft.com/office/drawing/2014/main" id="{7603E7C9-DDB2-E0D2-850F-9D4D7C813D8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62736" y="2040568"/>
            <a:ext cx="2159843" cy="3733008"/>
          </a:xfrm>
          <a:prstGeom prst="rect">
            <a:avLst/>
          </a:prstGeom>
        </p:spPr>
      </p:pic>
      <p:sp>
        <p:nvSpPr>
          <p:cNvPr id="6" name="Rectangle 5" descr="Supports NIST AAL level 2&#10;">
            <a:extLst>
              <a:ext uri="{FF2B5EF4-FFF2-40B4-BE49-F238E27FC236}">
                <a16:creationId xmlns:a16="http://schemas.microsoft.com/office/drawing/2014/main" id="{0AC53B04-F283-234B-82A6-46392D5E3142}"/>
              </a:ext>
              <a:ext uri="{C183D7F6-B498-43B3-948B-1728B52AA6E4}">
                <adec:decorative xmlns:adec="http://schemas.microsoft.com/office/drawing/2017/decorative" val="0"/>
              </a:ext>
            </a:extLst>
          </p:cNvPr>
          <p:cNvSpPr/>
          <p:nvPr/>
        </p:nvSpPr>
        <p:spPr bwMode="auto">
          <a:xfrm>
            <a:off x="884" y="2005590"/>
            <a:ext cx="4285641" cy="85358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149217" rIns="186521" bIns="149217" numCol="1" spcCol="0" rtlCol="0" fromWordArt="0" anchor="ctr" anchorCtr="0" forceAA="0" compatLnSpc="1">
            <a:prstTxWarp prst="textNoShape">
              <a:avLst/>
            </a:prstTxWarp>
            <a:noAutofit/>
          </a:bodyPr>
          <a:lstStyle/>
          <a:p>
            <a:pPr marL="0" marR="0" lvl="0" indent="0" algn="l" defTabSz="951052"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31"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Supports NIST AAL level 2</a:t>
            </a:r>
          </a:p>
        </p:txBody>
      </p:sp>
      <p:sp>
        <p:nvSpPr>
          <p:cNvPr id="7" name="Freeform: Shape 6">
            <a:extLst>
              <a:ext uri="{FF2B5EF4-FFF2-40B4-BE49-F238E27FC236}">
                <a16:creationId xmlns:a16="http://schemas.microsoft.com/office/drawing/2014/main" id="{63D2FB27-71C7-9220-6A75-8ED8B9DA93B0}"/>
              </a:ext>
              <a:ext uri="{C183D7F6-B498-43B3-948B-1728B52AA6E4}">
                <adec:decorative xmlns:adec="http://schemas.microsoft.com/office/drawing/2017/decorative" val="1"/>
              </a:ext>
            </a:extLst>
          </p:cNvPr>
          <p:cNvSpPr/>
          <p:nvPr/>
        </p:nvSpPr>
        <p:spPr bwMode="auto">
          <a:xfrm>
            <a:off x="884" y="2005590"/>
            <a:ext cx="331501" cy="853585"/>
          </a:xfrm>
          <a:custGeom>
            <a:avLst/>
            <a:gdLst>
              <a:gd name="connsiteX0" fmla="*/ 0 w 420624"/>
              <a:gd name="connsiteY0" fmla="*/ 0 h 836924"/>
              <a:gd name="connsiteX1" fmla="*/ 420624 w 420624"/>
              <a:gd name="connsiteY1" fmla="*/ 0 h 836924"/>
              <a:gd name="connsiteX2" fmla="*/ 420624 w 420624"/>
              <a:gd name="connsiteY2" fmla="*/ 296482 h 836924"/>
              <a:gd name="connsiteX3" fmla="*/ 210314 w 420624"/>
              <a:gd name="connsiteY3" fmla="*/ 418462 h 836924"/>
              <a:gd name="connsiteX4" fmla="*/ 420624 w 420624"/>
              <a:gd name="connsiteY4" fmla="*/ 540442 h 836924"/>
              <a:gd name="connsiteX5" fmla="*/ 420624 w 420624"/>
              <a:gd name="connsiteY5" fmla="*/ 836924 h 836924"/>
              <a:gd name="connsiteX6" fmla="*/ 0 w 420624"/>
              <a:gd name="connsiteY6" fmla="*/ 836924 h 83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624" h="836924">
                <a:moveTo>
                  <a:pt x="0" y="0"/>
                </a:moveTo>
                <a:lnTo>
                  <a:pt x="420624" y="0"/>
                </a:lnTo>
                <a:lnTo>
                  <a:pt x="420624" y="296482"/>
                </a:lnTo>
                <a:lnTo>
                  <a:pt x="210314" y="418462"/>
                </a:lnTo>
                <a:lnTo>
                  <a:pt x="420624" y="540442"/>
                </a:lnTo>
                <a:lnTo>
                  <a:pt x="420624" y="836924"/>
                </a:lnTo>
                <a:lnTo>
                  <a:pt x="0" y="83692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52"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descr="Users can self-service install the app&#10;">
            <a:extLst>
              <a:ext uri="{FF2B5EF4-FFF2-40B4-BE49-F238E27FC236}">
                <a16:creationId xmlns:a16="http://schemas.microsoft.com/office/drawing/2014/main" id="{D2ECC776-1235-695A-82BB-F219CE45D79A}"/>
              </a:ext>
              <a:ext uri="{C183D7F6-B498-43B3-948B-1728B52AA6E4}">
                <adec:decorative xmlns:adec="http://schemas.microsoft.com/office/drawing/2017/decorative" val="0"/>
              </a:ext>
            </a:extLst>
          </p:cNvPr>
          <p:cNvSpPr/>
          <p:nvPr/>
        </p:nvSpPr>
        <p:spPr bwMode="auto">
          <a:xfrm>
            <a:off x="884" y="3281767"/>
            <a:ext cx="4285641" cy="85358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149217" rIns="186521" bIns="149217" numCol="1" spcCol="0" rtlCol="0" fromWordArt="0" anchor="ctr" anchorCtr="0" forceAA="0" compatLnSpc="1">
            <a:prstTxWarp prst="textNoShape">
              <a:avLst/>
            </a:prstTxWarp>
            <a:noAutofit/>
          </a:bodyPr>
          <a:lstStyle/>
          <a:p>
            <a:pPr marL="0" marR="0" lvl="0" indent="0" algn="l" defTabSz="951052"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31"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Users can self-service install the app</a:t>
            </a:r>
          </a:p>
        </p:txBody>
      </p:sp>
      <p:sp>
        <p:nvSpPr>
          <p:cNvPr id="10" name="Freeform: Shape 9">
            <a:extLst>
              <a:ext uri="{FF2B5EF4-FFF2-40B4-BE49-F238E27FC236}">
                <a16:creationId xmlns:a16="http://schemas.microsoft.com/office/drawing/2014/main" id="{BFCA9A2E-7EF0-A14C-F19B-E72411801A3C}"/>
              </a:ext>
              <a:ext uri="{C183D7F6-B498-43B3-948B-1728B52AA6E4}">
                <adec:decorative xmlns:adec="http://schemas.microsoft.com/office/drawing/2017/decorative" val="1"/>
              </a:ext>
            </a:extLst>
          </p:cNvPr>
          <p:cNvSpPr/>
          <p:nvPr/>
        </p:nvSpPr>
        <p:spPr bwMode="auto">
          <a:xfrm>
            <a:off x="884" y="3281767"/>
            <a:ext cx="331501" cy="853585"/>
          </a:xfrm>
          <a:custGeom>
            <a:avLst/>
            <a:gdLst>
              <a:gd name="connsiteX0" fmla="*/ 0 w 420624"/>
              <a:gd name="connsiteY0" fmla="*/ 0 h 836924"/>
              <a:gd name="connsiteX1" fmla="*/ 420624 w 420624"/>
              <a:gd name="connsiteY1" fmla="*/ 0 h 836924"/>
              <a:gd name="connsiteX2" fmla="*/ 420624 w 420624"/>
              <a:gd name="connsiteY2" fmla="*/ 296482 h 836924"/>
              <a:gd name="connsiteX3" fmla="*/ 210314 w 420624"/>
              <a:gd name="connsiteY3" fmla="*/ 418462 h 836924"/>
              <a:gd name="connsiteX4" fmla="*/ 420624 w 420624"/>
              <a:gd name="connsiteY4" fmla="*/ 540442 h 836924"/>
              <a:gd name="connsiteX5" fmla="*/ 420624 w 420624"/>
              <a:gd name="connsiteY5" fmla="*/ 836924 h 836924"/>
              <a:gd name="connsiteX6" fmla="*/ 0 w 420624"/>
              <a:gd name="connsiteY6" fmla="*/ 836924 h 83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624" h="836924">
                <a:moveTo>
                  <a:pt x="0" y="0"/>
                </a:moveTo>
                <a:lnTo>
                  <a:pt x="420624" y="0"/>
                </a:lnTo>
                <a:lnTo>
                  <a:pt x="420624" y="296482"/>
                </a:lnTo>
                <a:lnTo>
                  <a:pt x="210314" y="418462"/>
                </a:lnTo>
                <a:lnTo>
                  <a:pt x="420624" y="540442"/>
                </a:lnTo>
                <a:lnTo>
                  <a:pt x="420624" y="836924"/>
                </a:lnTo>
                <a:lnTo>
                  <a:pt x="0" y="83692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52"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8511031E-83CE-C80D-7C81-CD32E9C71F4F}"/>
              </a:ext>
              <a:ext uri="{C183D7F6-B498-43B3-948B-1728B52AA6E4}">
                <adec:decorative xmlns:adec="http://schemas.microsoft.com/office/drawing/2017/decorative" val="0"/>
              </a:ext>
            </a:extLst>
          </p:cNvPr>
          <p:cNvSpPr/>
          <p:nvPr/>
        </p:nvSpPr>
        <p:spPr bwMode="auto">
          <a:xfrm>
            <a:off x="884" y="4557945"/>
            <a:ext cx="4285641" cy="85358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149217" rIns="186521" bIns="149217" numCol="1" spcCol="0" rtlCol="0" fromWordArt="0" anchor="ctr" anchorCtr="0" forceAA="0" compatLnSpc="1">
            <a:prstTxWarp prst="textNoShape">
              <a:avLst/>
            </a:prstTxWarp>
            <a:noAutofit/>
          </a:bodyPr>
          <a:lstStyle/>
          <a:p>
            <a:pPr marL="0" marR="0" lvl="0" indent="0" algn="l" defTabSz="951052"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31"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Allows </a:t>
            </a:r>
            <a:r>
              <a:rPr kumimoji="0" lang="en-US" sz="1632" b="0" i="0" u="none" strike="noStrike" kern="1200" cap="none" spc="-31" normalizeH="0" baseline="0" noProof="0" err="1">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passwordless</a:t>
            </a:r>
            <a:r>
              <a:rPr kumimoji="0" lang="en-US" sz="1632" b="0" i="0" u="none" strike="noStrike" kern="1200" cap="none" spc="-31"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 sign-in (if enabled)</a:t>
            </a:r>
          </a:p>
        </p:txBody>
      </p:sp>
      <p:sp>
        <p:nvSpPr>
          <p:cNvPr id="13" name="Freeform: Shape 12">
            <a:extLst>
              <a:ext uri="{FF2B5EF4-FFF2-40B4-BE49-F238E27FC236}">
                <a16:creationId xmlns:a16="http://schemas.microsoft.com/office/drawing/2014/main" id="{0D6905A7-4E50-7164-D78B-8D1E236BC358}"/>
              </a:ext>
              <a:ext uri="{C183D7F6-B498-43B3-948B-1728B52AA6E4}">
                <adec:decorative xmlns:adec="http://schemas.microsoft.com/office/drawing/2017/decorative" val="1"/>
              </a:ext>
            </a:extLst>
          </p:cNvPr>
          <p:cNvSpPr/>
          <p:nvPr/>
        </p:nvSpPr>
        <p:spPr bwMode="auto">
          <a:xfrm>
            <a:off x="884" y="4557945"/>
            <a:ext cx="331501" cy="853585"/>
          </a:xfrm>
          <a:custGeom>
            <a:avLst/>
            <a:gdLst>
              <a:gd name="connsiteX0" fmla="*/ 0 w 420624"/>
              <a:gd name="connsiteY0" fmla="*/ 0 h 836924"/>
              <a:gd name="connsiteX1" fmla="*/ 420624 w 420624"/>
              <a:gd name="connsiteY1" fmla="*/ 0 h 836924"/>
              <a:gd name="connsiteX2" fmla="*/ 420624 w 420624"/>
              <a:gd name="connsiteY2" fmla="*/ 296482 h 836924"/>
              <a:gd name="connsiteX3" fmla="*/ 210314 w 420624"/>
              <a:gd name="connsiteY3" fmla="*/ 418462 h 836924"/>
              <a:gd name="connsiteX4" fmla="*/ 420624 w 420624"/>
              <a:gd name="connsiteY4" fmla="*/ 540442 h 836924"/>
              <a:gd name="connsiteX5" fmla="*/ 420624 w 420624"/>
              <a:gd name="connsiteY5" fmla="*/ 836924 h 836924"/>
              <a:gd name="connsiteX6" fmla="*/ 0 w 420624"/>
              <a:gd name="connsiteY6" fmla="*/ 836924 h 83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624" h="836924">
                <a:moveTo>
                  <a:pt x="0" y="0"/>
                </a:moveTo>
                <a:lnTo>
                  <a:pt x="420624" y="0"/>
                </a:lnTo>
                <a:lnTo>
                  <a:pt x="420624" y="296482"/>
                </a:lnTo>
                <a:lnTo>
                  <a:pt x="210314" y="418462"/>
                </a:lnTo>
                <a:lnTo>
                  <a:pt x="420624" y="540442"/>
                </a:lnTo>
                <a:lnTo>
                  <a:pt x="420624" y="836924"/>
                </a:lnTo>
                <a:lnTo>
                  <a:pt x="0" y="83692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52"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14954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A572C58-CA79-6AE3-185E-70D7861AF78C}"/>
              </a:ext>
            </a:extLst>
          </p:cNvPr>
          <p:cNvSpPr>
            <a:spLocks noGrp="1"/>
          </p:cNvSpPr>
          <p:nvPr>
            <p:ph type="title"/>
          </p:nvPr>
        </p:nvSpPr>
        <p:spPr>
          <a:xfrm>
            <a:off x="434975" y="449264"/>
            <a:ext cx="8224639" cy="773112"/>
          </a:xfrm>
        </p:spPr>
        <p:txBody>
          <a:bodyPr/>
          <a:lstStyle/>
          <a:p>
            <a:r>
              <a:rPr lang="en-US"/>
              <a:t>Security posture management with enhanced Secure Score</a:t>
            </a:r>
          </a:p>
        </p:txBody>
      </p:sp>
      <p:pic>
        <p:nvPicPr>
          <p:cNvPr id="6" name="Picture 5">
            <a:extLst>
              <a:ext uri="{FF2B5EF4-FFF2-40B4-BE49-F238E27FC236}">
                <a16:creationId xmlns:a16="http://schemas.microsoft.com/office/drawing/2014/main" id="{79571CFE-9E8A-DC09-C0EA-5D2C8B579FD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01408" y="3172684"/>
            <a:ext cx="406400" cy="406400"/>
          </a:xfrm>
          <a:prstGeom prst="rect">
            <a:avLst/>
          </a:prstGeom>
        </p:spPr>
      </p:pic>
      <p:sp>
        <p:nvSpPr>
          <p:cNvPr id="7" name="Rectangle 6">
            <a:extLst>
              <a:ext uri="{FF2B5EF4-FFF2-40B4-BE49-F238E27FC236}">
                <a16:creationId xmlns:a16="http://schemas.microsoft.com/office/drawing/2014/main" id="{5DF0A0F2-0B82-CC0C-DE0E-EB19D6DA7008}"/>
              </a:ext>
            </a:extLst>
          </p:cNvPr>
          <p:cNvSpPr/>
          <p:nvPr/>
        </p:nvSpPr>
        <p:spPr>
          <a:xfrm>
            <a:off x="910647" y="2255564"/>
            <a:ext cx="4573650" cy="3170099"/>
          </a:xfrm>
          <a:prstGeom prst="rect">
            <a:avLst/>
          </a:prstGeom>
        </p:spPr>
        <p:txBody>
          <a:bodyPr wrap="square" lIns="0">
            <a:spAutoFit/>
          </a:bodyPr>
          <a:lstStyle/>
          <a:p>
            <a:pPr marL="0" marR="0" lvl="0" indent="0" algn="l" defTabSz="93259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Gain instant insight into the security state of your cloud workloads</a:t>
            </a:r>
          </a:p>
          <a:p>
            <a:pPr marL="0" marR="0" lvl="0" indent="0" algn="l" defTabSz="93259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Address security vulnerabilities with </a:t>
            </a:r>
            <a:br>
              <a:rPr kumimoji="0" lang="en-US" sz="2000"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2000"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prioritized recommendations </a:t>
            </a:r>
          </a:p>
          <a:p>
            <a:pPr marL="0" marR="0" lvl="0" indent="0" algn="l" defTabSz="93259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Improve your secure score and overall security posture in minutes</a:t>
            </a:r>
          </a:p>
          <a:p>
            <a:pPr marL="0" marR="0" lvl="0" indent="0" algn="l" defTabSz="93259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Speed up regulatory compliance</a:t>
            </a:r>
          </a:p>
        </p:txBody>
      </p:sp>
      <p:pic>
        <p:nvPicPr>
          <p:cNvPr id="8" name="Picture 7">
            <a:extLst>
              <a:ext uri="{FF2B5EF4-FFF2-40B4-BE49-F238E27FC236}">
                <a16:creationId xmlns:a16="http://schemas.microsoft.com/office/drawing/2014/main" id="{E82CFA45-5765-19A7-038B-5CE3F918314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01408" y="2266793"/>
            <a:ext cx="406400" cy="406400"/>
          </a:xfrm>
          <a:prstGeom prst="rect">
            <a:avLst/>
          </a:prstGeom>
        </p:spPr>
      </p:pic>
      <p:pic>
        <p:nvPicPr>
          <p:cNvPr id="9" name="Picture 8">
            <a:extLst>
              <a:ext uri="{FF2B5EF4-FFF2-40B4-BE49-F238E27FC236}">
                <a16:creationId xmlns:a16="http://schemas.microsoft.com/office/drawing/2014/main" id="{DF95D0FB-54BC-E04E-9EDF-C99E0C18BEE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01408" y="4109167"/>
            <a:ext cx="406400" cy="406400"/>
          </a:xfrm>
          <a:prstGeom prst="rect">
            <a:avLst/>
          </a:prstGeom>
        </p:spPr>
      </p:pic>
      <p:pic>
        <p:nvPicPr>
          <p:cNvPr id="10" name="Picture 9">
            <a:extLst>
              <a:ext uri="{FF2B5EF4-FFF2-40B4-BE49-F238E27FC236}">
                <a16:creationId xmlns:a16="http://schemas.microsoft.com/office/drawing/2014/main" id="{D933C3F4-8F13-DCBD-D0D6-C1D6B232B01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4975" y="4988489"/>
            <a:ext cx="406400" cy="406400"/>
          </a:xfrm>
          <a:prstGeom prst="rect">
            <a:avLst/>
          </a:prstGeom>
        </p:spPr>
      </p:pic>
      <p:sp>
        <p:nvSpPr>
          <p:cNvPr id="11" name="TextBox 10">
            <a:extLst>
              <a:ext uri="{FF2B5EF4-FFF2-40B4-BE49-F238E27FC236}">
                <a16:creationId xmlns:a16="http://schemas.microsoft.com/office/drawing/2014/main" id="{23118E93-4009-D1BF-37F3-F3B10BCF3D03}"/>
              </a:ext>
            </a:extLst>
          </p:cNvPr>
          <p:cNvSpPr txBox="1"/>
          <p:nvPr/>
        </p:nvSpPr>
        <p:spPr>
          <a:xfrm>
            <a:off x="7667172" y="1468104"/>
            <a:ext cx="2630294" cy="28813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rPr>
              <a:t>Evaluated categories</a:t>
            </a:r>
          </a:p>
        </p:txBody>
      </p:sp>
      <p:sp>
        <p:nvSpPr>
          <p:cNvPr id="16" name="TextBox 15">
            <a:extLst>
              <a:ext uri="{FF2B5EF4-FFF2-40B4-BE49-F238E27FC236}">
                <a16:creationId xmlns:a16="http://schemas.microsoft.com/office/drawing/2014/main" id="{96F17EE6-5B01-31C2-4AB8-B729A3E05616}"/>
              </a:ext>
            </a:extLst>
          </p:cNvPr>
          <p:cNvSpPr txBox="1"/>
          <p:nvPr/>
        </p:nvSpPr>
        <p:spPr>
          <a:xfrm>
            <a:off x="6218237" y="1506572"/>
            <a:ext cx="985150" cy="654219"/>
          </a:xfrm>
          <a:prstGeom prst="rect">
            <a:avLst/>
          </a:prstGeom>
          <a:noFill/>
        </p:spPr>
        <p:txBody>
          <a:bodyPr wrap="square" lIns="0" tIns="0" rIns="0" bIns="0" rtlCol="0" anchor="b">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rPr>
              <a:t>Access</a:t>
            </a:r>
          </a:p>
        </p:txBody>
      </p:sp>
      <p:sp>
        <p:nvSpPr>
          <p:cNvPr id="13" name="TextBox 12">
            <a:extLst>
              <a:ext uri="{FF2B5EF4-FFF2-40B4-BE49-F238E27FC236}">
                <a16:creationId xmlns:a16="http://schemas.microsoft.com/office/drawing/2014/main" id="{23B6E3A9-F73F-A361-3968-A2C0FDA303F5}"/>
              </a:ext>
            </a:extLst>
          </p:cNvPr>
          <p:cNvSpPr txBox="1"/>
          <p:nvPr/>
        </p:nvSpPr>
        <p:spPr>
          <a:xfrm>
            <a:off x="7353926" y="1506572"/>
            <a:ext cx="985150" cy="654219"/>
          </a:xfrm>
          <a:prstGeom prst="rect">
            <a:avLst/>
          </a:prstGeom>
          <a:noFill/>
        </p:spPr>
        <p:txBody>
          <a:bodyPr wrap="square" lIns="0" tIns="0" rIns="0" bIns="0" rtlCol="0" anchor="b">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rPr>
              <a:t>Compute</a:t>
            </a:r>
          </a:p>
        </p:txBody>
      </p:sp>
      <p:sp>
        <p:nvSpPr>
          <p:cNvPr id="17" name="TextBox 16">
            <a:extLst>
              <a:ext uri="{FF2B5EF4-FFF2-40B4-BE49-F238E27FC236}">
                <a16:creationId xmlns:a16="http://schemas.microsoft.com/office/drawing/2014/main" id="{1A65E2F2-55A8-EF26-3347-2979689A039A}"/>
              </a:ext>
            </a:extLst>
          </p:cNvPr>
          <p:cNvSpPr txBox="1"/>
          <p:nvPr/>
        </p:nvSpPr>
        <p:spPr>
          <a:xfrm>
            <a:off x="8489615" y="1506572"/>
            <a:ext cx="985150" cy="654219"/>
          </a:xfrm>
          <a:prstGeom prst="rect">
            <a:avLst/>
          </a:prstGeom>
          <a:noFill/>
        </p:spPr>
        <p:txBody>
          <a:bodyPr wrap="square" lIns="0" tIns="0" rIns="0" bIns="0" rtlCol="0" anchor="b">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rPr>
              <a:t>SQL Server</a:t>
            </a:r>
          </a:p>
        </p:txBody>
      </p:sp>
      <p:sp>
        <p:nvSpPr>
          <p:cNvPr id="15" name="TextBox 14">
            <a:extLst>
              <a:ext uri="{FF2B5EF4-FFF2-40B4-BE49-F238E27FC236}">
                <a16:creationId xmlns:a16="http://schemas.microsoft.com/office/drawing/2014/main" id="{A712AC1C-DF54-E9D4-0ABA-AF363058B8E6}"/>
              </a:ext>
            </a:extLst>
          </p:cNvPr>
          <p:cNvSpPr txBox="1"/>
          <p:nvPr/>
        </p:nvSpPr>
        <p:spPr>
          <a:xfrm>
            <a:off x="9625305" y="1506572"/>
            <a:ext cx="985150" cy="654219"/>
          </a:xfrm>
          <a:prstGeom prst="rect">
            <a:avLst/>
          </a:prstGeom>
          <a:noFill/>
        </p:spPr>
        <p:txBody>
          <a:bodyPr wrap="square" lIns="0" tIns="0" rIns="0" bIns="0" rtlCol="0" anchor="b">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rPr>
              <a:t>Network</a:t>
            </a:r>
          </a:p>
        </p:txBody>
      </p:sp>
      <p:sp>
        <p:nvSpPr>
          <p:cNvPr id="14" name="TextBox 13">
            <a:extLst>
              <a:ext uri="{FF2B5EF4-FFF2-40B4-BE49-F238E27FC236}">
                <a16:creationId xmlns:a16="http://schemas.microsoft.com/office/drawing/2014/main" id="{CD4A6AB9-D7A0-A607-ADE4-08654A6D0151}"/>
              </a:ext>
            </a:extLst>
          </p:cNvPr>
          <p:cNvSpPr txBox="1"/>
          <p:nvPr/>
        </p:nvSpPr>
        <p:spPr>
          <a:xfrm>
            <a:off x="10760993" y="1506572"/>
            <a:ext cx="985150" cy="654219"/>
          </a:xfrm>
          <a:prstGeom prst="rect">
            <a:avLst/>
          </a:prstGeom>
          <a:noFill/>
        </p:spPr>
        <p:txBody>
          <a:bodyPr wrap="square" lIns="0" tIns="0" rIns="0" bIns="0" rtlCol="0" anchor="b">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rPr>
              <a:t>App</a:t>
            </a:r>
          </a:p>
        </p:txBody>
      </p:sp>
      <p:sp>
        <p:nvSpPr>
          <p:cNvPr id="12" name="TextBox 11">
            <a:extLst>
              <a:ext uri="{FF2B5EF4-FFF2-40B4-BE49-F238E27FC236}">
                <a16:creationId xmlns:a16="http://schemas.microsoft.com/office/drawing/2014/main" id="{EBF48BEE-67C2-647A-DA8E-7C7CE0212303}"/>
              </a:ext>
            </a:extLst>
          </p:cNvPr>
          <p:cNvSpPr txBox="1"/>
          <p:nvPr/>
        </p:nvSpPr>
        <p:spPr>
          <a:xfrm>
            <a:off x="7754083" y="4598751"/>
            <a:ext cx="2456471" cy="28813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rPr>
              <a:t>Secure Score impact</a:t>
            </a:r>
          </a:p>
        </p:txBody>
      </p:sp>
      <p:grpSp>
        <p:nvGrpSpPr>
          <p:cNvPr id="3" name="Group 2" descr="Secure score example of 50%">
            <a:extLst>
              <a:ext uri="{FF2B5EF4-FFF2-40B4-BE49-F238E27FC236}">
                <a16:creationId xmlns:a16="http://schemas.microsoft.com/office/drawing/2014/main" id="{7853B88A-2C07-D7A1-670B-EA636845D238}"/>
              </a:ext>
            </a:extLst>
          </p:cNvPr>
          <p:cNvGrpSpPr/>
          <p:nvPr/>
        </p:nvGrpSpPr>
        <p:grpSpPr>
          <a:xfrm>
            <a:off x="8086082" y="4843428"/>
            <a:ext cx="1792216" cy="1857283"/>
            <a:chOff x="8474697" y="4826289"/>
            <a:chExt cx="1567059" cy="1623952"/>
          </a:xfrm>
        </p:grpSpPr>
        <p:graphicFrame>
          <p:nvGraphicFramePr>
            <p:cNvPr id="4" name="Chart 3">
              <a:extLst>
                <a:ext uri="{FF2B5EF4-FFF2-40B4-BE49-F238E27FC236}">
                  <a16:creationId xmlns:a16="http://schemas.microsoft.com/office/drawing/2014/main" id="{F2915E4D-885F-0900-C17A-802198E133B4}"/>
                </a:ext>
              </a:extLst>
            </p:cNvPr>
            <p:cNvGraphicFramePr/>
            <p:nvPr/>
          </p:nvGraphicFramePr>
          <p:xfrm>
            <a:off x="8474697" y="4826289"/>
            <a:ext cx="1567059" cy="162395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F5BE592-26EC-8E0D-EF89-370991776A0D}"/>
                </a:ext>
              </a:extLst>
            </p:cNvPr>
            <p:cNvSpPr txBox="1"/>
            <p:nvPr/>
          </p:nvSpPr>
          <p:spPr>
            <a:xfrm>
              <a:off x="8685308" y="5373424"/>
              <a:ext cx="1189843" cy="652919"/>
            </a:xfrm>
            <a:prstGeom prst="rect">
              <a:avLst/>
            </a:prstGeom>
            <a:noFill/>
          </p:spPr>
          <p:txBody>
            <a:bodyPr wrap="square" lIns="0" tIns="0" rIns="0" bIns="0" rtlCol="0">
              <a:noAutofit/>
            </a:bodyPr>
            <a:lstStyle/>
            <a:p>
              <a:pPr marL="0" marR="0" lvl="0" indent="0" algn="ctr" defTabSz="932563"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50</a:t>
              </a:r>
              <a:r>
                <a:rPr kumimoji="0" lang="en-US" sz="20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a:t>
              </a:r>
            </a:p>
            <a:p>
              <a:pPr marL="0" marR="0" lvl="0" indent="0" algn="ctr" defTabSz="932563"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rPr>
                <a:t>Secure</a:t>
              </a:r>
              <a:b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rPr>
              </a:b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rPr>
                <a:t>Score</a:t>
              </a:r>
            </a:p>
          </p:txBody>
        </p:sp>
      </p:grpSp>
      <p:cxnSp>
        <p:nvCxnSpPr>
          <p:cNvPr id="18" name="Straight Connector 17">
            <a:extLst>
              <a:ext uri="{FF2B5EF4-FFF2-40B4-BE49-F238E27FC236}">
                <a16:creationId xmlns:a16="http://schemas.microsoft.com/office/drawing/2014/main" id="{5CA6E999-ECFA-F543-01AD-F16CD7F3F477}"/>
              </a:ext>
              <a:ext uri="{C183D7F6-B498-43B3-948B-1728B52AA6E4}">
                <adec:decorative xmlns:adec="http://schemas.microsoft.com/office/drawing/2017/decorative" val="1"/>
              </a:ext>
            </a:extLst>
          </p:cNvPr>
          <p:cNvCxnSpPr/>
          <p:nvPr/>
        </p:nvCxnSpPr>
        <p:spPr>
          <a:xfrm>
            <a:off x="6710812" y="2678167"/>
            <a:ext cx="0" cy="573885"/>
          </a:xfrm>
          <a:prstGeom prst="line">
            <a:avLst/>
          </a:prstGeom>
          <a:ln w="19050">
            <a:solidFill>
              <a:schemeClr val="tx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915349A-86C8-6A29-5C47-47797D72928F}"/>
              </a:ext>
              <a:ext uri="{C183D7F6-B498-43B3-948B-1728B52AA6E4}">
                <adec:decorative xmlns:adec="http://schemas.microsoft.com/office/drawing/2017/decorative" val="1"/>
              </a:ext>
            </a:extLst>
          </p:cNvPr>
          <p:cNvCxnSpPr/>
          <p:nvPr/>
        </p:nvCxnSpPr>
        <p:spPr>
          <a:xfrm>
            <a:off x="7846501" y="2678167"/>
            <a:ext cx="0" cy="573885"/>
          </a:xfrm>
          <a:prstGeom prst="line">
            <a:avLst/>
          </a:prstGeom>
          <a:ln w="19050">
            <a:solidFill>
              <a:schemeClr val="tx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0BF656-5ACD-1B9C-940D-AF0F44B15502}"/>
              </a:ext>
              <a:ext uri="{C183D7F6-B498-43B3-948B-1728B52AA6E4}">
                <adec:decorative xmlns:adec="http://schemas.microsoft.com/office/drawing/2017/decorative" val="1"/>
              </a:ext>
            </a:extLst>
          </p:cNvPr>
          <p:cNvCxnSpPr/>
          <p:nvPr/>
        </p:nvCxnSpPr>
        <p:spPr>
          <a:xfrm>
            <a:off x="8982190" y="2678167"/>
            <a:ext cx="0" cy="573885"/>
          </a:xfrm>
          <a:prstGeom prst="line">
            <a:avLst/>
          </a:prstGeom>
          <a:ln w="19050">
            <a:solidFill>
              <a:schemeClr val="tx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4F4565-E2CF-5DFA-8667-EC3907C3B5C1}"/>
              </a:ext>
              <a:ext uri="{C183D7F6-B498-43B3-948B-1728B52AA6E4}">
                <adec:decorative xmlns:adec="http://schemas.microsoft.com/office/drawing/2017/decorative" val="1"/>
              </a:ext>
            </a:extLst>
          </p:cNvPr>
          <p:cNvCxnSpPr/>
          <p:nvPr/>
        </p:nvCxnSpPr>
        <p:spPr>
          <a:xfrm>
            <a:off x="10117880" y="2678167"/>
            <a:ext cx="0" cy="573885"/>
          </a:xfrm>
          <a:prstGeom prst="line">
            <a:avLst/>
          </a:prstGeom>
          <a:ln w="19050">
            <a:solidFill>
              <a:schemeClr val="tx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0D6E85-02AE-E2EA-DD39-2752174C487D}"/>
              </a:ext>
              <a:ext uri="{C183D7F6-B498-43B3-948B-1728B52AA6E4}">
                <adec:decorative xmlns:adec="http://schemas.microsoft.com/office/drawing/2017/decorative" val="1"/>
              </a:ext>
            </a:extLst>
          </p:cNvPr>
          <p:cNvCxnSpPr/>
          <p:nvPr/>
        </p:nvCxnSpPr>
        <p:spPr>
          <a:xfrm>
            <a:off x="11253568" y="2678167"/>
            <a:ext cx="0" cy="573885"/>
          </a:xfrm>
          <a:prstGeom prst="line">
            <a:avLst/>
          </a:prstGeom>
          <a:ln w="19050">
            <a:solidFill>
              <a:schemeClr val="tx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C8FD7C1-8175-B8FB-5145-5C5B351B3E2C}"/>
              </a:ext>
              <a:ext uri="{C183D7F6-B498-43B3-948B-1728B52AA6E4}">
                <adec:decorative xmlns:adec="http://schemas.microsoft.com/office/drawing/2017/decorative" val="1"/>
              </a:ext>
            </a:extLst>
          </p:cNvPr>
          <p:cNvSpPr/>
          <p:nvPr/>
        </p:nvSpPr>
        <p:spPr bwMode="auto">
          <a:xfrm>
            <a:off x="6388236" y="3352358"/>
            <a:ext cx="645153" cy="645153"/>
          </a:xfrm>
          <a:prstGeom prst="ellipse">
            <a:avLst/>
          </a:prstGeom>
          <a:solidFill>
            <a:schemeClr val="bg1"/>
          </a:solidFill>
          <a:ln w="15875" cap="sq">
            <a:no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mn-cs"/>
            </a:endParaRPr>
          </a:p>
        </p:txBody>
      </p:sp>
      <p:sp>
        <p:nvSpPr>
          <p:cNvPr id="24" name="Oval 23">
            <a:extLst>
              <a:ext uri="{FF2B5EF4-FFF2-40B4-BE49-F238E27FC236}">
                <a16:creationId xmlns:a16="http://schemas.microsoft.com/office/drawing/2014/main" id="{2697E0C0-D5DE-75BF-D763-CA50864CF501}"/>
              </a:ext>
              <a:ext uri="{C183D7F6-B498-43B3-948B-1728B52AA6E4}">
                <adec:decorative xmlns:adec="http://schemas.microsoft.com/office/drawing/2017/decorative" val="1"/>
              </a:ext>
            </a:extLst>
          </p:cNvPr>
          <p:cNvSpPr/>
          <p:nvPr/>
        </p:nvSpPr>
        <p:spPr bwMode="auto">
          <a:xfrm>
            <a:off x="7523925" y="3352358"/>
            <a:ext cx="645153" cy="645153"/>
          </a:xfrm>
          <a:prstGeom prst="ellipse">
            <a:avLst/>
          </a:prstGeom>
          <a:solidFill>
            <a:schemeClr val="bg1"/>
          </a:solidFill>
          <a:ln w="15875" cap="sq">
            <a:no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mn-cs"/>
            </a:endParaRPr>
          </a:p>
        </p:txBody>
      </p:sp>
      <p:sp>
        <p:nvSpPr>
          <p:cNvPr id="25" name="Oval 24">
            <a:extLst>
              <a:ext uri="{FF2B5EF4-FFF2-40B4-BE49-F238E27FC236}">
                <a16:creationId xmlns:a16="http://schemas.microsoft.com/office/drawing/2014/main" id="{1D386218-BFDA-2A90-BB14-29973BF9C014}"/>
              </a:ext>
              <a:ext uri="{C183D7F6-B498-43B3-948B-1728B52AA6E4}">
                <adec:decorative xmlns:adec="http://schemas.microsoft.com/office/drawing/2017/decorative" val="1"/>
              </a:ext>
            </a:extLst>
          </p:cNvPr>
          <p:cNvSpPr/>
          <p:nvPr/>
        </p:nvSpPr>
        <p:spPr bwMode="auto">
          <a:xfrm>
            <a:off x="8659614" y="3352358"/>
            <a:ext cx="645153" cy="645153"/>
          </a:xfrm>
          <a:prstGeom prst="ellipse">
            <a:avLst/>
          </a:prstGeom>
          <a:solidFill>
            <a:schemeClr val="bg1"/>
          </a:solidFill>
          <a:ln w="15875" cap="sq">
            <a:no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mn-cs"/>
            </a:endParaRPr>
          </a:p>
        </p:txBody>
      </p:sp>
      <p:sp>
        <p:nvSpPr>
          <p:cNvPr id="26" name="Oval 25">
            <a:extLst>
              <a:ext uri="{FF2B5EF4-FFF2-40B4-BE49-F238E27FC236}">
                <a16:creationId xmlns:a16="http://schemas.microsoft.com/office/drawing/2014/main" id="{E236A73B-A2FE-6C40-A344-C742AF641572}"/>
              </a:ext>
              <a:ext uri="{C183D7F6-B498-43B3-948B-1728B52AA6E4}">
                <adec:decorative xmlns:adec="http://schemas.microsoft.com/office/drawing/2017/decorative" val="1"/>
              </a:ext>
            </a:extLst>
          </p:cNvPr>
          <p:cNvSpPr/>
          <p:nvPr/>
        </p:nvSpPr>
        <p:spPr bwMode="auto">
          <a:xfrm>
            <a:off x="9795304" y="3352358"/>
            <a:ext cx="645153" cy="645153"/>
          </a:xfrm>
          <a:prstGeom prst="ellipse">
            <a:avLst/>
          </a:prstGeom>
          <a:solidFill>
            <a:schemeClr val="bg1"/>
          </a:solidFill>
          <a:ln w="15875" cap="sq">
            <a:no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413B932E-42B6-3E95-F7C5-AE7FE7F204D6}"/>
              </a:ext>
              <a:ext uri="{C183D7F6-B498-43B3-948B-1728B52AA6E4}">
                <adec:decorative xmlns:adec="http://schemas.microsoft.com/office/drawing/2017/decorative" val="1"/>
              </a:ext>
            </a:extLst>
          </p:cNvPr>
          <p:cNvSpPr/>
          <p:nvPr/>
        </p:nvSpPr>
        <p:spPr bwMode="auto">
          <a:xfrm>
            <a:off x="10930992" y="3352358"/>
            <a:ext cx="645153" cy="645153"/>
          </a:xfrm>
          <a:prstGeom prst="ellipse">
            <a:avLst/>
          </a:prstGeom>
          <a:solidFill>
            <a:schemeClr val="bg1"/>
          </a:solidFill>
          <a:ln w="15875" cap="sq">
            <a:no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7C9E9E01-302F-4BD8-C040-7DBC97CB21F2}"/>
              </a:ext>
              <a:ext uri="{C183D7F6-B498-43B3-948B-1728B52AA6E4}">
                <adec:decorative xmlns:adec="http://schemas.microsoft.com/office/drawing/2017/decorative" val="1"/>
              </a:ext>
            </a:extLst>
          </p:cNvPr>
          <p:cNvSpPr txBox="1"/>
          <p:nvPr/>
        </p:nvSpPr>
        <p:spPr>
          <a:xfrm>
            <a:off x="7353926" y="3177446"/>
            <a:ext cx="985150" cy="645153"/>
          </a:xfrm>
          <a:prstGeom prst="rect">
            <a:avLst/>
          </a:prstGeom>
          <a:noFill/>
        </p:spPr>
        <p:txBody>
          <a:bodyPr wrap="square" lIns="0" tIns="0" rIns="0" bIns="0" rtlCol="0" anchor="b">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+2</a:t>
            </a:r>
            <a:r>
              <a:rPr kumimoji="0" lang="en-US" sz="1632"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a:t>
            </a:r>
          </a:p>
        </p:txBody>
      </p:sp>
      <p:sp>
        <p:nvSpPr>
          <p:cNvPr id="29" name="TextBox 28">
            <a:extLst>
              <a:ext uri="{FF2B5EF4-FFF2-40B4-BE49-F238E27FC236}">
                <a16:creationId xmlns:a16="http://schemas.microsoft.com/office/drawing/2014/main" id="{DC6B30A3-1ECD-507A-E273-3D4FD5284274}"/>
              </a:ext>
              <a:ext uri="{C183D7F6-B498-43B3-948B-1728B52AA6E4}">
                <adec:decorative xmlns:adec="http://schemas.microsoft.com/office/drawing/2017/decorative" val="1"/>
              </a:ext>
            </a:extLst>
          </p:cNvPr>
          <p:cNvSpPr txBox="1"/>
          <p:nvPr/>
        </p:nvSpPr>
        <p:spPr>
          <a:xfrm>
            <a:off x="10760993" y="3177446"/>
            <a:ext cx="985150" cy="645153"/>
          </a:xfrm>
          <a:prstGeom prst="rect">
            <a:avLst/>
          </a:prstGeom>
          <a:noFill/>
        </p:spPr>
        <p:txBody>
          <a:bodyPr wrap="square" lIns="0" tIns="0" rIns="0" bIns="0" rtlCol="0" anchor="b">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+2</a:t>
            </a:r>
            <a:r>
              <a:rPr kumimoji="0" lang="en-US" sz="1632"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a:t>
            </a:r>
            <a:r>
              <a:rPr kumimoji="0" lang="en-US" sz="204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 </a:t>
            </a:r>
          </a:p>
        </p:txBody>
      </p:sp>
      <p:sp>
        <p:nvSpPr>
          <p:cNvPr id="30" name="TextBox 29">
            <a:extLst>
              <a:ext uri="{FF2B5EF4-FFF2-40B4-BE49-F238E27FC236}">
                <a16:creationId xmlns:a16="http://schemas.microsoft.com/office/drawing/2014/main" id="{3663079F-94DF-5B91-5EDC-F1C369387F1F}"/>
              </a:ext>
              <a:ext uri="{C183D7F6-B498-43B3-948B-1728B52AA6E4}">
                <adec:decorative xmlns:adec="http://schemas.microsoft.com/office/drawing/2017/decorative" val="1"/>
              </a:ext>
            </a:extLst>
          </p:cNvPr>
          <p:cNvSpPr txBox="1"/>
          <p:nvPr/>
        </p:nvSpPr>
        <p:spPr>
          <a:xfrm>
            <a:off x="9625305" y="3177446"/>
            <a:ext cx="985150" cy="645153"/>
          </a:xfrm>
          <a:prstGeom prst="rect">
            <a:avLst/>
          </a:prstGeom>
          <a:noFill/>
        </p:spPr>
        <p:txBody>
          <a:bodyPr wrap="square" lIns="0" tIns="0" rIns="0" bIns="0" rtlCol="0" anchor="b">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+3</a:t>
            </a:r>
            <a:r>
              <a:rPr kumimoji="0" lang="en-US" sz="1632"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a:t>
            </a:r>
          </a:p>
        </p:txBody>
      </p:sp>
      <p:sp>
        <p:nvSpPr>
          <p:cNvPr id="31" name="TextBox 30">
            <a:extLst>
              <a:ext uri="{FF2B5EF4-FFF2-40B4-BE49-F238E27FC236}">
                <a16:creationId xmlns:a16="http://schemas.microsoft.com/office/drawing/2014/main" id="{0F223A22-4200-F2AF-14A6-7FE20D44A9C8}"/>
              </a:ext>
              <a:ext uri="{C183D7F6-B498-43B3-948B-1728B52AA6E4}">
                <adec:decorative xmlns:adec="http://schemas.microsoft.com/office/drawing/2017/decorative" val="1"/>
              </a:ext>
            </a:extLst>
          </p:cNvPr>
          <p:cNvSpPr txBox="1"/>
          <p:nvPr/>
        </p:nvSpPr>
        <p:spPr>
          <a:xfrm>
            <a:off x="6218237" y="3177446"/>
            <a:ext cx="985150" cy="645153"/>
          </a:xfrm>
          <a:prstGeom prst="rect">
            <a:avLst/>
          </a:prstGeom>
          <a:noFill/>
        </p:spPr>
        <p:txBody>
          <a:bodyPr wrap="square" lIns="0" tIns="0" rIns="0" bIns="0" rtlCol="0" anchor="b">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+7</a:t>
            </a:r>
            <a:r>
              <a:rPr kumimoji="0" lang="en-US" sz="1632"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a:t>
            </a:r>
            <a:endParaRPr kumimoji="0" lang="en-US" sz="204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8ACF01DE-758E-3FE2-DDD8-415A26E3D0EE}"/>
              </a:ext>
              <a:ext uri="{C183D7F6-B498-43B3-948B-1728B52AA6E4}">
                <adec:decorative xmlns:adec="http://schemas.microsoft.com/office/drawing/2017/decorative" val="1"/>
              </a:ext>
            </a:extLst>
          </p:cNvPr>
          <p:cNvSpPr txBox="1"/>
          <p:nvPr/>
        </p:nvSpPr>
        <p:spPr>
          <a:xfrm>
            <a:off x="8489615" y="3177446"/>
            <a:ext cx="985150" cy="645153"/>
          </a:xfrm>
          <a:prstGeom prst="rect">
            <a:avLst/>
          </a:prstGeom>
          <a:noFill/>
        </p:spPr>
        <p:txBody>
          <a:bodyPr wrap="square" lIns="0" tIns="0" rIns="0" bIns="0" rtlCol="0" anchor="b">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+1</a:t>
            </a:r>
            <a:r>
              <a:rPr kumimoji="0" lang="en-US" sz="1632"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a:t>
            </a:r>
          </a:p>
        </p:txBody>
      </p:sp>
      <p:grpSp>
        <p:nvGrpSpPr>
          <p:cNvPr id="33" name="Group 32">
            <a:extLst>
              <a:ext uri="{FF2B5EF4-FFF2-40B4-BE49-F238E27FC236}">
                <a16:creationId xmlns:a16="http://schemas.microsoft.com/office/drawing/2014/main" id="{98C1E67F-2221-6221-88B4-0ED0A667195B}"/>
              </a:ext>
              <a:ext uri="{C183D7F6-B498-43B3-948B-1728B52AA6E4}">
                <adec:decorative xmlns:adec="http://schemas.microsoft.com/office/drawing/2017/decorative" val="1"/>
              </a:ext>
            </a:extLst>
          </p:cNvPr>
          <p:cNvGrpSpPr/>
          <p:nvPr/>
        </p:nvGrpSpPr>
        <p:grpSpPr>
          <a:xfrm>
            <a:off x="6710812" y="4205086"/>
            <a:ext cx="4542756" cy="343231"/>
            <a:chOff x="6710812" y="4290150"/>
            <a:chExt cx="4542756" cy="343231"/>
          </a:xfrm>
        </p:grpSpPr>
        <p:sp>
          <p:nvSpPr>
            <p:cNvPr id="34" name="Right Bracket 33">
              <a:extLst>
                <a:ext uri="{FF2B5EF4-FFF2-40B4-BE49-F238E27FC236}">
                  <a16:creationId xmlns:a16="http://schemas.microsoft.com/office/drawing/2014/main" id="{A4DE2150-89E3-C81E-A409-C3B2611430E9}"/>
                </a:ext>
              </a:extLst>
            </p:cNvPr>
            <p:cNvSpPr/>
            <p:nvPr/>
          </p:nvSpPr>
          <p:spPr>
            <a:xfrm rot="5400000">
              <a:off x="8917507" y="2083455"/>
              <a:ext cx="129366" cy="4542756"/>
            </a:xfrm>
            <a:prstGeom prst="rightBracket">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940ACEB7-CBCB-3845-F2FC-3DE01DDD738F}"/>
                </a:ext>
              </a:extLst>
            </p:cNvPr>
            <p:cNvCxnSpPr>
              <a:cxnSpLocks/>
            </p:cNvCxnSpPr>
            <p:nvPr/>
          </p:nvCxnSpPr>
          <p:spPr>
            <a:xfrm>
              <a:off x="8982126" y="4407757"/>
              <a:ext cx="0" cy="225624"/>
            </a:xfrm>
            <a:prstGeom prst="line">
              <a:avLst/>
            </a:prstGeom>
            <a:ln w="19050">
              <a:solidFill>
                <a:schemeClr val="tx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D44DC1D-74A1-976A-1AF4-8713FEBC0C45}"/>
              </a:ext>
              <a:ext uri="{C183D7F6-B498-43B3-948B-1728B52AA6E4}">
                <adec:decorative xmlns:adec="http://schemas.microsoft.com/office/drawing/2017/decorative" val="1"/>
              </a:ext>
            </a:extLst>
          </p:cNvPr>
          <p:cNvGrpSpPr/>
          <p:nvPr/>
        </p:nvGrpSpPr>
        <p:grpSpPr>
          <a:xfrm>
            <a:off x="6388236" y="2252497"/>
            <a:ext cx="645153" cy="645153"/>
            <a:chOff x="6388236" y="2337561"/>
            <a:chExt cx="645153" cy="645153"/>
          </a:xfrm>
        </p:grpSpPr>
        <p:sp>
          <p:nvSpPr>
            <p:cNvPr id="37" name="Oval 36">
              <a:extLst>
                <a:ext uri="{FF2B5EF4-FFF2-40B4-BE49-F238E27FC236}">
                  <a16:creationId xmlns:a16="http://schemas.microsoft.com/office/drawing/2014/main" id="{F09EE5D8-FD3F-450F-E174-13A2CDAC03FE}"/>
                </a:ext>
              </a:extLst>
            </p:cNvPr>
            <p:cNvSpPr/>
            <p:nvPr/>
          </p:nvSpPr>
          <p:spPr bwMode="auto">
            <a:xfrm>
              <a:off x="6388236" y="2337561"/>
              <a:ext cx="645153" cy="645153"/>
            </a:xfrm>
            <a:prstGeom prst="ellipse">
              <a:avLst/>
            </a:prstGeom>
            <a:solidFill>
              <a:schemeClr val="bg1"/>
            </a:solidFill>
            <a:ln w="15875" cap="sq">
              <a:no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mn-cs"/>
              </a:endParaRPr>
            </a:p>
          </p:txBody>
        </p:sp>
        <p:grpSp>
          <p:nvGrpSpPr>
            <p:cNvPr id="38" name="Group 62">
              <a:extLst>
                <a:ext uri="{FF2B5EF4-FFF2-40B4-BE49-F238E27FC236}">
                  <a16:creationId xmlns:a16="http://schemas.microsoft.com/office/drawing/2014/main" id="{AC420DD3-0E3B-64AF-90FE-B4F9675D6C41}"/>
                </a:ext>
              </a:extLst>
            </p:cNvPr>
            <p:cNvGrpSpPr>
              <a:grpSpLocks noChangeAspect="1"/>
            </p:cNvGrpSpPr>
            <p:nvPr/>
          </p:nvGrpSpPr>
          <p:grpSpPr bwMode="auto">
            <a:xfrm>
              <a:off x="6539994" y="2489319"/>
              <a:ext cx="341637" cy="341637"/>
              <a:chOff x="5874" y="800"/>
              <a:chExt cx="256" cy="256"/>
            </a:xfrm>
          </p:grpSpPr>
          <p:sp>
            <p:nvSpPr>
              <p:cNvPr id="39" name="AutoShape 61">
                <a:extLst>
                  <a:ext uri="{FF2B5EF4-FFF2-40B4-BE49-F238E27FC236}">
                    <a16:creationId xmlns:a16="http://schemas.microsoft.com/office/drawing/2014/main" id="{CAA5DC59-CD78-BAC2-A2E7-2D1EDBEBDDDB}"/>
                  </a:ext>
                </a:extLst>
              </p:cNvPr>
              <p:cNvSpPr>
                <a:spLocks noChangeAspect="1" noChangeArrowheads="1" noTextEdit="1"/>
              </p:cNvSpPr>
              <p:nvPr/>
            </p:nvSpPr>
            <p:spPr bwMode="auto">
              <a:xfrm>
                <a:off x="5874" y="800"/>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5800">
                        <a:srgbClr val="0078D4"/>
                      </a:gs>
                      <a:gs pos="2000">
                        <a:srgbClr val="0078D4"/>
                      </a:gs>
                    </a:gsLst>
                    <a:lin ang="5400000" scaled="0"/>
                  </a:gradFill>
                  <a:effectLst/>
                  <a:uLnTx/>
                  <a:uFillTx/>
                  <a:latin typeface="Segoe UI"/>
                  <a:ea typeface="+mn-ea"/>
                  <a:cs typeface="+mn-cs"/>
                </a:endParaRPr>
              </a:p>
            </p:txBody>
          </p:sp>
          <p:sp>
            <p:nvSpPr>
              <p:cNvPr id="40" name="Freeform 63">
                <a:extLst>
                  <a:ext uri="{FF2B5EF4-FFF2-40B4-BE49-F238E27FC236}">
                    <a16:creationId xmlns:a16="http://schemas.microsoft.com/office/drawing/2014/main" id="{51F66D49-D9E7-0674-1A23-4AB95FF4D893}"/>
                  </a:ext>
                </a:extLst>
              </p:cNvPr>
              <p:cNvSpPr>
                <a:spLocks noEditPoints="1"/>
              </p:cNvSpPr>
              <p:nvPr/>
            </p:nvSpPr>
            <p:spPr bwMode="auto">
              <a:xfrm>
                <a:off x="5882" y="805"/>
                <a:ext cx="248" cy="248"/>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5800">
                        <a:srgbClr val="0078D4"/>
                      </a:gs>
                      <a:gs pos="2000">
                        <a:srgbClr val="0078D4"/>
                      </a:gs>
                    </a:gsLst>
                    <a:lin ang="5400000" scaled="0"/>
                  </a:gra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308CE93E-5A51-270C-B79C-9C4C663050D9}"/>
              </a:ext>
              <a:ext uri="{C183D7F6-B498-43B3-948B-1728B52AA6E4}">
                <adec:decorative xmlns:adec="http://schemas.microsoft.com/office/drawing/2017/decorative" val="1"/>
              </a:ext>
            </a:extLst>
          </p:cNvPr>
          <p:cNvGrpSpPr/>
          <p:nvPr/>
        </p:nvGrpSpPr>
        <p:grpSpPr>
          <a:xfrm>
            <a:off x="7523925" y="2252497"/>
            <a:ext cx="645153" cy="645153"/>
            <a:chOff x="7523925" y="2337561"/>
            <a:chExt cx="645153" cy="645153"/>
          </a:xfrm>
        </p:grpSpPr>
        <p:sp>
          <p:nvSpPr>
            <p:cNvPr id="42" name="Oval 41">
              <a:extLst>
                <a:ext uri="{FF2B5EF4-FFF2-40B4-BE49-F238E27FC236}">
                  <a16:creationId xmlns:a16="http://schemas.microsoft.com/office/drawing/2014/main" id="{91C1F5DC-A181-7449-CC8E-7F016C547E49}"/>
                </a:ext>
              </a:extLst>
            </p:cNvPr>
            <p:cNvSpPr/>
            <p:nvPr/>
          </p:nvSpPr>
          <p:spPr bwMode="auto">
            <a:xfrm>
              <a:off x="7523925" y="2337561"/>
              <a:ext cx="645153" cy="645153"/>
            </a:xfrm>
            <a:prstGeom prst="ellipse">
              <a:avLst/>
            </a:prstGeom>
            <a:solidFill>
              <a:schemeClr val="bg1"/>
            </a:solidFill>
            <a:ln w="15875" cap="sq">
              <a:no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mn-cs"/>
              </a:endParaRPr>
            </a:p>
          </p:txBody>
        </p:sp>
        <p:pic>
          <p:nvPicPr>
            <p:cNvPr id="43" name="Picture 42">
              <a:extLst>
                <a:ext uri="{FF2B5EF4-FFF2-40B4-BE49-F238E27FC236}">
                  <a16:creationId xmlns:a16="http://schemas.microsoft.com/office/drawing/2014/main" id="{585EB38A-DE85-168E-D0B6-6CF9815F520B}"/>
                </a:ext>
              </a:extLst>
            </p:cNvPr>
            <p:cNvPicPr>
              <a:picLocks noChangeAspect="1"/>
            </p:cNvPicPr>
            <p:nvPr/>
          </p:nvPicPr>
          <p:blipFill>
            <a:blip r:embed="rId5"/>
            <a:stretch>
              <a:fillRect/>
            </a:stretch>
          </p:blipFill>
          <p:spPr>
            <a:xfrm>
              <a:off x="7675683" y="2489319"/>
              <a:ext cx="341637" cy="341637"/>
            </a:xfrm>
            <a:prstGeom prst="rect">
              <a:avLst/>
            </a:prstGeom>
          </p:spPr>
        </p:pic>
      </p:grpSp>
      <p:grpSp>
        <p:nvGrpSpPr>
          <p:cNvPr id="44" name="Group 43">
            <a:extLst>
              <a:ext uri="{FF2B5EF4-FFF2-40B4-BE49-F238E27FC236}">
                <a16:creationId xmlns:a16="http://schemas.microsoft.com/office/drawing/2014/main" id="{0E1A681F-F9FA-C9C8-7DF1-0C41FCAAC2C1}"/>
              </a:ext>
              <a:ext uri="{C183D7F6-B498-43B3-948B-1728B52AA6E4}">
                <adec:decorative xmlns:adec="http://schemas.microsoft.com/office/drawing/2017/decorative" val="1"/>
              </a:ext>
            </a:extLst>
          </p:cNvPr>
          <p:cNvGrpSpPr/>
          <p:nvPr/>
        </p:nvGrpSpPr>
        <p:grpSpPr>
          <a:xfrm>
            <a:off x="9795304" y="2252497"/>
            <a:ext cx="645153" cy="645153"/>
            <a:chOff x="9795304" y="2337561"/>
            <a:chExt cx="645153" cy="645153"/>
          </a:xfrm>
        </p:grpSpPr>
        <p:sp>
          <p:nvSpPr>
            <p:cNvPr id="45" name="Oval 44">
              <a:extLst>
                <a:ext uri="{FF2B5EF4-FFF2-40B4-BE49-F238E27FC236}">
                  <a16:creationId xmlns:a16="http://schemas.microsoft.com/office/drawing/2014/main" id="{97D32387-55CE-C618-0EC1-8C7D4336D38B}"/>
                </a:ext>
              </a:extLst>
            </p:cNvPr>
            <p:cNvSpPr/>
            <p:nvPr/>
          </p:nvSpPr>
          <p:spPr bwMode="auto">
            <a:xfrm>
              <a:off x="9795304" y="2337561"/>
              <a:ext cx="645153" cy="645153"/>
            </a:xfrm>
            <a:prstGeom prst="ellipse">
              <a:avLst/>
            </a:prstGeom>
            <a:solidFill>
              <a:schemeClr val="bg1"/>
            </a:solidFill>
            <a:ln w="15875" cap="sq">
              <a:no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mn-cs"/>
              </a:endParaRPr>
            </a:p>
          </p:txBody>
        </p:sp>
        <p:pic>
          <p:nvPicPr>
            <p:cNvPr id="46" name="Picture 45">
              <a:extLst>
                <a:ext uri="{FF2B5EF4-FFF2-40B4-BE49-F238E27FC236}">
                  <a16:creationId xmlns:a16="http://schemas.microsoft.com/office/drawing/2014/main" id="{89DB3493-0CC2-6FC7-DB1D-2C3AF232B1CD}"/>
                </a:ext>
              </a:extLst>
            </p:cNvPr>
            <p:cNvPicPr>
              <a:picLocks noChangeAspect="1"/>
            </p:cNvPicPr>
            <p:nvPr/>
          </p:nvPicPr>
          <p:blipFill>
            <a:blip r:embed="rId6"/>
            <a:stretch>
              <a:fillRect/>
            </a:stretch>
          </p:blipFill>
          <p:spPr>
            <a:xfrm>
              <a:off x="9947062" y="2489319"/>
              <a:ext cx="341637" cy="341637"/>
            </a:xfrm>
            <a:prstGeom prst="rect">
              <a:avLst/>
            </a:prstGeom>
          </p:spPr>
        </p:pic>
      </p:grpSp>
      <p:grpSp>
        <p:nvGrpSpPr>
          <p:cNvPr id="47" name="Group 46">
            <a:extLst>
              <a:ext uri="{FF2B5EF4-FFF2-40B4-BE49-F238E27FC236}">
                <a16:creationId xmlns:a16="http://schemas.microsoft.com/office/drawing/2014/main" id="{5491DE8A-BC27-EC92-307E-18628C5D3B9F}"/>
              </a:ext>
              <a:ext uri="{C183D7F6-B498-43B3-948B-1728B52AA6E4}">
                <adec:decorative xmlns:adec="http://schemas.microsoft.com/office/drawing/2017/decorative" val="1"/>
              </a:ext>
            </a:extLst>
          </p:cNvPr>
          <p:cNvGrpSpPr/>
          <p:nvPr/>
        </p:nvGrpSpPr>
        <p:grpSpPr>
          <a:xfrm>
            <a:off x="8659614" y="2252497"/>
            <a:ext cx="645153" cy="645153"/>
            <a:chOff x="8659614" y="2337561"/>
            <a:chExt cx="645153" cy="645153"/>
          </a:xfrm>
        </p:grpSpPr>
        <p:sp>
          <p:nvSpPr>
            <p:cNvPr id="48" name="Oval 47">
              <a:extLst>
                <a:ext uri="{FF2B5EF4-FFF2-40B4-BE49-F238E27FC236}">
                  <a16:creationId xmlns:a16="http://schemas.microsoft.com/office/drawing/2014/main" id="{3FCB0FE4-8F57-ADD4-A5EC-AABCCEA8DBBD}"/>
                </a:ext>
              </a:extLst>
            </p:cNvPr>
            <p:cNvSpPr/>
            <p:nvPr/>
          </p:nvSpPr>
          <p:spPr bwMode="auto">
            <a:xfrm>
              <a:off x="8659614" y="2337561"/>
              <a:ext cx="645153" cy="645153"/>
            </a:xfrm>
            <a:prstGeom prst="ellipse">
              <a:avLst/>
            </a:prstGeom>
            <a:solidFill>
              <a:schemeClr val="bg1"/>
            </a:solidFill>
            <a:ln w="15875" cap="sq">
              <a:no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mn-cs"/>
              </a:endParaRPr>
            </a:p>
          </p:txBody>
        </p:sp>
        <p:pic>
          <p:nvPicPr>
            <p:cNvPr id="49" name="Picture 48">
              <a:extLst>
                <a:ext uri="{FF2B5EF4-FFF2-40B4-BE49-F238E27FC236}">
                  <a16:creationId xmlns:a16="http://schemas.microsoft.com/office/drawing/2014/main" id="{60372AB3-4EC4-E363-0DFA-6C66AE55DAD8}"/>
                </a:ext>
              </a:extLst>
            </p:cNvPr>
            <p:cNvPicPr>
              <a:picLocks noChangeAspect="1"/>
            </p:cNvPicPr>
            <p:nvPr/>
          </p:nvPicPr>
          <p:blipFill>
            <a:blip r:embed="rId7"/>
            <a:stretch>
              <a:fillRect/>
            </a:stretch>
          </p:blipFill>
          <p:spPr>
            <a:xfrm>
              <a:off x="8801118" y="2489319"/>
              <a:ext cx="341637" cy="341637"/>
            </a:xfrm>
            <a:prstGeom prst="rect">
              <a:avLst/>
            </a:prstGeom>
          </p:spPr>
        </p:pic>
      </p:grpSp>
      <p:sp>
        <p:nvSpPr>
          <p:cNvPr id="50" name="Oval 49">
            <a:extLst>
              <a:ext uri="{FF2B5EF4-FFF2-40B4-BE49-F238E27FC236}">
                <a16:creationId xmlns:a16="http://schemas.microsoft.com/office/drawing/2014/main" id="{18C98268-ECC0-6427-6195-BE94AD003192}"/>
              </a:ext>
              <a:ext uri="{C183D7F6-B498-43B3-948B-1728B52AA6E4}">
                <adec:decorative xmlns:adec="http://schemas.microsoft.com/office/drawing/2017/decorative" val="1"/>
              </a:ext>
            </a:extLst>
          </p:cNvPr>
          <p:cNvSpPr/>
          <p:nvPr/>
        </p:nvSpPr>
        <p:spPr bwMode="auto">
          <a:xfrm>
            <a:off x="10930992" y="2252497"/>
            <a:ext cx="645153" cy="645153"/>
          </a:xfrm>
          <a:prstGeom prst="ellipse">
            <a:avLst/>
          </a:prstGeom>
          <a:solidFill>
            <a:schemeClr val="bg1"/>
          </a:solidFill>
          <a:ln w="15875" cap="sq">
            <a:no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mn-cs"/>
            </a:endParaRPr>
          </a:p>
        </p:txBody>
      </p:sp>
      <p:grpSp>
        <p:nvGrpSpPr>
          <p:cNvPr id="51" name="Group 50">
            <a:extLst>
              <a:ext uri="{FF2B5EF4-FFF2-40B4-BE49-F238E27FC236}">
                <a16:creationId xmlns:a16="http://schemas.microsoft.com/office/drawing/2014/main" id="{E3B186EB-A89D-6E1F-611C-921CD950CD5F}"/>
              </a:ext>
              <a:ext uri="{C183D7F6-B498-43B3-948B-1728B52AA6E4}">
                <adec:decorative xmlns:adec="http://schemas.microsoft.com/office/drawing/2017/decorative" val="1"/>
              </a:ext>
            </a:extLst>
          </p:cNvPr>
          <p:cNvGrpSpPr/>
          <p:nvPr/>
        </p:nvGrpSpPr>
        <p:grpSpPr>
          <a:xfrm>
            <a:off x="11044320" y="2372748"/>
            <a:ext cx="418496" cy="404651"/>
            <a:chOff x="4508181" y="2240066"/>
            <a:chExt cx="588303" cy="568840"/>
          </a:xfrm>
        </p:grpSpPr>
        <p:grpSp>
          <p:nvGrpSpPr>
            <p:cNvPr id="52" name="Group 51">
              <a:extLst>
                <a:ext uri="{FF2B5EF4-FFF2-40B4-BE49-F238E27FC236}">
                  <a16:creationId xmlns:a16="http://schemas.microsoft.com/office/drawing/2014/main" id="{7F29DC5A-A03A-8512-440E-578A36FE5ED1}"/>
                </a:ext>
              </a:extLst>
            </p:cNvPr>
            <p:cNvGrpSpPr/>
            <p:nvPr/>
          </p:nvGrpSpPr>
          <p:grpSpPr>
            <a:xfrm>
              <a:off x="4508181" y="2240066"/>
              <a:ext cx="588303" cy="568840"/>
              <a:chOff x="1279612" y="4807225"/>
              <a:chExt cx="583544" cy="581158"/>
            </a:xfrm>
          </p:grpSpPr>
          <p:grpSp>
            <p:nvGrpSpPr>
              <p:cNvPr id="54" name="Group 53">
                <a:extLst>
                  <a:ext uri="{FF2B5EF4-FFF2-40B4-BE49-F238E27FC236}">
                    <a16:creationId xmlns:a16="http://schemas.microsoft.com/office/drawing/2014/main" id="{F00F18F6-9021-A34C-B6B9-08D57EF31862}"/>
                  </a:ext>
                </a:extLst>
              </p:cNvPr>
              <p:cNvGrpSpPr/>
              <p:nvPr/>
            </p:nvGrpSpPr>
            <p:grpSpPr>
              <a:xfrm>
                <a:off x="1279612" y="4807225"/>
                <a:ext cx="583544" cy="581158"/>
                <a:chOff x="1279612" y="4807225"/>
                <a:chExt cx="583544" cy="581158"/>
              </a:xfrm>
            </p:grpSpPr>
            <p:sp>
              <p:nvSpPr>
                <p:cNvPr id="56" name="Arc 55">
                  <a:extLst>
                    <a:ext uri="{FF2B5EF4-FFF2-40B4-BE49-F238E27FC236}">
                      <a16:creationId xmlns:a16="http://schemas.microsoft.com/office/drawing/2014/main" id="{3EA847B5-C52B-8F74-23CB-34D72642018B}"/>
                    </a:ext>
                  </a:extLst>
                </p:cNvPr>
                <p:cNvSpPr/>
                <p:nvPr/>
              </p:nvSpPr>
              <p:spPr>
                <a:xfrm rot="2748877">
                  <a:off x="1279612" y="4825601"/>
                  <a:ext cx="562782" cy="562782"/>
                </a:xfrm>
                <a:prstGeom prst="arc">
                  <a:avLst>
                    <a:gd name="adj1" fmla="val 12163244"/>
                    <a:gd name="adj2" fmla="val 1957322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82828"/>
                    </a:solidFill>
                    <a:effectLst/>
                    <a:uLnTx/>
                    <a:uFillTx/>
                    <a:latin typeface="Segoe UI"/>
                    <a:ea typeface="+mn-ea"/>
                    <a:cs typeface="+mn-cs"/>
                  </a:endParaRPr>
                </a:p>
              </p:txBody>
            </p:sp>
            <p:sp>
              <p:nvSpPr>
                <p:cNvPr id="57" name="Arc 56">
                  <a:extLst>
                    <a:ext uri="{FF2B5EF4-FFF2-40B4-BE49-F238E27FC236}">
                      <a16:creationId xmlns:a16="http://schemas.microsoft.com/office/drawing/2014/main" id="{45491A35-ED9E-E2AF-3268-8EBC3FF6FB24}"/>
                    </a:ext>
                  </a:extLst>
                </p:cNvPr>
                <p:cNvSpPr/>
                <p:nvPr/>
              </p:nvSpPr>
              <p:spPr>
                <a:xfrm rot="9672494">
                  <a:off x="1300374" y="4807225"/>
                  <a:ext cx="562782" cy="562782"/>
                </a:xfrm>
                <a:prstGeom prst="arc">
                  <a:avLst>
                    <a:gd name="adj1" fmla="val 13606772"/>
                    <a:gd name="adj2" fmla="val 1957322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82828"/>
                    </a:solidFill>
                    <a:effectLst/>
                    <a:uLnTx/>
                    <a:uFillTx/>
                    <a:latin typeface="Segoe UI"/>
                    <a:ea typeface="+mn-ea"/>
                    <a:cs typeface="+mn-cs"/>
                  </a:endParaRPr>
                </a:p>
              </p:txBody>
            </p:sp>
          </p:grpSp>
          <p:sp>
            <p:nvSpPr>
              <p:cNvPr id="55" name="Arc 54">
                <a:extLst>
                  <a:ext uri="{FF2B5EF4-FFF2-40B4-BE49-F238E27FC236}">
                    <a16:creationId xmlns:a16="http://schemas.microsoft.com/office/drawing/2014/main" id="{7D7006EB-57D7-8BCA-C372-9ED4CB3875F3}"/>
                  </a:ext>
                </a:extLst>
              </p:cNvPr>
              <p:cNvSpPr/>
              <p:nvPr/>
            </p:nvSpPr>
            <p:spPr>
              <a:xfrm rot="16358996">
                <a:off x="1286043" y="4815336"/>
                <a:ext cx="562782" cy="562782"/>
              </a:xfrm>
              <a:prstGeom prst="arc">
                <a:avLst>
                  <a:gd name="adj1" fmla="val 13267384"/>
                  <a:gd name="adj2" fmla="val 1957322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82828"/>
                  </a:solidFill>
                  <a:effectLst/>
                  <a:uLnTx/>
                  <a:uFillTx/>
                  <a:latin typeface="Segoe UI"/>
                  <a:ea typeface="+mn-ea"/>
                  <a:cs typeface="+mn-cs"/>
                </a:endParaRPr>
              </a:p>
            </p:txBody>
          </p:sp>
        </p:grpSp>
        <p:sp>
          <p:nvSpPr>
            <p:cNvPr id="53" name="Freeform 18">
              <a:extLst>
                <a:ext uri="{FF2B5EF4-FFF2-40B4-BE49-F238E27FC236}">
                  <a16:creationId xmlns:a16="http://schemas.microsoft.com/office/drawing/2014/main" id="{282CAFBA-96E8-0109-3A75-ECC290849407}"/>
                </a:ext>
              </a:extLst>
            </p:cNvPr>
            <p:cNvSpPr>
              <a:spLocks noEditPoints="1"/>
            </p:cNvSpPr>
            <p:nvPr/>
          </p:nvSpPr>
          <p:spPr bwMode="auto">
            <a:xfrm>
              <a:off x="4605353" y="2333944"/>
              <a:ext cx="393959" cy="381082"/>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a:ea typeface="+mn-ea"/>
                <a:cs typeface="+mn-cs"/>
              </a:endParaRPr>
            </a:p>
          </p:txBody>
        </p:sp>
      </p:grpSp>
    </p:spTree>
    <p:extLst>
      <p:ext uri="{BB962C8B-B14F-4D97-AF65-F5344CB8AC3E}">
        <p14:creationId xmlns:p14="http://schemas.microsoft.com/office/powerpoint/2010/main" val="243837697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2">
            <a:extLst>
              <a:ext uri="{FF2B5EF4-FFF2-40B4-BE49-F238E27FC236}">
                <a16:creationId xmlns:a16="http://schemas.microsoft.com/office/drawing/2014/main" id="{C6B804D2-8611-8387-9AF0-B0FCD9638BFA}"/>
              </a:ext>
            </a:extLst>
          </p:cNvPr>
          <p:cNvSpPr>
            <a:spLocks noGrp="1"/>
          </p:cNvSpPr>
          <p:nvPr>
            <p:ph type="title"/>
          </p:nvPr>
        </p:nvSpPr>
        <p:spPr>
          <a:xfrm>
            <a:off x="314325" y="311461"/>
            <a:ext cx="7256514" cy="1107996"/>
          </a:xfrm>
        </p:spPr>
        <p:txBody>
          <a:bodyPr/>
          <a:lstStyle/>
          <a:p>
            <a:r>
              <a:rPr lang="en-US"/>
              <a:t>Multi-cloud &amp; hybrid protection in</a:t>
            </a:r>
            <a:br>
              <a:rPr lang="en-US"/>
            </a:br>
            <a:r>
              <a:rPr lang="en-US"/>
              <a:t>Microsoft Defender for Cloud</a:t>
            </a:r>
          </a:p>
        </p:txBody>
      </p:sp>
      <p:sp>
        <p:nvSpPr>
          <p:cNvPr id="3" name="Rectangle 2">
            <a:extLst>
              <a:ext uri="{FF2B5EF4-FFF2-40B4-BE49-F238E27FC236}">
                <a16:creationId xmlns:a16="http://schemas.microsoft.com/office/drawing/2014/main" id="{A4AFEBF1-537E-3BF4-5DF5-3C04E0C0CF17}"/>
              </a:ext>
              <a:ext uri="{C183D7F6-B498-43B3-948B-1728B52AA6E4}">
                <adec:decorative xmlns:adec="http://schemas.microsoft.com/office/drawing/2017/decorative" val="1"/>
              </a:ext>
            </a:extLst>
          </p:cNvPr>
          <p:cNvSpPr/>
          <p:nvPr/>
        </p:nvSpPr>
        <p:spPr bwMode="auto">
          <a:xfrm>
            <a:off x="182432" y="3802755"/>
            <a:ext cx="11835643" cy="2872204"/>
          </a:xfrm>
          <a:prstGeom prst="rect">
            <a:avLst/>
          </a:prstGeom>
          <a:noFill/>
          <a:ln w="2540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descr="Security posture and compliance">
            <a:extLst>
              <a:ext uri="{FF2B5EF4-FFF2-40B4-BE49-F238E27FC236}">
                <a16:creationId xmlns:a16="http://schemas.microsoft.com/office/drawing/2014/main" id="{1D0C116A-EBE4-7ED0-E485-BD4AC9C055EA}"/>
              </a:ext>
            </a:extLst>
          </p:cNvPr>
          <p:cNvSpPr/>
          <p:nvPr/>
        </p:nvSpPr>
        <p:spPr>
          <a:xfrm>
            <a:off x="493909" y="4102522"/>
            <a:ext cx="11229490" cy="634031"/>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6521" tIns="93260" rIns="186521" bIns="93260" anchor="ctr">
            <a:noAutofit/>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5" name="TextBox 4">
            <a:extLst>
              <a:ext uri="{FF2B5EF4-FFF2-40B4-BE49-F238E27FC236}">
                <a16:creationId xmlns:a16="http://schemas.microsoft.com/office/drawing/2014/main" id="{E2FAB014-2689-E16F-B010-94161226D537}"/>
              </a:ext>
            </a:extLst>
          </p:cNvPr>
          <p:cNvSpPr txBox="1"/>
          <p:nvPr/>
        </p:nvSpPr>
        <p:spPr>
          <a:xfrm>
            <a:off x="3706876" y="4215500"/>
            <a:ext cx="2611289" cy="408075"/>
          </a:xfrm>
          <a:prstGeom prst="rect">
            <a:avLst/>
          </a:prstGeom>
          <a:noFill/>
        </p:spPr>
        <p:txBody>
          <a:bodyPr wrap="square" lIns="0" tIns="93260" rIns="0" bIns="93260"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Secure Score</a:t>
            </a:r>
          </a:p>
        </p:txBody>
      </p:sp>
      <p:sp>
        <p:nvSpPr>
          <p:cNvPr id="6" name="TextBox 5">
            <a:extLst>
              <a:ext uri="{FF2B5EF4-FFF2-40B4-BE49-F238E27FC236}">
                <a16:creationId xmlns:a16="http://schemas.microsoft.com/office/drawing/2014/main" id="{406C1D2E-AD9F-BB1A-59A3-58C4A4D22931}"/>
              </a:ext>
            </a:extLst>
          </p:cNvPr>
          <p:cNvSpPr txBox="1"/>
          <p:nvPr/>
        </p:nvSpPr>
        <p:spPr>
          <a:xfrm>
            <a:off x="6098066" y="4215500"/>
            <a:ext cx="2611289" cy="408075"/>
          </a:xfrm>
          <a:prstGeom prst="rect">
            <a:avLst/>
          </a:prstGeom>
          <a:noFill/>
        </p:spPr>
        <p:txBody>
          <a:bodyPr wrap="square" lIns="0" tIns="93260" rIns="0" bIns="93260"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Asset management</a:t>
            </a:r>
          </a:p>
        </p:txBody>
      </p:sp>
      <p:sp>
        <p:nvSpPr>
          <p:cNvPr id="7" name="TextBox 6">
            <a:extLst>
              <a:ext uri="{FF2B5EF4-FFF2-40B4-BE49-F238E27FC236}">
                <a16:creationId xmlns:a16="http://schemas.microsoft.com/office/drawing/2014/main" id="{57E9E364-DDB0-8447-837D-4525C39E49A2}"/>
              </a:ext>
            </a:extLst>
          </p:cNvPr>
          <p:cNvSpPr txBox="1"/>
          <p:nvPr/>
        </p:nvSpPr>
        <p:spPr>
          <a:xfrm>
            <a:off x="8489257" y="4215500"/>
            <a:ext cx="2611289" cy="408075"/>
          </a:xfrm>
          <a:prstGeom prst="rect">
            <a:avLst/>
          </a:prstGeom>
          <a:noFill/>
        </p:spPr>
        <p:txBody>
          <a:bodyPr wrap="square" lIns="0" tIns="93260" rIns="0" bIns="93260"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Policy</a:t>
            </a:r>
          </a:p>
        </p:txBody>
      </p:sp>
      <p:sp>
        <p:nvSpPr>
          <p:cNvPr id="8" name="Rectangle 7" descr="Server protection (Azure Defender for VMs)">
            <a:extLst>
              <a:ext uri="{FF2B5EF4-FFF2-40B4-BE49-F238E27FC236}">
                <a16:creationId xmlns:a16="http://schemas.microsoft.com/office/drawing/2014/main" id="{FA7E5064-0ACB-C867-9BD8-1478C7128475}"/>
              </a:ext>
            </a:extLst>
          </p:cNvPr>
          <p:cNvSpPr/>
          <p:nvPr/>
        </p:nvSpPr>
        <p:spPr>
          <a:xfrm>
            <a:off x="493909" y="4950566"/>
            <a:ext cx="11229490" cy="615486"/>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6521" tIns="93260" rIns="186521" bIns="93260" anchor="ctr">
            <a:noAutofit/>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9" name="TextBox 8">
            <a:extLst>
              <a:ext uri="{FF2B5EF4-FFF2-40B4-BE49-F238E27FC236}">
                <a16:creationId xmlns:a16="http://schemas.microsoft.com/office/drawing/2014/main" id="{52CB6B9E-1AE5-BA8B-3716-340C6A9FF3C7}"/>
              </a:ext>
            </a:extLst>
          </p:cNvPr>
          <p:cNvSpPr txBox="1"/>
          <p:nvPr/>
        </p:nvSpPr>
        <p:spPr>
          <a:xfrm>
            <a:off x="3706876" y="5054272"/>
            <a:ext cx="2611289" cy="408075"/>
          </a:xfrm>
          <a:prstGeom prst="rect">
            <a:avLst/>
          </a:prstGeom>
          <a:noFill/>
        </p:spPr>
        <p:txBody>
          <a:bodyPr wrap="square" lIns="0" tIns="93260" rIns="0" bIns="93260"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Threat detection</a:t>
            </a:r>
          </a:p>
        </p:txBody>
      </p:sp>
      <p:sp>
        <p:nvSpPr>
          <p:cNvPr id="10" name="TextBox 9">
            <a:extLst>
              <a:ext uri="{FF2B5EF4-FFF2-40B4-BE49-F238E27FC236}">
                <a16:creationId xmlns:a16="http://schemas.microsoft.com/office/drawing/2014/main" id="{9FD8D000-77DD-ECFF-6B5B-D858888427C9}"/>
              </a:ext>
            </a:extLst>
          </p:cNvPr>
          <p:cNvSpPr txBox="1"/>
          <p:nvPr/>
        </p:nvSpPr>
        <p:spPr>
          <a:xfrm>
            <a:off x="6098066" y="5054272"/>
            <a:ext cx="2611289" cy="408075"/>
          </a:xfrm>
          <a:prstGeom prst="rect">
            <a:avLst/>
          </a:prstGeom>
          <a:noFill/>
        </p:spPr>
        <p:txBody>
          <a:bodyPr wrap="square" lIns="0" tIns="93260" rIns="0" bIns="93260"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VA (power by Qualys)</a:t>
            </a:r>
          </a:p>
        </p:txBody>
      </p:sp>
      <p:sp>
        <p:nvSpPr>
          <p:cNvPr id="11" name="TextBox 10">
            <a:extLst>
              <a:ext uri="{FF2B5EF4-FFF2-40B4-BE49-F238E27FC236}">
                <a16:creationId xmlns:a16="http://schemas.microsoft.com/office/drawing/2014/main" id="{226E6CC2-0C6E-FA83-FFC5-44AE64EFE4AC}"/>
              </a:ext>
            </a:extLst>
          </p:cNvPr>
          <p:cNvSpPr txBox="1"/>
          <p:nvPr/>
        </p:nvSpPr>
        <p:spPr>
          <a:xfrm>
            <a:off x="8489257" y="5054272"/>
            <a:ext cx="2611289" cy="408075"/>
          </a:xfrm>
          <a:prstGeom prst="rect">
            <a:avLst/>
          </a:prstGeom>
          <a:noFill/>
        </p:spPr>
        <p:txBody>
          <a:bodyPr wrap="square" lIns="0" tIns="93260" rIns="0" bIns="93260"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Application control</a:t>
            </a:r>
          </a:p>
        </p:txBody>
      </p:sp>
      <p:sp>
        <p:nvSpPr>
          <p:cNvPr id="12" name="Rectangle 11" descr="Automation and management at scale">
            <a:extLst>
              <a:ext uri="{FF2B5EF4-FFF2-40B4-BE49-F238E27FC236}">
                <a16:creationId xmlns:a16="http://schemas.microsoft.com/office/drawing/2014/main" id="{0E18C9ED-271C-BA3B-1F4C-EF2F4093C4FE}"/>
              </a:ext>
            </a:extLst>
          </p:cNvPr>
          <p:cNvSpPr/>
          <p:nvPr/>
        </p:nvSpPr>
        <p:spPr>
          <a:xfrm>
            <a:off x="493909" y="5767228"/>
            <a:ext cx="11229490" cy="615485"/>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6521" tIns="93260" rIns="186521" bIns="93260" anchor="ctr">
            <a:noAutofit/>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13" name="TextBox 12">
            <a:extLst>
              <a:ext uri="{FF2B5EF4-FFF2-40B4-BE49-F238E27FC236}">
                <a16:creationId xmlns:a16="http://schemas.microsoft.com/office/drawing/2014/main" id="{7F9C5DEB-1849-2F96-6EBF-951D36D57BBF}"/>
              </a:ext>
            </a:extLst>
          </p:cNvPr>
          <p:cNvSpPr txBox="1"/>
          <p:nvPr/>
        </p:nvSpPr>
        <p:spPr>
          <a:xfrm>
            <a:off x="3706876" y="5870933"/>
            <a:ext cx="2611289" cy="408075"/>
          </a:xfrm>
          <a:prstGeom prst="rect">
            <a:avLst/>
          </a:prstGeom>
          <a:noFill/>
        </p:spPr>
        <p:txBody>
          <a:bodyPr wrap="square" lIns="0" tIns="93260" rIns="0" bIns="93260"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Automation</a:t>
            </a:r>
          </a:p>
        </p:txBody>
      </p:sp>
      <p:sp>
        <p:nvSpPr>
          <p:cNvPr id="14" name="TextBox 13">
            <a:extLst>
              <a:ext uri="{FF2B5EF4-FFF2-40B4-BE49-F238E27FC236}">
                <a16:creationId xmlns:a16="http://schemas.microsoft.com/office/drawing/2014/main" id="{7349BD42-4CC1-529D-96B4-D1A87F76B9EF}"/>
              </a:ext>
            </a:extLst>
          </p:cNvPr>
          <p:cNvSpPr txBox="1"/>
          <p:nvPr/>
        </p:nvSpPr>
        <p:spPr>
          <a:xfrm>
            <a:off x="6098066" y="5870933"/>
            <a:ext cx="2611289" cy="408075"/>
          </a:xfrm>
          <a:prstGeom prst="rect">
            <a:avLst/>
          </a:prstGeom>
          <a:noFill/>
        </p:spPr>
        <p:txBody>
          <a:bodyPr wrap="square" lIns="0" tIns="93260" rIns="0" bIns="93260"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SIEM integration</a:t>
            </a:r>
          </a:p>
        </p:txBody>
      </p:sp>
      <p:sp>
        <p:nvSpPr>
          <p:cNvPr id="15" name="TextBox 14">
            <a:extLst>
              <a:ext uri="{FF2B5EF4-FFF2-40B4-BE49-F238E27FC236}">
                <a16:creationId xmlns:a16="http://schemas.microsoft.com/office/drawing/2014/main" id="{2D37ADFB-AFAC-9961-BA09-1A05A23ABBD0}"/>
              </a:ext>
            </a:extLst>
          </p:cNvPr>
          <p:cNvSpPr txBox="1"/>
          <p:nvPr/>
        </p:nvSpPr>
        <p:spPr>
          <a:xfrm>
            <a:off x="8489257" y="5870933"/>
            <a:ext cx="2611289" cy="408075"/>
          </a:xfrm>
          <a:prstGeom prst="rect">
            <a:avLst/>
          </a:prstGeom>
          <a:noFill/>
        </p:spPr>
        <p:txBody>
          <a:bodyPr wrap="square" lIns="0" tIns="93260" rIns="0" bIns="93260"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Export</a:t>
            </a:r>
          </a:p>
        </p:txBody>
      </p:sp>
      <p:cxnSp>
        <p:nvCxnSpPr>
          <p:cNvPr id="16" name="Straight Connector 15">
            <a:extLst>
              <a:ext uri="{FF2B5EF4-FFF2-40B4-BE49-F238E27FC236}">
                <a16:creationId xmlns:a16="http://schemas.microsoft.com/office/drawing/2014/main" id="{15C81802-8F1D-D9FB-98C0-8E6B0187C945}"/>
              </a:ext>
              <a:ext uri="{C183D7F6-B498-43B3-948B-1728B52AA6E4}">
                <adec:decorative xmlns:adec="http://schemas.microsoft.com/office/drawing/2017/decorative" val="1"/>
              </a:ext>
            </a:extLst>
          </p:cNvPr>
          <p:cNvCxnSpPr>
            <a:cxnSpLocks/>
          </p:cNvCxnSpPr>
          <p:nvPr/>
        </p:nvCxnSpPr>
        <p:spPr>
          <a:xfrm>
            <a:off x="1026528" y="2560098"/>
            <a:ext cx="541329"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Hexagon 16">
            <a:extLst>
              <a:ext uri="{FF2B5EF4-FFF2-40B4-BE49-F238E27FC236}">
                <a16:creationId xmlns:a16="http://schemas.microsoft.com/office/drawing/2014/main" id="{B3508D2D-EC89-7451-1B37-DD6D2C72E60C}"/>
              </a:ext>
            </a:extLst>
          </p:cNvPr>
          <p:cNvSpPr/>
          <p:nvPr/>
        </p:nvSpPr>
        <p:spPr bwMode="auto">
          <a:xfrm>
            <a:off x="1005843" y="2692418"/>
            <a:ext cx="570934" cy="245994"/>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sp>
        <p:nvSpPr>
          <p:cNvPr id="18" name="Arc 17">
            <a:extLst>
              <a:ext uri="{FF2B5EF4-FFF2-40B4-BE49-F238E27FC236}">
                <a16:creationId xmlns:a16="http://schemas.microsoft.com/office/drawing/2014/main" id="{05803E90-3B1D-2700-E63E-AC6D6A798A1D}"/>
              </a:ext>
              <a:ext uri="{C183D7F6-B498-43B3-948B-1728B52AA6E4}">
                <adec:decorative xmlns:adec="http://schemas.microsoft.com/office/drawing/2017/decorative" val="1"/>
              </a:ext>
            </a:extLst>
          </p:cNvPr>
          <p:cNvSpPr/>
          <p:nvPr/>
        </p:nvSpPr>
        <p:spPr>
          <a:xfrm>
            <a:off x="5506656" y="2544270"/>
            <a:ext cx="1297814" cy="1297814"/>
          </a:xfrm>
          <a:prstGeom prst="arc">
            <a:avLst>
              <a:gd name="adj1" fmla="val 10812729"/>
              <a:gd name="adj2" fmla="val 0"/>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FB274CDD-733C-DDB7-FC05-C65103C04221}"/>
              </a:ext>
              <a:ext uri="{C183D7F6-B498-43B3-948B-1728B52AA6E4}">
                <adec:decorative xmlns:adec="http://schemas.microsoft.com/office/drawing/2017/decorative" val="1"/>
              </a:ext>
            </a:extLst>
          </p:cNvPr>
          <p:cNvCxnSpPr>
            <a:cxnSpLocks/>
          </p:cNvCxnSpPr>
          <p:nvPr/>
        </p:nvCxnSpPr>
        <p:spPr>
          <a:xfrm>
            <a:off x="2627933" y="2560098"/>
            <a:ext cx="541329"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Hexagon 19">
            <a:extLst>
              <a:ext uri="{FF2B5EF4-FFF2-40B4-BE49-F238E27FC236}">
                <a16:creationId xmlns:a16="http://schemas.microsoft.com/office/drawing/2014/main" id="{B40251BE-DEEA-ED9D-4656-1EC6C9153388}"/>
              </a:ext>
            </a:extLst>
          </p:cNvPr>
          <p:cNvSpPr/>
          <p:nvPr/>
        </p:nvSpPr>
        <p:spPr bwMode="auto">
          <a:xfrm>
            <a:off x="2608687" y="2685038"/>
            <a:ext cx="570934" cy="245994"/>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21" name="Straight Connector 20">
            <a:extLst>
              <a:ext uri="{FF2B5EF4-FFF2-40B4-BE49-F238E27FC236}">
                <a16:creationId xmlns:a16="http://schemas.microsoft.com/office/drawing/2014/main" id="{0CDCFD44-4B9A-D224-C3DF-8A239393C2C4}"/>
              </a:ext>
              <a:ext uri="{C183D7F6-B498-43B3-948B-1728B52AA6E4}">
                <adec:decorative xmlns:adec="http://schemas.microsoft.com/office/drawing/2017/decorative" val="1"/>
              </a:ext>
            </a:extLst>
          </p:cNvPr>
          <p:cNvCxnSpPr>
            <a:cxnSpLocks/>
          </p:cNvCxnSpPr>
          <p:nvPr/>
        </p:nvCxnSpPr>
        <p:spPr>
          <a:xfrm>
            <a:off x="9888656" y="2566501"/>
            <a:ext cx="541329" cy="0"/>
          </a:xfrm>
          <a:prstGeom prst="line">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4F3DD1B-98D8-AA07-6170-A36EB2C8DE66}"/>
              </a:ext>
              <a:ext uri="{C183D7F6-B498-43B3-948B-1728B52AA6E4}">
                <adec:decorative xmlns:adec="http://schemas.microsoft.com/office/drawing/2017/decorative" val="1"/>
              </a:ext>
            </a:extLst>
          </p:cNvPr>
          <p:cNvCxnSpPr>
            <a:cxnSpLocks/>
          </p:cNvCxnSpPr>
          <p:nvPr/>
        </p:nvCxnSpPr>
        <p:spPr>
          <a:xfrm>
            <a:off x="1297785" y="3101869"/>
            <a:ext cx="4237991" cy="0"/>
          </a:xfrm>
          <a:prstGeom prst="straightConnector1">
            <a:avLst/>
          </a:prstGeom>
          <a:ln w="25400" cap="rnd">
            <a:solidFill>
              <a:schemeClr val="accent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73F001-7841-71BC-E84E-43201600F59E}"/>
              </a:ext>
              <a:ext uri="{C183D7F6-B498-43B3-948B-1728B52AA6E4}">
                <adec:decorative xmlns:adec="http://schemas.microsoft.com/office/drawing/2017/decorative" val="1"/>
              </a:ext>
            </a:extLst>
          </p:cNvPr>
          <p:cNvCxnSpPr>
            <a:cxnSpLocks/>
          </p:cNvCxnSpPr>
          <p:nvPr/>
        </p:nvCxnSpPr>
        <p:spPr>
          <a:xfrm flipH="1" flipV="1">
            <a:off x="1297192" y="2943964"/>
            <a:ext cx="594" cy="157906"/>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8AAE914-11F2-495B-380C-7A04488DB8CB}"/>
              </a:ext>
              <a:ext uri="{C183D7F6-B498-43B3-948B-1728B52AA6E4}">
                <adec:decorative xmlns:adec="http://schemas.microsoft.com/office/drawing/2017/decorative" val="1"/>
              </a:ext>
            </a:extLst>
          </p:cNvPr>
          <p:cNvCxnSpPr>
            <a:cxnSpLocks/>
          </p:cNvCxnSpPr>
          <p:nvPr/>
        </p:nvCxnSpPr>
        <p:spPr>
          <a:xfrm flipH="1" flipV="1">
            <a:off x="2871309" y="2943964"/>
            <a:ext cx="594" cy="157906"/>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Azure Arc">
            <a:extLst>
              <a:ext uri="{FF2B5EF4-FFF2-40B4-BE49-F238E27FC236}">
                <a16:creationId xmlns:a16="http://schemas.microsoft.com/office/drawing/2014/main" id="{F8EC79C0-873E-BA6E-82D5-2E8A7F1AB64A}"/>
              </a:ext>
            </a:extLst>
          </p:cNvPr>
          <p:cNvGrpSpPr/>
          <p:nvPr/>
        </p:nvGrpSpPr>
        <p:grpSpPr>
          <a:xfrm>
            <a:off x="3148472" y="2964026"/>
            <a:ext cx="1107931" cy="247538"/>
            <a:chOff x="3406845" y="2318867"/>
            <a:chExt cx="1086304" cy="242706"/>
          </a:xfrm>
        </p:grpSpPr>
        <p:pic>
          <p:nvPicPr>
            <p:cNvPr id="26" name="Picture 25">
              <a:extLst>
                <a:ext uri="{FF2B5EF4-FFF2-40B4-BE49-F238E27FC236}">
                  <a16:creationId xmlns:a16="http://schemas.microsoft.com/office/drawing/2014/main" id="{E6F3AA41-95DC-9FE7-2668-AE974D2A81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6845" y="2318867"/>
              <a:ext cx="288673" cy="242706"/>
            </a:xfrm>
            <a:prstGeom prst="rect">
              <a:avLst/>
            </a:prstGeom>
          </p:spPr>
        </p:pic>
        <p:sp>
          <p:nvSpPr>
            <p:cNvPr id="27" name="TextBox 26">
              <a:extLst>
                <a:ext uri="{FF2B5EF4-FFF2-40B4-BE49-F238E27FC236}">
                  <a16:creationId xmlns:a16="http://schemas.microsoft.com/office/drawing/2014/main" id="{A4C210B4-ECC2-EEE7-0EB2-DD9AA8ADC0B2}"/>
                </a:ext>
              </a:extLst>
            </p:cNvPr>
            <p:cNvSpPr txBox="1"/>
            <p:nvPr/>
          </p:nvSpPr>
          <p:spPr>
            <a:xfrm>
              <a:off x="3765892" y="2346028"/>
              <a:ext cx="727257" cy="188385"/>
            </a:xfrm>
            <a:prstGeom prst="rect">
              <a:avLst/>
            </a:prstGeom>
            <a:solidFill>
              <a:schemeClr val="bg1"/>
            </a:solidFill>
          </p:spPr>
          <p:txBody>
            <a:bodyPr wrap="square" lIns="0" tIns="0" rIns="0" bIns="0"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0">
                        <a:srgbClr val="282828"/>
                      </a:gs>
                      <a:gs pos="100000">
                        <a:srgbClr val="282828"/>
                      </a:gs>
                    </a:gsLst>
                    <a:lin ang="5400000" scaled="0"/>
                  </a:gradFill>
                  <a:effectLst/>
                  <a:highlight>
                    <a:srgbClr val="FFFFFF"/>
                  </a:highlight>
                  <a:uLnTx/>
                  <a:uFillTx/>
                  <a:latin typeface="Segoe UI Semibold"/>
                  <a:ea typeface="+mn-ea"/>
                  <a:cs typeface="+mn-cs"/>
                </a:rPr>
                <a:t>Azure Arc</a:t>
              </a:r>
            </a:p>
          </p:txBody>
        </p:sp>
      </p:grpSp>
      <p:sp>
        <p:nvSpPr>
          <p:cNvPr id="28" name="Hexagon 27">
            <a:extLst>
              <a:ext uri="{FF2B5EF4-FFF2-40B4-BE49-F238E27FC236}">
                <a16:creationId xmlns:a16="http://schemas.microsoft.com/office/drawing/2014/main" id="{8B7101B4-DA26-65E0-BD8D-022787AA2691}"/>
              </a:ext>
            </a:extLst>
          </p:cNvPr>
          <p:cNvSpPr/>
          <p:nvPr/>
        </p:nvSpPr>
        <p:spPr bwMode="auto">
          <a:xfrm>
            <a:off x="4058416" y="2686845"/>
            <a:ext cx="570934" cy="245994"/>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pic>
        <p:nvPicPr>
          <p:cNvPr id="29" name="Picture 28" descr="Spot illustration of Security Center-a green shield with a lock in the center.">
            <a:extLst>
              <a:ext uri="{FF2B5EF4-FFF2-40B4-BE49-F238E27FC236}">
                <a16:creationId xmlns:a16="http://schemas.microsoft.com/office/drawing/2014/main" id="{C8414E81-2CB5-0C28-7ACD-7925C8FD98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9751" y="2932632"/>
            <a:ext cx="711624" cy="782787"/>
          </a:xfrm>
          <a:prstGeom prst="rect">
            <a:avLst/>
          </a:prstGeom>
        </p:spPr>
      </p:pic>
      <p:grpSp>
        <p:nvGrpSpPr>
          <p:cNvPr id="30" name="Group 29" descr="Line connecting from &quot;Azure&quot; to  &quot;Security Center&quot;">
            <a:extLst>
              <a:ext uri="{FF2B5EF4-FFF2-40B4-BE49-F238E27FC236}">
                <a16:creationId xmlns:a16="http://schemas.microsoft.com/office/drawing/2014/main" id="{337A591E-32EC-55B2-1E60-79C4E0AAB202}"/>
              </a:ext>
            </a:extLst>
          </p:cNvPr>
          <p:cNvGrpSpPr/>
          <p:nvPr/>
        </p:nvGrpSpPr>
        <p:grpSpPr>
          <a:xfrm>
            <a:off x="6775350" y="2692841"/>
            <a:ext cx="3376160" cy="409028"/>
            <a:chOff x="6703689" y="2055717"/>
            <a:chExt cx="3321278" cy="401044"/>
          </a:xfrm>
        </p:grpSpPr>
        <p:cxnSp>
          <p:nvCxnSpPr>
            <p:cNvPr id="31" name="Straight Arrow Connector 30">
              <a:extLst>
                <a:ext uri="{FF2B5EF4-FFF2-40B4-BE49-F238E27FC236}">
                  <a16:creationId xmlns:a16="http://schemas.microsoft.com/office/drawing/2014/main" id="{ED443A99-D5D4-4117-3EF1-C1BFB8D39EB0}"/>
                </a:ext>
              </a:extLst>
            </p:cNvPr>
            <p:cNvCxnSpPr>
              <a:cxnSpLocks/>
            </p:cNvCxnSpPr>
            <p:nvPr/>
          </p:nvCxnSpPr>
          <p:spPr>
            <a:xfrm flipH="1">
              <a:off x="6703689" y="2456761"/>
              <a:ext cx="3321278" cy="0"/>
            </a:xfrm>
            <a:prstGeom prst="straightConnector1">
              <a:avLst/>
            </a:prstGeom>
            <a:ln w="25400" cap="rnd">
              <a:solidFill>
                <a:schemeClr val="bg2">
                  <a:lumMod val="75000"/>
                </a:schemeClr>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3544525-BE3F-A054-2E04-252A6038A127}"/>
                </a:ext>
              </a:extLst>
            </p:cNvPr>
            <p:cNvCxnSpPr>
              <a:cxnSpLocks/>
            </p:cNvCxnSpPr>
            <p:nvPr/>
          </p:nvCxnSpPr>
          <p:spPr>
            <a:xfrm flipV="1">
              <a:off x="10024967" y="2055717"/>
              <a:ext cx="0" cy="401044"/>
            </a:xfrm>
            <a:prstGeom prst="line">
              <a:avLst/>
            </a:prstGeom>
            <a:ln w="254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C5487F7D-FDC8-A461-8C6E-C4DFEAE88026}"/>
              </a:ext>
            </a:extLst>
          </p:cNvPr>
          <p:cNvSpPr/>
          <p:nvPr/>
        </p:nvSpPr>
        <p:spPr>
          <a:xfrm>
            <a:off x="3905647" y="2108841"/>
            <a:ext cx="911468" cy="329599"/>
          </a:xfrm>
          <a:prstGeom prst="rect">
            <a:avLst/>
          </a:prstGeom>
        </p:spPr>
        <p:txBody>
          <a:bodyPr wrap="none" tIns="93260" bIns="93260" anchor="t">
            <a:spAutoFit/>
          </a:bodyPr>
          <a:lstStyle/>
          <a:p>
            <a:pPr marL="0" marR="0" lvl="0" indent="0" algn="ctr" defTabSz="932350" rtl="0" eaLnBrk="1" fontAlgn="base" latinLnBrk="0" hangingPunct="1">
              <a:lnSpc>
                <a:spcPct val="90000"/>
              </a:lnSpc>
              <a:spcBef>
                <a:spcPct val="0"/>
              </a:spcBef>
              <a:spcAft>
                <a:spcPct val="0"/>
              </a:spcAft>
              <a:buClrTx/>
              <a:buSzTx/>
              <a:buFontTx/>
              <a:buNone/>
              <a:tabLst/>
              <a:defRPr/>
            </a:pPr>
            <a:r>
              <a:rPr kumimoji="0" lang="en-US" sz="102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On-premises</a:t>
            </a:r>
            <a:endParaRPr kumimoji="0" lang="en-IL" sz="102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endParaRPr>
          </a:p>
        </p:txBody>
      </p:sp>
      <p:cxnSp>
        <p:nvCxnSpPr>
          <p:cNvPr id="34" name="Straight Connector 33">
            <a:extLst>
              <a:ext uri="{FF2B5EF4-FFF2-40B4-BE49-F238E27FC236}">
                <a16:creationId xmlns:a16="http://schemas.microsoft.com/office/drawing/2014/main" id="{DD96AAA8-C4C3-1025-35BB-13F8B5A9520D}"/>
              </a:ext>
              <a:ext uri="{C183D7F6-B498-43B3-948B-1728B52AA6E4}">
                <adec:decorative xmlns:adec="http://schemas.microsoft.com/office/drawing/2017/decorative" val="1"/>
              </a:ext>
            </a:extLst>
          </p:cNvPr>
          <p:cNvCxnSpPr>
            <a:cxnSpLocks/>
          </p:cNvCxnSpPr>
          <p:nvPr/>
        </p:nvCxnSpPr>
        <p:spPr>
          <a:xfrm flipH="1" flipV="1">
            <a:off x="4334978" y="2931011"/>
            <a:ext cx="594" cy="157906"/>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104D227-4F68-A06F-2E1E-F4AA5CD824B0}"/>
              </a:ext>
            </a:extLst>
          </p:cNvPr>
          <p:cNvSpPr txBox="1"/>
          <p:nvPr/>
        </p:nvSpPr>
        <p:spPr>
          <a:xfrm>
            <a:off x="1195601" y="4231152"/>
            <a:ext cx="2227613" cy="376770"/>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Security posture </a:t>
            </a:r>
            <a:br>
              <a:rPr kumimoji="0" lang="en-US" sz="1224"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24"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and compliance</a:t>
            </a:r>
          </a:p>
        </p:txBody>
      </p:sp>
      <p:sp>
        <p:nvSpPr>
          <p:cNvPr id="36" name="TextBox 35" descr="Server protection  &#10;(Azure Defender for VMs)">
            <a:extLst>
              <a:ext uri="{FF2B5EF4-FFF2-40B4-BE49-F238E27FC236}">
                <a16:creationId xmlns:a16="http://schemas.microsoft.com/office/drawing/2014/main" id="{1FE047BC-429F-3874-ECBA-2BEA3AA8C09C}"/>
              </a:ext>
            </a:extLst>
          </p:cNvPr>
          <p:cNvSpPr txBox="1"/>
          <p:nvPr/>
        </p:nvSpPr>
        <p:spPr>
          <a:xfrm>
            <a:off x="1195600" y="5066174"/>
            <a:ext cx="2227613" cy="384271"/>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Server protection 	</a:t>
            </a:r>
          </a:p>
          <a:p>
            <a:pPr marL="0" marR="0" lvl="0" indent="0" algn="l" defTabSz="951121"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(Azure Defender for VMs)</a:t>
            </a:r>
          </a:p>
        </p:txBody>
      </p:sp>
      <p:sp>
        <p:nvSpPr>
          <p:cNvPr id="37" name="TextBox 36">
            <a:extLst>
              <a:ext uri="{FF2B5EF4-FFF2-40B4-BE49-F238E27FC236}">
                <a16:creationId xmlns:a16="http://schemas.microsoft.com/office/drawing/2014/main" id="{E84C0FA5-6E85-0AE4-F916-55164E1B25C8}"/>
              </a:ext>
            </a:extLst>
          </p:cNvPr>
          <p:cNvSpPr txBox="1"/>
          <p:nvPr/>
        </p:nvSpPr>
        <p:spPr>
          <a:xfrm>
            <a:off x="1195599" y="5882835"/>
            <a:ext cx="2227613" cy="384271"/>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Automation and </a:t>
            </a:r>
            <a:br>
              <a:rPr kumimoji="0" lang="en-US" sz="1224"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24"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management at scale</a:t>
            </a:r>
          </a:p>
        </p:txBody>
      </p:sp>
      <p:grpSp>
        <p:nvGrpSpPr>
          <p:cNvPr id="39" name="Group 38" descr="Microsoft Azure">
            <a:extLst>
              <a:ext uri="{FF2B5EF4-FFF2-40B4-BE49-F238E27FC236}">
                <a16:creationId xmlns:a16="http://schemas.microsoft.com/office/drawing/2014/main" id="{600B2313-CC02-B32A-CC27-343C34CECCE1}"/>
              </a:ext>
            </a:extLst>
          </p:cNvPr>
          <p:cNvGrpSpPr/>
          <p:nvPr/>
        </p:nvGrpSpPr>
        <p:grpSpPr>
          <a:xfrm>
            <a:off x="9811955" y="1767044"/>
            <a:ext cx="679108" cy="606458"/>
            <a:chOff x="8495451" y="1902162"/>
            <a:chExt cx="679205" cy="606545"/>
          </a:xfrm>
          <a:solidFill>
            <a:schemeClr val="bg1"/>
          </a:solidFill>
        </p:grpSpPr>
        <p:pic>
          <p:nvPicPr>
            <p:cNvPr id="40" name="Picture 39" descr="A picture containing clock, drawing&#10;&#10;Description automatically generated">
              <a:extLst>
                <a:ext uri="{FF2B5EF4-FFF2-40B4-BE49-F238E27FC236}">
                  <a16:creationId xmlns:a16="http://schemas.microsoft.com/office/drawing/2014/main" id="{41D397A9-AB8D-6941-C921-0B7FF31F8BC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58218" y="1902162"/>
              <a:ext cx="353671" cy="266918"/>
            </a:xfrm>
            <a:prstGeom prst="rect">
              <a:avLst/>
            </a:prstGeom>
            <a:grpFill/>
          </p:spPr>
        </p:pic>
        <p:sp>
          <p:nvSpPr>
            <p:cNvPr id="41" name="TextBox 40">
              <a:extLst>
                <a:ext uri="{FF2B5EF4-FFF2-40B4-BE49-F238E27FC236}">
                  <a16:creationId xmlns:a16="http://schemas.microsoft.com/office/drawing/2014/main" id="{F54F0E13-DB95-6BD6-A025-6C877A89E1D5}"/>
                </a:ext>
              </a:extLst>
            </p:cNvPr>
            <p:cNvSpPr txBox="1"/>
            <p:nvPr/>
          </p:nvSpPr>
          <p:spPr>
            <a:xfrm>
              <a:off x="8495451" y="2325827"/>
              <a:ext cx="679205" cy="182880"/>
            </a:xfrm>
            <a:prstGeom prst="rect">
              <a:avLst/>
            </a:prstGeom>
            <a:grp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32350" rtl="0" eaLnBrk="1" fontAlgn="base" latinLnBrk="0" hangingPunct="1">
                <a:lnSpc>
                  <a:spcPct val="90000"/>
                </a:lnSpc>
                <a:spcBef>
                  <a:spcPct val="0"/>
                </a:spcBef>
                <a:spcAft>
                  <a:spcPct val="0"/>
                </a:spcAft>
                <a:buClrTx/>
                <a:buSzTx/>
                <a:buFontTx/>
                <a:buNone/>
                <a:tabLst/>
                <a:defRPr/>
              </a:pPr>
              <a:r>
                <a:rPr kumimoji="0" lang="en-US" sz="102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Microsoft </a:t>
              </a:r>
              <a:br>
                <a:rPr kumimoji="0" lang="en-US" sz="102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2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Azure</a:t>
              </a:r>
            </a:p>
          </p:txBody>
        </p:sp>
      </p:grpSp>
      <p:grpSp>
        <p:nvGrpSpPr>
          <p:cNvPr id="42" name="Group 41" descr="Google Cloud">
            <a:extLst>
              <a:ext uri="{FF2B5EF4-FFF2-40B4-BE49-F238E27FC236}">
                <a16:creationId xmlns:a16="http://schemas.microsoft.com/office/drawing/2014/main" id="{F501C734-0673-FB76-9748-EEB3FA4B1CBC}"/>
              </a:ext>
            </a:extLst>
          </p:cNvPr>
          <p:cNvGrpSpPr/>
          <p:nvPr/>
        </p:nvGrpSpPr>
        <p:grpSpPr>
          <a:xfrm>
            <a:off x="938389" y="1721623"/>
            <a:ext cx="679108" cy="651879"/>
            <a:chOff x="938389" y="1594173"/>
            <a:chExt cx="679108" cy="651879"/>
          </a:xfrm>
        </p:grpSpPr>
        <p:pic>
          <p:nvPicPr>
            <p:cNvPr id="43" name="Picture 4" descr="See the source image">
              <a:extLst>
                <a:ext uri="{FF2B5EF4-FFF2-40B4-BE49-F238E27FC236}">
                  <a16:creationId xmlns:a16="http://schemas.microsoft.com/office/drawing/2014/main" id="{7C1191B6-14A7-78AB-12C1-7780CF7F31BF}"/>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27156" t="9388" r="27156" b="39903"/>
            <a:stretch/>
          </p:blipFill>
          <p:spPr bwMode="auto">
            <a:xfrm>
              <a:off x="1024039" y="1594173"/>
              <a:ext cx="507806" cy="317026"/>
            </a:xfrm>
            <a:prstGeom prst="rect">
              <a:avLst/>
            </a:prstGeom>
            <a:solidFill>
              <a:schemeClr val="bg1"/>
            </a:solidFill>
          </p:spPr>
        </p:pic>
        <p:sp>
          <p:nvSpPr>
            <p:cNvPr id="44" name="TextBox 43">
              <a:extLst>
                <a:ext uri="{FF2B5EF4-FFF2-40B4-BE49-F238E27FC236}">
                  <a16:creationId xmlns:a16="http://schemas.microsoft.com/office/drawing/2014/main" id="{C9139A8C-5B79-EC3E-44C5-7198AEF35A95}"/>
                </a:ext>
              </a:extLst>
            </p:cNvPr>
            <p:cNvSpPr txBox="1"/>
            <p:nvPr/>
          </p:nvSpPr>
          <p:spPr>
            <a:xfrm>
              <a:off x="938389" y="2063198"/>
              <a:ext cx="679108" cy="182854"/>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32350" rtl="0" eaLnBrk="1" fontAlgn="base" latinLnBrk="0" hangingPunct="1">
                <a:lnSpc>
                  <a:spcPct val="90000"/>
                </a:lnSpc>
                <a:spcBef>
                  <a:spcPct val="0"/>
                </a:spcBef>
                <a:spcAft>
                  <a:spcPct val="0"/>
                </a:spcAft>
                <a:buClrTx/>
                <a:buSzTx/>
                <a:buFontTx/>
                <a:buNone/>
                <a:tabLst/>
                <a:defRPr/>
              </a:pPr>
              <a:r>
                <a:rPr kumimoji="0" lang="en-US" sz="102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Google </a:t>
              </a:r>
              <a:br>
                <a:rPr kumimoji="0" lang="en-US" sz="102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2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Cloud</a:t>
              </a:r>
            </a:p>
          </p:txBody>
        </p:sp>
      </p:grpSp>
      <p:sp>
        <p:nvSpPr>
          <p:cNvPr id="45" name="TextBox 44">
            <a:extLst>
              <a:ext uri="{FF2B5EF4-FFF2-40B4-BE49-F238E27FC236}">
                <a16:creationId xmlns:a16="http://schemas.microsoft.com/office/drawing/2014/main" id="{965DB377-B931-78B5-9D7D-654C605E7308}"/>
              </a:ext>
            </a:extLst>
          </p:cNvPr>
          <p:cNvSpPr txBox="1"/>
          <p:nvPr/>
        </p:nvSpPr>
        <p:spPr>
          <a:xfrm>
            <a:off x="2456583" y="2213135"/>
            <a:ext cx="888576" cy="160367"/>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32350" rtl="0" eaLnBrk="1" fontAlgn="base" latinLnBrk="0" hangingPunct="1">
              <a:lnSpc>
                <a:spcPct val="90000"/>
              </a:lnSpc>
              <a:spcBef>
                <a:spcPct val="0"/>
              </a:spcBef>
              <a:spcAft>
                <a:spcPct val="0"/>
              </a:spcAft>
              <a:buClrTx/>
              <a:buSzTx/>
              <a:buFontTx/>
              <a:buNone/>
              <a:tabLst/>
              <a:defRPr/>
            </a:pPr>
            <a:r>
              <a:rPr kumimoji="0" lang="en-US" sz="102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Amazon </a:t>
            </a:r>
            <a:br>
              <a:rPr kumimoji="0" lang="en-US" sz="102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2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Web Services</a:t>
            </a:r>
          </a:p>
        </p:txBody>
      </p:sp>
      <p:cxnSp>
        <p:nvCxnSpPr>
          <p:cNvPr id="46" name="Straight Connector 45">
            <a:extLst>
              <a:ext uri="{FF2B5EF4-FFF2-40B4-BE49-F238E27FC236}">
                <a16:creationId xmlns:a16="http://schemas.microsoft.com/office/drawing/2014/main" id="{61956D34-EF3A-9B9D-C0CD-660EBD302464}"/>
              </a:ext>
              <a:ext uri="{C183D7F6-B498-43B3-948B-1728B52AA6E4}">
                <adec:decorative xmlns:adec="http://schemas.microsoft.com/office/drawing/2017/decorative" val="1"/>
              </a:ext>
            </a:extLst>
          </p:cNvPr>
          <p:cNvCxnSpPr>
            <a:cxnSpLocks/>
          </p:cNvCxnSpPr>
          <p:nvPr/>
        </p:nvCxnSpPr>
        <p:spPr>
          <a:xfrm>
            <a:off x="4088565" y="2560098"/>
            <a:ext cx="541329"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descr="On-premises">
            <a:extLst>
              <a:ext uri="{FF2B5EF4-FFF2-40B4-BE49-F238E27FC236}">
                <a16:creationId xmlns:a16="http://schemas.microsoft.com/office/drawing/2014/main" id="{E7CC862D-6D1C-ED6F-DA5D-657A9493466C}"/>
              </a:ext>
            </a:extLst>
          </p:cNvPr>
          <p:cNvPicPr>
            <a:picLocks noChangeAspect="1"/>
          </p:cNvPicPr>
          <p:nvPr/>
        </p:nvPicPr>
        <p:blipFill>
          <a:blip r:embed="rId7"/>
          <a:stretch>
            <a:fillRect/>
          </a:stretch>
        </p:blipFill>
        <p:spPr>
          <a:xfrm>
            <a:off x="4114855" y="1612355"/>
            <a:ext cx="493051" cy="493051"/>
          </a:xfrm>
          <a:prstGeom prst="rect">
            <a:avLst/>
          </a:prstGeom>
        </p:spPr>
      </p:pic>
      <p:grpSp>
        <p:nvGrpSpPr>
          <p:cNvPr id="48" name="Group 47">
            <a:extLst>
              <a:ext uri="{FF2B5EF4-FFF2-40B4-BE49-F238E27FC236}">
                <a16:creationId xmlns:a16="http://schemas.microsoft.com/office/drawing/2014/main" id="{330C132B-907E-22EA-5F48-723A8580B223}"/>
              </a:ext>
              <a:ext uri="{C183D7F6-B498-43B3-948B-1728B52AA6E4}">
                <adec:decorative xmlns:adec="http://schemas.microsoft.com/office/drawing/2017/decorative" val="1"/>
              </a:ext>
            </a:extLst>
          </p:cNvPr>
          <p:cNvGrpSpPr/>
          <p:nvPr/>
        </p:nvGrpSpPr>
        <p:grpSpPr>
          <a:xfrm>
            <a:off x="690278" y="4254003"/>
            <a:ext cx="317387" cy="331068"/>
            <a:chOff x="799951" y="4195011"/>
            <a:chExt cx="317387" cy="331068"/>
          </a:xfrm>
        </p:grpSpPr>
        <p:sp>
          <p:nvSpPr>
            <p:cNvPr id="49" name="Freeform 13">
              <a:extLst>
                <a:ext uri="{FF2B5EF4-FFF2-40B4-BE49-F238E27FC236}">
                  <a16:creationId xmlns:a16="http://schemas.microsoft.com/office/drawing/2014/main" id="{33380C7E-F30C-8D14-B91A-699FBF51F50B}"/>
                </a:ext>
              </a:extLst>
            </p:cNvPr>
            <p:cNvSpPr>
              <a:spLocks/>
            </p:cNvSpPr>
            <p:nvPr/>
          </p:nvSpPr>
          <p:spPr bwMode="auto">
            <a:xfrm>
              <a:off x="799951" y="4195011"/>
              <a:ext cx="317387" cy="33106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0" name="Freeform 9">
              <a:extLst>
                <a:ext uri="{FF2B5EF4-FFF2-40B4-BE49-F238E27FC236}">
                  <a16:creationId xmlns:a16="http://schemas.microsoft.com/office/drawing/2014/main" id="{723165BB-517F-2F7A-F314-D0CA161CF31C}"/>
                </a:ext>
              </a:extLst>
            </p:cNvPr>
            <p:cNvSpPr>
              <a:spLocks/>
            </p:cNvSpPr>
            <p:nvPr/>
          </p:nvSpPr>
          <p:spPr bwMode="auto">
            <a:xfrm>
              <a:off x="904669" y="4317683"/>
              <a:ext cx="107950" cy="85725"/>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23E6C2C0-3D9B-F1D8-2C45-3371889D3CB1}"/>
              </a:ext>
              <a:ext uri="{C183D7F6-B498-43B3-948B-1728B52AA6E4}">
                <adec:decorative xmlns:adec="http://schemas.microsoft.com/office/drawing/2017/decorative" val="1"/>
              </a:ext>
            </a:extLst>
          </p:cNvPr>
          <p:cNvGrpSpPr/>
          <p:nvPr/>
        </p:nvGrpSpPr>
        <p:grpSpPr>
          <a:xfrm>
            <a:off x="639025" y="5056576"/>
            <a:ext cx="419893" cy="403467"/>
            <a:chOff x="9330339" y="4330592"/>
            <a:chExt cx="543602" cy="522336"/>
          </a:xfrm>
        </p:grpSpPr>
        <p:pic>
          <p:nvPicPr>
            <p:cNvPr id="52" name="Picture 51">
              <a:extLst>
                <a:ext uri="{FF2B5EF4-FFF2-40B4-BE49-F238E27FC236}">
                  <a16:creationId xmlns:a16="http://schemas.microsoft.com/office/drawing/2014/main" id="{EAB803B3-990F-C592-6683-C0AFC770353B}"/>
                </a:ext>
              </a:extLst>
            </p:cNvPr>
            <p:cNvPicPr>
              <a:picLocks noChangeAspect="1"/>
            </p:cNvPicPr>
            <p:nvPr/>
          </p:nvPicPr>
          <p:blipFill>
            <a:blip r:embed="rId8"/>
            <a:stretch>
              <a:fillRect/>
            </a:stretch>
          </p:blipFill>
          <p:spPr>
            <a:xfrm>
              <a:off x="9330339" y="4330592"/>
              <a:ext cx="406400" cy="406400"/>
            </a:xfrm>
            <a:prstGeom prst="rect">
              <a:avLst/>
            </a:prstGeom>
          </p:spPr>
        </p:pic>
        <p:sp>
          <p:nvSpPr>
            <p:cNvPr id="53" name="Freeform 13">
              <a:extLst>
                <a:ext uri="{FF2B5EF4-FFF2-40B4-BE49-F238E27FC236}">
                  <a16:creationId xmlns:a16="http://schemas.microsoft.com/office/drawing/2014/main" id="{B696958E-3EA0-50B8-4B06-48CE214ABEF2}"/>
                </a:ext>
              </a:extLst>
            </p:cNvPr>
            <p:cNvSpPr>
              <a:spLocks/>
            </p:cNvSpPr>
            <p:nvPr/>
          </p:nvSpPr>
          <p:spPr bwMode="auto">
            <a:xfrm>
              <a:off x="9562274" y="4527826"/>
              <a:ext cx="311667" cy="325102"/>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0078D4"/>
            </a:solid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AB7252E-C9BC-EA15-E01E-B66F1315FC07}"/>
              </a:ext>
              <a:ext uri="{C183D7F6-B498-43B3-948B-1728B52AA6E4}">
                <adec:decorative xmlns:adec="http://schemas.microsoft.com/office/drawing/2017/decorative" val="1"/>
              </a:ext>
            </a:extLst>
          </p:cNvPr>
          <p:cNvGrpSpPr/>
          <p:nvPr/>
        </p:nvGrpSpPr>
        <p:grpSpPr>
          <a:xfrm>
            <a:off x="660739" y="5890932"/>
            <a:ext cx="376467" cy="368076"/>
            <a:chOff x="692382" y="5905356"/>
            <a:chExt cx="376467" cy="368076"/>
          </a:xfrm>
        </p:grpSpPr>
        <p:pic>
          <p:nvPicPr>
            <p:cNvPr id="55" name="Picture 54">
              <a:extLst>
                <a:ext uri="{FF2B5EF4-FFF2-40B4-BE49-F238E27FC236}">
                  <a16:creationId xmlns:a16="http://schemas.microsoft.com/office/drawing/2014/main" id="{E35D53F2-9D94-6ED3-F37A-AA56BB98D42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2382" y="5905356"/>
              <a:ext cx="266259" cy="266259"/>
            </a:xfrm>
            <a:prstGeom prst="rect">
              <a:avLst/>
            </a:prstGeom>
          </p:spPr>
        </p:pic>
        <p:grpSp>
          <p:nvGrpSpPr>
            <p:cNvPr id="56" name="Group 55">
              <a:extLst>
                <a:ext uri="{FF2B5EF4-FFF2-40B4-BE49-F238E27FC236}">
                  <a16:creationId xmlns:a16="http://schemas.microsoft.com/office/drawing/2014/main" id="{6ADC2EA5-25DA-CD9E-9397-DFC01393FA93}"/>
                </a:ext>
              </a:extLst>
            </p:cNvPr>
            <p:cNvGrpSpPr/>
            <p:nvPr/>
          </p:nvGrpSpPr>
          <p:grpSpPr>
            <a:xfrm>
              <a:off x="856711" y="6061295"/>
              <a:ext cx="212138" cy="212137"/>
              <a:chOff x="783424" y="6041629"/>
              <a:chExt cx="444837" cy="444837"/>
            </a:xfrm>
          </p:grpSpPr>
          <p:sp>
            <p:nvSpPr>
              <p:cNvPr id="57" name="Rectangle 56">
                <a:extLst>
                  <a:ext uri="{FF2B5EF4-FFF2-40B4-BE49-F238E27FC236}">
                    <a16:creationId xmlns:a16="http://schemas.microsoft.com/office/drawing/2014/main" id="{411D6D8F-5085-784F-C086-75ADC9F462C5}"/>
                  </a:ext>
                </a:extLst>
              </p:cNvPr>
              <p:cNvSpPr/>
              <p:nvPr/>
            </p:nvSpPr>
            <p:spPr bwMode="auto">
              <a:xfrm>
                <a:off x="799951" y="6077871"/>
                <a:ext cx="224088" cy="2454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Picture 57">
                <a:extLst>
                  <a:ext uri="{FF2B5EF4-FFF2-40B4-BE49-F238E27FC236}">
                    <a16:creationId xmlns:a16="http://schemas.microsoft.com/office/drawing/2014/main" id="{1DBDBE0C-F29B-B5F6-0691-161366955C3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3424" y="6041629"/>
                <a:ext cx="444837" cy="444837"/>
              </a:xfrm>
              <a:prstGeom prst="rect">
                <a:avLst/>
              </a:prstGeom>
            </p:spPr>
          </p:pic>
        </p:grpSp>
      </p:grpSp>
      <p:pic>
        <p:nvPicPr>
          <p:cNvPr id="59" name="Picture 2" descr="May | 2019 | Cloud Astronaut">
            <a:extLst>
              <a:ext uri="{FF2B5EF4-FFF2-40B4-BE49-F238E27FC236}">
                <a16:creationId xmlns:a16="http://schemas.microsoft.com/office/drawing/2014/main" id="{D2945D76-4F59-56A5-68A4-CAEB5F7925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9571" y="1720839"/>
            <a:ext cx="382601" cy="38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788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aphic 16">
            <a:extLst>
              <a:ext uri="{FF2B5EF4-FFF2-40B4-BE49-F238E27FC236}">
                <a16:creationId xmlns:a16="http://schemas.microsoft.com/office/drawing/2014/main" id="{AF1D7B1A-F691-EE96-E791-425F28D83358}"/>
              </a:ext>
              <a:ext uri="{C183D7F6-B498-43B3-948B-1728B52AA6E4}">
                <adec:decorative xmlns:adec="http://schemas.microsoft.com/office/drawing/2017/decorative" val="1"/>
              </a:ext>
            </a:extLst>
          </p:cNvPr>
          <p:cNvGrpSpPr/>
          <p:nvPr/>
        </p:nvGrpSpPr>
        <p:grpSpPr>
          <a:xfrm>
            <a:off x="1305906" y="1933539"/>
            <a:ext cx="1708443" cy="1078688"/>
            <a:chOff x="3989946" y="1932231"/>
            <a:chExt cx="1043939" cy="659129"/>
          </a:xfrm>
        </p:grpSpPr>
        <p:sp>
          <p:nvSpPr>
            <p:cNvPr id="57" name="Freeform: Shape 56">
              <a:extLst>
                <a:ext uri="{FF2B5EF4-FFF2-40B4-BE49-F238E27FC236}">
                  <a16:creationId xmlns:a16="http://schemas.microsoft.com/office/drawing/2014/main" id="{D77AA6AF-651D-5802-CF5C-7B240E9E164A}"/>
                </a:ext>
              </a:extLst>
            </p:cNvPr>
            <p:cNvSpPr/>
            <p:nvPr/>
          </p:nvSpPr>
          <p:spPr>
            <a:xfrm>
              <a:off x="3989946" y="1932231"/>
              <a:ext cx="857249" cy="533400"/>
            </a:xfrm>
            <a:custGeom>
              <a:avLst/>
              <a:gdLst>
                <a:gd name="connsiteX0" fmla="*/ 644843 w 857250"/>
                <a:gd name="connsiteY0" fmla="*/ 489585 h 533400"/>
                <a:gd name="connsiteX1" fmla="*/ 625793 w 857250"/>
                <a:gd name="connsiteY1" fmla="*/ 391478 h 533400"/>
                <a:gd name="connsiteX2" fmla="*/ 625793 w 857250"/>
                <a:gd name="connsiteY2" fmla="*/ 325755 h 533400"/>
                <a:gd name="connsiteX3" fmla="*/ 625793 w 857250"/>
                <a:gd name="connsiteY3" fmla="*/ 294323 h 533400"/>
                <a:gd name="connsiteX4" fmla="*/ 657225 w 857250"/>
                <a:gd name="connsiteY4" fmla="*/ 288608 h 533400"/>
                <a:gd name="connsiteX5" fmla="*/ 722948 w 857250"/>
                <a:gd name="connsiteY5" fmla="*/ 273368 h 533400"/>
                <a:gd name="connsiteX6" fmla="*/ 778193 w 857250"/>
                <a:gd name="connsiteY6" fmla="*/ 244793 h 533400"/>
                <a:gd name="connsiteX7" fmla="*/ 857250 w 857250"/>
                <a:gd name="connsiteY7" fmla="*/ 221933 h 533400"/>
                <a:gd name="connsiteX8" fmla="*/ 861060 w 857250"/>
                <a:gd name="connsiteY8" fmla="*/ 221933 h 533400"/>
                <a:gd name="connsiteX9" fmla="*/ 851535 w 857250"/>
                <a:gd name="connsiteY9" fmla="*/ 189548 h 533400"/>
                <a:gd name="connsiteX10" fmla="*/ 820103 w 857250"/>
                <a:gd name="connsiteY10" fmla="*/ 136208 h 533400"/>
                <a:gd name="connsiteX11" fmla="*/ 766763 w 857250"/>
                <a:gd name="connsiteY11" fmla="*/ 98108 h 533400"/>
                <a:gd name="connsiteX12" fmla="*/ 653415 w 857250"/>
                <a:gd name="connsiteY12" fmla="*/ 91440 h 533400"/>
                <a:gd name="connsiteX13" fmla="*/ 609600 w 857250"/>
                <a:gd name="connsiteY13" fmla="*/ 106680 h 533400"/>
                <a:gd name="connsiteX14" fmla="*/ 590550 w 857250"/>
                <a:gd name="connsiteY14" fmla="*/ 116205 h 533400"/>
                <a:gd name="connsiteX15" fmla="*/ 578168 w 857250"/>
                <a:gd name="connsiteY15" fmla="*/ 97155 h 533400"/>
                <a:gd name="connsiteX16" fmla="*/ 502920 w 857250"/>
                <a:gd name="connsiteY16" fmla="*/ 24765 h 533400"/>
                <a:gd name="connsiteX17" fmla="*/ 400050 w 857250"/>
                <a:gd name="connsiteY17" fmla="*/ 0 h 533400"/>
                <a:gd name="connsiteX18" fmla="*/ 340043 w 857250"/>
                <a:gd name="connsiteY18" fmla="*/ 9525 h 533400"/>
                <a:gd name="connsiteX19" fmla="*/ 280035 w 857250"/>
                <a:gd name="connsiteY19" fmla="*/ 34290 h 533400"/>
                <a:gd name="connsiteX20" fmla="*/ 232410 w 857250"/>
                <a:gd name="connsiteY20" fmla="*/ 78105 h 533400"/>
                <a:gd name="connsiteX21" fmla="*/ 198120 w 857250"/>
                <a:gd name="connsiteY21" fmla="*/ 138113 h 533400"/>
                <a:gd name="connsiteX22" fmla="*/ 181928 w 857250"/>
                <a:gd name="connsiteY22" fmla="*/ 203835 h 533400"/>
                <a:gd name="connsiteX23" fmla="*/ 181928 w 857250"/>
                <a:gd name="connsiteY23" fmla="*/ 222885 h 533400"/>
                <a:gd name="connsiteX24" fmla="*/ 160020 w 857250"/>
                <a:gd name="connsiteY24" fmla="*/ 225743 h 533400"/>
                <a:gd name="connsiteX25" fmla="*/ 97155 w 857250"/>
                <a:gd name="connsiteY25" fmla="*/ 235268 h 533400"/>
                <a:gd name="connsiteX26" fmla="*/ 46673 w 857250"/>
                <a:gd name="connsiteY26" fmla="*/ 266700 h 533400"/>
                <a:gd name="connsiteX27" fmla="*/ 12383 w 857250"/>
                <a:gd name="connsiteY27" fmla="*/ 310515 h 533400"/>
                <a:gd name="connsiteX28" fmla="*/ 0 w 857250"/>
                <a:gd name="connsiteY28" fmla="*/ 370523 h 533400"/>
                <a:gd name="connsiteX29" fmla="*/ 12383 w 857250"/>
                <a:gd name="connsiteY29" fmla="*/ 442913 h 533400"/>
                <a:gd name="connsiteX30" fmla="*/ 43815 w 857250"/>
                <a:gd name="connsiteY30" fmla="*/ 496253 h 533400"/>
                <a:gd name="connsiteX31" fmla="*/ 94298 w 857250"/>
                <a:gd name="connsiteY31" fmla="*/ 527685 h 533400"/>
                <a:gd name="connsiteX32" fmla="*/ 166688 w 857250"/>
                <a:gd name="connsiteY32" fmla="*/ 540068 h 533400"/>
                <a:gd name="connsiteX33" fmla="*/ 669608 w 857250"/>
                <a:gd name="connsiteY33" fmla="*/ 540068 h 533400"/>
                <a:gd name="connsiteX34" fmla="*/ 644843 w 857250"/>
                <a:gd name="connsiteY34" fmla="*/ 48958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57250" h="533400">
                  <a:moveTo>
                    <a:pt x="644843" y="489585"/>
                  </a:moveTo>
                  <a:cubicBezTo>
                    <a:pt x="632460" y="456248"/>
                    <a:pt x="625793" y="423863"/>
                    <a:pt x="625793" y="391478"/>
                  </a:cubicBezTo>
                  <a:lnTo>
                    <a:pt x="625793" y="325755"/>
                  </a:lnTo>
                  <a:lnTo>
                    <a:pt x="625793" y="294323"/>
                  </a:lnTo>
                  <a:lnTo>
                    <a:pt x="657225" y="288608"/>
                  </a:lnTo>
                  <a:cubicBezTo>
                    <a:pt x="675323" y="285750"/>
                    <a:pt x="697230" y="280035"/>
                    <a:pt x="722948" y="273368"/>
                  </a:cubicBezTo>
                  <a:cubicBezTo>
                    <a:pt x="740093" y="266700"/>
                    <a:pt x="760095" y="257175"/>
                    <a:pt x="778193" y="244793"/>
                  </a:cubicBezTo>
                  <a:cubicBezTo>
                    <a:pt x="802005" y="229553"/>
                    <a:pt x="826770" y="221933"/>
                    <a:pt x="857250" y="221933"/>
                  </a:cubicBezTo>
                  <a:cubicBezTo>
                    <a:pt x="858203" y="221933"/>
                    <a:pt x="859155" y="221933"/>
                    <a:pt x="861060" y="221933"/>
                  </a:cubicBezTo>
                  <a:cubicBezTo>
                    <a:pt x="859155" y="211455"/>
                    <a:pt x="856298" y="200025"/>
                    <a:pt x="851535" y="189548"/>
                  </a:cubicBezTo>
                  <a:cubicBezTo>
                    <a:pt x="844868" y="167640"/>
                    <a:pt x="832485" y="148590"/>
                    <a:pt x="820103" y="136208"/>
                  </a:cubicBezTo>
                  <a:cubicBezTo>
                    <a:pt x="803910" y="120968"/>
                    <a:pt x="788670" y="107633"/>
                    <a:pt x="766763" y="98108"/>
                  </a:cubicBezTo>
                  <a:cubicBezTo>
                    <a:pt x="735330" y="85725"/>
                    <a:pt x="701040" y="79058"/>
                    <a:pt x="653415" y="91440"/>
                  </a:cubicBezTo>
                  <a:cubicBezTo>
                    <a:pt x="634365" y="94298"/>
                    <a:pt x="621983" y="100965"/>
                    <a:pt x="609600" y="106680"/>
                  </a:cubicBezTo>
                  <a:lnTo>
                    <a:pt x="590550" y="116205"/>
                  </a:lnTo>
                  <a:lnTo>
                    <a:pt x="578168" y="97155"/>
                  </a:lnTo>
                  <a:cubicBezTo>
                    <a:pt x="556260" y="65723"/>
                    <a:pt x="530543" y="43815"/>
                    <a:pt x="502920" y="24765"/>
                  </a:cubicBezTo>
                  <a:cubicBezTo>
                    <a:pt x="472440" y="9525"/>
                    <a:pt x="438150" y="0"/>
                    <a:pt x="400050" y="0"/>
                  </a:cubicBezTo>
                  <a:cubicBezTo>
                    <a:pt x="381000" y="0"/>
                    <a:pt x="359093" y="2858"/>
                    <a:pt x="340043" y="9525"/>
                  </a:cubicBezTo>
                  <a:cubicBezTo>
                    <a:pt x="318135" y="12383"/>
                    <a:pt x="296228" y="21908"/>
                    <a:pt x="280035" y="34290"/>
                  </a:cubicBezTo>
                  <a:cubicBezTo>
                    <a:pt x="260985" y="46673"/>
                    <a:pt x="245745" y="62865"/>
                    <a:pt x="232410" y="78105"/>
                  </a:cubicBezTo>
                  <a:cubicBezTo>
                    <a:pt x="216218" y="97155"/>
                    <a:pt x="207645" y="116205"/>
                    <a:pt x="198120" y="138113"/>
                  </a:cubicBezTo>
                  <a:cubicBezTo>
                    <a:pt x="188595" y="157163"/>
                    <a:pt x="185738" y="179070"/>
                    <a:pt x="181928" y="203835"/>
                  </a:cubicBezTo>
                  <a:lnTo>
                    <a:pt x="181928" y="222885"/>
                  </a:lnTo>
                  <a:lnTo>
                    <a:pt x="160020" y="225743"/>
                  </a:lnTo>
                  <a:cubicBezTo>
                    <a:pt x="138113" y="225743"/>
                    <a:pt x="116205" y="228600"/>
                    <a:pt x="97155" y="235268"/>
                  </a:cubicBezTo>
                  <a:cubicBezTo>
                    <a:pt x="78105" y="241935"/>
                    <a:pt x="62865" y="254318"/>
                    <a:pt x="46673" y="266700"/>
                  </a:cubicBezTo>
                  <a:cubicBezTo>
                    <a:pt x="34290" y="279083"/>
                    <a:pt x="21908" y="291465"/>
                    <a:pt x="12383" y="310515"/>
                  </a:cubicBezTo>
                  <a:cubicBezTo>
                    <a:pt x="5715" y="325755"/>
                    <a:pt x="0" y="348615"/>
                    <a:pt x="0" y="370523"/>
                  </a:cubicBezTo>
                  <a:cubicBezTo>
                    <a:pt x="0" y="399098"/>
                    <a:pt x="6668" y="421005"/>
                    <a:pt x="12383" y="442913"/>
                  </a:cubicBezTo>
                  <a:cubicBezTo>
                    <a:pt x="19050" y="461963"/>
                    <a:pt x="31433" y="481013"/>
                    <a:pt x="43815" y="496253"/>
                  </a:cubicBezTo>
                  <a:cubicBezTo>
                    <a:pt x="56198" y="508635"/>
                    <a:pt x="75248" y="521018"/>
                    <a:pt x="94298" y="527685"/>
                  </a:cubicBezTo>
                  <a:cubicBezTo>
                    <a:pt x="116205" y="537210"/>
                    <a:pt x="138113" y="540068"/>
                    <a:pt x="166688" y="540068"/>
                  </a:cubicBezTo>
                  <a:lnTo>
                    <a:pt x="669608" y="540068"/>
                  </a:lnTo>
                  <a:cubicBezTo>
                    <a:pt x="660083" y="523875"/>
                    <a:pt x="651510" y="506730"/>
                    <a:pt x="644843" y="489585"/>
                  </a:cubicBezTo>
                  <a:close/>
                </a:path>
              </a:pathLst>
            </a:custGeom>
            <a:solidFill>
              <a:schemeClr val="bg1"/>
            </a:solidFill>
            <a:ln w="28575" cap="flat">
              <a:solidFill>
                <a:schemeClr val="tx2"/>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58FEDCA-3E7B-0880-87D5-A76ED88C7B60}"/>
                </a:ext>
              </a:extLst>
            </p:cNvPr>
            <p:cNvSpPr/>
            <p:nvPr/>
          </p:nvSpPr>
          <p:spPr>
            <a:xfrm>
              <a:off x="4652885" y="2191310"/>
              <a:ext cx="381000" cy="400050"/>
            </a:xfrm>
            <a:custGeom>
              <a:avLst/>
              <a:gdLst>
                <a:gd name="connsiteX0" fmla="*/ 251460 w 381000"/>
                <a:gd name="connsiteY0" fmla="*/ 16192 h 400050"/>
                <a:gd name="connsiteX1" fmla="*/ 193358 w 381000"/>
                <a:gd name="connsiteY1" fmla="*/ 0 h 400050"/>
                <a:gd name="connsiteX2" fmla="*/ 135255 w 381000"/>
                <a:gd name="connsiteY2" fmla="*/ 16192 h 400050"/>
                <a:gd name="connsiteX3" fmla="*/ 70485 w 381000"/>
                <a:gd name="connsiteY3" fmla="*/ 49530 h 400050"/>
                <a:gd name="connsiteX4" fmla="*/ 0 w 381000"/>
                <a:gd name="connsiteY4" fmla="*/ 65722 h 400050"/>
                <a:gd name="connsiteX5" fmla="*/ 0 w 381000"/>
                <a:gd name="connsiteY5" fmla="*/ 131445 h 400050"/>
                <a:gd name="connsiteX6" fmla="*/ 16193 w 381000"/>
                <a:gd name="connsiteY6" fmla="*/ 216218 h 400050"/>
                <a:gd name="connsiteX7" fmla="*/ 60008 w 381000"/>
                <a:gd name="connsiteY7" fmla="*/ 290513 h 400050"/>
                <a:gd name="connsiteX8" fmla="*/ 121920 w 381000"/>
                <a:gd name="connsiteY8" fmla="*/ 352425 h 400050"/>
                <a:gd name="connsiteX9" fmla="*/ 192405 w 381000"/>
                <a:gd name="connsiteY9" fmla="*/ 401955 h 400050"/>
                <a:gd name="connsiteX10" fmla="*/ 262890 w 381000"/>
                <a:gd name="connsiteY10" fmla="*/ 352425 h 400050"/>
                <a:gd name="connsiteX11" fmla="*/ 324803 w 381000"/>
                <a:gd name="connsiteY11" fmla="*/ 290513 h 400050"/>
                <a:gd name="connsiteX12" fmla="*/ 368618 w 381000"/>
                <a:gd name="connsiteY12" fmla="*/ 216218 h 400050"/>
                <a:gd name="connsiteX13" fmla="*/ 384810 w 381000"/>
                <a:gd name="connsiteY13" fmla="*/ 131445 h 400050"/>
                <a:gd name="connsiteX14" fmla="*/ 384810 w 381000"/>
                <a:gd name="connsiteY14" fmla="*/ 65722 h 400050"/>
                <a:gd name="connsiteX15" fmla="*/ 314325 w 381000"/>
                <a:gd name="connsiteY15" fmla="*/ 49530 h 400050"/>
                <a:gd name="connsiteX16" fmla="*/ 251460 w 381000"/>
                <a:gd name="connsiteY16" fmla="*/ 1619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0" h="400050">
                  <a:moveTo>
                    <a:pt x="251460" y="16192"/>
                  </a:moveTo>
                  <a:cubicBezTo>
                    <a:pt x="235268" y="3810"/>
                    <a:pt x="214313" y="0"/>
                    <a:pt x="193358" y="0"/>
                  </a:cubicBezTo>
                  <a:cubicBezTo>
                    <a:pt x="172402" y="0"/>
                    <a:pt x="154305" y="3810"/>
                    <a:pt x="135255" y="16192"/>
                  </a:cubicBezTo>
                  <a:cubicBezTo>
                    <a:pt x="116205" y="28575"/>
                    <a:pt x="93345" y="40957"/>
                    <a:pt x="70485" y="49530"/>
                  </a:cubicBezTo>
                  <a:cubicBezTo>
                    <a:pt x="47625" y="56197"/>
                    <a:pt x="22860" y="61913"/>
                    <a:pt x="0" y="65722"/>
                  </a:cubicBezTo>
                  <a:lnTo>
                    <a:pt x="0" y="131445"/>
                  </a:lnTo>
                  <a:cubicBezTo>
                    <a:pt x="0" y="160020"/>
                    <a:pt x="6668" y="189547"/>
                    <a:pt x="16193" y="216218"/>
                  </a:cubicBezTo>
                  <a:cubicBezTo>
                    <a:pt x="26670" y="242888"/>
                    <a:pt x="40958" y="267653"/>
                    <a:pt x="60008" y="290513"/>
                  </a:cubicBezTo>
                  <a:cubicBezTo>
                    <a:pt x="79058" y="313372"/>
                    <a:pt x="99060" y="334328"/>
                    <a:pt x="121920" y="352425"/>
                  </a:cubicBezTo>
                  <a:cubicBezTo>
                    <a:pt x="144780" y="370522"/>
                    <a:pt x="169545" y="387668"/>
                    <a:pt x="192405" y="401955"/>
                  </a:cubicBezTo>
                  <a:cubicBezTo>
                    <a:pt x="217170" y="387668"/>
                    <a:pt x="240030" y="370522"/>
                    <a:pt x="262890" y="352425"/>
                  </a:cubicBezTo>
                  <a:cubicBezTo>
                    <a:pt x="285750" y="334328"/>
                    <a:pt x="306705" y="313372"/>
                    <a:pt x="324803" y="290513"/>
                  </a:cubicBezTo>
                  <a:cubicBezTo>
                    <a:pt x="342900" y="267653"/>
                    <a:pt x="358140" y="242888"/>
                    <a:pt x="368618" y="216218"/>
                  </a:cubicBezTo>
                  <a:cubicBezTo>
                    <a:pt x="381000" y="189547"/>
                    <a:pt x="384810" y="160020"/>
                    <a:pt x="384810" y="131445"/>
                  </a:cubicBezTo>
                  <a:lnTo>
                    <a:pt x="384810" y="65722"/>
                  </a:lnTo>
                  <a:cubicBezTo>
                    <a:pt x="361950" y="61913"/>
                    <a:pt x="339090" y="55245"/>
                    <a:pt x="314325" y="49530"/>
                  </a:cubicBezTo>
                  <a:cubicBezTo>
                    <a:pt x="293370" y="40957"/>
                    <a:pt x="272415" y="28575"/>
                    <a:pt x="251460" y="16192"/>
                  </a:cubicBezTo>
                  <a:close/>
                </a:path>
              </a:pathLst>
            </a:custGeom>
            <a:solidFill>
              <a:schemeClr val="accent1"/>
            </a:solidFill>
            <a:ln w="9525" cap="flat">
              <a:solidFill>
                <a:schemeClr val="tx2"/>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59" name="Text Placeholder 1">
            <a:extLst>
              <a:ext uri="{FF2B5EF4-FFF2-40B4-BE49-F238E27FC236}">
                <a16:creationId xmlns:a16="http://schemas.microsoft.com/office/drawing/2014/main" id="{29CD2349-CEEB-ED3F-F5CB-D5AC2C18059E}"/>
              </a:ext>
            </a:extLst>
          </p:cNvPr>
          <p:cNvSpPr txBox="1">
            <a:spLocks/>
          </p:cNvSpPr>
          <p:nvPr/>
        </p:nvSpPr>
        <p:spPr>
          <a:xfrm>
            <a:off x="4388146" y="3189552"/>
            <a:ext cx="3096330" cy="56202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a:t>Integrated visibility </a:t>
            </a:r>
            <a:br>
              <a:rPr lang="en-US" sz="2400"/>
            </a:br>
            <a:r>
              <a:rPr lang="en-US" sz="2400"/>
              <a:t>and protection </a:t>
            </a:r>
            <a:br>
              <a:rPr lang="en-US" sz="2400"/>
            </a:br>
            <a:r>
              <a:rPr lang="en-US" sz="2400"/>
              <a:t>across clouds</a:t>
            </a:r>
          </a:p>
        </p:txBody>
      </p:sp>
      <p:sp>
        <p:nvSpPr>
          <p:cNvPr id="60" name="Text Placeholder 2">
            <a:extLst>
              <a:ext uri="{FF2B5EF4-FFF2-40B4-BE49-F238E27FC236}">
                <a16:creationId xmlns:a16="http://schemas.microsoft.com/office/drawing/2014/main" id="{D6190BF1-AFFC-E2E5-B467-C0CB8090297C}"/>
              </a:ext>
            </a:extLst>
          </p:cNvPr>
          <p:cNvSpPr txBox="1">
            <a:spLocks/>
          </p:cNvSpPr>
          <p:nvPr/>
        </p:nvSpPr>
        <p:spPr>
          <a:xfrm>
            <a:off x="4492753" y="4613439"/>
            <a:ext cx="2887116" cy="56202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chemeClr val="accent1"/>
                </a:solidFill>
              </a:rPr>
              <a:t>Cloud Security </a:t>
            </a:r>
            <a:br>
              <a:rPr lang="en-US" sz="1800">
                <a:solidFill>
                  <a:schemeClr val="accent1"/>
                </a:solidFill>
              </a:rPr>
            </a:br>
            <a:r>
              <a:rPr lang="en-US" sz="1800">
                <a:solidFill>
                  <a:schemeClr val="accent1"/>
                </a:solidFill>
              </a:rPr>
              <a:t>Posture Management</a:t>
            </a:r>
          </a:p>
          <a:p>
            <a:pPr marL="0" indent="0" algn="ctr">
              <a:buNone/>
            </a:pPr>
            <a:r>
              <a:rPr lang="en-US" sz="1800">
                <a:solidFill>
                  <a:schemeClr val="accent1"/>
                </a:solidFill>
              </a:rPr>
              <a:t>Cloud Workload </a:t>
            </a:r>
            <a:br>
              <a:rPr lang="en-US" sz="1800">
                <a:solidFill>
                  <a:schemeClr val="accent1"/>
                </a:solidFill>
              </a:rPr>
            </a:br>
            <a:r>
              <a:rPr lang="en-US" sz="1800">
                <a:solidFill>
                  <a:schemeClr val="accent1"/>
                </a:solidFill>
              </a:rPr>
              <a:t>Protection Platform</a:t>
            </a:r>
          </a:p>
        </p:txBody>
      </p:sp>
      <p:sp>
        <p:nvSpPr>
          <p:cNvPr id="61" name="Text Placeholder 3">
            <a:extLst>
              <a:ext uri="{FF2B5EF4-FFF2-40B4-BE49-F238E27FC236}">
                <a16:creationId xmlns:a16="http://schemas.microsoft.com/office/drawing/2014/main" id="{E8F3FB88-61DB-7DAC-9ED3-1CBFF87660E2}"/>
              </a:ext>
            </a:extLst>
          </p:cNvPr>
          <p:cNvSpPr txBox="1">
            <a:spLocks/>
          </p:cNvSpPr>
          <p:nvPr/>
        </p:nvSpPr>
        <p:spPr>
          <a:xfrm>
            <a:off x="8040605" y="3189552"/>
            <a:ext cx="3227047" cy="56202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a:t>Develop and </a:t>
            </a:r>
            <a:br>
              <a:rPr lang="en-US" sz="2400"/>
            </a:br>
            <a:r>
              <a:rPr lang="en-US" sz="2400"/>
              <a:t>operate secure </a:t>
            </a:r>
            <a:br>
              <a:rPr lang="en-US" sz="2400"/>
            </a:br>
            <a:r>
              <a:rPr lang="en-US" sz="2400"/>
              <a:t>apps in the cloud</a:t>
            </a:r>
          </a:p>
        </p:txBody>
      </p:sp>
      <p:sp>
        <p:nvSpPr>
          <p:cNvPr id="62" name="Text Placeholder 4">
            <a:extLst>
              <a:ext uri="{FF2B5EF4-FFF2-40B4-BE49-F238E27FC236}">
                <a16:creationId xmlns:a16="http://schemas.microsoft.com/office/drawing/2014/main" id="{20F1E0B0-BB82-C833-1155-B292E16BBCE8}"/>
              </a:ext>
            </a:extLst>
          </p:cNvPr>
          <p:cNvSpPr txBox="1">
            <a:spLocks/>
          </p:cNvSpPr>
          <p:nvPr/>
        </p:nvSpPr>
        <p:spPr>
          <a:xfrm>
            <a:off x="8145211" y="4613439"/>
            <a:ext cx="2887116" cy="56202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chemeClr val="accent1"/>
                </a:solidFill>
              </a:rPr>
              <a:t>Application Security</a:t>
            </a:r>
          </a:p>
        </p:txBody>
      </p:sp>
      <p:sp>
        <p:nvSpPr>
          <p:cNvPr id="63" name="Text Placeholder 5">
            <a:extLst>
              <a:ext uri="{FF2B5EF4-FFF2-40B4-BE49-F238E27FC236}">
                <a16:creationId xmlns:a16="http://schemas.microsoft.com/office/drawing/2014/main" id="{880DAE0F-59BF-416A-ED30-FA747F5C98EA}"/>
              </a:ext>
            </a:extLst>
          </p:cNvPr>
          <p:cNvSpPr txBox="1">
            <a:spLocks/>
          </p:cNvSpPr>
          <p:nvPr/>
        </p:nvSpPr>
        <p:spPr>
          <a:xfrm>
            <a:off x="829315" y="3189552"/>
            <a:ext cx="3096330" cy="56202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a:t>Monitor and control activities and data across all apps</a:t>
            </a:r>
          </a:p>
        </p:txBody>
      </p:sp>
      <p:sp>
        <p:nvSpPr>
          <p:cNvPr id="64" name="Text Placeholder 6">
            <a:extLst>
              <a:ext uri="{FF2B5EF4-FFF2-40B4-BE49-F238E27FC236}">
                <a16:creationId xmlns:a16="http://schemas.microsoft.com/office/drawing/2014/main" id="{402298CC-ABAA-F5BF-FDA1-7E903A4AC15C}"/>
              </a:ext>
            </a:extLst>
          </p:cNvPr>
          <p:cNvSpPr txBox="1">
            <a:spLocks/>
          </p:cNvSpPr>
          <p:nvPr/>
        </p:nvSpPr>
        <p:spPr>
          <a:xfrm>
            <a:off x="829315" y="4613439"/>
            <a:ext cx="2887116" cy="56202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chemeClr val="accent1"/>
                </a:solidFill>
              </a:rPr>
              <a:t>Cloud Access </a:t>
            </a:r>
            <a:br>
              <a:rPr lang="en-US" sz="1800">
                <a:solidFill>
                  <a:schemeClr val="accent1"/>
                </a:solidFill>
              </a:rPr>
            </a:br>
            <a:r>
              <a:rPr lang="en-US" sz="1800">
                <a:solidFill>
                  <a:schemeClr val="accent1"/>
                </a:solidFill>
              </a:rPr>
              <a:t>Security Broker</a:t>
            </a:r>
          </a:p>
        </p:txBody>
      </p:sp>
      <p:grpSp>
        <p:nvGrpSpPr>
          <p:cNvPr id="65" name="Group 64">
            <a:extLst>
              <a:ext uri="{FF2B5EF4-FFF2-40B4-BE49-F238E27FC236}">
                <a16:creationId xmlns:a16="http://schemas.microsoft.com/office/drawing/2014/main" id="{129C1E08-828E-CFAE-F1E4-74492CEC97B3}"/>
              </a:ext>
              <a:ext uri="{C183D7F6-B498-43B3-948B-1728B52AA6E4}">
                <adec:decorative xmlns:adec="http://schemas.microsoft.com/office/drawing/2017/decorative" val="1"/>
              </a:ext>
            </a:extLst>
          </p:cNvPr>
          <p:cNvGrpSpPr/>
          <p:nvPr/>
        </p:nvGrpSpPr>
        <p:grpSpPr>
          <a:xfrm>
            <a:off x="4760158" y="2046796"/>
            <a:ext cx="2171310" cy="872927"/>
            <a:chOff x="1594614" y="2329482"/>
            <a:chExt cx="1943722" cy="781431"/>
          </a:xfrm>
        </p:grpSpPr>
        <p:sp>
          <p:nvSpPr>
            <p:cNvPr id="66" name="Freeform: Shape 65">
              <a:extLst>
                <a:ext uri="{FF2B5EF4-FFF2-40B4-BE49-F238E27FC236}">
                  <a16:creationId xmlns:a16="http://schemas.microsoft.com/office/drawing/2014/main" id="{A2FEC50F-2794-3CF2-7D01-71A4BEDAD15F}"/>
                </a:ext>
              </a:extLst>
            </p:cNvPr>
            <p:cNvSpPr/>
            <p:nvPr/>
          </p:nvSpPr>
          <p:spPr>
            <a:xfrm flipH="1">
              <a:off x="2450266" y="2329482"/>
              <a:ext cx="1088070" cy="603929"/>
            </a:xfrm>
            <a:custGeom>
              <a:avLst/>
              <a:gdLst>
                <a:gd name="connsiteX0" fmla="*/ 1403599 w 1567254"/>
                <a:gd name="connsiteY0" fmla="*/ 876195 h 869897"/>
                <a:gd name="connsiteX1" fmla="*/ 230315 w 1567254"/>
                <a:gd name="connsiteY1" fmla="*/ 876195 h 869897"/>
                <a:gd name="connsiteX2" fmla="*/ 7449 w 1567254"/>
                <a:gd name="connsiteY2" fmla="*/ 544771 h 869897"/>
                <a:gd name="connsiteX3" fmla="*/ 288548 w 1567254"/>
                <a:gd name="connsiteY3" fmla="*/ 362164 h 869897"/>
                <a:gd name="connsiteX4" fmla="*/ 485533 w 1567254"/>
                <a:gd name="connsiteY4" fmla="*/ 31459 h 869897"/>
                <a:gd name="connsiteX5" fmla="*/ 931266 w 1567254"/>
                <a:gd name="connsiteY5" fmla="*/ 188904 h 869897"/>
                <a:gd name="connsiteX6" fmla="*/ 1266285 w 1567254"/>
                <a:gd name="connsiteY6" fmla="*/ 193217 h 869897"/>
                <a:gd name="connsiteX7" fmla="*/ 1367653 w 1567254"/>
                <a:gd name="connsiteY7" fmla="*/ 482225 h 869897"/>
                <a:gd name="connsiteX8" fmla="*/ 1573265 w 1567254"/>
                <a:gd name="connsiteY8" fmla="*/ 672739 h 869897"/>
                <a:gd name="connsiteX9" fmla="*/ 1403599 w 1567254"/>
                <a:gd name="connsiteY9" fmla="*/ 876195 h 869897"/>
                <a:gd name="connsiteX10" fmla="*/ 1403599 w 1567254"/>
                <a:gd name="connsiteY10" fmla="*/ 876195 h 86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254" h="869897">
                  <a:moveTo>
                    <a:pt x="1403599" y="876195"/>
                  </a:moveTo>
                  <a:lnTo>
                    <a:pt x="230315" y="876195"/>
                  </a:lnTo>
                  <a:cubicBezTo>
                    <a:pt x="230315" y="876195"/>
                    <a:pt x="-48627" y="850314"/>
                    <a:pt x="7449" y="544771"/>
                  </a:cubicBezTo>
                  <a:cubicBezTo>
                    <a:pt x="46271" y="331970"/>
                    <a:pt x="288548" y="362164"/>
                    <a:pt x="288548" y="362164"/>
                  </a:cubicBezTo>
                  <a:cubicBezTo>
                    <a:pt x="288548" y="362164"/>
                    <a:pt x="295018" y="109822"/>
                    <a:pt x="485533" y="31459"/>
                  </a:cubicBezTo>
                  <a:cubicBezTo>
                    <a:pt x="676048" y="-46184"/>
                    <a:pt x="848590" y="24989"/>
                    <a:pt x="931266" y="188904"/>
                  </a:cubicBezTo>
                  <a:cubicBezTo>
                    <a:pt x="931266" y="188904"/>
                    <a:pt x="1092305" y="65249"/>
                    <a:pt x="1266285" y="193217"/>
                  </a:cubicBezTo>
                  <a:cubicBezTo>
                    <a:pt x="1428043" y="311840"/>
                    <a:pt x="1367653" y="482225"/>
                    <a:pt x="1367653" y="482225"/>
                  </a:cubicBezTo>
                  <a:cubicBezTo>
                    <a:pt x="1367653" y="482225"/>
                    <a:pt x="1582611" y="478630"/>
                    <a:pt x="1573265" y="672739"/>
                  </a:cubicBezTo>
                  <a:cubicBezTo>
                    <a:pt x="1566076" y="843124"/>
                    <a:pt x="1458956" y="876914"/>
                    <a:pt x="1403599" y="876195"/>
                  </a:cubicBezTo>
                  <a:lnTo>
                    <a:pt x="1403599" y="876195"/>
                  </a:lnTo>
                  <a:close/>
                </a:path>
              </a:pathLst>
            </a:custGeom>
            <a:solidFill>
              <a:schemeClr val="bg1"/>
            </a:solidFill>
            <a:ln w="7187" cap="flat">
              <a:solidFill>
                <a:schemeClr val="tx2"/>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F1639BD-67D2-5F5A-03F7-10BB4F710F76}"/>
                </a:ext>
              </a:extLst>
            </p:cNvPr>
            <p:cNvSpPr/>
            <p:nvPr/>
          </p:nvSpPr>
          <p:spPr>
            <a:xfrm>
              <a:off x="1594614" y="2399731"/>
              <a:ext cx="1281303" cy="711182"/>
            </a:xfrm>
            <a:custGeom>
              <a:avLst/>
              <a:gdLst>
                <a:gd name="connsiteX0" fmla="*/ 1403599 w 1567254"/>
                <a:gd name="connsiteY0" fmla="*/ 876195 h 869897"/>
                <a:gd name="connsiteX1" fmla="*/ 230315 w 1567254"/>
                <a:gd name="connsiteY1" fmla="*/ 876195 h 869897"/>
                <a:gd name="connsiteX2" fmla="*/ 7449 w 1567254"/>
                <a:gd name="connsiteY2" fmla="*/ 544771 h 869897"/>
                <a:gd name="connsiteX3" fmla="*/ 288548 w 1567254"/>
                <a:gd name="connsiteY3" fmla="*/ 362164 h 869897"/>
                <a:gd name="connsiteX4" fmla="*/ 485533 w 1567254"/>
                <a:gd name="connsiteY4" fmla="*/ 31459 h 869897"/>
                <a:gd name="connsiteX5" fmla="*/ 931266 w 1567254"/>
                <a:gd name="connsiteY5" fmla="*/ 188904 h 869897"/>
                <a:gd name="connsiteX6" fmla="*/ 1266285 w 1567254"/>
                <a:gd name="connsiteY6" fmla="*/ 193217 h 869897"/>
                <a:gd name="connsiteX7" fmla="*/ 1367653 w 1567254"/>
                <a:gd name="connsiteY7" fmla="*/ 482225 h 869897"/>
                <a:gd name="connsiteX8" fmla="*/ 1573265 w 1567254"/>
                <a:gd name="connsiteY8" fmla="*/ 672739 h 869897"/>
                <a:gd name="connsiteX9" fmla="*/ 1403599 w 1567254"/>
                <a:gd name="connsiteY9" fmla="*/ 876195 h 869897"/>
                <a:gd name="connsiteX10" fmla="*/ 1403599 w 1567254"/>
                <a:gd name="connsiteY10" fmla="*/ 876195 h 86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254" h="869897">
                  <a:moveTo>
                    <a:pt x="1403599" y="876195"/>
                  </a:moveTo>
                  <a:lnTo>
                    <a:pt x="230315" y="876195"/>
                  </a:lnTo>
                  <a:cubicBezTo>
                    <a:pt x="230315" y="876195"/>
                    <a:pt x="-48627" y="850314"/>
                    <a:pt x="7449" y="544771"/>
                  </a:cubicBezTo>
                  <a:cubicBezTo>
                    <a:pt x="46271" y="331970"/>
                    <a:pt x="288548" y="362164"/>
                    <a:pt x="288548" y="362164"/>
                  </a:cubicBezTo>
                  <a:cubicBezTo>
                    <a:pt x="288548" y="362164"/>
                    <a:pt x="295018" y="109822"/>
                    <a:pt x="485533" y="31459"/>
                  </a:cubicBezTo>
                  <a:cubicBezTo>
                    <a:pt x="676048" y="-46184"/>
                    <a:pt x="848590" y="24989"/>
                    <a:pt x="931266" y="188904"/>
                  </a:cubicBezTo>
                  <a:cubicBezTo>
                    <a:pt x="931266" y="188904"/>
                    <a:pt x="1092305" y="65249"/>
                    <a:pt x="1266285" y="193217"/>
                  </a:cubicBezTo>
                  <a:cubicBezTo>
                    <a:pt x="1428043" y="311840"/>
                    <a:pt x="1367653" y="482225"/>
                    <a:pt x="1367653" y="482225"/>
                  </a:cubicBezTo>
                  <a:cubicBezTo>
                    <a:pt x="1367653" y="482225"/>
                    <a:pt x="1582611" y="478630"/>
                    <a:pt x="1573265" y="672739"/>
                  </a:cubicBezTo>
                  <a:cubicBezTo>
                    <a:pt x="1566076" y="843124"/>
                    <a:pt x="1458956" y="876914"/>
                    <a:pt x="1403599" y="876195"/>
                  </a:cubicBezTo>
                  <a:lnTo>
                    <a:pt x="1403599" y="876195"/>
                  </a:lnTo>
                  <a:close/>
                </a:path>
              </a:pathLst>
            </a:custGeom>
            <a:solidFill>
              <a:schemeClr val="bg1"/>
            </a:solidFill>
            <a:ln w="28575" cap="flat">
              <a:solidFill>
                <a:schemeClr val="tx2"/>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68" name="Graphic 16">
              <a:extLst>
                <a:ext uri="{FF2B5EF4-FFF2-40B4-BE49-F238E27FC236}">
                  <a16:creationId xmlns:a16="http://schemas.microsoft.com/office/drawing/2014/main" id="{A2993EF0-5110-ABDF-C0CE-B088768A75D5}"/>
                </a:ext>
              </a:extLst>
            </p:cNvPr>
            <p:cNvGrpSpPr/>
            <p:nvPr/>
          </p:nvGrpSpPr>
          <p:grpSpPr>
            <a:xfrm>
              <a:off x="2000413" y="2710909"/>
              <a:ext cx="469661" cy="224159"/>
              <a:chOff x="4741095" y="2323709"/>
              <a:chExt cx="209550" cy="100013"/>
            </a:xfrm>
            <a:solidFill>
              <a:schemeClr val="accent1"/>
            </a:solidFill>
          </p:grpSpPr>
          <p:sp>
            <p:nvSpPr>
              <p:cNvPr id="74" name="Freeform: Shape 73">
                <a:extLst>
                  <a:ext uri="{FF2B5EF4-FFF2-40B4-BE49-F238E27FC236}">
                    <a16:creationId xmlns:a16="http://schemas.microsoft.com/office/drawing/2014/main" id="{E8A70DCF-2153-4302-B10A-7CAD85A49188}"/>
                  </a:ext>
                </a:extLst>
              </p:cNvPr>
              <p:cNvSpPr/>
              <p:nvPr/>
            </p:nvSpPr>
            <p:spPr>
              <a:xfrm>
                <a:off x="4764331" y="2359905"/>
                <a:ext cx="38100" cy="47625"/>
              </a:xfrm>
              <a:custGeom>
                <a:avLst/>
                <a:gdLst>
                  <a:gd name="connsiteX0" fmla="*/ 40005 w 38100"/>
                  <a:gd name="connsiteY0" fmla="*/ 0 h 47625"/>
                  <a:gd name="connsiteX1" fmla="*/ 40005 w 38100"/>
                  <a:gd name="connsiteY1" fmla="*/ 0 h 47625"/>
                  <a:gd name="connsiteX2" fmla="*/ 19050 w 38100"/>
                  <a:gd name="connsiteY2" fmla="*/ 11430 h 47625"/>
                  <a:gd name="connsiteX3" fmla="*/ 0 w 38100"/>
                  <a:gd name="connsiteY3" fmla="*/ 27622 h 47625"/>
                  <a:gd name="connsiteX4" fmla="*/ 19050 w 38100"/>
                  <a:gd name="connsiteY4" fmla="*/ 43815 h 47625"/>
                  <a:gd name="connsiteX5" fmla="*/ 40005 w 38100"/>
                  <a:gd name="connsiteY5" fmla="*/ 56197 h 47625"/>
                  <a:gd name="connsiteX6" fmla="*/ 33338 w 38100"/>
                  <a:gd name="connsiteY6" fmla="*/ 42863 h 47625"/>
                  <a:gd name="connsiteX7" fmla="*/ 30480 w 38100"/>
                  <a:gd name="connsiteY7" fmla="*/ 27622 h 47625"/>
                  <a:gd name="connsiteX8" fmla="*/ 33338 w 38100"/>
                  <a:gd name="connsiteY8" fmla="*/ 12382 h 47625"/>
                  <a:gd name="connsiteX9" fmla="*/ 40005 w 38100"/>
                  <a:gd name="connsiteY9" fmla="*/ 0 h 47625"/>
                  <a:gd name="connsiteX10" fmla="*/ 40005 w 3810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 h="47625">
                    <a:moveTo>
                      <a:pt x="40005" y="0"/>
                    </a:moveTo>
                    <a:lnTo>
                      <a:pt x="40005" y="0"/>
                    </a:lnTo>
                    <a:cubicBezTo>
                      <a:pt x="32385" y="2857"/>
                      <a:pt x="25717" y="6667"/>
                      <a:pt x="19050" y="11430"/>
                    </a:cubicBezTo>
                    <a:cubicBezTo>
                      <a:pt x="12382" y="16192"/>
                      <a:pt x="5715" y="21907"/>
                      <a:pt x="0" y="27622"/>
                    </a:cubicBezTo>
                    <a:cubicBezTo>
                      <a:pt x="5715" y="33338"/>
                      <a:pt x="12382" y="38100"/>
                      <a:pt x="19050" y="43815"/>
                    </a:cubicBezTo>
                    <a:cubicBezTo>
                      <a:pt x="25717" y="49530"/>
                      <a:pt x="32385" y="52388"/>
                      <a:pt x="40005" y="56197"/>
                    </a:cubicBezTo>
                    <a:cubicBezTo>
                      <a:pt x="37147" y="52388"/>
                      <a:pt x="35242" y="47625"/>
                      <a:pt x="33338" y="42863"/>
                    </a:cubicBezTo>
                    <a:cubicBezTo>
                      <a:pt x="31432" y="38100"/>
                      <a:pt x="30480" y="33338"/>
                      <a:pt x="30480" y="27622"/>
                    </a:cubicBezTo>
                    <a:cubicBezTo>
                      <a:pt x="30480" y="22860"/>
                      <a:pt x="31432" y="18097"/>
                      <a:pt x="33338" y="12382"/>
                    </a:cubicBezTo>
                    <a:cubicBezTo>
                      <a:pt x="34290" y="8572"/>
                      <a:pt x="36195" y="3810"/>
                      <a:pt x="40005" y="0"/>
                    </a:cubicBezTo>
                    <a:lnTo>
                      <a:pt x="40005" y="0"/>
                    </a:lnTo>
                    <a:close/>
                  </a:path>
                </a:pathLst>
              </a:custGeom>
              <a:grpFill/>
              <a:ln w="9525" cap="flat">
                <a:solidFill>
                  <a:schemeClr val="tx2"/>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B00ABF4-D8B8-F62B-D902-C45A7C8123BD}"/>
                  </a:ext>
                </a:extLst>
              </p:cNvPr>
              <p:cNvSpPr/>
              <p:nvPr/>
            </p:nvSpPr>
            <p:spPr>
              <a:xfrm>
                <a:off x="4888156" y="2359905"/>
                <a:ext cx="38100" cy="57150"/>
              </a:xfrm>
              <a:custGeom>
                <a:avLst/>
                <a:gdLst>
                  <a:gd name="connsiteX0" fmla="*/ 0 w 38100"/>
                  <a:gd name="connsiteY0" fmla="*/ 0 h 57150"/>
                  <a:gd name="connsiteX1" fmla="*/ 0 w 38100"/>
                  <a:gd name="connsiteY1" fmla="*/ 0 h 57150"/>
                  <a:gd name="connsiteX2" fmla="*/ 6667 w 38100"/>
                  <a:gd name="connsiteY2" fmla="*/ 13335 h 57150"/>
                  <a:gd name="connsiteX3" fmla="*/ 9525 w 38100"/>
                  <a:gd name="connsiteY3" fmla="*/ 28575 h 57150"/>
                  <a:gd name="connsiteX4" fmla="*/ 6667 w 38100"/>
                  <a:gd name="connsiteY4" fmla="*/ 43815 h 57150"/>
                  <a:gd name="connsiteX5" fmla="*/ 0 w 38100"/>
                  <a:gd name="connsiteY5" fmla="*/ 57150 h 57150"/>
                  <a:gd name="connsiteX6" fmla="*/ 20955 w 38100"/>
                  <a:gd name="connsiteY6" fmla="*/ 44767 h 57150"/>
                  <a:gd name="connsiteX7" fmla="*/ 40005 w 38100"/>
                  <a:gd name="connsiteY7" fmla="*/ 28575 h 57150"/>
                  <a:gd name="connsiteX8" fmla="*/ 20955 w 38100"/>
                  <a:gd name="connsiteY8" fmla="*/ 12382 h 57150"/>
                  <a:gd name="connsiteX9" fmla="*/ 0 w 38100"/>
                  <a:gd name="connsiteY9" fmla="*/ 0 h 57150"/>
                  <a:gd name="connsiteX10" fmla="*/ 0 w 38100"/>
                  <a:gd name="connsiteY10"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 h="57150">
                    <a:moveTo>
                      <a:pt x="0" y="0"/>
                    </a:moveTo>
                    <a:lnTo>
                      <a:pt x="0" y="0"/>
                    </a:lnTo>
                    <a:cubicBezTo>
                      <a:pt x="2857" y="3810"/>
                      <a:pt x="4763" y="8572"/>
                      <a:pt x="6667" y="13335"/>
                    </a:cubicBezTo>
                    <a:cubicBezTo>
                      <a:pt x="8572" y="18097"/>
                      <a:pt x="9525" y="22860"/>
                      <a:pt x="9525" y="28575"/>
                    </a:cubicBezTo>
                    <a:cubicBezTo>
                      <a:pt x="9525" y="33338"/>
                      <a:pt x="8572" y="38100"/>
                      <a:pt x="6667" y="43815"/>
                    </a:cubicBezTo>
                    <a:cubicBezTo>
                      <a:pt x="4763" y="48577"/>
                      <a:pt x="2857" y="53340"/>
                      <a:pt x="0" y="57150"/>
                    </a:cubicBezTo>
                    <a:cubicBezTo>
                      <a:pt x="7620" y="53340"/>
                      <a:pt x="15240" y="49530"/>
                      <a:pt x="20955" y="44767"/>
                    </a:cubicBezTo>
                    <a:cubicBezTo>
                      <a:pt x="27622" y="40005"/>
                      <a:pt x="34290" y="35242"/>
                      <a:pt x="40005" y="28575"/>
                    </a:cubicBezTo>
                    <a:cubicBezTo>
                      <a:pt x="34290" y="22860"/>
                      <a:pt x="27622" y="17145"/>
                      <a:pt x="20955" y="12382"/>
                    </a:cubicBezTo>
                    <a:cubicBezTo>
                      <a:pt x="15240" y="7620"/>
                      <a:pt x="7620" y="2857"/>
                      <a:pt x="0" y="0"/>
                    </a:cubicBezTo>
                    <a:lnTo>
                      <a:pt x="0" y="0"/>
                    </a:lnTo>
                    <a:close/>
                  </a:path>
                </a:pathLst>
              </a:custGeom>
              <a:grpFill/>
              <a:ln w="9525" cap="flat">
                <a:solidFill>
                  <a:schemeClr val="tx2"/>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1C8123C0-BA0E-58F3-F617-06B4F2629574}"/>
                  </a:ext>
                </a:extLst>
              </p:cNvPr>
              <p:cNvSpPr/>
              <p:nvPr/>
            </p:nvSpPr>
            <p:spPr>
              <a:xfrm>
                <a:off x="4808146" y="2347522"/>
                <a:ext cx="76200" cy="76200"/>
              </a:xfrm>
              <a:custGeom>
                <a:avLst/>
                <a:gdLst>
                  <a:gd name="connsiteX0" fmla="*/ 73342 w 76200"/>
                  <a:gd name="connsiteY0" fmla="*/ 23813 h 76200"/>
                  <a:gd name="connsiteX1" fmla="*/ 64770 w 76200"/>
                  <a:gd name="connsiteY1" fmla="*/ 11430 h 76200"/>
                  <a:gd name="connsiteX2" fmla="*/ 52388 w 76200"/>
                  <a:gd name="connsiteY2" fmla="*/ 2858 h 76200"/>
                  <a:gd name="connsiteX3" fmla="*/ 38100 w 76200"/>
                  <a:gd name="connsiteY3" fmla="*/ 0 h 76200"/>
                  <a:gd name="connsiteX4" fmla="*/ 23813 w 76200"/>
                  <a:gd name="connsiteY4" fmla="*/ 2858 h 76200"/>
                  <a:gd name="connsiteX5" fmla="*/ 11430 w 76200"/>
                  <a:gd name="connsiteY5" fmla="*/ 11430 h 76200"/>
                  <a:gd name="connsiteX6" fmla="*/ 2857 w 76200"/>
                  <a:gd name="connsiteY6" fmla="*/ 23813 h 76200"/>
                  <a:gd name="connsiteX7" fmla="*/ 0 w 76200"/>
                  <a:gd name="connsiteY7" fmla="*/ 38100 h 76200"/>
                  <a:gd name="connsiteX8" fmla="*/ 2857 w 76200"/>
                  <a:gd name="connsiteY8" fmla="*/ 52388 h 76200"/>
                  <a:gd name="connsiteX9" fmla="*/ 11430 w 76200"/>
                  <a:gd name="connsiteY9" fmla="*/ 64770 h 76200"/>
                  <a:gd name="connsiteX10" fmla="*/ 23813 w 76200"/>
                  <a:gd name="connsiteY10" fmla="*/ 73343 h 76200"/>
                  <a:gd name="connsiteX11" fmla="*/ 38100 w 76200"/>
                  <a:gd name="connsiteY11" fmla="*/ 76200 h 76200"/>
                  <a:gd name="connsiteX12" fmla="*/ 52388 w 76200"/>
                  <a:gd name="connsiteY12" fmla="*/ 73343 h 76200"/>
                  <a:gd name="connsiteX13" fmla="*/ 64770 w 76200"/>
                  <a:gd name="connsiteY13" fmla="*/ 64770 h 76200"/>
                  <a:gd name="connsiteX14" fmla="*/ 73342 w 76200"/>
                  <a:gd name="connsiteY14" fmla="*/ 52388 h 76200"/>
                  <a:gd name="connsiteX15" fmla="*/ 76200 w 76200"/>
                  <a:gd name="connsiteY15" fmla="*/ 38100 h 76200"/>
                  <a:gd name="connsiteX16" fmla="*/ 73342 w 76200"/>
                  <a:gd name="connsiteY16" fmla="*/ 23813 h 76200"/>
                  <a:gd name="connsiteX17" fmla="*/ 50482 w 76200"/>
                  <a:gd name="connsiteY17" fmla="*/ 43815 h 76200"/>
                  <a:gd name="connsiteX18" fmla="*/ 47625 w 76200"/>
                  <a:gd name="connsiteY18" fmla="*/ 48578 h 76200"/>
                  <a:gd name="connsiteX19" fmla="*/ 42863 w 76200"/>
                  <a:gd name="connsiteY19" fmla="*/ 52388 h 76200"/>
                  <a:gd name="connsiteX20" fmla="*/ 37148 w 76200"/>
                  <a:gd name="connsiteY20" fmla="*/ 53340 h 76200"/>
                  <a:gd name="connsiteX21" fmla="*/ 31432 w 76200"/>
                  <a:gd name="connsiteY21" fmla="*/ 52388 h 76200"/>
                  <a:gd name="connsiteX22" fmla="*/ 26670 w 76200"/>
                  <a:gd name="connsiteY22" fmla="*/ 48578 h 76200"/>
                  <a:gd name="connsiteX23" fmla="*/ 23813 w 76200"/>
                  <a:gd name="connsiteY23" fmla="*/ 43815 h 76200"/>
                  <a:gd name="connsiteX24" fmla="*/ 22860 w 76200"/>
                  <a:gd name="connsiteY24" fmla="*/ 39053 h 76200"/>
                  <a:gd name="connsiteX25" fmla="*/ 23813 w 76200"/>
                  <a:gd name="connsiteY25" fmla="*/ 33338 h 76200"/>
                  <a:gd name="connsiteX26" fmla="*/ 26670 w 76200"/>
                  <a:gd name="connsiteY26" fmla="*/ 28575 h 76200"/>
                  <a:gd name="connsiteX27" fmla="*/ 31432 w 76200"/>
                  <a:gd name="connsiteY27" fmla="*/ 25718 h 76200"/>
                  <a:gd name="connsiteX28" fmla="*/ 37148 w 76200"/>
                  <a:gd name="connsiteY28" fmla="*/ 24765 h 76200"/>
                  <a:gd name="connsiteX29" fmla="*/ 42863 w 76200"/>
                  <a:gd name="connsiteY29" fmla="*/ 25718 h 76200"/>
                  <a:gd name="connsiteX30" fmla="*/ 47625 w 76200"/>
                  <a:gd name="connsiteY30" fmla="*/ 28575 h 76200"/>
                  <a:gd name="connsiteX31" fmla="*/ 50482 w 76200"/>
                  <a:gd name="connsiteY31" fmla="*/ 33338 h 76200"/>
                  <a:gd name="connsiteX32" fmla="*/ 51435 w 76200"/>
                  <a:gd name="connsiteY32" fmla="*/ 39053 h 76200"/>
                  <a:gd name="connsiteX33" fmla="*/ 50482 w 76200"/>
                  <a:gd name="connsiteY33" fmla="*/ 438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00" h="76200">
                    <a:moveTo>
                      <a:pt x="73342" y="23813"/>
                    </a:moveTo>
                    <a:cubicBezTo>
                      <a:pt x="71438" y="19050"/>
                      <a:pt x="68580" y="15240"/>
                      <a:pt x="64770" y="11430"/>
                    </a:cubicBezTo>
                    <a:cubicBezTo>
                      <a:pt x="60960" y="7620"/>
                      <a:pt x="57150" y="5715"/>
                      <a:pt x="52388" y="2858"/>
                    </a:cubicBezTo>
                    <a:cubicBezTo>
                      <a:pt x="47625" y="953"/>
                      <a:pt x="42863" y="0"/>
                      <a:pt x="38100" y="0"/>
                    </a:cubicBezTo>
                    <a:cubicBezTo>
                      <a:pt x="33338" y="0"/>
                      <a:pt x="27623" y="953"/>
                      <a:pt x="23813" y="2858"/>
                    </a:cubicBezTo>
                    <a:cubicBezTo>
                      <a:pt x="19050" y="4763"/>
                      <a:pt x="15240" y="7620"/>
                      <a:pt x="11430" y="11430"/>
                    </a:cubicBezTo>
                    <a:cubicBezTo>
                      <a:pt x="7620" y="15240"/>
                      <a:pt x="5715" y="18098"/>
                      <a:pt x="2857" y="23813"/>
                    </a:cubicBezTo>
                    <a:cubicBezTo>
                      <a:pt x="952" y="28575"/>
                      <a:pt x="0" y="33338"/>
                      <a:pt x="0" y="38100"/>
                    </a:cubicBezTo>
                    <a:cubicBezTo>
                      <a:pt x="0" y="42863"/>
                      <a:pt x="952" y="48578"/>
                      <a:pt x="2857" y="52388"/>
                    </a:cubicBezTo>
                    <a:cubicBezTo>
                      <a:pt x="4763" y="57150"/>
                      <a:pt x="7620" y="60960"/>
                      <a:pt x="11430" y="64770"/>
                    </a:cubicBezTo>
                    <a:cubicBezTo>
                      <a:pt x="15240" y="67628"/>
                      <a:pt x="19050" y="70485"/>
                      <a:pt x="23813" y="73343"/>
                    </a:cubicBezTo>
                    <a:cubicBezTo>
                      <a:pt x="28575" y="75248"/>
                      <a:pt x="33338" y="76200"/>
                      <a:pt x="38100" y="76200"/>
                    </a:cubicBezTo>
                    <a:cubicBezTo>
                      <a:pt x="42863" y="76200"/>
                      <a:pt x="48577" y="75248"/>
                      <a:pt x="52388" y="73343"/>
                    </a:cubicBezTo>
                    <a:cubicBezTo>
                      <a:pt x="57150" y="71438"/>
                      <a:pt x="60960" y="68580"/>
                      <a:pt x="64770" y="64770"/>
                    </a:cubicBezTo>
                    <a:cubicBezTo>
                      <a:pt x="68580" y="60960"/>
                      <a:pt x="70485" y="57150"/>
                      <a:pt x="73342" y="52388"/>
                    </a:cubicBezTo>
                    <a:cubicBezTo>
                      <a:pt x="75248" y="47625"/>
                      <a:pt x="76200" y="42863"/>
                      <a:pt x="76200" y="38100"/>
                    </a:cubicBezTo>
                    <a:cubicBezTo>
                      <a:pt x="76200" y="33338"/>
                      <a:pt x="75248" y="28575"/>
                      <a:pt x="73342" y="23813"/>
                    </a:cubicBezTo>
                    <a:close/>
                    <a:moveTo>
                      <a:pt x="50482" y="43815"/>
                    </a:moveTo>
                    <a:cubicBezTo>
                      <a:pt x="49530" y="45720"/>
                      <a:pt x="48577" y="47625"/>
                      <a:pt x="47625" y="48578"/>
                    </a:cubicBezTo>
                    <a:cubicBezTo>
                      <a:pt x="45720" y="50483"/>
                      <a:pt x="44767" y="50483"/>
                      <a:pt x="42863" y="52388"/>
                    </a:cubicBezTo>
                    <a:cubicBezTo>
                      <a:pt x="40957" y="53340"/>
                      <a:pt x="39052" y="53340"/>
                      <a:pt x="37148" y="53340"/>
                    </a:cubicBezTo>
                    <a:cubicBezTo>
                      <a:pt x="35242" y="53340"/>
                      <a:pt x="33338" y="52388"/>
                      <a:pt x="31432" y="52388"/>
                    </a:cubicBezTo>
                    <a:cubicBezTo>
                      <a:pt x="29527" y="51435"/>
                      <a:pt x="28575" y="50483"/>
                      <a:pt x="26670" y="48578"/>
                    </a:cubicBezTo>
                    <a:cubicBezTo>
                      <a:pt x="25717" y="47625"/>
                      <a:pt x="24765" y="45720"/>
                      <a:pt x="23813" y="43815"/>
                    </a:cubicBezTo>
                    <a:cubicBezTo>
                      <a:pt x="22860" y="41910"/>
                      <a:pt x="22860" y="40005"/>
                      <a:pt x="22860" y="39053"/>
                    </a:cubicBezTo>
                    <a:cubicBezTo>
                      <a:pt x="22860" y="37148"/>
                      <a:pt x="23813" y="35243"/>
                      <a:pt x="23813" y="33338"/>
                    </a:cubicBezTo>
                    <a:cubicBezTo>
                      <a:pt x="24765" y="31433"/>
                      <a:pt x="25717" y="29528"/>
                      <a:pt x="26670" y="28575"/>
                    </a:cubicBezTo>
                    <a:cubicBezTo>
                      <a:pt x="28575" y="27623"/>
                      <a:pt x="29527" y="26670"/>
                      <a:pt x="31432" y="25718"/>
                    </a:cubicBezTo>
                    <a:cubicBezTo>
                      <a:pt x="33338" y="24765"/>
                      <a:pt x="35242" y="24765"/>
                      <a:pt x="37148" y="24765"/>
                    </a:cubicBezTo>
                    <a:cubicBezTo>
                      <a:pt x="39052" y="24765"/>
                      <a:pt x="40957" y="24765"/>
                      <a:pt x="42863" y="25718"/>
                    </a:cubicBezTo>
                    <a:cubicBezTo>
                      <a:pt x="44767" y="26670"/>
                      <a:pt x="45720" y="27623"/>
                      <a:pt x="47625" y="28575"/>
                    </a:cubicBezTo>
                    <a:cubicBezTo>
                      <a:pt x="48577" y="29528"/>
                      <a:pt x="49530" y="31433"/>
                      <a:pt x="50482" y="33338"/>
                    </a:cubicBezTo>
                    <a:cubicBezTo>
                      <a:pt x="51435" y="35243"/>
                      <a:pt x="51435" y="37148"/>
                      <a:pt x="51435" y="39053"/>
                    </a:cubicBezTo>
                    <a:cubicBezTo>
                      <a:pt x="52388" y="40005"/>
                      <a:pt x="51435" y="41910"/>
                      <a:pt x="50482" y="43815"/>
                    </a:cubicBezTo>
                    <a:close/>
                  </a:path>
                </a:pathLst>
              </a:custGeom>
              <a:grpFill/>
              <a:ln w="9525" cap="flat">
                <a:solidFill>
                  <a:schemeClr val="tx2"/>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762AD03-A937-9B7D-4FC9-EC7C25EDF570}"/>
                  </a:ext>
                </a:extLst>
              </p:cNvPr>
              <p:cNvSpPr/>
              <p:nvPr/>
            </p:nvSpPr>
            <p:spPr>
              <a:xfrm>
                <a:off x="4741095" y="2323709"/>
                <a:ext cx="209550" cy="47625"/>
              </a:xfrm>
              <a:custGeom>
                <a:avLst/>
                <a:gdLst>
                  <a:gd name="connsiteX0" fmla="*/ 106103 w 209550"/>
                  <a:gd name="connsiteY0" fmla="*/ 0 h 47625"/>
                  <a:gd name="connsiteX1" fmla="*/ 106103 w 209550"/>
                  <a:gd name="connsiteY1" fmla="*/ 0 h 47625"/>
                  <a:gd name="connsiteX2" fmla="*/ 104198 w 209550"/>
                  <a:gd name="connsiteY2" fmla="*/ 0 h 47625"/>
                  <a:gd name="connsiteX3" fmla="*/ 1328 w 209550"/>
                  <a:gd name="connsiteY3" fmla="*/ 45720 h 47625"/>
                  <a:gd name="connsiteX4" fmla="*/ 2280 w 209550"/>
                  <a:gd name="connsiteY4" fmla="*/ 54293 h 47625"/>
                  <a:gd name="connsiteX5" fmla="*/ 10853 w 209550"/>
                  <a:gd name="connsiteY5" fmla="*/ 53340 h 47625"/>
                  <a:gd name="connsiteX6" fmla="*/ 105150 w 209550"/>
                  <a:gd name="connsiteY6" fmla="*/ 11430 h 47625"/>
                  <a:gd name="connsiteX7" fmla="*/ 106103 w 209550"/>
                  <a:gd name="connsiteY7" fmla="*/ 11430 h 47625"/>
                  <a:gd name="connsiteX8" fmla="*/ 199448 w 209550"/>
                  <a:gd name="connsiteY8" fmla="*/ 53340 h 47625"/>
                  <a:gd name="connsiteX9" fmla="*/ 204210 w 209550"/>
                  <a:gd name="connsiteY9" fmla="*/ 55245 h 47625"/>
                  <a:gd name="connsiteX10" fmla="*/ 208020 w 209550"/>
                  <a:gd name="connsiteY10" fmla="*/ 53340 h 47625"/>
                  <a:gd name="connsiteX11" fmla="*/ 208973 w 209550"/>
                  <a:gd name="connsiteY11" fmla="*/ 44768 h 47625"/>
                  <a:gd name="connsiteX12" fmla="*/ 106103 w 209550"/>
                  <a:gd name="connsiteY12" fmla="*/ 0 h 47625"/>
                  <a:gd name="connsiteX13" fmla="*/ 106103 w 209550"/>
                  <a:gd name="connsiteY13"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47625">
                    <a:moveTo>
                      <a:pt x="106103" y="0"/>
                    </a:moveTo>
                    <a:lnTo>
                      <a:pt x="106103" y="0"/>
                    </a:lnTo>
                    <a:lnTo>
                      <a:pt x="104198" y="0"/>
                    </a:lnTo>
                    <a:cubicBezTo>
                      <a:pt x="64193" y="0"/>
                      <a:pt x="27045" y="17145"/>
                      <a:pt x="1328" y="45720"/>
                    </a:cubicBezTo>
                    <a:cubicBezTo>
                      <a:pt x="-577" y="48578"/>
                      <a:pt x="-577" y="52388"/>
                      <a:pt x="2280" y="54293"/>
                    </a:cubicBezTo>
                    <a:cubicBezTo>
                      <a:pt x="5138" y="56198"/>
                      <a:pt x="8948" y="56198"/>
                      <a:pt x="10853" y="53340"/>
                    </a:cubicBezTo>
                    <a:cubicBezTo>
                      <a:pt x="34665" y="26670"/>
                      <a:pt x="68955" y="11430"/>
                      <a:pt x="105150" y="11430"/>
                    </a:cubicBezTo>
                    <a:lnTo>
                      <a:pt x="106103" y="11430"/>
                    </a:lnTo>
                    <a:cubicBezTo>
                      <a:pt x="141345" y="11430"/>
                      <a:pt x="176588" y="26670"/>
                      <a:pt x="199448" y="53340"/>
                    </a:cubicBezTo>
                    <a:cubicBezTo>
                      <a:pt x="201353" y="54293"/>
                      <a:pt x="202305" y="55245"/>
                      <a:pt x="204210" y="55245"/>
                    </a:cubicBezTo>
                    <a:cubicBezTo>
                      <a:pt x="206115" y="55245"/>
                      <a:pt x="207068" y="54293"/>
                      <a:pt x="208020" y="53340"/>
                    </a:cubicBezTo>
                    <a:cubicBezTo>
                      <a:pt x="210878" y="50483"/>
                      <a:pt x="210878" y="46673"/>
                      <a:pt x="208973" y="44768"/>
                    </a:cubicBezTo>
                    <a:cubicBezTo>
                      <a:pt x="183255" y="17145"/>
                      <a:pt x="145155" y="0"/>
                      <a:pt x="106103" y="0"/>
                    </a:cubicBezTo>
                    <a:lnTo>
                      <a:pt x="106103" y="0"/>
                    </a:lnTo>
                    <a:close/>
                  </a:path>
                </a:pathLst>
              </a:custGeom>
              <a:grpFill/>
              <a:ln w="9525" cap="flat">
                <a:solidFill>
                  <a:schemeClr val="tx2"/>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D9006523-1398-0EEE-4FB8-8A5A525533BE}"/>
                </a:ext>
              </a:extLst>
            </p:cNvPr>
            <p:cNvGrpSpPr/>
            <p:nvPr/>
          </p:nvGrpSpPr>
          <p:grpSpPr>
            <a:xfrm>
              <a:off x="2907148" y="2464906"/>
              <a:ext cx="291024" cy="348259"/>
              <a:chOff x="5147931" y="2936311"/>
              <a:chExt cx="434988" cy="520535"/>
            </a:xfrm>
          </p:grpSpPr>
          <p:sp>
            <p:nvSpPr>
              <p:cNvPr id="70" name="Freeform: Shape 69">
                <a:extLst>
                  <a:ext uri="{FF2B5EF4-FFF2-40B4-BE49-F238E27FC236}">
                    <a16:creationId xmlns:a16="http://schemas.microsoft.com/office/drawing/2014/main" id="{BBA7D143-CA67-68A0-BC7F-F8ACCB6F39B4}"/>
                  </a:ext>
                </a:extLst>
              </p:cNvPr>
              <p:cNvSpPr/>
              <p:nvPr/>
            </p:nvSpPr>
            <p:spPr>
              <a:xfrm>
                <a:off x="5202304" y="3221228"/>
                <a:ext cx="36249" cy="36249"/>
              </a:xfrm>
              <a:custGeom>
                <a:avLst/>
                <a:gdLst>
                  <a:gd name="connsiteX0" fmla="*/ 0 w 0"/>
                  <a:gd name="connsiteY0" fmla="*/ 25495 h 0"/>
                  <a:gd name="connsiteX1" fmla="*/ 16997 w 0"/>
                  <a:gd name="connsiteY1" fmla="*/ 8498 h 0"/>
                  <a:gd name="connsiteX2" fmla="*/ 22662 w 0"/>
                  <a:gd name="connsiteY2" fmla="*/ 0 h 0"/>
                  <a:gd name="connsiteX3" fmla="*/ 0 w 0"/>
                  <a:gd name="connsiteY3" fmla="*/ 0 h 0"/>
                  <a:gd name="connsiteX4" fmla="*/ 0 w 0"/>
                  <a:gd name="connsiteY4" fmla="*/ 25495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25495"/>
                    </a:moveTo>
                    <a:cubicBezTo>
                      <a:pt x="5666" y="19829"/>
                      <a:pt x="11331" y="14164"/>
                      <a:pt x="16997" y="8498"/>
                    </a:cubicBezTo>
                    <a:cubicBezTo>
                      <a:pt x="19830" y="5666"/>
                      <a:pt x="19830" y="2833"/>
                      <a:pt x="22662" y="0"/>
                    </a:cubicBezTo>
                    <a:lnTo>
                      <a:pt x="0" y="0"/>
                    </a:lnTo>
                    <a:lnTo>
                      <a:pt x="0" y="25495"/>
                    </a:lnTo>
                    <a:close/>
                  </a:path>
                </a:pathLst>
              </a:custGeom>
              <a:solidFill>
                <a:schemeClr val="bg1"/>
              </a:solidFill>
              <a:ln w="28277" cap="flat">
                <a:solidFill>
                  <a:schemeClr val="tx2"/>
                </a:solid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82828"/>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9798E43-BB21-A110-D965-2E79B2CEE3FF}"/>
                  </a:ext>
                </a:extLst>
              </p:cNvPr>
              <p:cNvSpPr/>
              <p:nvPr/>
            </p:nvSpPr>
            <p:spPr>
              <a:xfrm>
                <a:off x="5147931" y="2936311"/>
                <a:ext cx="434988" cy="217493"/>
              </a:xfrm>
              <a:custGeom>
                <a:avLst/>
                <a:gdLst>
                  <a:gd name="connsiteX0" fmla="*/ 84984 w 339934"/>
                  <a:gd name="connsiteY0" fmla="*/ 195462 h 169967"/>
                  <a:gd name="connsiteX1" fmla="*/ 84984 w 339934"/>
                  <a:gd name="connsiteY1" fmla="*/ 195462 h 169967"/>
                  <a:gd name="connsiteX2" fmla="*/ 252118 w 339934"/>
                  <a:gd name="connsiteY2" fmla="*/ 195462 h 169967"/>
                  <a:gd name="connsiteX3" fmla="*/ 252118 w 339934"/>
                  <a:gd name="connsiteY3" fmla="*/ 113312 h 169967"/>
                  <a:gd name="connsiteX4" fmla="*/ 246453 w 339934"/>
                  <a:gd name="connsiteY4" fmla="*/ 79318 h 169967"/>
                  <a:gd name="connsiteX5" fmla="*/ 229456 w 339934"/>
                  <a:gd name="connsiteY5" fmla="*/ 50990 h 169967"/>
                  <a:gd name="connsiteX6" fmla="*/ 203961 w 339934"/>
                  <a:gd name="connsiteY6" fmla="*/ 31161 h 169967"/>
                  <a:gd name="connsiteX7" fmla="*/ 169967 w 339934"/>
                  <a:gd name="connsiteY7" fmla="*/ 25495 h 169967"/>
                  <a:gd name="connsiteX8" fmla="*/ 135974 w 339934"/>
                  <a:gd name="connsiteY8" fmla="*/ 31161 h 169967"/>
                  <a:gd name="connsiteX9" fmla="*/ 110479 w 339934"/>
                  <a:gd name="connsiteY9" fmla="*/ 50990 h 169967"/>
                  <a:gd name="connsiteX10" fmla="*/ 93482 w 339934"/>
                  <a:gd name="connsiteY10" fmla="*/ 79318 h 169967"/>
                  <a:gd name="connsiteX11" fmla="*/ 87817 w 339934"/>
                  <a:gd name="connsiteY11" fmla="*/ 113312 h 169967"/>
                  <a:gd name="connsiteX12" fmla="*/ 87817 w 339934"/>
                  <a:gd name="connsiteY12" fmla="*/ 195462 h 169967"/>
                  <a:gd name="connsiteX13" fmla="*/ 84984 w 339934"/>
                  <a:gd name="connsiteY13" fmla="*/ 195462 h 169967"/>
                  <a:gd name="connsiteX14" fmla="*/ 84984 w 339934"/>
                  <a:gd name="connsiteY14" fmla="*/ 195462 h 169967"/>
                  <a:gd name="connsiteX15" fmla="*/ 0 w 339934"/>
                  <a:gd name="connsiteY15" fmla="*/ 195462 h 169967"/>
                  <a:gd name="connsiteX16" fmla="*/ 0 w 339934"/>
                  <a:gd name="connsiteY16" fmla="*/ 195462 h 169967"/>
                  <a:gd name="connsiteX17" fmla="*/ 56656 w 339934"/>
                  <a:gd name="connsiteY17" fmla="*/ 195462 h 169967"/>
                  <a:gd name="connsiteX18" fmla="*/ 56656 w 339934"/>
                  <a:gd name="connsiteY18" fmla="*/ 113312 h 169967"/>
                  <a:gd name="connsiteX19" fmla="*/ 65154 w 339934"/>
                  <a:gd name="connsiteY19" fmla="*/ 67987 h 169967"/>
                  <a:gd name="connsiteX20" fmla="*/ 90649 w 339934"/>
                  <a:gd name="connsiteY20" fmla="*/ 33993 h 169967"/>
                  <a:gd name="connsiteX21" fmla="*/ 127476 w 339934"/>
                  <a:gd name="connsiteY21" fmla="*/ 8498 h 169967"/>
                  <a:gd name="connsiteX22" fmla="*/ 172800 w 339934"/>
                  <a:gd name="connsiteY22" fmla="*/ 0 h 169967"/>
                  <a:gd name="connsiteX23" fmla="*/ 218125 w 339934"/>
                  <a:gd name="connsiteY23" fmla="*/ 8498 h 169967"/>
                  <a:gd name="connsiteX24" fmla="*/ 254951 w 339934"/>
                  <a:gd name="connsiteY24" fmla="*/ 33993 h 169967"/>
                  <a:gd name="connsiteX25" fmla="*/ 277614 w 339934"/>
                  <a:gd name="connsiteY25" fmla="*/ 67987 h 169967"/>
                  <a:gd name="connsiteX26" fmla="*/ 286112 w 339934"/>
                  <a:gd name="connsiteY26" fmla="*/ 113312 h 169967"/>
                  <a:gd name="connsiteX27" fmla="*/ 286112 w 339934"/>
                  <a:gd name="connsiteY27" fmla="*/ 195462 h 169967"/>
                  <a:gd name="connsiteX28" fmla="*/ 342768 w 339934"/>
                  <a:gd name="connsiteY28" fmla="*/ 195462 h 16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9934" h="169967">
                    <a:moveTo>
                      <a:pt x="84984" y="195462"/>
                    </a:moveTo>
                    <a:lnTo>
                      <a:pt x="84984" y="195462"/>
                    </a:lnTo>
                    <a:lnTo>
                      <a:pt x="252118" y="195462"/>
                    </a:lnTo>
                    <a:lnTo>
                      <a:pt x="252118" y="113312"/>
                    </a:lnTo>
                    <a:cubicBezTo>
                      <a:pt x="252118" y="101980"/>
                      <a:pt x="249286" y="90649"/>
                      <a:pt x="246453" y="79318"/>
                    </a:cubicBezTo>
                    <a:cubicBezTo>
                      <a:pt x="243620" y="67987"/>
                      <a:pt x="235122" y="59489"/>
                      <a:pt x="229456" y="50990"/>
                    </a:cubicBezTo>
                    <a:cubicBezTo>
                      <a:pt x="220958" y="42492"/>
                      <a:pt x="212459" y="36826"/>
                      <a:pt x="203961" y="31161"/>
                    </a:cubicBezTo>
                    <a:cubicBezTo>
                      <a:pt x="192630" y="28328"/>
                      <a:pt x="181299" y="25495"/>
                      <a:pt x="169967" y="25495"/>
                    </a:cubicBezTo>
                    <a:cubicBezTo>
                      <a:pt x="158636" y="25495"/>
                      <a:pt x="147305" y="28328"/>
                      <a:pt x="135974" y="31161"/>
                    </a:cubicBezTo>
                    <a:cubicBezTo>
                      <a:pt x="124643" y="33993"/>
                      <a:pt x="116144" y="42492"/>
                      <a:pt x="110479" y="50990"/>
                    </a:cubicBezTo>
                    <a:cubicBezTo>
                      <a:pt x="101980" y="59489"/>
                      <a:pt x="96315" y="67987"/>
                      <a:pt x="93482" y="79318"/>
                    </a:cubicBezTo>
                    <a:cubicBezTo>
                      <a:pt x="90649" y="90649"/>
                      <a:pt x="87817" y="99148"/>
                      <a:pt x="87817" y="113312"/>
                    </a:cubicBezTo>
                    <a:lnTo>
                      <a:pt x="87817" y="195462"/>
                    </a:lnTo>
                    <a:lnTo>
                      <a:pt x="84984" y="195462"/>
                    </a:lnTo>
                    <a:lnTo>
                      <a:pt x="84984" y="195462"/>
                    </a:lnTo>
                    <a:close/>
                    <a:moveTo>
                      <a:pt x="0" y="195462"/>
                    </a:moveTo>
                    <a:lnTo>
                      <a:pt x="0" y="195462"/>
                    </a:lnTo>
                    <a:lnTo>
                      <a:pt x="56656" y="195462"/>
                    </a:lnTo>
                    <a:lnTo>
                      <a:pt x="56656" y="113312"/>
                    </a:lnTo>
                    <a:cubicBezTo>
                      <a:pt x="56656" y="99148"/>
                      <a:pt x="59489" y="82151"/>
                      <a:pt x="65154" y="67987"/>
                    </a:cubicBezTo>
                    <a:cubicBezTo>
                      <a:pt x="70820" y="53823"/>
                      <a:pt x="79318" y="42492"/>
                      <a:pt x="90649" y="33993"/>
                    </a:cubicBezTo>
                    <a:cubicBezTo>
                      <a:pt x="99148" y="22662"/>
                      <a:pt x="113312" y="14164"/>
                      <a:pt x="127476" y="8498"/>
                    </a:cubicBezTo>
                    <a:cubicBezTo>
                      <a:pt x="141640" y="5666"/>
                      <a:pt x="155803" y="0"/>
                      <a:pt x="172800" y="0"/>
                    </a:cubicBezTo>
                    <a:cubicBezTo>
                      <a:pt x="189797" y="0"/>
                      <a:pt x="203961" y="2833"/>
                      <a:pt x="218125" y="8498"/>
                    </a:cubicBezTo>
                    <a:cubicBezTo>
                      <a:pt x="232289" y="14164"/>
                      <a:pt x="243620" y="22662"/>
                      <a:pt x="254951" y="33993"/>
                    </a:cubicBezTo>
                    <a:cubicBezTo>
                      <a:pt x="263450" y="45325"/>
                      <a:pt x="271948" y="56656"/>
                      <a:pt x="277614" y="67987"/>
                    </a:cubicBezTo>
                    <a:cubicBezTo>
                      <a:pt x="283279" y="82151"/>
                      <a:pt x="286112" y="96315"/>
                      <a:pt x="286112" y="113312"/>
                    </a:cubicBezTo>
                    <a:lnTo>
                      <a:pt x="286112" y="195462"/>
                    </a:lnTo>
                    <a:lnTo>
                      <a:pt x="342768" y="195462"/>
                    </a:lnTo>
                  </a:path>
                </a:pathLst>
              </a:custGeom>
              <a:solidFill>
                <a:schemeClr val="accent1"/>
              </a:solidFill>
              <a:ln w="28277" cap="flat">
                <a:solidFill>
                  <a:schemeClr val="tx2"/>
                </a:solid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82828"/>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D7EA8F0-CADA-FA53-E1BE-E4181EB3904B}"/>
                  </a:ext>
                </a:extLst>
              </p:cNvPr>
              <p:cNvSpPr/>
              <p:nvPr/>
            </p:nvSpPr>
            <p:spPr>
              <a:xfrm>
                <a:off x="5147931" y="3166855"/>
                <a:ext cx="398739" cy="289991"/>
              </a:xfrm>
              <a:custGeom>
                <a:avLst/>
                <a:gdLst>
                  <a:gd name="connsiteX0" fmla="*/ 167135 w 311606"/>
                  <a:gd name="connsiteY0" fmla="*/ 189797 h 226623"/>
                  <a:gd name="connsiteX1" fmla="*/ 167135 w 311606"/>
                  <a:gd name="connsiteY1" fmla="*/ 189797 h 226623"/>
                  <a:gd name="connsiteX2" fmla="*/ 110479 w 311606"/>
                  <a:gd name="connsiteY2" fmla="*/ 133141 h 226623"/>
                  <a:gd name="connsiteX3" fmla="*/ 167135 w 311606"/>
                  <a:gd name="connsiteY3" fmla="*/ 76485 h 226623"/>
                  <a:gd name="connsiteX4" fmla="*/ 223791 w 311606"/>
                  <a:gd name="connsiteY4" fmla="*/ 133141 h 226623"/>
                  <a:gd name="connsiteX5" fmla="*/ 167135 w 311606"/>
                  <a:gd name="connsiteY5" fmla="*/ 189797 h 226623"/>
                  <a:gd name="connsiteX6" fmla="*/ 167135 w 311606"/>
                  <a:gd name="connsiteY6" fmla="*/ 189797 h 226623"/>
                  <a:gd name="connsiteX7" fmla="*/ 0 w 311606"/>
                  <a:gd name="connsiteY7" fmla="*/ 252118 h 226623"/>
                  <a:gd name="connsiteX8" fmla="*/ 0 w 311606"/>
                  <a:gd name="connsiteY8" fmla="*/ 252118 h 226623"/>
                  <a:gd name="connsiteX9" fmla="*/ 334269 w 311606"/>
                  <a:gd name="connsiteY9" fmla="*/ 252118 h 226623"/>
                  <a:gd name="connsiteX10" fmla="*/ 334269 w 311606"/>
                  <a:gd name="connsiteY10" fmla="*/ 0 h 226623"/>
                  <a:gd name="connsiteX11" fmla="*/ 0 w 311606"/>
                  <a:gd name="connsiteY11" fmla="*/ 0 h 226623"/>
                  <a:gd name="connsiteX12" fmla="*/ 0 w 311606"/>
                  <a:gd name="connsiteY12" fmla="*/ 252118 h 226623"/>
                  <a:gd name="connsiteX13" fmla="*/ 0 w 311606"/>
                  <a:gd name="connsiteY13" fmla="*/ 252118 h 226623"/>
                  <a:gd name="connsiteX14" fmla="*/ 0 w 311606"/>
                  <a:gd name="connsiteY14" fmla="*/ 252118 h 226623"/>
                  <a:gd name="connsiteX15" fmla="*/ 0 w 311606"/>
                  <a:gd name="connsiteY15" fmla="*/ 0 h 226623"/>
                  <a:gd name="connsiteX16" fmla="*/ 0 w 311606"/>
                  <a:gd name="connsiteY16" fmla="*/ 0 h 226623"/>
                  <a:gd name="connsiteX17" fmla="*/ 0 w 311606"/>
                  <a:gd name="connsiteY17" fmla="*/ 0 h 226623"/>
                  <a:gd name="connsiteX18" fmla="*/ 0 w 311606"/>
                  <a:gd name="connsiteY18" fmla="*/ 0 h 22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606" h="226623">
                    <a:moveTo>
                      <a:pt x="167135" y="189797"/>
                    </a:moveTo>
                    <a:lnTo>
                      <a:pt x="167135" y="189797"/>
                    </a:lnTo>
                    <a:cubicBezTo>
                      <a:pt x="135974" y="189797"/>
                      <a:pt x="110479" y="164302"/>
                      <a:pt x="110479" y="133141"/>
                    </a:cubicBezTo>
                    <a:cubicBezTo>
                      <a:pt x="110479" y="101980"/>
                      <a:pt x="135974" y="76485"/>
                      <a:pt x="167135" y="76485"/>
                    </a:cubicBezTo>
                    <a:cubicBezTo>
                      <a:pt x="198295" y="76485"/>
                      <a:pt x="223791" y="101980"/>
                      <a:pt x="223791" y="133141"/>
                    </a:cubicBezTo>
                    <a:cubicBezTo>
                      <a:pt x="223791" y="164302"/>
                      <a:pt x="198295" y="189797"/>
                      <a:pt x="167135" y="189797"/>
                    </a:cubicBezTo>
                    <a:lnTo>
                      <a:pt x="167135" y="189797"/>
                    </a:lnTo>
                    <a:close/>
                    <a:moveTo>
                      <a:pt x="0" y="252118"/>
                    </a:moveTo>
                    <a:lnTo>
                      <a:pt x="0" y="252118"/>
                    </a:lnTo>
                    <a:lnTo>
                      <a:pt x="334269" y="252118"/>
                    </a:lnTo>
                    <a:lnTo>
                      <a:pt x="334269" y="0"/>
                    </a:lnTo>
                    <a:lnTo>
                      <a:pt x="0" y="0"/>
                    </a:lnTo>
                    <a:lnTo>
                      <a:pt x="0" y="252118"/>
                    </a:lnTo>
                    <a:lnTo>
                      <a:pt x="0" y="252118"/>
                    </a:lnTo>
                    <a:lnTo>
                      <a:pt x="0" y="252118"/>
                    </a:lnTo>
                    <a:close/>
                    <a:moveTo>
                      <a:pt x="0" y="0"/>
                    </a:moveTo>
                    <a:lnTo>
                      <a:pt x="0" y="0"/>
                    </a:lnTo>
                    <a:lnTo>
                      <a:pt x="0" y="0"/>
                    </a:lnTo>
                    <a:lnTo>
                      <a:pt x="0" y="0"/>
                    </a:lnTo>
                    <a:close/>
                  </a:path>
                </a:pathLst>
              </a:custGeom>
              <a:solidFill>
                <a:schemeClr val="accent1"/>
              </a:solidFill>
              <a:ln w="28277" cap="flat">
                <a:solidFill>
                  <a:schemeClr val="tx2"/>
                </a:solid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82828"/>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4E9AFA2-BB87-1285-31C8-5AFF47F07665}"/>
                  </a:ext>
                </a:extLst>
              </p:cNvPr>
              <p:cNvSpPr/>
              <p:nvPr/>
            </p:nvSpPr>
            <p:spPr>
              <a:xfrm>
                <a:off x="5332801" y="3308226"/>
                <a:ext cx="36249" cy="36249"/>
              </a:xfrm>
              <a:custGeom>
                <a:avLst/>
                <a:gdLst>
                  <a:gd name="connsiteX0" fmla="*/ 25495 w 28327"/>
                  <a:gd name="connsiteY0" fmla="*/ 0 h 28327"/>
                  <a:gd name="connsiteX1" fmla="*/ 25495 w 28327"/>
                  <a:gd name="connsiteY1" fmla="*/ 0 h 28327"/>
                  <a:gd name="connsiteX2" fmla="*/ 0 w 28327"/>
                  <a:gd name="connsiteY2" fmla="*/ 25495 h 28327"/>
                  <a:gd name="connsiteX3" fmla="*/ 25495 w 28327"/>
                  <a:gd name="connsiteY3" fmla="*/ 50990 h 28327"/>
                  <a:gd name="connsiteX4" fmla="*/ 50990 w 28327"/>
                  <a:gd name="connsiteY4" fmla="*/ 25495 h 28327"/>
                  <a:gd name="connsiteX5" fmla="*/ 25495 w 28327"/>
                  <a:gd name="connsiteY5" fmla="*/ 0 h 28327"/>
                  <a:gd name="connsiteX6" fmla="*/ 25495 w 28327"/>
                  <a:gd name="connsiteY6" fmla="*/ 0 h 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27" h="28327">
                    <a:moveTo>
                      <a:pt x="25495" y="0"/>
                    </a:moveTo>
                    <a:lnTo>
                      <a:pt x="25495" y="0"/>
                    </a:lnTo>
                    <a:cubicBezTo>
                      <a:pt x="11331" y="0"/>
                      <a:pt x="0" y="11331"/>
                      <a:pt x="0" y="25495"/>
                    </a:cubicBezTo>
                    <a:cubicBezTo>
                      <a:pt x="0" y="39659"/>
                      <a:pt x="11331" y="50990"/>
                      <a:pt x="25495" y="50990"/>
                    </a:cubicBezTo>
                    <a:cubicBezTo>
                      <a:pt x="39659" y="50990"/>
                      <a:pt x="50990" y="39659"/>
                      <a:pt x="50990" y="25495"/>
                    </a:cubicBezTo>
                    <a:cubicBezTo>
                      <a:pt x="50990" y="11331"/>
                      <a:pt x="39659" y="0"/>
                      <a:pt x="25495" y="0"/>
                    </a:cubicBezTo>
                    <a:lnTo>
                      <a:pt x="25495" y="0"/>
                    </a:lnTo>
                    <a:close/>
                  </a:path>
                </a:pathLst>
              </a:custGeom>
              <a:solidFill>
                <a:schemeClr val="accent1"/>
              </a:solidFill>
              <a:ln w="28277" cap="flat">
                <a:solidFill>
                  <a:schemeClr val="tx2"/>
                </a:solid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78" name="Group 77">
            <a:extLst>
              <a:ext uri="{FF2B5EF4-FFF2-40B4-BE49-F238E27FC236}">
                <a16:creationId xmlns:a16="http://schemas.microsoft.com/office/drawing/2014/main" id="{A84B7F43-865A-6F28-9040-30A329B64D18}"/>
              </a:ext>
              <a:ext uri="{C183D7F6-B498-43B3-948B-1728B52AA6E4}">
                <adec:decorative xmlns:adec="http://schemas.microsoft.com/office/drawing/2017/decorative" val="1"/>
              </a:ext>
            </a:extLst>
          </p:cNvPr>
          <p:cNvGrpSpPr/>
          <p:nvPr/>
        </p:nvGrpSpPr>
        <p:grpSpPr>
          <a:xfrm>
            <a:off x="8714644" y="2048310"/>
            <a:ext cx="1567255" cy="869898"/>
            <a:chOff x="5434611" y="2371484"/>
            <a:chExt cx="1567255" cy="869898"/>
          </a:xfrm>
        </p:grpSpPr>
        <p:sp>
          <p:nvSpPr>
            <p:cNvPr id="79" name="Freeform: Shape 78">
              <a:extLst>
                <a:ext uri="{FF2B5EF4-FFF2-40B4-BE49-F238E27FC236}">
                  <a16:creationId xmlns:a16="http://schemas.microsoft.com/office/drawing/2014/main" id="{C7DF1C68-9AEF-09D1-D0A1-65101EF6B80E}"/>
                </a:ext>
              </a:extLst>
            </p:cNvPr>
            <p:cNvSpPr/>
            <p:nvPr/>
          </p:nvSpPr>
          <p:spPr>
            <a:xfrm>
              <a:off x="5434611" y="2371484"/>
              <a:ext cx="1567255" cy="869898"/>
            </a:xfrm>
            <a:custGeom>
              <a:avLst/>
              <a:gdLst>
                <a:gd name="connsiteX0" fmla="*/ 1403599 w 1567254"/>
                <a:gd name="connsiteY0" fmla="*/ 876195 h 869897"/>
                <a:gd name="connsiteX1" fmla="*/ 230315 w 1567254"/>
                <a:gd name="connsiteY1" fmla="*/ 876195 h 869897"/>
                <a:gd name="connsiteX2" fmla="*/ 7449 w 1567254"/>
                <a:gd name="connsiteY2" fmla="*/ 544771 h 869897"/>
                <a:gd name="connsiteX3" fmla="*/ 288548 w 1567254"/>
                <a:gd name="connsiteY3" fmla="*/ 362164 h 869897"/>
                <a:gd name="connsiteX4" fmla="*/ 485533 w 1567254"/>
                <a:gd name="connsiteY4" fmla="*/ 31459 h 869897"/>
                <a:gd name="connsiteX5" fmla="*/ 931266 w 1567254"/>
                <a:gd name="connsiteY5" fmla="*/ 188904 h 869897"/>
                <a:gd name="connsiteX6" fmla="*/ 1266285 w 1567254"/>
                <a:gd name="connsiteY6" fmla="*/ 193217 h 869897"/>
                <a:gd name="connsiteX7" fmla="*/ 1367653 w 1567254"/>
                <a:gd name="connsiteY7" fmla="*/ 482225 h 869897"/>
                <a:gd name="connsiteX8" fmla="*/ 1573265 w 1567254"/>
                <a:gd name="connsiteY8" fmla="*/ 672739 h 869897"/>
                <a:gd name="connsiteX9" fmla="*/ 1403599 w 1567254"/>
                <a:gd name="connsiteY9" fmla="*/ 876195 h 869897"/>
                <a:gd name="connsiteX10" fmla="*/ 1403599 w 1567254"/>
                <a:gd name="connsiteY10" fmla="*/ 876195 h 86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254" h="869897">
                  <a:moveTo>
                    <a:pt x="1403599" y="876195"/>
                  </a:moveTo>
                  <a:lnTo>
                    <a:pt x="230315" y="876195"/>
                  </a:lnTo>
                  <a:cubicBezTo>
                    <a:pt x="230315" y="876195"/>
                    <a:pt x="-48627" y="850314"/>
                    <a:pt x="7449" y="544771"/>
                  </a:cubicBezTo>
                  <a:cubicBezTo>
                    <a:pt x="46271" y="331970"/>
                    <a:pt x="288548" y="362164"/>
                    <a:pt x="288548" y="362164"/>
                  </a:cubicBezTo>
                  <a:cubicBezTo>
                    <a:pt x="288548" y="362164"/>
                    <a:pt x="295018" y="109822"/>
                    <a:pt x="485533" y="31459"/>
                  </a:cubicBezTo>
                  <a:cubicBezTo>
                    <a:pt x="676048" y="-46184"/>
                    <a:pt x="848590" y="24989"/>
                    <a:pt x="931266" y="188904"/>
                  </a:cubicBezTo>
                  <a:cubicBezTo>
                    <a:pt x="931266" y="188904"/>
                    <a:pt x="1092305" y="65249"/>
                    <a:pt x="1266285" y="193217"/>
                  </a:cubicBezTo>
                  <a:cubicBezTo>
                    <a:pt x="1428043" y="311840"/>
                    <a:pt x="1367653" y="482225"/>
                    <a:pt x="1367653" y="482225"/>
                  </a:cubicBezTo>
                  <a:cubicBezTo>
                    <a:pt x="1367653" y="482225"/>
                    <a:pt x="1582611" y="478630"/>
                    <a:pt x="1573265" y="672739"/>
                  </a:cubicBezTo>
                  <a:cubicBezTo>
                    <a:pt x="1566076" y="843124"/>
                    <a:pt x="1458956" y="876914"/>
                    <a:pt x="1403599" y="876195"/>
                  </a:cubicBezTo>
                  <a:lnTo>
                    <a:pt x="1403599" y="876195"/>
                  </a:lnTo>
                  <a:close/>
                </a:path>
              </a:pathLst>
            </a:custGeom>
            <a:solidFill>
              <a:schemeClr val="bg1"/>
            </a:solidFill>
            <a:ln w="28575" cap="flat">
              <a:solidFill>
                <a:schemeClr val="tx2"/>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DB079C3B-530E-10C6-21F3-C1D089E8050A}"/>
                </a:ext>
              </a:extLst>
            </p:cNvPr>
            <p:cNvGrpSpPr/>
            <p:nvPr/>
          </p:nvGrpSpPr>
          <p:grpSpPr>
            <a:xfrm flipH="1">
              <a:off x="6010101" y="2659121"/>
              <a:ext cx="416275" cy="452054"/>
              <a:chOff x="4755128" y="1893198"/>
              <a:chExt cx="556956" cy="604826"/>
            </a:xfrm>
            <a:solidFill>
              <a:schemeClr val="accent1"/>
            </a:solidFill>
          </p:grpSpPr>
          <p:sp>
            <p:nvSpPr>
              <p:cNvPr id="81" name="Freeform 1117">
                <a:extLst>
                  <a:ext uri="{FF2B5EF4-FFF2-40B4-BE49-F238E27FC236}">
                    <a16:creationId xmlns:a16="http://schemas.microsoft.com/office/drawing/2014/main" id="{58B49AA8-4749-52A1-85D8-8241461C1D95}"/>
                  </a:ext>
                </a:extLst>
              </p:cNvPr>
              <p:cNvSpPr>
                <a:spLocks noEditPoints="1"/>
              </p:cNvSpPr>
              <p:nvPr/>
            </p:nvSpPr>
            <p:spPr bwMode="auto">
              <a:xfrm rot="2048042">
                <a:off x="4940915" y="2126856"/>
                <a:ext cx="371169" cy="371168"/>
              </a:xfrm>
              <a:custGeom>
                <a:avLst/>
                <a:gdLst>
                  <a:gd name="T0" fmla="*/ 40 w 53"/>
                  <a:gd name="T1" fmla="*/ 13 h 53"/>
                  <a:gd name="T2" fmla="*/ 40 w 53"/>
                  <a:gd name="T3" fmla="*/ 12 h 53"/>
                  <a:gd name="T4" fmla="*/ 41 w 53"/>
                  <a:gd name="T5" fmla="*/ 5 h 53"/>
                  <a:gd name="T6" fmla="*/ 41 w 53"/>
                  <a:gd name="T7" fmla="*/ 5 h 53"/>
                  <a:gd name="T8" fmla="*/ 41 w 53"/>
                  <a:gd name="T9" fmla="*/ 4 h 53"/>
                  <a:gd name="T10" fmla="*/ 32 w 53"/>
                  <a:gd name="T11" fmla="*/ 0 h 53"/>
                  <a:gd name="T12" fmla="*/ 27 w 53"/>
                  <a:gd name="T13" fmla="*/ 7 h 53"/>
                  <a:gd name="T14" fmla="*/ 21 w 53"/>
                  <a:gd name="T15" fmla="*/ 0 h 53"/>
                  <a:gd name="T16" fmla="*/ 13 w 53"/>
                  <a:gd name="T17" fmla="*/ 12 h 53"/>
                  <a:gd name="T18" fmla="*/ 13 w 53"/>
                  <a:gd name="T19" fmla="*/ 13 h 53"/>
                  <a:gd name="T20" fmla="*/ 12 w 53"/>
                  <a:gd name="T21" fmla="*/ 13 h 53"/>
                  <a:gd name="T22" fmla="*/ 0 w 53"/>
                  <a:gd name="T23" fmla="*/ 22 h 53"/>
                  <a:gd name="T24" fmla="*/ 7 w 53"/>
                  <a:gd name="T25" fmla="*/ 26 h 53"/>
                  <a:gd name="T26" fmla="*/ 2 w 53"/>
                  <a:gd name="T27" fmla="*/ 30 h 53"/>
                  <a:gd name="T28" fmla="*/ 1 w 53"/>
                  <a:gd name="T29" fmla="*/ 34 h 53"/>
                  <a:gd name="T30" fmla="*/ 4 w 53"/>
                  <a:gd name="T31" fmla="*/ 42 h 53"/>
                  <a:gd name="T32" fmla="*/ 12 w 53"/>
                  <a:gd name="T33" fmla="*/ 40 h 53"/>
                  <a:gd name="T34" fmla="*/ 13 w 53"/>
                  <a:gd name="T35" fmla="*/ 41 h 53"/>
                  <a:gd name="T36" fmla="*/ 13 w 53"/>
                  <a:gd name="T37" fmla="*/ 41 h 53"/>
                  <a:gd name="T38" fmla="*/ 21 w 53"/>
                  <a:gd name="T39" fmla="*/ 53 h 53"/>
                  <a:gd name="T40" fmla="*/ 27 w 53"/>
                  <a:gd name="T41" fmla="*/ 46 h 53"/>
                  <a:gd name="T42" fmla="*/ 41 w 53"/>
                  <a:gd name="T43" fmla="*/ 49 h 53"/>
                  <a:gd name="T44" fmla="*/ 40 w 53"/>
                  <a:gd name="T45" fmla="*/ 41 h 53"/>
                  <a:gd name="T46" fmla="*/ 41 w 53"/>
                  <a:gd name="T47" fmla="*/ 40 h 53"/>
                  <a:gd name="T48" fmla="*/ 49 w 53"/>
                  <a:gd name="T49" fmla="*/ 42 h 53"/>
                  <a:gd name="T50" fmla="*/ 46 w 53"/>
                  <a:gd name="T51" fmla="*/ 28 h 53"/>
                  <a:gd name="T52" fmla="*/ 53 w 53"/>
                  <a:gd name="T53" fmla="*/ 22 h 53"/>
                  <a:gd name="T54" fmla="*/ 41 w 53"/>
                  <a:gd name="T55" fmla="*/ 13 h 53"/>
                  <a:gd name="T56" fmla="*/ 34 w 53"/>
                  <a:gd name="T57" fmla="*/ 20 h 53"/>
                  <a:gd name="T58" fmla="*/ 36 w 53"/>
                  <a:gd name="T59" fmla="*/ 27 h 53"/>
                  <a:gd name="T60" fmla="*/ 33 w 53"/>
                  <a:gd name="T61" fmla="*/ 33 h 53"/>
                  <a:gd name="T62" fmla="*/ 26 w 53"/>
                  <a:gd name="T63" fmla="*/ 36 h 53"/>
                  <a:gd name="T64" fmla="*/ 20 w 53"/>
                  <a:gd name="T65" fmla="*/ 34 h 53"/>
                  <a:gd name="T66" fmla="*/ 17 w 53"/>
                  <a:gd name="T67" fmla="*/ 30 h 53"/>
                  <a:gd name="T68" fmla="*/ 17 w 53"/>
                  <a:gd name="T69" fmla="*/ 27 h 53"/>
                  <a:gd name="T70" fmla="*/ 20 w 53"/>
                  <a:gd name="T71" fmla="*/ 20 h 53"/>
                  <a:gd name="T72" fmla="*/ 26 w 53"/>
                  <a:gd name="T73" fmla="*/ 17 h 53"/>
                  <a:gd name="T74" fmla="*/ 30 w 53"/>
                  <a:gd name="T75" fmla="*/ 18 h 53"/>
                  <a:gd name="T76" fmla="*/ 34 w 53"/>
                  <a:gd name="T77"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53">
                    <a:moveTo>
                      <a:pt x="41" y="13"/>
                    </a:moveTo>
                    <a:cubicBezTo>
                      <a:pt x="41" y="13"/>
                      <a:pt x="41" y="13"/>
                      <a:pt x="40" y="13"/>
                    </a:cubicBezTo>
                    <a:cubicBezTo>
                      <a:pt x="40" y="13"/>
                      <a:pt x="40" y="13"/>
                      <a:pt x="40" y="13"/>
                    </a:cubicBezTo>
                    <a:cubicBezTo>
                      <a:pt x="40" y="13"/>
                      <a:pt x="40" y="13"/>
                      <a:pt x="40" y="12"/>
                    </a:cubicBezTo>
                    <a:cubicBezTo>
                      <a:pt x="40" y="12"/>
                      <a:pt x="40" y="12"/>
                      <a:pt x="40" y="12"/>
                    </a:cubicBezTo>
                    <a:cubicBezTo>
                      <a:pt x="41" y="5"/>
                      <a:pt x="41" y="5"/>
                      <a:pt x="41" y="5"/>
                    </a:cubicBezTo>
                    <a:cubicBezTo>
                      <a:pt x="41" y="5"/>
                      <a:pt x="41" y="5"/>
                      <a:pt x="41" y="5"/>
                    </a:cubicBezTo>
                    <a:cubicBezTo>
                      <a:pt x="41" y="5"/>
                      <a:pt x="41" y="5"/>
                      <a:pt x="41" y="5"/>
                    </a:cubicBezTo>
                    <a:cubicBezTo>
                      <a:pt x="41" y="5"/>
                      <a:pt x="41" y="4"/>
                      <a:pt x="41" y="4"/>
                    </a:cubicBezTo>
                    <a:cubicBezTo>
                      <a:pt x="41" y="4"/>
                      <a:pt x="41" y="4"/>
                      <a:pt x="41" y="4"/>
                    </a:cubicBezTo>
                    <a:cubicBezTo>
                      <a:pt x="41" y="4"/>
                      <a:pt x="41" y="4"/>
                      <a:pt x="41" y="4"/>
                    </a:cubicBezTo>
                    <a:cubicBezTo>
                      <a:pt x="32" y="0"/>
                      <a:pt x="32" y="0"/>
                      <a:pt x="32" y="0"/>
                    </a:cubicBezTo>
                    <a:cubicBezTo>
                      <a:pt x="30" y="2"/>
                      <a:pt x="30" y="2"/>
                      <a:pt x="30" y="2"/>
                    </a:cubicBezTo>
                    <a:cubicBezTo>
                      <a:pt x="27" y="7"/>
                      <a:pt x="27" y="7"/>
                      <a:pt x="27" y="7"/>
                    </a:cubicBezTo>
                    <a:cubicBezTo>
                      <a:pt x="27" y="7"/>
                      <a:pt x="26" y="7"/>
                      <a:pt x="26" y="7"/>
                    </a:cubicBezTo>
                    <a:cubicBezTo>
                      <a:pt x="21" y="0"/>
                      <a:pt x="21" y="0"/>
                      <a:pt x="21" y="0"/>
                    </a:cubicBezTo>
                    <a:cubicBezTo>
                      <a:pt x="11" y="4"/>
                      <a:pt x="11" y="4"/>
                      <a:pt x="11" y="4"/>
                    </a:cubicBezTo>
                    <a:cubicBezTo>
                      <a:pt x="13" y="12"/>
                      <a:pt x="13" y="12"/>
                      <a:pt x="13" y="12"/>
                    </a:cubicBezTo>
                    <a:cubicBezTo>
                      <a:pt x="13" y="12"/>
                      <a:pt x="13" y="12"/>
                      <a:pt x="13" y="12"/>
                    </a:cubicBezTo>
                    <a:cubicBezTo>
                      <a:pt x="13" y="13"/>
                      <a:pt x="13" y="13"/>
                      <a:pt x="13" y="13"/>
                    </a:cubicBezTo>
                    <a:cubicBezTo>
                      <a:pt x="12" y="13"/>
                      <a:pt x="12" y="13"/>
                      <a:pt x="12" y="13"/>
                    </a:cubicBezTo>
                    <a:cubicBezTo>
                      <a:pt x="12" y="13"/>
                      <a:pt x="12" y="13"/>
                      <a:pt x="12" y="13"/>
                    </a:cubicBezTo>
                    <a:cubicBezTo>
                      <a:pt x="4" y="12"/>
                      <a:pt x="4" y="12"/>
                      <a:pt x="4" y="12"/>
                    </a:cubicBezTo>
                    <a:cubicBezTo>
                      <a:pt x="0" y="22"/>
                      <a:pt x="0" y="22"/>
                      <a:pt x="0" y="22"/>
                    </a:cubicBezTo>
                    <a:cubicBezTo>
                      <a:pt x="3" y="23"/>
                      <a:pt x="3" y="23"/>
                      <a:pt x="3" y="23"/>
                    </a:cubicBezTo>
                    <a:cubicBezTo>
                      <a:pt x="7" y="26"/>
                      <a:pt x="7" y="26"/>
                      <a:pt x="7" y="26"/>
                    </a:cubicBezTo>
                    <a:cubicBezTo>
                      <a:pt x="7" y="26"/>
                      <a:pt x="7" y="27"/>
                      <a:pt x="7" y="28"/>
                    </a:cubicBezTo>
                    <a:cubicBezTo>
                      <a:pt x="2" y="30"/>
                      <a:pt x="2" y="30"/>
                      <a:pt x="2" y="30"/>
                    </a:cubicBezTo>
                    <a:cubicBezTo>
                      <a:pt x="0" y="32"/>
                      <a:pt x="0" y="32"/>
                      <a:pt x="0" y="32"/>
                    </a:cubicBezTo>
                    <a:cubicBezTo>
                      <a:pt x="1" y="34"/>
                      <a:pt x="1" y="34"/>
                      <a:pt x="1" y="34"/>
                    </a:cubicBezTo>
                    <a:cubicBezTo>
                      <a:pt x="4" y="40"/>
                      <a:pt x="4" y="40"/>
                      <a:pt x="4" y="40"/>
                    </a:cubicBezTo>
                    <a:cubicBezTo>
                      <a:pt x="4" y="42"/>
                      <a:pt x="4" y="42"/>
                      <a:pt x="4" y="42"/>
                    </a:cubicBezTo>
                    <a:cubicBezTo>
                      <a:pt x="12" y="40"/>
                      <a:pt x="12" y="40"/>
                      <a:pt x="12" y="40"/>
                    </a:cubicBezTo>
                    <a:cubicBezTo>
                      <a:pt x="12" y="40"/>
                      <a:pt x="12" y="40"/>
                      <a:pt x="12" y="40"/>
                    </a:cubicBezTo>
                    <a:cubicBezTo>
                      <a:pt x="12" y="40"/>
                      <a:pt x="12" y="40"/>
                      <a:pt x="13" y="40"/>
                    </a:cubicBezTo>
                    <a:cubicBezTo>
                      <a:pt x="13" y="41"/>
                      <a:pt x="13" y="41"/>
                      <a:pt x="13" y="41"/>
                    </a:cubicBezTo>
                    <a:cubicBezTo>
                      <a:pt x="13" y="41"/>
                      <a:pt x="13" y="41"/>
                      <a:pt x="13" y="41"/>
                    </a:cubicBezTo>
                    <a:cubicBezTo>
                      <a:pt x="13" y="41"/>
                      <a:pt x="13" y="41"/>
                      <a:pt x="13" y="41"/>
                    </a:cubicBezTo>
                    <a:cubicBezTo>
                      <a:pt x="11" y="49"/>
                      <a:pt x="11" y="49"/>
                      <a:pt x="11" y="49"/>
                    </a:cubicBezTo>
                    <a:cubicBezTo>
                      <a:pt x="21" y="53"/>
                      <a:pt x="21" y="53"/>
                      <a:pt x="21" y="53"/>
                    </a:cubicBezTo>
                    <a:cubicBezTo>
                      <a:pt x="26" y="46"/>
                      <a:pt x="26" y="46"/>
                      <a:pt x="26" y="46"/>
                    </a:cubicBezTo>
                    <a:cubicBezTo>
                      <a:pt x="26" y="46"/>
                      <a:pt x="27" y="46"/>
                      <a:pt x="27" y="46"/>
                    </a:cubicBezTo>
                    <a:cubicBezTo>
                      <a:pt x="32" y="53"/>
                      <a:pt x="32" y="53"/>
                      <a:pt x="32" y="53"/>
                    </a:cubicBezTo>
                    <a:cubicBezTo>
                      <a:pt x="41" y="49"/>
                      <a:pt x="41" y="49"/>
                      <a:pt x="41" y="49"/>
                    </a:cubicBezTo>
                    <a:cubicBezTo>
                      <a:pt x="40" y="41"/>
                      <a:pt x="40" y="41"/>
                      <a:pt x="40" y="41"/>
                    </a:cubicBezTo>
                    <a:cubicBezTo>
                      <a:pt x="40" y="41"/>
                      <a:pt x="40" y="41"/>
                      <a:pt x="40" y="41"/>
                    </a:cubicBezTo>
                    <a:cubicBezTo>
                      <a:pt x="40" y="41"/>
                      <a:pt x="40" y="41"/>
                      <a:pt x="40" y="40"/>
                    </a:cubicBezTo>
                    <a:cubicBezTo>
                      <a:pt x="40" y="40"/>
                      <a:pt x="41" y="40"/>
                      <a:pt x="41" y="40"/>
                    </a:cubicBezTo>
                    <a:cubicBezTo>
                      <a:pt x="41" y="40"/>
                      <a:pt x="41" y="40"/>
                      <a:pt x="41" y="40"/>
                    </a:cubicBezTo>
                    <a:cubicBezTo>
                      <a:pt x="49" y="42"/>
                      <a:pt x="49" y="42"/>
                      <a:pt x="49" y="42"/>
                    </a:cubicBezTo>
                    <a:cubicBezTo>
                      <a:pt x="53" y="32"/>
                      <a:pt x="53" y="32"/>
                      <a:pt x="53" y="32"/>
                    </a:cubicBezTo>
                    <a:cubicBezTo>
                      <a:pt x="46" y="28"/>
                      <a:pt x="46" y="28"/>
                      <a:pt x="46" y="28"/>
                    </a:cubicBezTo>
                    <a:cubicBezTo>
                      <a:pt x="46" y="27"/>
                      <a:pt x="46" y="26"/>
                      <a:pt x="46" y="26"/>
                    </a:cubicBezTo>
                    <a:cubicBezTo>
                      <a:pt x="53" y="22"/>
                      <a:pt x="53" y="22"/>
                      <a:pt x="53" y="22"/>
                    </a:cubicBezTo>
                    <a:cubicBezTo>
                      <a:pt x="49" y="12"/>
                      <a:pt x="49" y="12"/>
                      <a:pt x="49" y="12"/>
                    </a:cubicBezTo>
                    <a:cubicBezTo>
                      <a:pt x="41" y="13"/>
                      <a:pt x="41" y="13"/>
                      <a:pt x="41" y="13"/>
                    </a:cubicBezTo>
                    <a:cubicBezTo>
                      <a:pt x="41" y="13"/>
                      <a:pt x="41" y="13"/>
                      <a:pt x="41" y="13"/>
                    </a:cubicBezTo>
                    <a:moveTo>
                      <a:pt x="34" y="20"/>
                    </a:moveTo>
                    <a:cubicBezTo>
                      <a:pt x="34" y="21"/>
                      <a:pt x="35" y="22"/>
                      <a:pt x="35" y="23"/>
                    </a:cubicBezTo>
                    <a:cubicBezTo>
                      <a:pt x="36" y="24"/>
                      <a:pt x="36" y="25"/>
                      <a:pt x="36" y="27"/>
                    </a:cubicBezTo>
                    <a:cubicBezTo>
                      <a:pt x="36" y="28"/>
                      <a:pt x="36" y="29"/>
                      <a:pt x="35" y="30"/>
                    </a:cubicBezTo>
                    <a:cubicBezTo>
                      <a:pt x="35" y="31"/>
                      <a:pt x="34" y="33"/>
                      <a:pt x="33" y="33"/>
                    </a:cubicBezTo>
                    <a:cubicBezTo>
                      <a:pt x="32" y="34"/>
                      <a:pt x="31" y="35"/>
                      <a:pt x="30" y="36"/>
                    </a:cubicBezTo>
                    <a:cubicBezTo>
                      <a:pt x="29" y="36"/>
                      <a:pt x="28" y="36"/>
                      <a:pt x="26" y="36"/>
                    </a:cubicBezTo>
                    <a:cubicBezTo>
                      <a:pt x="25" y="36"/>
                      <a:pt x="24" y="36"/>
                      <a:pt x="23" y="36"/>
                    </a:cubicBezTo>
                    <a:cubicBezTo>
                      <a:pt x="22" y="35"/>
                      <a:pt x="21" y="35"/>
                      <a:pt x="20" y="34"/>
                    </a:cubicBezTo>
                    <a:cubicBezTo>
                      <a:pt x="20" y="34"/>
                      <a:pt x="20" y="34"/>
                      <a:pt x="20" y="33"/>
                    </a:cubicBezTo>
                    <a:cubicBezTo>
                      <a:pt x="19" y="33"/>
                      <a:pt x="18" y="31"/>
                      <a:pt x="17" y="30"/>
                    </a:cubicBezTo>
                    <a:cubicBezTo>
                      <a:pt x="17" y="29"/>
                      <a:pt x="17" y="28"/>
                      <a:pt x="17" y="27"/>
                    </a:cubicBezTo>
                    <a:cubicBezTo>
                      <a:pt x="17" y="27"/>
                      <a:pt x="17" y="27"/>
                      <a:pt x="17" y="27"/>
                    </a:cubicBezTo>
                    <a:cubicBezTo>
                      <a:pt x="17" y="25"/>
                      <a:pt x="17" y="24"/>
                      <a:pt x="17" y="23"/>
                    </a:cubicBezTo>
                    <a:cubicBezTo>
                      <a:pt x="18" y="22"/>
                      <a:pt x="19" y="21"/>
                      <a:pt x="20" y="20"/>
                    </a:cubicBezTo>
                    <a:cubicBezTo>
                      <a:pt x="21" y="19"/>
                      <a:pt x="22" y="18"/>
                      <a:pt x="23" y="18"/>
                    </a:cubicBezTo>
                    <a:cubicBezTo>
                      <a:pt x="24" y="17"/>
                      <a:pt x="25" y="17"/>
                      <a:pt x="26" y="17"/>
                    </a:cubicBezTo>
                    <a:cubicBezTo>
                      <a:pt x="27" y="17"/>
                      <a:pt x="27" y="17"/>
                      <a:pt x="27" y="17"/>
                    </a:cubicBezTo>
                    <a:cubicBezTo>
                      <a:pt x="28" y="17"/>
                      <a:pt x="29" y="17"/>
                      <a:pt x="30" y="18"/>
                    </a:cubicBezTo>
                    <a:cubicBezTo>
                      <a:pt x="31" y="18"/>
                      <a:pt x="32" y="19"/>
                      <a:pt x="33" y="20"/>
                    </a:cubicBezTo>
                    <a:cubicBezTo>
                      <a:pt x="33" y="20"/>
                      <a:pt x="33" y="20"/>
                      <a:pt x="34" y="20"/>
                    </a:cubicBezTo>
                  </a:path>
                </a:pathLst>
              </a:custGeom>
              <a:grpFill/>
              <a:ln w="9525">
                <a:solidFill>
                  <a:srgbClr val="000000"/>
                </a:solidFill>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C3C41"/>
                  </a:solidFill>
                  <a:effectLst/>
                  <a:uLnTx/>
                  <a:uFillTx/>
                  <a:latin typeface="Segoe UI"/>
                  <a:ea typeface="+mn-ea"/>
                  <a:cs typeface="+mn-cs"/>
                </a:endParaRPr>
              </a:p>
            </p:txBody>
          </p:sp>
          <p:sp>
            <p:nvSpPr>
              <p:cNvPr id="82" name="Freeform 1118">
                <a:extLst>
                  <a:ext uri="{FF2B5EF4-FFF2-40B4-BE49-F238E27FC236}">
                    <a16:creationId xmlns:a16="http://schemas.microsoft.com/office/drawing/2014/main" id="{98F5C786-4415-306F-E0C4-B73F53C6E384}"/>
                  </a:ext>
                </a:extLst>
              </p:cNvPr>
              <p:cNvSpPr>
                <a:spLocks noEditPoints="1"/>
              </p:cNvSpPr>
              <p:nvPr/>
            </p:nvSpPr>
            <p:spPr bwMode="auto">
              <a:xfrm rot="2048042">
                <a:off x="4755128" y="1893198"/>
                <a:ext cx="229770" cy="229769"/>
              </a:xfrm>
              <a:custGeom>
                <a:avLst/>
                <a:gdLst>
                  <a:gd name="T0" fmla="*/ 28 w 32"/>
                  <a:gd name="T1" fmla="*/ 16 h 32"/>
                  <a:gd name="T2" fmla="*/ 28 w 32"/>
                  <a:gd name="T3" fmla="*/ 16 h 32"/>
                  <a:gd name="T4" fmla="*/ 32 w 32"/>
                  <a:gd name="T5" fmla="*/ 13 h 32"/>
                  <a:gd name="T6" fmla="*/ 32 w 32"/>
                  <a:gd name="T7" fmla="*/ 13 h 32"/>
                  <a:gd name="T8" fmla="*/ 32 w 32"/>
                  <a:gd name="T9" fmla="*/ 12 h 32"/>
                  <a:gd name="T10" fmla="*/ 29 w 32"/>
                  <a:gd name="T11" fmla="*/ 7 h 32"/>
                  <a:gd name="T12" fmla="*/ 25 w 32"/>
                  <a:gd name="T13" fmla="*/ 8 h 32"/>
                  <a:gd name="T14" fmla="*/ 25 w 32"/>
                  <a:gd name="T15" fmla="*/ 2 h 32"/>
                  <a:gd name="T16" fmla="*/ 17 w 32"/>
                  <a:gd name="T17" fmla="*/ 4 h 32"/>
                  <a:gd name="T18" fmla="*/ 16 w 32"/>
                  <a:gd name="T19" fmla="*/ 4 h 32"/>
                  <a:gd name="T20" fmla="*/ 15 w 32"/>
                  <a:gd name="T21" fmla="*/ 4 h 32"/>
                  <a:gd name="T22" fmla="*/ 7 w 32"/>
                  <a:gd name="T23" fmla="*/ 2 h 32"/>
                  <a:gd name="T24" fmla="*/ 8 w 32"/>
                  <a:gd name="T25" fmla="*/ 7 h 32"/>
                  <a:gd name="T26" fmla="*/ 4 w 32"/>
                  <a:gd name="T27" fmla="*/ 7 h 32"/>
                  <a:gd name="T28" fmla="*/ 2 w 32"/>
                  <a:gd name="T29" fmla="*/ 8 h 32"/>
                  <a:gd name="T30" fmla="*/ 0 w 32"/>
                  <a:gd name="T31" fmla="*/ 13 h 32"/>
                  <a:gd name="T32" fmla="*/ 4 w 32"/>
                  <a:gd name="T33" fmla="*/ 16 h 32"/>
                  <a:gd name="T34" fmla="*/ 4 w 32"/>
                  <a:gd name="T35" fmla="*/ 16 h 32"/>
                  <a:gd name="T36" fmla="*/ 4 w 32"/>
                  <a:gd name="T37" fmla="*/ 17 h 32"/>
                  <a:gd name="T38" fmla="*/ 2 w 32"/>
                  <a:gd name="T39" fmla="*/ 25 h 32"/>
                  <a:gd name="T40" fmla="*/ 8 w 32"/>
                  <a:gd name="T41" fmla="*/ 25 h 32"/>
                  <a:gd name="T42" fmla="*/ 13 w 32"/>
                  <a:gd name="T43" fmla="*/ 32 h 32"/>
                  <a:gd name="T44" fmla="*/ 16 w 32"/>
                  <a:gd name="T45" fmla="*/ 28 h 32"/>
                  <a:gd name="T46" fmla="*/ 16 w 32"/>
                  <a:gd name="T47" fmla="*/ 28 h 32"/>
                  <a:gd name="T48" fmla="*/ 19 w 32"/>
                  <a:gd name="T49" fmla="*/ 32 h 32"/>
                  <a:gd name="T50" fmla="*/ 24 w 32"/>
                  <a:gd name="T51" fmla="*/ 25 h 32"/>
                  <a:gd name="T52" fmla="*/ 29 w 32"/>
                  <a:gd name="T53" fmla="*/ 25 h 32"/>
                  <a:gd name="T54" fmla="*/ 28 w 32"/>
                  <a:gd name="T55" fmla="*/ 17 h 32"/>
                  <a:gd name="T56" fmla="*/ 22 w 32"/>
                  <a:gd name="T57" fmla="*/ 16 h 32"/>
                  <a:gd name="T58" fmla="*/ 20 w 32"/>
                  <a:gd name="T59" fmla="*/ 20 h 32"/>
                  <a:gd name="T60" fmla="*/ 16 w 32"/>
                  <a:gd name="T61" fmla="*/ 22 h 32"/>
                  <a:gd name="T62" fmla="*/ 12 w 32"/>
                  <a:gd name="T63" fmla="*/ 20 h 32"/>
                  <a:gd name="T64" fmla="*/ 10 w 32"/>
                  <a:gd name="T65" fmla="*/ 16 h 32"/>
                  <a:gd name="T66" fmla="*/ 10 w 32"/>
                  <a:gd name="T67" fmla="*/ 14 h 32"/>
                  <a:gd name="T68" fmla="*/ 12 w 32"/>
                  <a:gd name="T69" fmla="*/ 12 h 32"/>
                  <a:gd name="T70" fmla="*/ 16 w 32"/>
                  <a:gd name="T71" fmla="*/ 10 h 32"/>
                  <a:gd name="T72" fmla="*/ 20 w 32"/>
                  <a:gd name="T73" fmla="*/ 12 h 32"/>
                  <a:gd name="T74" fmla="*/ 21 w 32"/>
                  <a:gd name="T75" fmla="*/ 14 h 32"/>
                  <a:gd name="T76" fmla="*/ 22 w 32"/>
                  <a:gd name="T7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32">
                    <a:moveTo>
                      <a:pt x="28" y="16"/>
                    </a:moveTo>
                    <a:cubicBezTo>
                      <a:pt x="28" y="16"/>
                      <a:pt x="28" y="16"/>
                      <a:pt x="28" y="16"/>
                    </a:cubicBezTo>
                    <a:cubicBezTo>
                      <a:pt x="28" y="16"/>
                      <a:pt x="28" y="16"/>
                      <a:pt x="28" y="16"/>
                    </a:cubicBezTo>
                    <a:cubicBezTo>
                      <a:pt x="28" y="16"/>
                      <a:pt x="28" y="16"/>
                      <a:pt x="28" y="16"/>
                    </a:cubicBezTo>
                    <a:cubicBezTo>
                      <a:pt x="28" y="16"/>
                      <a:pt x="28" y="16"/>
                      <a:pt x="28" y="15"/>
                    </a:cubicBezTo>
                    <a:cubicBezTo>
                      <a:pt x="32" y="13"/>
                      <a:pt x="32" y="13"/>
                      <a:pt x="32" y="13"/>
                    </a:cubicBezTo>
                    <a:cubicBezTo>
                      <a:pt x="32" y="13"/>
                      <a:pt x="32" y="13"/>
                      <a:pt x="32" y="13"/>
                    </a:cubicBezTo>
                    <a:cubicBezTo>
                      <a:pt x="32" y="13"/>
                      <a:pt x="32" y="13"/>
                      <a:pt x="32" y="13"/>
                    </a:cubicBezTo>
                    <a:cubicBezTo>
                      <a:pt x="32" y="13"/>
                      <a:pt x="32" y="13"/>
                      <a:pt x="32" y="12"/>
                    </a:cubicBezTo>
                    <a:cubicBezTo>
                      <a:pt x="32" y="12"/>
                      <a:pt x="32" y="12"/>
                      <a:pt x="32" y="12"/>
                    </a:cubicBezTo>
                    <a:cubicBezTo>
                      <a:pt x="32" y="12"/>
                      <a:pt x="32" y="12"/>
                      <a:pt x="32" y="12"/>
                    </a:cubicBezTo>
                    <a:cubicBezTo>
                      <a:pt x="29" y="7"/>
                      <a:pt x="29" y="7"/>
                      <a:pt x="29" y="7"/>
                    </a:cubicBezTo>
                    <a:cubicBezTo>
                      <a:pt x="28" y="7"/>
                      <a:pt x="28" y="7"/>
                      <a:pt x="28" y="7"/>
                    </a:cubicBezTo>
                    <a:cubicBezTo>
                      <a:pt x="25" y="8"/>
                      <a:pt x="25" y="8"/>
                      <a:pt x="25" y="8"/>
                    </a:cubicBezTo>
                    <a:cubicBezTo>
                      <a:pt x="25" y="8"/>
                      <a:pt x="24" y="7"/>
                      <a:pt x="24" y="7"/>
                    </a:cubicBezTo>
                    <a:cubicBezTo>
                      <a:pt x="25" y="2"/>
                      <a:pt x="25" y="2"/>
                      <a:pt x="25" y="2"/>
                    </a:cubicBezTo>
                    <a:cubicBezTo>
                      <a:pt x="19" y="0"/>
                      <a:pt x="19" y="0"/>
                      <a:pt x="19" y="0"/>
                    </a:cubicBezTo>
                    <a:cubicBezTo>
                      <a:pt x="17" y="4"/>
                      <a:pt x="17" y="4"/>
                      <a:pt x="17" y="4"/>
                    </a:cubicBezTo>
                    <a:cubicBezTo>
                      <a:pt x="16" y="4"/>
                      <a:pt x="16" y="4"/>
                      <a:pt x="16" y="4"/>
                    </a:cubicBezTo>
                    <a:cubicBezTo>
                      <a:pt x="16" y="4"/>
                      <a:pt x="16" y="4"/>
                      <a:pt x="16" y="4"/>
                    </a:cubicBezTo>
                    <a:cubicBezTo>
                      <a:pt x="16" y="4"/>
                      <a:pt x="16" y="4"/>
                      <a:pt x="16" y="4"/>
                    </a:cubicBezTo>
                    <a:cubicBezTo>
                      <a:pt x="16" y="4"/>
                      <a:pt x="15" y="4"/>
                      <a:pt x="15" y="4"/>
                    </a:cubicBezTo>
                    <a:cubicBezTo>
                      <a:pt x="13" y="0"/>
                      <a:pt x="13" y="0"/>
                      <a:pt x="13" y="0"/>
                    </a:cubicBezTo>
                    <a:cubicBezTo>
                      <a:pt x="7" y="2"/>
                      <a:pt x="7" y="2"/>
                      <a:pt x="7" y="2"/>
                    </a:cubicBezTo>
                    <a:cubicBezTo>
                      <a:pt x="7" y="4"/>
                      <a:pt x="7" y="4"/>
                      <a:pt x="7" y="4"/>
                    </a:cubicBezTo>
                    <a:cubicBezTo>
                      <a:pt x="8" y="7"/>
                      <a:pt x="8" y="7"/>
                      <a:pt x="8" y="7"/>
                    </a:cubicBezTo>
                    <a:cubicBezTo>
                      <a:pt x="8" y="7"/>
                      <a:pt x="7" y="8"/>
                      <a:pt x="7" y="8"/>
                    </a:cubicBezTo>
                    <a:cubicBezTo>
                      <a:pt x="4" y="7"/>
                      <a:pt x="4" y="7"/>
                      <a:pt x="4" y="7"/>
                    </a:cubicBezTo>
                    <a:cubicBezTo>
                      <a:pt x="2" y="7"/>
                      <a:pt x="2" y="7"/>
                      <a:pt x="2" y="7"/>
                    </a:cubicBezTo>
                    <a:cubicBezTo>
                      <a:pt x="2" y="8"/>
                      <a:pt x="2" y="8"/>
                      <a:pt x="2" y="8"/>
                    </a:cubicBezTo>
                    <a:cubicBezTo>
                      <a:pt x="0" y="12"/>
                      <a:pt x="0" y="12"/>
                      <a:pt x="0" y="12"/>
                    </a:cubicBezTo>
                    <a:cubicBezTo>
                      <a:pt x="0" y="13"/>
                      <a:pt x="0" y="13"/>
                      <a:pt x="0" y="13"/>
                    </a:cubicBezTo>
                    <a:cubicBezTo>
                      <a:pt x="4" y="15"/>
                      <a:pt x="4" y="15"/>
                      <a:pt x="4" y="15"/>
                    </a:cubicBezTo>
                    <a:cubicBezTo>
                      <a:pt x="4" y="16"/>
                      <a:pt x="4" y="16"/>
                      <a:pt x="4" y="16"/>
                    </a:cubicBezTo>
                    <a:cubicBezTo>
                      <a:pt x="4" y="16"/>
                      <a:pt x="4" y="16"/>
                      <a:pt x="4" y="16"/>
                    </a:cubicBezTo>
                    <a:cubicBezTo>
                      <a:pt x="4" y="16"/>
                      <a:pt x="4" y="16"/>
                      <a:pt x="4" y="16"/>
                    </a:cubicBezTo>
                    <a:cubicBezTo>
                      <a:pt x="4" y="16"/>
                      <a:pt x="4" y="16"/>
                      <a:pt x="4" y="16"/>
                    </a:cubicBezTo>
                    <a:cubicBezTo>
                      <a:pt x="4" y="16"/>
                      <a:pt x="4" y="16"/>
                      <a:pt x="4" y="17"/>
                    </a:cubicBezTo>
                    <a:cubicBezTo>
                      <a:pt x="0" y="19"/>
                      <a:pt x="0" y="19"/>
                      <a:pt x="0" y="19"/>
                    </a:cubicBezTo>
                    <a:cubicBezTo>
                      <a:pt x="2" y="25"/>
                      <a:pt x="2" y="25"/>
                      <a:pt x="2" y="25"/>
                    </a:cubicBezTo>
                    <a:cubicBezTo>
                      <a:pt x="7" y="24"/>
                      <a:pt x="7" y="24"/>
                      <a:pt x="7" y="24"/>
                    </a:cubicBezTo>
                    <a:cubicBezTo>
                      <a:pt x="7" y="24"/>
                      <a:pt x="8" y="25"/>
                      <a:pt x="8" y="25"/>
                    </a:cubicBezTo>
                    <a:cubicBezTo>
                      <a:pt x="7" y="30"/>
                      <a:pt x="7" y="30"/>
                      <a:pt x="7" y="30"/>
                    </a:cubicBezTo>
                    <a:cubicBezTo>
                      <a:pt x="13" y="32"/>
                      <a:pt x="13" y="32"/>
                      <a:pt x="13" y="32"/>
                    </a:cubicBezTo>
                    <a:cubicBezTo>
                      <a:pt x="15" y="28"/>
                      <a:pt x="15" y="28"/>
                      <a:pt x="15" y="28"/>
                    </a:cubicBezTo>
                    <a:cubicBezTo>
                      <a:pt x="15" y="28"/>
                      <a:pt x="16" y="28"/>
                      <a:pt x="16" y="28"/>
                    </a:cubicBezTo>
                    <a:cubicBezTo>
                      <a:pt x="16" y="28"/>
                      <a:pt x="16" y="28"/>
                      <a:pt x="16" y="28"/>
                    </a:cubicBezTo>
                    <a:cubicBezTo>
                      <a:pt x="16" y="28"/>
                      <a:pt x="16" y="28"/>
                      <a:pt x="16" y="28"/>
                    </a:cubicBezTo>
                    <a:cubicBezTo>
                      <a:pt x="16" y="28"/>
                      <a:pt x="16" y="28"/>
                      <a:pt x="17" y="28"/>
                    </a:cubicBezTo>
                    <a:cubicBezTo>
                      <a:pt x="19" y="32"/>
                      <a:pt x="19" y="32"/>
                      <a:pt x="19" y="32"/>
                    </a:cubicBezTo>
                    <a:cubicBezTo>
                      <a:pt x="25" y="30"/>
                      <a:pt x="25" y="30"/>
                      <a:pt x="25" y="30"/>
                    </a:cubicBezTo>
                    <a:cubicBezTo>
                      <a:pt x="24" y="25"/>
                      <a:pt x="24" y="25"/>
                      <a:pt x="24" y="25"/>
                    </a:cubicBezTo>
                    <a:cubicBezTo>
                      <a:pt x="24" y="25"/>
                      <a:pt x="25" y="24"/>
                      <a:pt x="25" y="24"/>
                    </a:cubicBezTo>
                    <a:cubicBezTo>
                      <a:pt x="29" y="25"/>
                      <a:pt x="29" y="25"/>
                      <a:pt x="29" y="25"/>
                    </a:cubicBezTo>
                    <a:cubicBezTo>
                      <a:pt x="32" y="19"/>
                      <a:pt x="32" y="19"/>
                      <a:pt x="32" y="19"/>
                    </a:cubicBezTo>
                    <a:cubicBezTo>
                      <a:pt x="28" y="17"/>
                      <a:pt x="28" y="17"/>
                      <a:pt x="28" y="17"/>
                    </a:cubicBezTo>
                    <a:cubicBezTo>
                      <a:pt x="28" y="16"/>
                      <a:pt x="28" y="16"/>
                      <a:pt x="28" y="16"/>
                    </a:cubicBezTo>
                    <a:moveTo>
                      <a:pt x="22" y="16"/>
                    </a:moveTo>
                    <a:cubicBezTo>
                      <a:pt x="22" y="17"/>
                      <a:pt x="22" y="18"/>
                      <a:pt x="21" y="18"/>
                    </a:cubicBezTo>
                    <a:cubicBezTo>
                      <a:pt x="21" y="19"/>
                      <a:pt x="21" y="20"/>
                      <a:pt x="20" y="20"/>
                    </a:cubicBezTo>
                    <a:cubicBezTo>
                      <a:pt x="20" y="21"/>
                      <a:pt x="19" y="21"/>
                      <a:pt x="18" y="21"/>
                    </a:cubicBezTo>
                    <a:cubicBezTo>
                      <a:pt x="18" y="22"/>
                      <a:pt x="17" y="22"/>
                      <a:pt x="16" y="22"/>
                    </a:cubicBezTo>
                    <a:cubicBezTo>
                      <a:pt x="15" y="22"/>
                      <a:pt x="14" y="22"/>
                      <a:pt x="14" y="21"/>
                    </a:cubicBezTo>
                    <a:cubicBezTo>
                      <a:pt x="13" y="21"/>
                      <a:pt x="12" y="21"/>
                      <a:pt x="12" y="20"/>
                    </a:cubicBezTo>
                    <a:cubicBezTo>
                      <a:pt x="11" y="20"/>
                      <a:pt x="11" y="19"/>
                      <a:pt x="10" y="18"/>
                    </a:cubicBezTo>
                    <a:cubicBezTo>
                      <a:pt x="10" y="18"/>
                      <a:pt x="10" y="17"/>
                      <a:pt x="10" y="16"/>
                    </a:cubicBezTo>
                    <a:cubicBezTo>
                      <a:pt x="10" y="16"/>
                      <a:pt x="10" y="16"/>
                      <a:pt x="10" y="16"/>
                    </a:cubicBezTo>
                    <a:cubicBezTo>
                      <a:pt x="10" y="15"/>
                      <a:pt x="10" y="14"/>
                      <a:pt x="10" y="14"/>
                    </a:cubicBezTo>
                    <a:cubicBezTo>
                      <a:pt x="11" y="13"/>
                      <a:pt x="11" y="13"/>
                      <a:pt x="11" y="12"/>
                    </a:cubicBezTo>
                    <a:cubicBezTo>
                      <a:pt x="12" y="12"/>
                      <a:pt x="12" y="12"/>
                      <a:pt x="12" y="12"/>
                    </a:cubicBezTo>
                    <a:cubicBezTo>
                      <a:pt x="12" y="11"/>
                      <a:pt x="13" y="11"/>
                      <a:pt x="14" y="11"/>
                    </a:cubicBezTo>
                    <a:cubicBezTo>
                      <a:pt x="14" y="10"/>
                      <a:pt x="15" y="10"/>
                      <a:pt x="16" y="10"/>
                    </a:cubicBezTo>
                    <a:cubicBezTo>
                      <a:pt x="17" y="10"/>
                      <a:pt x="18" y="10"/>
                      <a:pt x="18" y="11"/>
                    </a:cubicBezTo>
                    <a:cubicBezTo>
                      <a:pt x="19" y="11"/>
                      <a:pt x="20" y="11"/>
                      <a:pt x="20" y="12"/>
                    </a:cubicBezTo>
                    <a:cubicBezTo>
                      <a:pt x="20" y="12"/>
                      <a:pt x="20" y="12"/>
                      <a:pt x="20" y="12"/>
                    </a:cubicBezTo>
                    <a:cubicBezTo>
                      <a:pt x="21" y="13"/>
                      <a:pt x="21" y="13"/>
                      <a:pt x="21" y="14"/>
                    </a:cubicBezTo>
                    <a:cubicBezTo>
                      <a:pt x="22" y="14"/>
                      <a:pt x="22" y="15"/>
                      <a:pt x="22" y="16"/>
                    </a:cubicBezTo>
                    <a:cubicBezTo>
                      <a:pt x="22" y="16"/>
                      <a:pt x="22" y="16"/>
                      <a:pt x="22" y="16"/>
                    </a:cubicBezTo>
                  </a:path>
                </a:pathLst>
              </a:custGeom>
              <a:grpFill/>
              <a:ln w="9525">
                <a:solidFill>
                  <a:srgbClr val="000000"/>
                </a:solidFill>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F77F5D28-7A8F-E4B2-8217-300C45002045}"/>
              </a:ext>
            </a:extLst>
          </p:cNvPr>
          <p:cNvSpPr>
            <a:spLocks noGrp="1"/>
          </p:cNvSpPr>
          <p:nvPr>
            <p:ph type="title"/>
          </p:nvPr>
        </p:nvSpPr>
        <p:spPr>
          <a:xfrm>
            <a:off x="881886" y="457200"/>
            <a:ext cx="10436354" cy="553998"/>
          </a:xfrm>
        </p:spPr>
        <p:txBody>
          <a:bodyPr vert="horz" wrap="square" lIns="0" tIns="0" rIns="0" bIns="0" rtlCol="0" anchor="b">
            <a:spAutoFit/>
          </a:bodyPr>
          <a:lstStyle/>
          <a:p>
            <a:r>
              <a:rPr lang="en-US"/>
              <a:t>Three-fold approach to cloud security</a:t>
            </a:r>
          </a:p>
        </p:txBody>
      </p:sp>
    </p:spTree>
    <p:extLst>
      <p:ext uri="{BB962C8B-B14F-4D97-AF65-F5344CB8AC3E}">
        <p14:creationId xmlns:p14="http://schemas.microsoft.com/office/powerpoint/2010/main" val="91262431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descr="Box with list with company names and logos">
            <a:extLst>
              <a:ext uri="{FF2B5EF4-FFF2-40B4-BE49-F238E27FC236}">
                <a16:creationId xmlns:a16="http://schemas.microsoft.com/office/drawing/2014/main" id="{85FC9556-0A2A-1262-25D3-A9908342DFC5}"/>
              </a:ext>
            </a:extLst>
          </p:cNvPr>
          <p:cNvSpPr/>
          <p:nvPr/>
        </p:nvSpPr>
        <p:spPr bwMode="auto">
          <a:xfrm>
            <a:off x="375983" y="1500313"/>
            <a:ext cx="11563350" cy="1865036"/>
          </a:xfrm>
          <a:prstGeom prst="rect">
            <a:avLst/>
          </a:prstGeom>
          <a:solidFill>
            <a:srgbClr val="FFFFFF"/>
          </a:solidFill>
          <a:ln w="9525" cap="flat" cmpd="sng" algn="ctr">
            <a:noFill/>
            <a:prstDash val="solid"/>
            <a:headEnd type="none" w="med" len="med"/>
            <a:tailEnd type="none" w="med" len="med"/>
          </a:ln>
          <a:effectLst>
            <a:outerShdw blurRad="254000" dist="50800" dir="27000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Title 10">
            <a:extLst>
              <a:ext uri="{FF2B5EF4-FFF2-40B4-BE49-F238E27FC236}">
                <a16:creationId xmlns:a16="http://schemas.microsoft.com/office/drawing/2014/main" id="{EFE0A2C9-D3F7-CB22-D938-0CBA11EE5B21}"/>
              </a:ext>
            </a:extLst>
          </p:cNvPr>
          <p:cNvSpPr>
            <a:spLocks noGrp="1"/>
          </p:cNvSpPr>
          <p:nvPr>
            <p:ph type="title"/>
          </p:nvPr>
        </p:nvSpPr>
        <p:spPr>
          <a:xfrm>
            <a:off x="434975" y="449264"/>
            <a:ext cx="11563350" cy="773112"/>
          </a:xfrm>
        </p:spPr>
        <p:txBody>
          <a:bodyPr/>
          <a:lstStyle/>
          <a:p>
            <a:r>
              <a:rPr lang="en-US"/>
              <a:t>Broad ecosystem extends information protection</a:t>
            </a:r>
          </a:p>
        </p:txBody>
      </p:sp>
      <p:pic>
        <p:nvPicPr>
          <p:cNvPr id="4" name="Picture 3">
            <a:extLst>
              <a:ext uri="{FF2B5EF4-FFF2-40B4-BE49-F238E27FC236}">
                <a16:creationId xmlns:a16="http://schemas.microsoft.com/office/drawing/2014/main" id="{AC14F5AD-1295-001B-8C20-2BCD3C5AAD6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00" y="1741118"/>
            <a:ext cx="605233" cy="605231"/>
          </a:xfrm>
          <a:prstGeom prst="rect">
            <a:avLst/>
          </a:prstGeom>
        </p:spPr>
      </p:pic>
      <p:pic>
        <p:nvPicPr>
          <p:cNvPr id="5" name="Picture 4">
            <a:extLst>
              <a:ext uri="{FF2B5EF4-FFF2-40B4-BE49-F238E27FC236}">
                <a16:creationId xmlns:a16="http://schemas.microsoft.com/office/drawing/2014/main" id="{CB9492D0-671D-145D-DF0F-52BE6094608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87326" y="1909577"/>
            <a:ext cx="1149686" cy="268312"/>
          </a:xfrm>
          <a:prstGeom prst="rect">
            <a:avLst/>
          </a:prstGeom>
        </p:spPr>
      </p:pic>
      <p:pic>
        <p:nvPicPr>
          <p:cNvPr id="6" name="Picture 5">
            <a:extLst>
              <a:ext uri="{FF2B5EF4-FFF2-40B4-BE49-F238E27FC236}">
                <a16:creationId xmlns:a16="http://schemas.microsoft.com/office/drawing/2014/main" id="{82AA984F-3669-78B7-8E5D-D9DC2E9323B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281105" y="1919984"/>
            <a:ext cx="469935" cy="247499"/>
          </a:xfrm>
          <a:prstGeom prst="rect">
            <a:avLst/>
          </a:prstGeom>
        </p:spPr>
      </p:pic>
      <p:pic>
        <p:nvPicPr>
          <p:cNvPr id="7" name="Picture 6">
            <a:extLst>
              <a:ext uri="{FF2B5EF4-FFF2-40B4-BE49-F238E27FC236}">
                <a16:creationId xmlns:a16="http://schemas.microsoft.com/office/drawing/2014/main" id="{6D115CC2-31F0-ECAA-C68F-BED8F312F17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95133" y="1886600"/>
            <a:ext cx="1044076" cy="314266"/>
          </a:xfrm>
          <a:prstGeom prst="rect">
            <a:avLst/>
          </a:prstGeom>
        </p:spPr>
      </p:pic>
      <p:pic>
        <p:nvPicPr>
          <p:cNvPr id="8" name="Picture 7">
            <a:extLst>
              <a:ext uri="{FF2B5EF4-FFF2-40B4-BE49-F238E27FC236}">
                <a16:creationId xmlns:a16="http://schemas.microsoft.com/office/drawing/2014/main" id="{E20D7C72-F665-DDCE-B312-C6C41B2804A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683302" y="1927438"/>
            <a:ext cx="930357" cy="232590"/>
          </a:xfrm>
          <a:prstGeom prst="rect">
            <a:avLst/>
          </a:prstGeom>
        </p:spPr>
      </p:pic>
      <p:pic>
        <p:nvPicPr>
          <p:cNvPr id="9" name="Picture 8">
            <a:extLst>
              <a:ext uri="{FF2B5EF4-FFF2-40B4-BE49-F238E27FC236}">
                <a16:creationId xmlns:a16="http://schemas.microsoft.com/office/drawing/2014/main" id="{2E49FF4B-EC43-69F7-D600-FC9688F5AF52}"/>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057752" y="1852339"/>
            <a:ext cx="1038073" cy="382789"/>
          </a:xfrm>
          <a:prstGeom prst="rect">
            <a:avLst/>
          </a:prstGeom>
        </p:spPr>
      </p:pic>
      <p:pic>
        <p:nvPicPr>
          <p:cNvPr id="10" name="Picture 9">
            <a:extLst>
              <a:ext uri="{FF2B5EF4-FFF2-40B4-BE49-F238E27FC236}">
                <a16:creationId xmlns:a16="http://schemas.microsoft.com/office/drawing/2014/main" id="{81981195-83CB-6BF2-F387-AF4FF1775E95}"/>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432" y="2652398"/>
            <a:ext cx="999777" cy="329514"/>
          </a:xfrm>
          <a:prstGeom prst="rect">
            <a:avLst/>
          </a:prstGeom>
          <a:effectLst/>
        </p:spPr>
      </p:pic>
      <p:pic>
        <p:nvPicPr>
          <p:cNvPr id="11" name="Picture 10">
            <a:extLst>
              <a:ext uri="{FF2B5EF4-FFF2-40B4-BE49-F238E27FC236}">
                <a16:creationId xmlns:a16="http://schemas.microsoft.com/office/drawing/2014/main" id="{AFE202F1-CA59-2AB7-9FA3-3E00F1ED8E09}"/>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879432" y="2719929"/>
            <a:ext cx="993792" cy="194452"/>
          </a:xfrm>
          <a:prstGeom prst="rect">
            <a:avLst/>
          </a:prstGeom>
        </p:spPr>
      </p:pic>
      <p:pic>
        <p:nvPicPr>
          <p:cNvPr id="12" name="Picture 11">
            <a:extLst>
              <a:ext uri="{FF2B5EF4-FFF2-40B4-BE49-F238E27FC236}">
                <a16:creationId xmlns:a16="http://schemas.microsoft.com/office/drawing/2014/main" id="{3F1625CF-8B7B-ED16-3D9F-93B0E16A8147}"/>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299437" y="2588312"/>
            <a:ext cx="1326627" cy="457687"/>
          </a:xfrm>
          <a:prstGeom prst="rect">
            <a:avLst/>
          </a:prstGeom>
        </p:spPr>
      </p:pic>
      <p:pic>
        <p:nvPicPr>
          <p:cNvPr id="13" name="Picture 12">
            <a:extLst>
              <a:ext uri="{FF2B5EF4-FFF2-40B4-BE49-F238E27FC236}">
                <a16:creationId xmlns:a16="http://schemas.microsoft.com/office/drawing/2014/main" id="{A2EF27B8-8BEA-807E-ADD9-39AE3C489B35}"/>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3132447" y="2532343"/>
            <a:ext cx="907767" cy="569625"/>
          </a:xfrm>
          <a:prstGeom prst="rect">
            <a:avLst/>
          </a:prstGeom>
        </p:spPr>
      </p:pic>
      <p:pic>
        <p:nvPicPr>
          <p:cNvPr id="14" name="Picture 13">
            <a:extLst>
              <a:ext uri="{FF2B5EF4-FFF2-40B4-BE49-F238E27FC236}">
                <a16:creationId xmlns:a16="http://schemas.microsoft.com/office/drawing/2014/main" id="{C5874AD6-F87B-1263-5E1D-F6FE240F59F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5885287" y="2532681"/>
            <a:ext cx="758597" cy="568948"/>
          </a:xfrm>
          <a:prstGeom prst="rect">
            <a:avLst/>
          </a:prstGeom>
        </p:spPr>
      </p:pic>
      <p:pic>
        <p:nvPicPr>
          <p:cNvPr id="15" name="Picture 14">
            <a:extLst>
              <a:ext uri="{FF2B5EF4-FFF2-40B4-BE49-F238E27FC236}">
                <a16:creationId xmlns:a16="http://schemas.microsoft.com/office/drawing/2014/main" id="{8781DDCF-D6EA-A086-BC3D-FD73916627A1}"/>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6209" y="2579724"/>
            <a:ext cx="813120" cy="474862"/>
          </a:xfrm>
          <a:prstGeom prst="rect">
            <a:avLst/>
          </a:prstGeom>
        </p:spPr>
      </p:pic>
      <p:pic>
        <p:nvPicPr>
          <p:cNvPr id="16" name="Picture 15">
            <a:extLst>
              <a:ext uri="{FF2B5EF4-FFF2-40B4-BE49-F238E27FC236}">
                <a16:creationId xmlns:a16="http://schemas.microsoft.com/office/drawing/2014/main" id="{96922C46-3744-3E87-AB78-D51A468B7384}"/>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6903107" y="2658543"/>
            <a:ext cx="1003879" cy="317225"/>
          </a:xfrm>
          <a:prstGeom prst="rect">
            <a:avLst/>
          </a:prstGeom>
        </p:spPr>
      </p:pic>
      <p:pic>
        <p:nvPicPr>
          <p:cNvPr id="17" name="Picture 16">
            <a:extLst>
              <a:ext uri="{FF2B5EF4-FFF2-40B4-BE49-F238E27FC236}">
                <a16:creationId xmlns:a16="http://schemas.microsoft.com/office/drawing/2014/main" id="{88A686EF-665A-FE7B-1382-B460F44B0278}"/>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10535853" y="2627991"/>
            <a:ext cx="1317461" cy="378328"/>
          </a:xfrm>
          <a:prstGeom prst="rect">
            <a:avLst/>
          </a:prstGeom>
        </p:spPr>
      </p:pic>
      <p:pic>
        <p:nvPicPr>
          <p:cNvPr id="18" name="Picture 17">
            <a:extLst>
              <a:ext uri="{FF2B5EF4-FFF2-40B4-BE49-F238E27FC236}">
                <a16:creationId xmlns:a16="http://schemas.microsoft.com/office/drawing/2014/main" id="{E8CB60B7-D7F3-894C-1116-9393FF19B8F2}"/>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39918" y="1885121"/>
            <a:ext cx="564459" cy="317225"/>
          </a:xfrm>
          <a:prstGeom prst="rect">
            <a:avLst/>
          </a:prstGeom>
        </p:spPr>
      </p:pic>
      <p:pic>
        <p:nvPicPr>
          <p:cNvPr id="19" name="Picture 18">
            <a:extLst>
              <a:ext uri="{FF2B5EF4-FFF2-40B4-BE49-F238E27FC236}">
                <a16:creationId xmlns:a16="http://schemas.microsoft.com/office/drawing/2014/main" id="{D10FB196-BEA5-FE13-E6E2-0CE2D4D6030A}"/>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9548470" y="1853307"/>
            <a:ext cx="877541" cy="380853"/>
          </a:xfrm>
          <a:prstGeom prst="rect">
            <a:avLst/>
          </a:prstGeom>
        </p:spPr>
      </p:pic>
      <p:pic>
        <p:nvPicPr>
          <p:cNvPr id="20" name="Picture 19">
            <a:extLst>
              <a:ext uri="{FF2B5EF4-FFF2-40B4-BE49-F238E27FC236}">
                <a16:creationId xmlns:a16="http://schemas.microsoft.com/office/drawing/2014/main" id="{8C2190EF-C811-1B35-E192-122C03DEDB9C}"/>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10870103" y="1801661"/>
            <a:ext cx="818275" cy="484145"/>
          </a:xfrm>
          <a:prstGeom prst="rect">
            <a:avLst/>
          </a:prstGeom>
        </p:spPr>
      </p:pic>
      <p:pic>
        <p:nvPicPr>
          <p:cNvPr id="21" name="Picture 20">
            <a:extLst>
              <a:ext uri="{FF2B5EF4-FFF2-40B4-BE49-F238E27FC236}">
                <a16:creationId xmlns:a16="http://schemas.microsoft.com/office/drawing/2014/main" id="{2D9AA8ED-18A7-7708-59BE-B29252636047}"/>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9238552" y="2658329"/>
            <a:ext cx="1038075" cy="317652"/>
          </a:xfrm>
          <a:prstGeom prst="rect">
            <a:avLst/>
          </a:prstGeom>
        </p:spPr>
      </p:pic>
      <p:sp>
        <p:nvSpPr>
          <p:cNvPr id="22" name="TextBox 21">
            <a:extLst>
              <a:ext uri="{FF2B5EF4-FFF2-40B4-BE49-F238E27FC236}">
                <a16:creationId xmlns:a16="http://schemas.microsoft.com/office/drawing/2014/main" id="{E1174F4E-62FD-FFD5-D57D-D6873CAD92F4}"/>
              </a:ext>
              <a:ext uri="{C183D7F6-B498-43B3-948B-1728B52AA6E4}">
                <adec:decorative xmlns:adec="http://schemas.microsoft.com/office/drawing/2017/decorative" val="0"/>
              </a:ext>
            </a:extLst>
          </p:cNvPr>
          <p:cNvSpPr txBox="1"/>
          <p:nvPr/>
        </p:nvSpPr>
        <p:spPr>
          <a:xfrm>
            <a:off x="973085" y="3996238"/>
            <a:ext cx="10939220" cy="276999"/>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3000"/>
              </a:spcAft>
              <a:buClrTx/>
              <a:buSzTx/>
              <a:buFontTx/>
              <a:buNone/>
              <a:tabLst/>
              <a:defRPr/>
            </a:pPr>
            <a:r>
              <a:rPr kumimoji="0" lang="en-US" sz="1800"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Cross-platform SDK extends classification, labeling, and protection to third-party apps and services</a:t>
            </a:r>
          </a:p>
        </p:txBody>
      </p:sp>
      <p:sp>
        <p:nvSpPr>
          <p:cNvPr id="23" name="TextBox 22">
            <a:extLst>
              <a:ext uri="{FF2B5EF4-FFF2-40B4-BE49-F238E27FC236}">
                <a16:creationId xmlns:a16="http://schemas.microsoft.com/office/drawing/2014/main" id="{84564608-87F8-A700-2C6F-6605B6DB4C3B}"/>
              </a:ext>
              <a:ext uri="{C183D7F6-B498-43B3-948B-1728B52AA6E4}">
                <adec:decorative xmlns:adec="http://schemas.microsoft.com/office/drawing/2017/decorative" val="0"/>
              </a:ext>
            </a:extLst>
          </p:cNvPr>
          <p:cNvSpPr txBox="1"/>
          <p:nvPr/>
        </p:nvSpPr>
        <p:spPr>
          <a:xfrm>
            <a:off x="973085" y="4829082"/>
            <a:ext cx="12412409" cy="276999"/>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3000"/>
              </a:spcAft>
              <a:buClrTx/>
              <a:buSzTx/>
              <a:buFontTx/>
              <a:buNone/>
              <a:tabLst/>
              <a:defRPr/>
            </a:pPr>
            <a:r>
              <a:rPr kumimoji="0" lang="en-US" sz="1800"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Enables consistent and comprehensive information protection experiences</a:t>
            </a:r>
          </a:p>
        </p:txBody>
      </p:sp>
      <p:sp>
        <p:nvSpPr>
          <p:cNvPr id="24" name="TextBox 23">
            <a:extLst>
              <a:ext uri="{FF2B5EF4-FFF2-40B4-BE49-F238E27FC236}">
                <a16:creationId xmlns:a16="http://schemas.microsoft.com/office/drawing/2014/main" id="{A361AA79-4AFB-A9FB-0592-E7897E03E970}"/>
              </a:ext>
              <a:ext uri="{C183D7F6-B498-43B3-948B-1728B52AA6E4}">
                <adec:decorative xmlns:adec="http://schemas.microsoft.com/office/drawing/2017/decorative" val="0"/>
              </a:ext>
            </a:extLst>
          </p:cNvPr>
          <p:cNvSpPr txBox="1"/>
          <p:nvPr/>
        </p:nvSpPr>
        <p:spPr>
          <a:xfrm>
            <a:off x="973085" y="5702366"/>
            <a:ext cx="9621760" cy="276999"/>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3000"/>
              </a:spcAft>
              <a:buClrTx/>
              <a:buSzTx/>
              <a:buFontTx/>
              <a:buNone/>
              <a:tabLst/>
              <a:defRPr/>
            </a:pPr>
            <a:r>
              <a:rPr kumimoji="0" lang="en-US" sz="1800"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Compatible with Microsoft information protection solutions</a:t>
            </a:r>
          </a:p>
        </p:txBody>
      </p:sp>
      <p:pic>
        <p:nvPicPr>
          <p:cNvPr id="25" name="Picture 24">
            <a:extLst>
              <a:ext uri="{FF2B5EF4-FFF2-40B4-BE49-F238E27FC236}">
                <a16:creationId xmlns:a16="http://schemas.microsoft.com/office/drawing/2014/main" id="{7E5967F3-0B3D-FE3C-69E3-B5205978D33F}"/>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401408" y="3934596"/>
            <a:ext cx="406400" cy="406400"/>
          </a:xfrm>
          <a:prstGeom prst="rect">
            <a:avLst/>
          </a:prstGeom>
        </p:spPr>
      </p:pic>
      <p:pic>
        <p:nvPicPr>
          <p:cNvPr id="26" name="Picture 25">
            <a:extLst>
              <a:ext uri="{FF2B5EF4-FFF2-40B4-BE49-F238E27FC236}">
                <a16:creationId xmlns:a16="http://schemas.microsoft.com/office/drawing/2014/main" id="{8722AC0C-D3FC-7C23-5AC4-52FF87FBEF3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401408" y="4763899"/>
            <a:ext cx="406400" cy="406400"/>
          </a:xfrm>
          <a:prstGeom prst="rect">
            <a:avLst/>
          </a:prstGeom>
        </p:spPr>
      </p:pic>
      <p:pic>
        <p:nvPicPr>
          <p:cNvPr id="27" name="Picture 26">
            <a:extLst>
              <a:ext uri="{FF2B5EF4-FFF2-40B4-BE49-F238E27FC236}">
                <a16:creationId xmlns:a16="http://schemas.microsoft.com/office/drawing/2014/main" id="{5F60CBFA-2F18-C702-B6F9-ECCB3FD1D205}"/>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401408" y="5643840"/>
            <a:ext cx="406400" cy="406400"/>
          </a:xfrm>
          <a:prstGeom prst="rect">
            <a:avLst/>
          </a:prstGeom>
        </p:spPr>
      </p:pic>
    </p:spTree>
    <p:extLst>
      <p:ext uri="{BB962C8B-B14F-4D97-AF65-F5344CB8AC3E}">
        <p14:creationId xmlns:p14="http://schemas.microsoft.com/office/powerpoint/2010/main" val="25057490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2B29-3984-6E9F-E338-4C358A0587DE}"/>
              </a:ext>
            </a:extLst>
          </p:cNvPr>
          <p:cNvSpPr>
            <a:spLocks noGrp="1"/>
          </p:cNvSpPr>
          <p:nvPr>
            <p:ph type="title"/>
          </p:nvPr>
        </p:nvSpPr>
        <p:spPr/>
        <p:txBody>
          <a:bodyPr/>
          <a:lstStyle/>
          <a:p>
            <a:pPr algn="ctr"/>
            <a:r>
              <a:rPr lang="en-US"/>
              <a:t>Secure Future Initiative (SFI)</a:t>
            </a:r>
          </a:p>
        </p:txBody>
      </p:sp>
      <p:sp>
        <p:nvSpPr>
          <p:cNvPr id="33" name="Title 5">
            <a:extLst>
              <a:ext uri="{FF2B5EF4-FFF2-40B4-BE49-F238E27FC236}">
                <a16:creationId xmlns:a16="http://schemas.microsoft.com/office/drawing/2014/main" id="{37052B5F-AFBD-39F9-CF7F-D6DA771DAAEC}"/>
              </a:ext>
              <a:ext uri="{C183D7F6-B498-43B3-948B-1728B52AA6E4}">
                <adec:decorative xmlns:adec="http://schemas.microsoft.com/office/drawing/2017/decorative" val="1"/>
              </a:ext>
            </a:extLst>
          </p:cNvPr>
          <p:cNvSpPr txBox="1">
            <a:spLocks/>
          </p:cNvSpPr>
          <p:nvPr/>
        </p:nvSpPr>
        <p:spPr bwMode="auto">
          <a:xfrm>
            <a:off x="0" y="1290789"/>
            <a:ext cx="12192000" cy="638041"/>
          </a:xfrm>
          <a:prstGeom prst="roundRect">
            <a:avLst>
              <a:gd name="adj" fmla="val 0"/>
            </a:avLst>
          </a:prstGeom>
          <a:gradFill flip="none" rotWithShape="1">
            <a:gsLst>
              <a:gs pos="73000">
                <a:schemeClr val="tx2"/>
              </a:gs>
              <a:gs pos="0">
                <a:schemeClr val="accent3"/>
              </a:gs>
            </a:gsLst>
            <a:lin ang="16200000" scaled="1"/>
            <a:tileRect/>
          </a:gradFill>
          <a:ln>
            <a:noFill/>
            <a:prstDash/>
          </a:ln>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MS PGothic" panose="020B0600070205080204" pitchFamily="34" charset="-128"/>
              <a:cs typeface="Segoe UI Semibold" panose="020B0502040204020203" pitchFamily="34" charset="0"/>
            </a:endParaRPr>
          </a:p>
        </p:txBody>
      </p:sp>
      <p:sp>
        <p:nvSpPr>
          <p:cNvPr id="3" name="TextBox 2">
            <a:extLst>
              <a:ext uri="{FF2B5EF4-FFF2-40B4-BE49-F238E27FC236}">
                <a16:creationId xmlns:a16="http://schemas.microsoft.com/office/drawing/2014/main" id="{CFAFD7B2-2DB6-D1B7-E6CD-583F1EE71CE5}"/>
              </a:ext>
            </a:extLst>
          </p:cNvPr>
          <p:cNvSpPr txBox="1"/>
          <p:nvPr/>
        </p:nvSpPr>
        <p:spPr>
          <a:xfrm>
            <a:off x="1539837" y="1359509"/>
            <a:ext cx="2837798" cy="461665"/>
          </a:xfrm>
          <a:prstGeom prst="rect">
            <a:avLst/>
          </a:prstGeom>
          <a:noFill/>
        </p:spPr>
        <p:txBody>
          <a:bodyPr wrap="square" lIns="91440" tIns="45720" rIns="91440" bIns="4572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FFFFFF"/>
                </a:solidFill>
                <a:effectLst/>
                <a:uLnTx/>
                <a:uFillTx/>
                <a:latin typeface="+mj-lt"/>
                <a:cs typeface="Segoe Sans Text" pitchFamily="2" charset="0"/>
              </a:rPr>
              <a:t>Secure by design</a:t>
            </a:r>
          </a:p>
        </p:txBody>
      </p:sp>
      <p:sp>
        <p:nvSpPr>
          <p:cNvPr id="4" name="TextBox 3">
            <a:extLst>
              <a:ext uri="{FF2B5EF4-FFF2-40B4-BE49-F238E27FC236}">
                <a16:creationId xmlns:a16="http://schemas.microsoft.com/office/drawing/2014/main" id="{CAF9CB17-2502-D3AE-0D78-8BA655FD2330}"/>
              </a:ext>
            </a:extLst>
          </p:cNvPr>
          <p:cNvSpPr txBox="1"/>
          <p:nvPr/>
        </p:nvSpPr>
        <p:spPr>
          <a:xfrm>
            <a:off x="4616243" y="1359509"/>
            <a:ext cx="2837798" cy="461665"/>
          </a:xfrm>
          <a:prstGeom prst="rect">
            <a:avLst/>
          </a:prstGeom>
          <a:noFill/>
        </p:spPr>
        <p:txBody>
          <a:bodyPr wrap="square" lIns="91440" tIns="45720" rIns="91440" bIns="4572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FFFFFF"/>
                </a:solidFill>
                <a:effectLst/>
                <a:uLnTx/>
                <a:uFillTx/>
                <a:latin typeface="+mj-lt"/>
                <a:cs typeface="Segoe Sans Text" pitchFamily="2" charset="0"/>
              </a:rPr>
              <a:t>Secure by default</a:t>
            </a:r>
          </a:p>
        </p:txBody>
      </p:sp>
      <p:sp>
        <p:nvSpPr>
          <p:cNvPr id="5" name="TextBox 4">
            <a:extLst>
              <a:ext uri="{FF2B5EF4-FFF2-40B4-BE49-F238E27FC236}">
                <a16:creationId xmlns:a16="http://schemas.microsoft.com/office/drawing/2014/main" id="{5532B963-F0EA-8430-73CD-AEA27AC65BB2}"/>
              </a:ext>
            </a:extLst>
          </p:cNvPr>
          <p:cNvSpPr txBox="1"/>
          <p:nvPr/>
        </p:nvSpPr>
        <p:spPr>
          <a:xfrm>
            <a:off x="7622783" y="1359509"/>
            <a:ext cx="3029379" cy="461665"/>
          </a:xfrm>
          <a:prstGeom prst="rect">
            <a:avLst/>
          </a:prstGeom>
          <a:noFill/>
        </p:spPr>
        <p:txBody>
          <a:bodyPr wrap="square" lIns="91440" tIns="45720" rIns="91440" bIns="4572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mj-lt"/>
                <a:cs typeface="Segoe Sans Text" pitchFamily="2" charset="0"/>
              </a:rPr>
              <a:t>Secure operations</a:t>
            </a:r>
            <a:endParaRPr kumimoji="0" lang="en-US" sz="2400" b="0" i="0" u="none" strike="noStrike" kern="1200" cap="none" spc="0" normalizeH="0" baseline="0" noProof="0">
              <a:ln w="3175">
                <a:noFill/>
              </a:ln>
              <a:solidFill>
                <a:srgbClr val="FFFFFF"/>
              </a:solidFill>
              <a:effectLst/>
              <a:uLnTx/>
              <a:uFillTx/>
              <a:latin typeface="+mj-lt"/>
              <a:cs typeface="Segoe Sans Text" pitchFamily="2" charset="0"/>
            </a:endParaRPr>
          </a:p>
        </p:txBody>
      </p:sp>
      <p:sp>
        <p:nvSpPr>
          <p:cNvPr id="6" name="object 9">
            <a:extLst>
              <a:ext uri="{FF2B5EF4-FFF2-40B4-BE49-F238E27FC236}">
                <a16:creationId xmlns:a16="http://schemas.microsoft.com/office/drawing/2014/main" id="{21C2B97A-FE63-AE20-1C8B-26828B1DA8F5}"/>
              </a:ext>
              <a:ext uri="{C183D7F6-B498-43B3-948B-1728B52AA6E4}">
                <adec:decorative xmlns:adec="http://schemas.microsoft.com/office/drawing/2017/decorative" val="1"/>
              </a:ext>
            </a:extLst>
          </p:cNvPr>
          <p:cNvSpPr/>
          <p:nvPr/>
        </p:nvSpPr>
        <p:spPr>
          <a:xfrm>
            <a:off x="4517048" y="1405674"/>
            <a:ext cx="45719" cy="369333"/>
          </a:xfrm>
          <a:custGeom>
            <a:avLst/>
            <a:gdLst/>
            <a:ahLst/>
            <a:cxnLst/>
            <a:rect l="l" t="t" r="r" b="b"/>
            <a:pathLst>
              <a:path h="3675379">
                <a:moveTo>
                  <a:pt x="0" y="0"/>
                </a:moveTo>
                <a:lnTo>
                  <a:pt x="0" y="3674821"/>
                </a:lnTo>
              </a:path>
            </a:pathLst>
          </a:custGeom>
          <a:noFill/>
          <a:ln w="158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55"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7" name="object 9">
            <a:extLst>
              <a:ext uri="{FF2B5EF4-FFF2-40B4-BE49-F238E27FC236}">
                <a16:creationId xmlns:a16="http://schemas.microsoft.com/office/drawing/2014/main" id="{70F6F628-848B-31AB-5D3D-A6B04B1CF1FC}"/>
              </a:ext>
              <a:ext uri="{C183D7F6-B498-43B3-948B-1728B52AA6E4}">
                <adec:decorative xmlns:adec="http://schemas.microsoft.com/office/drawing/2017/decorative" val="1"/>
              </a:ext>
            </a:extLst>
          </p:cNvPr>
          <p:cNvSpPr/>
          <p:nvPr/>
        </p:nvSpPr>
        <p:spPr>
          <a:xfrm>
            <a:off x="7531690" y="1407620"/>
            <a:ext cx="45719" cy="369333"/>
          </a:xfrm>
          <a:custGeom>
            <a:avLst/>
            <a:gdLst/>
            <a:ahLst/>
            <a:cxnLst/>
            <a:rect l="l" t="t" r="r" b="b"/>
            <a:pathLst>
              <a:path h="3675379">
                <a:moveTo>
                  <a:pt x="0" y="0"/>
                </a:moveTo>
                <a:lnTo>
                  <a:pt x="0" y="3674821"/>
                </a:lnTo>
              </a:path>
            </a:pathLst>
          </a:custGeom>
          <a:noFill/>
          <a:ln w="158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55" b="0" i="0" u="none" strike="noStrike" kern="1200" cap="none" spc="0" normalizeH="0" baseline="0" noProof="0">
              <a:ln>
                <a:noFill/>
              </a:ln>
              <a:solidFill>
                <a:srgbClr val="FFFFFF"/>
              </a:solid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C26DBD2F-2E5D-F1E7-2EA7-CD4BAEB5C1E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504" y="2797633"/>
            <a:ext cx="904295" cy="914810"/>
          </a:xfrm>
          <a:prstGeom prst="rect">
            <a:avLst/>
          </a:prstGeom>
        </p:spPr>
      </p:pic>
      <p:sp>
        <p:nvSpPr>
          <p:cNvPr id="9" name="TextBox 12">
            <a:extLst>
              <a:ext uri="{FF2B5EF4-FFF2-40B4-BE49-F238E27FC236}">
                <a16:creationId xmlns:a16="http://schemas.microsoft.com/office/drawing/2014/main" id="{B8D13829-B48C-A65F-9E53-B5E71130A12B}"/>
              </a:ext>
            </a:extLst>
          </p:cNvPr>
          <p:cNvSpPr txBox="1"/>
          <p:nvPr/>
        </p:nvSpPr>
        <p:spPr>
          <a:xfrm>
            <a:off x="4503916" y="2201336"/>
            <a:ext cx="3184168"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Segoe UI Semibold" panose="020B0502040204020203" pitchFamily="34" charset="0"/>
                <a:ea typeface="+mn-lt"/>
                <a:cs typeface="Segoe UI Semibold" panose="020B0502040204020203" pitchFamily="34" charset="0"/>
              </a:rPr>
              <a:t>Security culture and governance </a:t>
            </a:r>
            <a:endParaRPr kumimoji="0" lang="en-US" sz="1600" b="0" i="0" u="none" strike="noStrike" kern="1200" cap="none" spc="0" normalizeH="0" baseline="0" noProof="0">
              <a:ln>
                <a:noFill/>
              </a:ln>
              <a:solidFill>
                <a:schemeClr val="tx2"/>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4DB52992-B17A-6BD3-EE22-2736055A722E}"/>
              </a:ext>
            </a:extLst>
          </p:cNvPr>
          <p:cNvSpPr txBox="1"/>
          <p:nvPr/>
        </p:nvSpPr>
        <p:spPr>
          <a:xfrm>
            <a:off x="1211339" y="3748604"/>
            <a:ext cx="1450204" cy="498598"/>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prstClr val="black"/>
                </a:solidFill>
                <a:effectLst/>
                <a:uLnTx/>
                <a:uFillTx/>
                <a:latin typeface="Segoe UI Semibold"/>
                <a:ea typeface="+mn-ea"/>
                <a:cs typeface="Segoe UI"/>
              </a:rPr>
              <a:t>Protect</a:t>
            </a:r>
          </a:p>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prstClr val="black"/>
                </a:solidFill>
                <a:effectLst/>
                <a:uLnTx/>
                <a:uFillTx/>
                <a:latin typeface="Segoe UI Semibold"/>
                <a:ea typeface="+mn-ea"/>
                <a:cs typeface="Segoe UI"/>
              </a:rPr>
              <a:t>identities and secrets</a:t>
            </a:r>
          </a:p>
        </p:txBody>
      </p:sp>
      <p:sp>
        <p:nvSpPr>
          <p:cNvPr id="11" name="TextBox 10">
            <a:extLst>
              <a:ext uri="{FF2B5EF4-FFF2-40B4-BE49-F238E27FC236}">
                <a16:creationId xmlns:a16="http://schemas.microsoft.com/office/drawing/2014/main" id="{4BAEF4C3-8512-15BA-897F-C5AD1E0C5FC6}"/>
              </a:ext>
            </a:extLst>
          </p:cNvPr>
          <p:cNvSpPr txBox="1"/>
          <p:nvPr/>
        </p:nvSpPr>
        <p:spPr>
          <a:xfrm>
            <a:off x="2734354" y="3748604"/>
            <a:ext cx="1893414" cy="498598"/>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37000">
                      <a:srgbClr val="000000"/>
                    </a:gs>
                    <a:gs pos="55747">
                      <a:srgbClr val="000000"/>
                    </a:gs>
                  </a:gsLst>
                  <a:lin ang="5400000" scaled="1"/>
                </a:gradFill>
                <a:effectLst/>
                <a:uLnTx/>
                <a:uFillTx/>
                <a:latin typeface="Segoe UI Semibold" panose="020B0502040204020203" pitchFamily="34" charset="0"/>
                <a:ea typeface="+mn-ea"/>
                <a:cs typeface="Segoe UI Semibold" panose="020B0502040204020203" pitchFamily="34" charset="0"/>
              </a:rPr>
              <a:t>Protect tenants </a:t>
            </a:r>
            <a:br>
              <a:rPr kumimoji="0" lang="en-US" sz="1200" b="1" i="0" u="none" strike="noStrike" kern="1200" cap="none" spc="0" normalizeH="0" baseline="0" noProof="0">
                <a:ln w="3175">
                  <a:noFill/>
                </a:ln>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a:ln w="3175">
                  <a:noFill/>
                </a:ln>
                <a:gradFill>
                  <a:gsLst>
                    <a:gs pos="37000">
                      <a:srgbClr val="000000"/>
                    </a:gs>
                    <a:gs pos="55747">
                      <a:srgbClr val="000000"/>
                    </a:gs>
                  </a:gsLst>
                  <a:lin ang="5400000" scaled="1"/>
                </a:gradFill>
                <a:effectLst/>
                <a:uLnTx/>
                <a:uFillTx/>
                <a:latin typeface="Segoe UI Semibold" panose="020B0502040204020203" pitchFamily="34" charset="0"/>
                <a:ea typeface="+mn-ea"/>
                <a:cs typeface="Segoe UI Semibold" panose="020B0502040204020203" pitchFamily="34" charset="0"/>
              </a:rPr>
              <a:t>and isolate </a:t>
            </a:r>
            <a:br>
              <a:rPr kumimoji="0" lang="en-US" sz="1200" b="1" i="0" u="none" strike="noStrike" kern="1200" cap="none" spc="0" normalizeH="0" baseline="0" noProof="0">
                <a:ln w="3175">
                  <a:noFill/>
                </a:ln>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a:ln w="3175">
                  <a:noFill/>
                </a:ln>
                <a:gradFill>
                  <a:gsLst>
                    <a:gs pos="37000">
                      <a:srgbClr val="000000"/>
                    </a:gs>
                    <a:gs pos="55747">
                      <a:srgbClr val="000000"/>
                    </a:gs>
                  </a:gsLst>
                  <a:lin ang="5400000" scaled="1"/>
                </a:gradFill>
                <a:effectLst/>
                <a:uLnTx/>
                <a:uFillTx/>
                <a:latin typeface="Segoe UI Semibold" panose="020B0502040204020203" pitchFamily="34" charset="0"/>
                <a:ea typeface="+mn-ea"/>
                <a:cs typeface="Segoe UI Semibold" panose="020B0502040204020203" pitchFamily="34" charset="0"/>
              </a:rPr>
              <a:t>production systems </a:t>
            </a:r>
          </a:p>
        </p:txBody>
      </p:sp>
      <p:sp>
        <p:nvSpPr>
          <p:cNvPr id="12" name="TextBox 11">
            <a:extLst>
              <a:ext uri="{FF2B5EF4-FFF2-40B4-BE49-F238E27FC236}">
                <a16:creationId xmlns:a16="http://schemas.microsoft.com/office/drawing/2014/main" id="{C0C27B43-CEED-FD66-CFB1-FDE7DAC2971A}"/>
              </a:ext>
            </a:extLst>
          </p:cNvPr>
          <p:cNvSpPr txBox="1"/>
          <p:nvPr/>
        </p:nvSpPr>
        <p:spPr>
          <a:xfrm>
            <a:off x="4700579" y="3748604"/>
            <a:ext cx="1672145" cy="332399"/>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457200" rtl="0" eaLnBrk="1" fontAlgn="auto" latinLnBrk="0" hangingPunct="1">
              <a:lnSpc>
                <a:spcPct val="90000"/>
              </a:lnSpc>
              <a:spcBef>
                <a:spcPts val="120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Protect </a:t>
            </a:r>
            <a:br>
              <a:rPr kumimoji="0" lang="en-US" sz="12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network</a:t>
            </a:r>
          </a:p>
        </p:txBody>
      </p:sp>
      <p:sp>
        <p:nvSpPr>
          <p:cNvPr id="13" name="TextBox 12">
            <a:extLst>
              <a:ext uri="{FF2B5EF4-FFF2-40B4-BE49-F238E27FC236}">
                <a16:creationId xmlns:a16="http://schemas.microsoft.com/office/drawing/2014/main" id="{AAB8501A-DDD2-6B53-43C2-C296C932F91F}"/>
              </a:ext>
            </a:extLst>
          </p:cNvPr>
          <p:cNvSpPr txBox="1"/>
          <p:nvPr/>
        </p:nvSpPr>
        <p:spPr>
          <a:xfrm>
            <a:off x="6445535" y="3748604"/>
            <a:ext cx="1450204" cy="498598"/>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prstClr val="black"/>
                </a:solidFill>
                <a:effectLst/>
                <a:uLnTx/>
                <a:uFillTx/>
                <a:latin typeface="Segoe UI Semibold"/>
                <a:ea typeface="+mn-ea"/>
                <a:cs typeface="Segoe UI"/>
              </a:rPr>
              <a:t>Protect</a:t>
            </a:r>
          </a:p>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prstClr val="black"/>
                </a:solidFill>
                <a:effectLst/>
                <a:uLnTx/>
                <a:uFillTx/>
                <a:latin typeface="Segoe UI Semibold"/>
                <a:ea typeface="+mn-ea"/>
                <a:cs typeface="Segoe UI"/>
              </a:rPr>
              <a:t>engineering</a:t>
            </a:r>
          </a:p>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prstClr val="black"/>
                </a:solidFill>
                <a:effectLst/>
                <a:uLnTx/>
                <a:uFillTx/>
                <a:latin typeface="Segoe UI Semibold"/>
                <a:ea typeface="+mn-ea"/>
                <a:cs typeface="Segoe UI"/>
              </a:rPr>
              <a:t>systems</a:t>
            </a:r>
          </a:p>
        </p:txBody>
      </p:sp>
      <p:pic>
        <p:nvPicPr>
          <p:cNvPr id="14" name="Picture 13">
            <a:extLst>
              <a:ext uri="{FF2B5EF4-FFF2-40B4-BE49-F238E27FC236}">
                <a16:creationId xmlns:a16="http://schemas.microsoft.com/office/drawing/2014/main" id="{D625F9F5-2E93-144E-75B4-D36E90CBDDA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35034" y="2797633"/>
            <a:ext cx="904294" cy="914809"/>
          </a:xfrm>
          <a:prstGeom prst="rect">
            <a:avLst/>
          </a:prstGeom>
        </p:spPr>
      </p:pic>
      <p:pic>
        <p:nvPicPr>
          <p:cNvPr id="15" name="Picture 14">
            <a:extLst>
              <a:ext uri="{FF2B5EF4-FFF2-40B4-BE49-F238E27FC236}">
                <a16:creationId xmlns:a16="http://schemas.microsoft.com/office/drawing/2014/main" id="{55766B9F-9E98-7F46-88EA-D9B35EC402A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28914" y="2797633"/>
            <a:ext cx="904294" cy="914810"/>
          </a:xfrm>
          <a:prstGeom prst="rect">
            <a:avLst/>
          </a:prstGeom>
        </p:spPr>
      </p:pic>
      <p:pic>
        <p:nvPicPr>
          <p:cNvPr id="16" name="Picture 15">
            <a:extLst>
              <a:ext uri="{FF2B5EF4-FFF2-40B4-BE49-F238E27FC236}">
                <a16:creationId xmlns:a16="http://schemas.microsoft.com/office/drawing/2014/main" id="{B304F09A-CCAC-EB7D-8141-F6CC380EE74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94937" y="2797633"/>
            <a:ext cx="904293" cy="914809"/>
          </a:xfrm>
          <a:prstGeom prst="rect">
            <a:avLst/>
          </a:prstGeom>
        </p:spPr>
      </p:pic>
      <p:sp>
        <p:nvSpPr>
          <p:cNvPr id="17" name="TextBox 16">
            <a:extLst>
              <a:ext uri="{FF2B5EF4-FFF2-40B4-BE49-F238E27FC236}">
                <a16:creationId xmlns:a16="http://schemas.microsoft.com/office/drawing/2014/main" id="{7C6B8C22-5762-C76C-75E3-4D3E998B2A3F}"/>
              </a:ext>
            </a:extLst>
          </p:cNvPr>
          <p:cNvSpPr txBox="1"/>
          <p:nvPr/>
        </p:nvSpPr>
        <p:spPr>
          <a:xfrm>
            <a:off x="7968550" y="3748604"/>
            <a:ext cx="1672145" cy="498598"/>
          </a:xfrm>
          <a:prstGeom prst="rect">
            <a:avLst/>
          </a:prstGeom>
          <a:noFill/>
        </p:spPr>
        <p:txBody>
          <a:bodyPr wrap="square" lIns="0" tIns="0" rIns="0" bIns="0" rtlCol="0">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w="3175">
                  <a:noFill/>
                </a:ln>
                <a:solidFill>
                  <a:prstClr val="black"/>
                </a:solidFill>
                <a:effectLst/>
                <a:uLnTx/>
                <a:uFillTx/>
                <a:latin typeface="Segoe UI Semibold"/>
                <a:ea typeface="+mn-ea"/>
                <a:cs typeface="Segoe UI"/>
              </a:rPr>
              <a:t>Monitor</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w="3175">
                  <a:noFill/>
                </a:ln>
                <a:solidFill>
                  <a:prstClr val="black"/>
                </a:solidFill>
                <a:effectLst/>
                <a:uLnTx/>
                <a:uFillTx/>
                <a:latin typeface="Segoe UI Semibold"/>
                <a:ea typeface="+mn-ea"/>
                <a:cs typeface="Segoe UI"/>
              </a:rPr>
              <a:t>and detect</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w="3175">
                  <a:noFill/>
                </a:ln>
                <a:solidFill>
                  <a:prstClr val="black"/>
                </a:solidFill>
                <a:effectLst/>
                <a:uLnTx/>
                <a:uFillTx/>
                <a:latin typeface="Segoe UI Semibold"/>
                <a:ea typeface="+mn-ea"/>
                <a:cs typeface="Segoe UI"/>
              </a:rPr>
              <a:t>threats</a:t>
            </a:r>
          </a:p>
        </p:txBody>
      </p:sp>
      <p:sp>
        <p:nvSpPr>
          <p:cNvPr id="18" name="TextBox 17">
            <a:extLst>
              <a:ext uri="{FF2B5EF4-FFF2-40B4-BE49-F238E27FC236}">
                <a16:creationId xmlns:a16="http://schemas.microsoft.com/office/drawing/2014/main" id="{10CCC5BA-59C6-A4F1-C795-A82AA2A78E92}"/>
              </a:ext>
            </a:extLst>
          </p:cNvPr>
          <p:cNvSpPr txBox="1"/>
          <p:nvPr/>
        </p:nvSpPr>
        <p:spPr>
          <a:xfrm>
            <a:off x="9713506" y="3748604"/>
            <a:ext cx="1267155" cy="498598"/>
          </a:xfrm>
          <a:prstGeom prst="rect">
            <a:avLst/>
          </a:prstGeom>
          <a:noFill/>
        </p:spPr>
        <p:txBody>
          <a:bodyPr wrap="square" lIns="0" tIns="0" rIns="0" bIns="0" rtlCol="0">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457200" rtl="0" eaLnBrk="1" fontAlgn="auto"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w="3175">
                  <a:noFill/>
                </a:ln>
                <a:solidFill>
                  <a:prstClr val="black"/>
                </a:solidFill>
                <a:effectLst/>
                <a:uLnTx/>
                <a:uFillTx/>
                <a:latin typeface="Segoe UI Semibold"/>
                <a:ea typeface="+mn-ea"/>
                <a:cs typeface="Segoe UI Semibold"/>
              </a:rPr>
              <a:t>Accelerate response and remediation</a:t>
            </a:r>
            <a:endParaRPr kumimoji="0" lang="en-US" sz="1200" b="0" i="0" u="none" strike="noStrike" kern="0" cap="none" spc="0" normalizeH="0" baseline="0" noProof="0">
              <a:ln>
                <a:noFill/>
              </a:ln>
              <a:solidFill>
                <a:prstClr val="black"/>
              </a:solidFill>
              <a:effectLst/>
              <a:uLnTx/>
              <a:uFillTx/>
              <a:latin typeface="Segoe UI Variable Display Semib" pitchFamily="2" charset="0"/>
              <a:ea typeface="+mn-ea"/>
              <a:cs typeface="Segoe UI" panose="020B0502040204020203" pitchFamily="34" charset="0"/>
            </a:endParaRPr>
          </a:p>
        </p:txBody>
      </p:sp>
      <p:pic>
        <p:nvPicPr>
          <p:cNvPr id="19" name="Picture 18">
            <a:extLst>
              <a:ext uri="{FF2B5EF4-FFF2-40B4-BE49-F238E27FC236}">
                <a16:creationId xmlns:a16="http://schemas.microsoft.com/office/drawing/2014/main" id="{BA1C521A-FA91-7F69-AFB4-D74190481D7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52475" y="2797633"/>
            <a:ext cx="904294" cy="914809"/>
          </a:xfrm>
          <a:prstGeom prst="rect">
            <a:avLst/>
          </a:prstGeom>
        </p:spPr>
      </p:pic>
      <p:pic>
        <p:nvPicPr>
          <p:cNvPr id="20" name="Picture 19">
            <a:extLst>
              <a:ext uri="{FF2B5EF4-FFF2-40B4-BE49-F238E27FC236}">
                <a16:creationId xmlns:a16="http://schemas.microsoft.com/office/drawing/2014/main" id="{166805FD-15EC-0C06-BBD6-B401A270DB6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18490" y="2797633"/>
            <a:ext cx="904294" cy="914810"/>
          </a:xfrm>
          <a:prstGeom prst="rect">
            <a:avLst/>
          </a:prstGeom>
        </p:spPr>
      </p:pic>
      <p:sp>
        <p:nvSpPr>
          <p:cNvPr id="21" name="TextBox 20">
            <a:extLst>
              <a:ext uri="{FF2B5EF4-FFF2-40B4-BE49-F238E27FC236}">
                <a16:creationId xmlns:a16="http://schemas.microsoft.com/office/drawing/2014/main" id="{97CB9430-0199-07D3-FB40-A0AFED110254}"/>
              </a:ext>
            </a:extLst>
          </p:cNvPr>
          <p:cNvSpPr txBox="1"/>
          <p:nvPr/>
        </p:nvSpPr>
        <p:spPr>
          <a:xfrm>
            <a:off x="4562767" y="4734805"/>
            <a:ext cx="2794854" cy="340158"/>
          </a:xfrm>
          <a:prstGeom prst="rect">
            <a:avLst/>
          </a:prstGeom>
          <a:noFill/>
        </p:spPr>
        <p:txBody>
          <a:bodyPr wrap="square">
            <a:spAutoFit/>
          </a:bodyPr>
          <a:lstStyle/>
          <a:p>
            <a:pPr marL="0" marR="0" lvl="0" indent="0" algn="ctr" defTabSz="1865484" rtl="0" eaLnBrk="1" fontAlgn="auto" latinLnBrk="0" hangingPunct="1">
              <a:lnSpc>
                <a:spcPct val="109000"/>
              </a:lnSpc>
              <a:spcBef>
                <a:spcPts val="1200"/>
              </a:spcBef>
              <a:spcAft>
                <a:spcPts val="1200"/>
              </a:spcAft>
              <a:buClr>
                <a:srgbClr val="0078D4"/>
              </a:buClr>
              <a:buSzPct val="90000"/>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Continuous improvement</a:t>
            </a:r>
          </a:p>
        </p:txBody>
      </p:sp>
      <p:sp>
        <p:nvSpPr>
          <p:cNvPr id="22" name="TextBox 21">
            <a:extLst>
              <a:ext uri="{FF2B5EF4-FFF2-40B4-BE49-F238E27FC236}">
                <a16:creationId xmlns:a16="http://schemas.microsoft.com/office/drawing/2014/main" id="{A1082B45-1C6A-BA90-7776-2A6026AC8BB2}"/>
              </a:ext>
            </a:extLst>
          </p:cNvPr>
          <p:cNvSpPr txBox="1"/>
          <p:nvPr/>
        </p:nvSpPr>
        <p:spPr>
          <a:xfrm>
            <a:off x="3292061" y="5548550"/>
            <a:ext cx="1085574" cy="278153"/>
          </a:xfrm>
          <a:prstGeom prst="rect">
            <a:avLst/>
          </a:prstGeom>
          <a:noFill/>
        </p:spPr>
        <p:txBody>
          <a:bodyPr wrap="square">
            <a:spAutoFit/>
          </a:bodyPr>
          <a:lstStyle/>
          <a:p>
            <a:pPr marL="0" marR="0" lvl="0" indent="0" algn="ctr" defTabSz="1865484" rtl="0" eaLnBrk="1" fontAlgn="auto" latinLnBrk="0" hangingPunct="1">
              <a:lnSpc>
                <a:spcPct val="109000"/>
              </a:lnSpc>
              <a:spcBef>
                <a:spcPts val="1200"/>
              </a:spcBef>
              <a:spcAft>
                <a:spcPts val="120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white">
                    <a:lumMod val="50000"/>
                  </a:prstClr>
                </a:solidFill>
                <a:effectLst/>
                <a:uLnTx/>
                <a:uFillTx/>
                <a:latin typeface="Segoe UI Semibold"/>
                <a:ea typeface="+mn-ea"/>
                <a:cs typeface="Segoe UI" panose="020B0502040204020203" pitchFamily="34" charset="0"/>
              </a:rPr>
              <a:t>Paved path</a:t>
            </a:r>
          </a:p>
        </p:txBody>
      </p:sp>
      <p:sp>
        <p:nvSpPr>
          <p:cNvPr id="23" name="TextBox 22">
            <a:extLst>
              <a:ext uri="{FF2B5EF4-FFF2-40B4-BE49-F238E27FC236}">
                <a16:creationId xmlns:a16="http://schemas.microsoft.com/office/drawing/2014/main" id="{950BEC51-3CE4-397D-0A4E-E1ED712BFCB4}"/>
              </a:ext>
            </a:extLst>
          </p:cNvPr>
          <p:cNvSpPr txBox="1"/>
          <p:nvPr/>
        </p:nvSpPr>
        <p:spPr>
          <a:xfrm>
            <a:off x="7895739" y="5562566"/>
            <a:ext cx="935281" cy="278153"/>
          </a:xfrm>
          <a:prstGeom prst="rect">
            <a:avLst/>
          </a:prstGeom>
          <a:noFill/>
        </p:spPr>
        <p:txBody>
          <a:bodyPr wrap="square">
            <a:spAutoFit/>
          </a:bodyPr>
          <a:lstStyle/>
          <a:p>
            <a:pPr marL="0" marR="0" lvl="0" indent="0" algn="ctr" defTabSz="1865484" rtl="0" eaLnBrk="1" fontAlgn="auto" latinLnBrk="0" hangingPunct="1">
              <a:lnSpc>
                <a:spcPct val="109000"/>
              </a:lnSpc>
              <a:spcBef>
                <a:spcPts val="1200"/>
              </a:spcBef>
              <a:spcAft>
                <a:spcPts val="120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white">
                    <a:lumMod val="50000"/>
                  </a:prstClr>
                </a:solidFill>
                <a:effectLst/>
                <a:uLnTx/>
                <a:uFillTx/>
                <a:latin typeface="Segoe UI Semibold"/>
                <a:ea typeface="+mn-ea"/>
                <a:cs typeface="Segoe UI" panose="020B0502040204020203" pitchFamily="34" charset="0"/>
              </a:rPr>
              <a:t>Standards</a:t>
            </a:r>
          </a:p>
        </p:txBody>
      </p:sp>
      <p:cxnSp>
        <p:nvCxnSpPr>
          <p:cNvPr id="24" name="!!Straight Arrow Connector 40">
            <a:extLst>
              <a:ext uri="{FF2B5EF4-FFF2-40B4-BE49-F238E27FC236}">
                <a16:creationId xmlns:a16="http://schemas.microsoft.com/office/drawing/2014/main" id="{E16EC42D-9C4F-518B-2CA0-BA4F05EE5E92}"/>
              </a:ext>
              <a:ext uri="{C183D7F6-B498-43B3-948B-1728B52AA6E4}">
                <adec:decorative xmlns:adec="http://schemas.microsoft.com/office/drawing/2017/decorative" val="1"/>
              </a:ext>
            </a:extLst>
          </p:cNvPr>
          <p:cNvCxnSpPr>
            <a:cxnSpLocks/>
            <a:endCxn id="9" idx="1"/>
          </p:cNvCxnSpPr>
          <p:nvPr/>
        </p:nvCxnSpPr>
        <p:spPr>
          <a:xfrm flipV="1">
            <a:off x="1053192" y="2324447"/>
            <a:ext cx="3450724" cy="3154"/>
          </a:xfrm>
          <a:prstGeom prst="straightConnector1">
            <a:avLst/>
          </a:prstGeom>
          <a:noFill/>
          <a:ln w="19050" cap="rnd" cmpd="sng" algn="ctr">
            <a:gradFill flip="none" rotWithShape="1">
              <a:gsLst>
                <a:gs pos="51000">
                  <a:srgbClr val="8661C5"/>
                </a:gs>
                <a:gs pos="0">
                  <a:srgbClr val="0078D4"/>
                </a:gs>
                <a:gs pos="100000">
                  <a:srgbClr val="48C4B0"/>
                </a:gs>
              </a:gsLst>
              <a:lin ang="5400000" scaled="1"/>
              <a:tileRect/>
            </a:gradFill>
            <a:prstDash val="sysDot"/>
            <a:headEnd type="none" w="med" len="med"/>
            <a:tailEnd type="none" w="med" len="med"/>
          </a:ln>
          <a:effectLst>
            <a:outerShdw blurRad="99903" dist="38100" dir="2700000" algn="tl" rotWithShape="0">
              <a:prstClr val="black">
                <a:alpha val="40000"/>
              </a:prstClr>
            </a:outerShdw>
          </a:effectLst>
        </p:spPr>
      </p:cxnSp>
      <p:cxnSp>
        <p:nvCxnSpPr>
          <p:cNvPr id="25" name="!!Straight Arrow Connector 40">
            <a:extLst>
              <a:ext uri="{FF2B5EF4-FFF2-40B4-BE49-F238E27FC236}">
                <a16:creationId xmlns:a16="http://schemas.microsoft.com/office/drawing/2014/main" id="{F400DA0A-B9A0-4BB4-FBC3-9968DE46F5AB}"/>
              </a:ext>
              <a:ext uri="{C183D7F6-B498-43B3-948B-1728B52AA6E4}">
                <adec:decorative xmlns:adec="http://schemas.microsoft.com/office/drawing/2017/decorative" val="1"/>
              </a:ext>
            </a:extLst>
          </p:cNvPr>
          <p:cNvCxnSpPr>
            <a:cxnSpLocks/>
            <a:stCxn id="9" idx="3"/>
          </p:cNvCxnSpPr>
          <p:nvPr/>
        </p:nvCxnSpPr>
        <p:spPr>
          <a:xfrm>
            <a:off x="7688084" y="2324447"/>
            <a:ext cx="3450724" cy="0"/>
          </a:xfrm>
          <a:prstGeom prst="straightConnector1">
            <a:avLst/>
          </a:prstGeom>
          <a:noFill/>
          <a:ln w="19050" cap="rnd" cmpd="sng" algn="ctr">
            <a:gradFill flip="none" rotWithShape="1">
              <a:gsLst>
                <a:gs pos="51000">
                  <a:srgbClr val="8661C5"/>
                </a:gs>
                <a:gs pos="0">
                  <a:srgbClr val="0078D4"/>
                </a:gs>
                <a:gs pos="100000">
                  <a:srgbClr val="48C4B0"/>
                </a:gs>
              </a:gsLst>
              <a:lin ang="5400000" scaled="1"/>
              <a:tileRect/>
            </a:gradFill>
            <a:prstDash val="sysDot"/>
            <a:headEnd type="none" w="med" len="med"/>
            <a:tailEnd type="none" w="med" len="med"/>
          </a:ln>
          <a:effectLst>
            <a:outerShdw blurRad="99903" dist="38100" dir="2700000" algn="tl" rotWithShape="0">
              <a:prstClr val="black">
                <a:alpha val="40000"/>
              </a:prstClr>
            </a:outerShdw>
          </a:effectLst>
        </p:spPr>
      </p:cxnSp>
      <p:sp>
        <p:nvSpPr>
          <p:cNvPr id="26" name="Round Same Side Corner Rectangle 104">
            <a:extLst>
              <a:ext uri="{FF2B5EF4-FFF2-40B4-BE49-F238E27FC236}">
                <a16:creationId xmlns:a16="http://schemas.microsoft.com/office/drawing/2014/main" id="{DE3E4A51-BFEA-EC06-AC85-FB72DC067EA3}"/>
              </a:ext>
              <a:ext uri="{C183D7F6-B498-43B3-948B-1728B52AA6E4}">
                <adec:decorative xmlns:adec="http://schemas.microsoft.com/office/drawing/2017/decorative" val="1"/>
              </a:ext>
            </a:extLst>
          </p:cNvPr>
          <p:cNvSpPr/>
          <p:nvPr/>
        </p:nvSpPr>
        <p:spPr bwMode="auto">
          <a:xfrm rot="10800000">
            <a:off x="1226077" y="4922310"/>
            <a:ext cx="9739847" cy="825676"/>
          </a:xfrm>
          <a:prstGeom prst="round2SameRect">
            <a:avLst>
              <a:gd name="adj1" fmla="val 50000"/>
              <a:gd name="adj2" fmla="val 50000"/>
            </a:avLst>
          </a:prstGeom>
          <a:noFill/>
          <a:ln w="19050" cap="rnd" cmpd="sng" algn="ctr">
            <a:gradFill flip="none" rotWithShape="1">
              <a:gsLst>
                <a:gs pos="51000">
                  <a:srgbClr val="8661C5"/>
                </a:gs>
                <a:gs pos="0">
                  <a:srgbClr val="0078D4"/>
                </a:gs>
                <a:gs pos="100000">
                  <a:srgbClr val="48C4B0"/>
                </a:gs>
              </a:gsLst>
              <a:lin ang="5400000" scaled="1"/>
              <a:tileRect/>
            </a:gradFill>
            <a:prstDash val="sysDot"/>
            <a:headEnd type="none" w="med" len="med"/>
            <a:tailEnd type="none" w="med" len="med"/>
          </a:ln>
          <a:effectLst>
            <a:outerShdw blurRad="99903" dist="38100" dir="2700000" algn="tl"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rtl="0"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cxnSp>
        <p:nvCxnSpPr>
          <p:cNvPr id="27" name="Straight Arrow Connector 26">
            <a:extLst>
              <a:ext uri="{FF2B5EF4-FFF2-40B4-BE49-F238E27FC236}">
                <a16:creationId xmlns:a16="http://schemas.microsoft.com/office/drawing/2014/main" id="{2070AA7D-BA8E-E6D2-C538-2D5C5F34FF73}"/>
              </a:ext>
              <a:ext uri="{C183D7F6-B498-43B3-948B-1728B52AA6E4}">
                <adec:decorative xmlns:adec="http://schemas.microsoft.com/office/drawing/2017/decorative" val="1"/>
              </a:ext>
            </a:extLst>
          </p:cNvPr>
          <p:cNvCxnSpPr>
            <a:cxnSpLocks/>
          </p:cNvCxnSpPr>
          <p:nvPr/>
        </p:nvCxnSpPr>
        <p:spPr>
          <a:xfrm>
            <a:off x="5991981" y="5747987"/>
            <a:ext cx="104019" cy="0"/>
          </a:xfrm>
          <a:prstGeom prst="straightConnector1">
            <a:avLst/>
          </a:prstGeom>
          <a:noFill/>
          <a:ln w="19050" cap="rnd" cmpd="sng" algn="ctr">
            <a:solidFill>
              <a:srgbClr val="0078D4"/>
            </a:solidFill>
            <a:prstDash val="sysDot"/>
            <a:headEnd type="none" w="lg" len="med"/>
            <a:tailEnd type="arrow" w="lg" len="med"/>
          </a:ln>
          <a:effectLst/>
        </p:spPr>
      </p:cxnSp>
      <p:cxnSp>
        <p:nvCxnSpPr>
          <p:cNvPr id="28" name="Straight Arrow Connector 27">
            <a:extLst>
              <a:ext uri="{FF2B5EF4-FFF2-40B4-BE49-F238E27FC236}">
                <a16:creationId xmlns:a16="http://schemas.microsoft.com/office/drawing/2014/main" id="{FAF9603E-53AF-607D-1912-64D569952D3B}"/>
              </a:ext>
              <a:ext uri="{C183D7F6-B498-43B3-948B-1728B52AA6E4}">
                <adec:decorative xmlns:adec="http://schemas.microsoft.com/office/drawing/2017/decorative" val="1"/>
              </a:ext>
            </a:extLst>
          </p:cNvPr>
          <p:cNvCxnSpPr>
            <a:cxnSpLocks/>
          </p:cNvCxnSpPr>
          <p:nvPr/>
        </p:nvCxnSpPr>
        <p:spPr>
          <a:xfrm>
            <a:off x="9986528" y="5749046"/>
            <a:ext cx="104019" cy="0"/>
          </a:xfrm>
          <a:prstGeom prst="straightConnector1">
            <a:avLst/>
          </a:prstGeom>
          <a:noFill/>
          <a:ln w="19050" cap="rnd" cmpd="sng" algn="ctr">
            <a:solidFill>
              <a:srgbClr val="0078D4"/>
            </a:solidFill>
            <a:prstDash val="sysDot"/>
            <a:headEnd type="none" w="lg" len="med"/>
            <a:tailEnd type="arrow" w="lg" len="med"/>
          </a:ln>
          <a:effectLst/>
        </p:spPr>
      </p:cxnSp>
      <p:cxnSp>
        <p:nvCxnSpPr>
          <p:cNvPr id="29" name="Straight Arrow Connector 28">
            <a:extLst>
              <a:ext uri="{FF2B5EF4-FFF2-40B4-BE49-F238E27FC236}">
                <a16:creationId xmlns:a16="http://schemas.microsoft.com/office/drawing/2014/main" id="{958BBFCC-8514-A3A6-0F0D-0D119004904A}"/>
              </a:ext>
              <a:ext uri="{C183D7F6-B498-43B3-948B-1728B52AA6E4}">
                <adec:decorative xmlns:adec="http://schemas.microsoft.com/office/drawing/2017/decorative" val="1"/>
              </a:ext>
            </a:extLst>
          </p:cNvPr>
          <p:cNvCxnSpPr>
            <a:cxnSpLocks/>
          </p:cNvCxnSpPr>
          <p:nvPr/>
        </p:nvCxnSpPr>
        <p:spPr>
          <a:xfrm>
            <a:off x="2133365" y="5747987"/>
            <a:ext cx="205963" cy="0"/>
          </a:xfrm>
          <a:prstGeom prst="straightConnector1">
            <a:avLst/>
          </a:prstGeom>
          <a:ln w="19050" cap="rnd">
            <a:solidFill>
              <a:srgbClr val="0078D4"/>
            </a:solidFill>
            <a:prstDash val="sysDot"/>
            <a:headEnd type="none" w="lg" len="med"/>
            <a:tailEnd type="arrow" w="lg" len="med"/>
          </a:ln>
          <a:effectLst>
            <a:outerShdw blurRad="101573" dist="38100" dir="2700000" algn="tl" rotWithShape="0">
              <a:prstClr val="black">
                <a:alpha val="25120"/>
              </a:prstClr>
            </a:outerShdw>
          </a:effectLst>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F2F4AAFD-11D6-E07B-26B0-79B3E110B30F}"/>
              </a:ext>
              <a:ext uri="{C183D7F6-B498-43B3-948B-1728B52AA6E4}">
                <adec:decorative xmlns:adec="http://schemas.microsoft.com/office/drawing/2017/decorative" val="1"/>
              </a:ext>
            </a:extLst>
          </p:cNvPr>
          <p:cNvSpPr txBox="1">
            <a:spLocks/>
          </p:cNvSpPr>
          <p:nvPr/>
        </p:nvSpPr>
        <p:spPr>
          <a:xfrm>
            <a:off x="4313392" y="4759258"/>
            <a:ext cx="3443500" cy="308818"/>
          </a:xfrm>
          <a:prstGeom prst="roundRect">
            <a:avLst>
              <a:gd name="adj" fmla="val 50000"/>
            </a:avLst>
          </a:prstGeom>
          <a:solidFill>
            <a:schemeClr val="bg1"/>
          </a:solidFill>
          <a:ln w="19050" cap="rnd">
            <a:gradFill>
              <a:gsLst>
                <a:gs pos="0">
                  <a:srgbClr val="0078D4"/>
                </a:gs>
                <a:gs pos="47000">
                  <a:srgbClr val="8661C5"/>
                </a:gs>
                <a:gs pos="100000">
                  <a:srgbClr val="48C4B0"/>
                </a:gs>
              </a:gsLst>
              <a:lin ang="5400000" scaled="1"/>
            </a:gradFill>
            <a:prstDash val="sysDot"/>
          </a:ln>
          <a:effectLst>
            <a:outerShdw blurRad="99042" dist="38100" dir="2700000" algn="tl" rotWithShape="0">
              <a:prstClr val="black">
                <a:alpha val="13607"/>
              </a:prstClr>
            </a:outerShdw>
          </a:effectLst>
        </p:spPr>
        <p:txBody>
          <a:bodyPr wrap="none" lIns="91440" tIns="91440" rIns="91440" bIns="91440" anchor="ctr">
            <a:noAutofit/>
          </a:bodyPr>
          <a:lstStyle>
            <a:lvl1pPr marL="0" marR="0" indent="0" algn="l" defTabSz="932742" rtl="0" eaLnBrk="1" fontAlgn="auto" latinLnBrk="0" hangingPunct="1">
              <a:lnSpc>
                <a:spcPct val="90000"/>
              </a:lnSpc>
              <a:spcBef>
                <a:spcPts val="0"/>
              </a:spcBef>
              <a:spcAft>
                <a:spcPts val="600"/>
              </a:spcAft>
              <a:buClr>
                <a:schemeClr val="tx2"/>
              </a:buClr>
              <a:buSzPct val="90000"/>
              <a:buFont typeface="Arial" panose="020B0604020202020204" pitchFamily="34" charset="0"/>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2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0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865484" rtl="0" eaLnBrk="1" fontAlgn="auto" latinLnBrk="0" hangingPunct="1">
              <a:lnSpc>
                <a:spcPct val="109000"/>
              </a:lnSpc>
              <a:spcBef>
                <a:spcPts val="1200"/>
              </a:spcBef>
              <a:spcAft>
                <a:spcPts val="1200"/>
              </a:spcAft>
              <a:buClr>
                <a:srgbClr val="0078D4"/>
              </a:buClr>
              <a:buSzPct val="90000"/>
              <a:buFont typeface="Arial" panose="020B0604020202020204" pitchFamily="34" charset="0"/>
              <a:buNone/>
              <a:tabLst/>
              <a:defRPr/>
            </a:pPr>
            <a:r>
              <a:rPr kumimoji="0" lang="en-US" sz="1600" b="0" i="0" u="none" strike="noStrike" kern="1200" cap="none" spc="0" normalizeH="0" baseline="0" noProof="0">
                <a:ln>
                  <a:noFill/>
                </a:ln>
                <a:solidFill>
                  <a:schemeClr val="tx2"/>
                </a:solidFill>
                <a:effectLst/>
                <a:uLnTx/>
                <a:uFillTx/>
                <a:latin typeface="Segoe UI Semibold"/>
                <a:ea typeface="+mn-ea"/>
                <a:cs typeface="Segoe UI" panose="020B0502040204020203" pitchFamily="34" charset="0"/>
              </a:rPr>
              <a:t>Continuous improvement</a:t>
            </a:r>
          </a:p>
        </p:txBody>
      </p:sp>
      <p:sp>
        <p:nvSpPr>
          <p:cNvPr id="31" name="Content Placeholder 2">
            <a:extLst>
              <a:ext uri="{FF2B5EF4-FFF2-40B4-BE49-F238E27FC236}">
                <a16:creationId xmlns:a16="http://schemas.microsoft.com/office/drawing/2014/main" id="{CECE9503-53CB-CE9A-C452-982A983C977D}"/>
              </a:ext>
              <a:ext uri="{C183D7F6-B498-43B3-948B-1728B52AA6E4}">
                <adec:decorative xmlns:adec="http://schemas.microsoft.com/office/drawing/2017/decorative" val="1"/>
              </a:ext>
            </a:extLst>
          </p:cNvPr>
          <p:cNvSpPr txBox="1">
            <a:spLocks/>
          </p:cNvSpPr>
          <p:nvPr/>
        </p:nvSpPr>
        <p:spPr>
          <a:xfrm>
            <a:off x="3087873" y="5561168"/>
            <a:ext cx="1320232" cy="365250"/>
          </a:xfrm>
          <a:prstGeom prst="roundRect">
            <a:avLst>
              <a:gd name="adj" fmla="val 50000"/>
            </a:avLst>
          </a:prstGeom>
          <a:solidFill>
            <a:schemeClr val="bg1"/>
          </a:solidFill>
          <a:ln w="19050" cap="rnd">
            <a:noFill/>
            <a:prstDash val="sysDot"/>
          </a:ln>
          <a:effectLst>
            <a:outerShdw blurRad="97574" dist="38100" dir="2700000" algn="tl" rotWithShape="0">
              <a:prstClr val="black">
                <a:alpha val="35269"/>
              </a:prstClr>
            </a:outerShdw>
          </a:effectLst>
        </p:spPr>
        <p:txBody>
          <a:bodyPr wrap="none" lIns="91440" tIns="91440" rIns="91440" bIns="91440" anchor="ctr">
            <a:noAutofit/>
          </a:bodyPr>
          <a:lstStyle>
            <a:lvl1pPr marL="0" marR="0" indent="0" algn="l" defTabSz="932742" rtl="0" eaLnBrk="1" fontAlgn="auto" latinLnBrk="0" hangingPunct="1">
              <a:lnSpc>
                <a:spcPct val="90000"/>
              </a:lnSpc>
              <a:spcBef>
                <a:spcPts val="0"/>
              </a:spcBef>
              <a:spcAft>
                <a:spcPts val="600"/>
              </a:spcAft>
              <a:buClr>
                <a:schemeClr val="tx2"/>
              </a:buClr>
              <a:buSzPct val="90000"/>
              <a:buFont typeface="Arial" panose="020B0604020202020204" pitchFamily="34" charset="0"/>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2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0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865484" rtl="0" eaLnBrk="1" fontAlgn="auto" latinLnBrk="0" hangingPunct="1">
              <a:lnSpc>
                <a:spcPct val="109000"/>
              </a:lnSpc>
              <a:spcBef>
                <a:spcPts val="1200"/>
              </a:spcBef>
              <a:spcAft>
                <a:spcPts val="120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454142"/>
                </a:solidFill>
                <a:effectLst/>
                <a:uLnTx/>
                <a:uFillTx/>
                <a:latin typeface="Segoe UI Semibold"/>
                <a:ea typeface="+mn-ea"/>
                <a:cs typeface="Segoe UI" panose="020B0502040204020203" pitchFamily="34" charset="0"/>
              </a:rPr>
              <a:t>Paved path</a:t>
            </a:r>
          </a:p>
        </p:txBody>
      </p:sp>
      <p:sp>
        <p:nvSpPr>
          <p:cNvPr id="32" name="Content Placeholder 2">
            <a:extLst>
              <a:ext uri="{FF2B5EF4-FFF2-40B4-BE49-F238E27FC236}">
                <a16:creationId xmlns:a16="http://schemas.microsoft.com/office/drawing/2014/main" id="{515376FE-6E64-7BE0-93FC-CC16C0A2A21E}"/>
              </a:ext>
              <a:ext uri="{C183D7F6-B498-43B3-948B-1728B52AA6E4}">
                <adec:decorative xmlns:adec="http://schemas.microsoft.com/office/drawing/2017/decorative" val="1"/>
              </a:ext>
            </a:extLst>
          </p:cNvPr>
          <p:cNvSpPr txBox="1">
            <a:spLocks/>
          </p:cNvSpPr>
          <p:nvPr/>
        </p:nvSpPr>
        <p:spPr>
          <a:xfrm>
            <a:off x="7531690" y="5563804"/>
            <a:ext cx="1320233" cy="365250"/>
          </a:xfrm>
          <a:prstGeom prst="roundRect">
            <a:avLst>
              <a:gd name="adj" fmla="val 50000"/>
            </a:avLst>
          </a:prstGeom>
          <a:solidFill>
            <a:schemeClr val="bg1"/>
          </a:solidFill>
          <a:ln w="19050" cap="rnd">
            <a:noFill/>
            <a:prstDash val="sysDot"/>
          </a:ln>
          <a:effectLst>
            <a:outerShdw blurRad="97574" dist="38100" dir="2700000" algn="tl" rotWithShape="0">
              <a:prstClr val="black">
                <a:alpha val="35269"/>
              </a:prstClr>
            </a:outerShdw>
          </a:effectLst>
        </p:spPr>
        <p:txBody>
          <a:bodyPr wrap="none" lIns="91440" tIns="91440" rIns="91440" bIns="91440" anchor="ctr">
            <a:noAutofit/>
          </a:bodyPr>
          <a:lstStyle>
            <a:lvl1pPr marL="0" marR="0" indent="0" algn="l" defTabSz="932742" rtl="0" eaLnBrk="1" fontAlgn="auto" latinLnBrk="0" hangingPunct="1">
              <a:lnSpc>
                <a:spcPct val="90000"/>
              </a:lnSpc>
              <a:spcBef>
                <a:spcPts val="0"/>
              </a:spcBef>
              <a:spcAft>
                <a:spcPts val="600"/>
              </a:spcAft>
              <a:buClr>
                <a:schemeClr val="tx2"/>
              </a:buClr>
              <a:buSzPct val="90000"/>
              <a:buFont typeface="Arial" panose="020B0604020202020204" pitchFamily="34" charset="0"/>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2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0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865484" rtl="0" eaLnBrk="1" fontAlgn="auto" latinLnBrk="0" hangingPunct="1">
              <a:lnSpc>
                <a:spcPct val="109000"/>
              </a:lnSpc>
              <a:spcBef>
                <a:spcPts val="1200"/>
              </a:spcBef>
              <a:spcAft>
                <a:spcPts val="120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454142"/>
                </a:solidFill>
                <a:effectLst/>
                <a:uLnTx/>
                <a:uFillTx/>
                <a:latin typeface="Segoe UI Semibold"/>
                <a:ea typeface="+mn-ea"/>
                <a:cs typeface="Segoe UI" panose="020B0502040204020203" pitchFamily="34" charset="0"/>
              </a:rPr>
              <a:t>Standards</a:t>
            </a:r>
          </a:p>
        </p:txBody>
      </p:sp>
    </p:spTree>
    <p:extLst>
      <p:ext uri="{BB962C8B-B14F-4D97-AF65-F5344CB8AC3E}">
        <p14:creationId xmlns:p14="http://schemas.microsoft.com/office/powerpoint/2010/main" val="3500939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22" presetClass="entr" presetSubtype="8" fill="hold" nodeType="withEffect">
                                  <p:stCondLst>
                                    <p:cond delay="25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par>
                                <p:cTn id="14" presetID="22" presetClass="entr" presetSubtype="8" fill="hold"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animBg="1"/>
      <p:bldP spid="31"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7" name="Picture 586">
            <a:extLst>
              <a:ext uri="{FF2B5EF4-FFF2-40B4-BE49-F238E27FC236}">
                <a16:creationId xmlns:a16="http://schemas.microsoft.com/office/drawing/2014/main" id="{D95211CD-1B69-DE5D-DCE4-454DF86FECE0}"/>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r="38579"/>
          <a:stretch/>
        </p:blipFill>
        <p:spPr>
          <a:xfrm>
            <a:off x="-1" y="1240971"/>
            <a:ext cx="12192001" cy="4343400"/>
          </a:xfrm>
          <a:prstGeom prst="rect">
            <a:avLst/>
          </a:prstGeom>
        </p:spPr>
      </p:pic>
      <p:sp>
        <p:nvSpPr>
          <p:cNvPr id="588" name="Rounded Rectangle 19">
            <a:extLst>
              <a:ext uri="{FF2B5EF4-FFF2-40B4-BE49-F238E27FC236}">
                <a16:creationId xmlns:a16="http://schemas.microsoft.com/office/drawing/2014/main" id="{3672AE16-D608-BBD9-17E5-2785AF33381B}"/>
              </a:ext>
              <a:ext uri="{C183D7F6-B498-43B3-948B-1728B52AA6E4}">
                <adec:decorative xmlns:adec="http://schemas.microsoft.com/office/drawing/2017/decorative" val="1"/>
              </a:ext>
            </a:extLst>
          </p:cNvPr>
          <p:cNvSpPr/>
          <p:nvPr/>
        </p:nvSpPr>
        <p:spPr bwMode="auto">
          <a:xfrm>
            <a:off x="2002220" y="1307412"/>
            <a:ext cx="8017556" cy="4022766"/>
          </a:xfrm>
          <a:prstGeom prst="roundRect">
            <a:avLst>
              <a:gd name="adj" fmla="val 6175"/>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9F63D442-E9C6-3D87-B805-C5129CC9E402}"/>
              </a:ext>
            </a:extLst>
          </p:cNvPr>
          <p:cNvSpPr>
            <a:spLocks noGrp="1"/>
          </p:cNvSpPr>
          <p:nvPr>
            <p:ph type="title"/>
          </p:nvPr>
        </p:nvSpPr>
        <p:spPr>
          <a:xfrm>
            <a:off x="1570450" y="457200"/>
            <a:ext cx="8791526" cy="553998"/>
          </a:xfrm>
        </p:spPr>
        <p:txBody>
          <a:bodyPr/>
          <a:lstStyle/>
          <a:p>
            <a:pPr algn="ctr"/>
            <a:r>
              <a:rPr lang="en-US"/>
              <a:t>Shared responsibility</a:t>
            </a:r>
          </a:p>
        </p:txBody>
      </p:sp>
      <p:sp>
        <p:nvSpPr>
          <p:cNvPr id="411" name="Freeform: Shape 410">
            <a:extLst>
              <a:ext uri="{FF2B5EF4-FFF2-40B4-BE49-F238E27FC236}">
                <a16:creationId xmlns:a16="http://schemas.microsoft.com/office/drawing/2014/main" id="{9CB8FBB2-AFF1-04B2-4B9E-D7852CB01E56}"/>
              </a:ext>
              <a:ext uri="{C183D7F6-B498-43B3-948B-1728B52AA6E4}">
                <adec:decorative xmlns:adec="http://schemas.microsoft.com/office/drawing/2017/decorative" val="1"/>
              </a:ext>
            </a:extLst>
          </p:cNvPr>
          <p:cNvSpPr/>
          <p:nvPr/>
        </p:nvSpPr>
        <p:spPr>
          <a:xfrm>
            <a:off x="3973728" y="5857508"/>
            <a:ext cx="241216" cy="240998"/>
          </a:xfrm>
          <a:custGeom>
            <a:avLst/>
            <a:gdLst>
              <a:gd name="connsiteX0" fmla="*/ 0 w 241216"/>
              <a:gd name="connsiteY0" fmla="*/ 0 h 240998"/>
              <a:gd name="connsiteX1" fmla="*/ 241217 w 241216"/>
              <a:gd name="connsiteY1" fmla="*/ 0 h 240998"/>
              <a:gd name="connsiteX2" fmla="*/ 241217 w 241216"/>
              <a:gd name="connsiteY2" fmla="*/ 240998 h 240998"/>
              <a:gd name="connsiteX3" fmla="*/ 0 w 241216"/>
              <a:gd name="connsiteY3" fmla="*/ 240998 h 240998"/>
            </a:gdLst>
            <a:ahLst/>
            <a:cxnLst>
              <a:cxn ang="0">
                <a:pos x="connsiteX0" y="connsiteY0"/>
              </a:cxn>
              <a:cxn ang="0">
                <a:pos x="connsiteX1" y="connsiteY1"/>
              </a:cxn>
              <a:cxn ang="0">
                <a:pos x="connsiteX2" y="connsiteY2"/>
              </a:cxn>
              <a:cxn ang="0">
                <a:pos x="connsiteX3" y="connsiteY3"/>
              </a:cxn>
            </a:cxnLst>
            <a:rect l="l" t="t" r="r" b="b"/>
            <a:pathLst>
              <a:path w="241216" h="240998">
                <a:moveTo>
                  <a:pt x="0" y="0"/>
                </a:moveTo>
                <a:lnTo>
                  <a:pt x="241217" y="0"/>
                </a:lnTo>
                <a:lnTo>
                  <a:pt x="241217" y="240998"/>
                </a:lnTo>
                <a:lnTo>
                  <a:pt x="0" y="240998"/>
                </a:lnTo>
                <a:close/>
              </a:path>
            </a:pathLst>
          </a:custGeom>
          <a:solidFill>
            <a:srgbClr val="7030A0"/>
          </a:solidFill>
          <a:ln w="5478" cap="flat">
            <a:solidFill>
              <a:srgbClr val="005CA1"/>
            </a:solid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1846633F-4484-467A-FA3C-1CBC454D932D}"/>
              </a:ext>
              <a:ext uri="{C183D7F6-B498-43B3-948B-1728B52AA6E4}">
                <adec:decorative xmlns:adec="http://schemas.microsoft.com/office/drawing/2017/decorative" val="1"/>
              </a:ext>
            </a:extLst>
          </p:cNvPr>
          <p:cNvSpPr/>
          <p:nvPr/>
        </p:nvSpPr>
        <p:spPr>
          <a:xfrm>
            <a:off x="7333586" y="5857508"/>
            <a:ext cx="241216" cy="240998"/>
          </a:xfrm>
          <a:custGeom>
            <a:avLst/>
            <a:gdLst>
              <a:gd name="connsiteX0" fmla="*/ 0 w 241216"/>
              <a:gd name="connsiteY0" fmla="*/ 0 h 240998"/>
              <a:gd name="connsiteX1" fmla="*/ 241217 w 241216"/>
              <a:gd name="connsiteY1" fmla="*/ 0 h 240998"/>
              <a:gd name="connsiteX2" fmla="*/ 241217 w 241216"/>
              <a:gd name="connsiteY2" fmla="*/ 240998 h 240998"/>
              <a:gd name="connsiteX3" fmla="*/ 0 w 241216"/>
              <a:gd name="connsiteY3" fmla="*/ 240998 h 240998"/>
            </a:gdLst>
            <a:ahLst/>
            <a:cxnLst>
              <a:cxn ang="0">
                <a:pos x="connsiteX0" y="connsiteY0"/>
              </a:cxn>
              <a:cxn ang="0">
                <a:pos x="connsiteX1" y="connsiteY1"/>
              </a:cxn>
              <a:cxn ang="0">
                <a:pos x="connsiteX2" y="connsiteY2"/>
              </a:cxn>
              <a:cxn ang="0">
                <a:pos x="connsiteX3" y="connsiteY3"/>
              </a:cxn>
            </a:cxnLst>
            <a:rect l="l" t="t" r="r" b="b"/>
            <a:pathLst>
              <a:path w="241216" h="240998">
                <a:moveTo>
                  <a:pt x="0" y="0"/>
                </a:moveTo>
                <a:lnTo>
                  <a:pt x="241217" y="0"/>
                </a:lnTo>
                <a:lnTo>
                  <a:pt x="241217" y="240998"/>
                </a:lnTo>
                <a:lnTo>
                  <a:pt x="0" y="240998"/>
                </a:lnTo>
                <a:close/>
              </a:path>
            </a:pathLst>
          </a:custGeom>
          <a:solidFill>
            <a:schemeClr val="tx2"/>
          </a:solidFill>
          <a:ln w="10955" cap="flat">
            <a:noFill/>
            <a:prstDash val="solid"/>
            <a:miter/>
          </a:ln>
        </p:spPr>
        <p:txBody>
          <a:bodyPr rtlCol="0" anchor="ctr"/>
          <a:lstStyle/>
          <a:p>
            <a:endParaRPr lang="en-US"/>
          </a:p>
        </p:txBody>
      </p:sp>
      <p:grpSp>
        <p:nvGrpSpPr>
          <p:cNvPr id="413" name="Graphic 2">
            <a:extLst>
              <a:ext uri="{FF2B5EF4-FFF2-40B4-BE49-F238E27FC236}">
                <a16:creationId xmlns:a16="http://schemas.microsoft.com/office/drawing/2014/main" id="{8E43B6B7-D2A0-34E8-F45F-A2EF1D706EA4}"/>
              </a:ext>
              <a:ext uri="{C183D7F6-B498-43B3-948B-1728B52AA6E4}">
                <adec:decorative xmlns:adec="http://schemas.microsoft.com/office/drawing/2017/decorative" val="1"/>
              </a:ext>
            </a:extLst>
          </p:cNvPr>
          <p:cNvGrpSpPr/>
          <p:nvPr/>
        </p:nvGrpSpPr>
        <p:grpSpPr>
          <a:xfrm>
            <a:off x="5665833" y="5857508"/>
            <a:ext cx="241216" cy="240998"/>
            <a:chOff x="3647725" y="5955413"/>
            <a:chExt cx="241216" cy="240998"/>
          </a:xfrm>
        </p:grpSpPr>
        <p:sp>
          <p:nvSpPr>
            <p:cNvPr id="426" name="Freeform: Shape 425">
              <a:extLst>
                <a:ext uri="{FF2B5EF4-FFF2-40B4-BE49-F238E27FC236}">
                  <a16:creationId xmlns:a16="http://schemas.microsoft.com/office/drawing/2014/main" id="{EDD72C38-70B5-4959-EFA8-97D2327FE3BA}"/>
                </a:ext>
              </a:extLst>
            </p:cNvPr>
            <p:cNvSpPr/>
            <p:nvPr/>
          </p:nvSpPr>
          <p:spPr>
            <a:xfrm>
              <a:off x="3647726" y="5955413"/>
              <a:ext cx="241216" cy="240998"/>
            </a:xfrm>
            <a:custGeom>
              <a:avLst/>
              <a:gdLst>
                <a:gd name="connsiteX0" fmla="*/ 0 w 241216"/>
                <a:gd name="connsiteY0" fmla="*/ 0 h 240998"/>
                <a:gd name="connsiteX1" fmla="*/ 241217 w 241216"/>
                <a:gd name="connsiteY1" fmla="*/ 0 h 240998"/>
                <a:gd name="connsiteX2" fmla="*/ 241217 w 241216"/>
                <a:gd name="connsiteY2" fmla="*/ 240998 h 240998"/>
                <a:gd name="connsiteX3" fmla="*/ 0 w 241216"/>
                <a:gd name="connsiteY3" fmla="*/ 240998 h 240998"/>
              </a:gdLst>
              <a:ahLst/>
              <a:cxnLst>
                <a:cxn ang="0">
                  <a:pos x="connsiteX0" y="connsiteY0"/>
                </a:cxn>
                <a:cxn ang="0">
                  <a:pos x="connsiteX1" y="connsiteY1"/>
                </a:cxn>
                <a:cxn ang="0">
                  <a:pos x="connsiteX2" y="connsiteY2"/>
                </a:cxn>
                <a:cxn ang="0">
                  <a:pos x="connsiteX3" y="connsiteY3"/>
                </a:cxn>
              </a:cxnLst>
              <a:rect l="l" t="t" r="r" b="b"/>
              <a:pathLst>
                <a:path w="241216" h="240998">
                  <a:moveTo>
                    <a:pt x="0" y="0"/>
                  </a:moveTo>
                  <a:lnTo>
                    <a:pt x="241217" y="0"/>
                  </a:lnTo>
                  <a:lnTo>
                    <a:pt x="241217" y="240998"/>
                  </a:lnTo>
                  <a:lnTo>
                    <a:pt x="0" y="240998"/>
                  </a:lnTo>
                  <a:close/>
                </a:path>
              </a:pathLst>
            </a:custGeom>
            <a:solidFill>
              <a:schemeClr val="tx2"/>
            </a:solidFill>
            <a:ln w="1095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C10120DC-4E0D-5A42-6D40-F7C20D4F7D03}"/>
                </a:ext>
              </a:extLst>
            </p:cNvPr>
            <p:cNvSpPr/>
            <p:nvPr/>
          </p:nvSpPr>
          <p:spPr>
            <a:xfrm>
              <a:off x="3647725" y="5955413"/>
              <a:ext cx="241216" cy="240998"/>
            </a:xfrm>
            <a:custGeom>
              <a:avLst/>
              <a:gdLst>
                <a:gd name="connsiteX0" fmla="*/ 241217 w 241216"/>
                <a:gd name="connsiteY0" fmla="*/ 0 h 240998"/>
                <a:gd name="connsiteX1" fmla="*/ 241217 w 241216"/>
                <a:gd name="connsiteY1" fmla="*/ 240998 h 240998"/>
                <a:gd name="connsiteX2" fmla="*/ 0 w 241216"/>
                <a:gd name="connsiteY2" fmla="*/ 240998 h 240998"/>
              </a:gdLst>
              <a:ahLst/>
              <a:cxnLst>
                <a:cxn ang="0">
                  <a:pos x="connsiteX0" y="connsiteY0"/>
                </a:cxn>
                <a:cxn ang="0">
                  <a:pos x="connsiteX1" y="connsiteY1"/>
                </a:cxn>
                <a:cxn ang="0">
                  <a:pos x="connsiteX2" y="connsiteY2"/>
                </a:cxn>
              </a:cxnLst>
              <a:rect l="l" t="t" r="r" b="b"/>
              <a:pathLst>
                <a:path w="241216" h="240998">
                  <a:moveTo>
                    <a:pt x="241217" y="0"/>
                  </a:moveTo>
                  <a:lnTo>
                    <a:pt x="241217" y="240998"/>
                  </a:lnTo>
                  <a:lnTo>
                    <a:pt x="0" y="240998"/>
                  </a:lnTo>
                </a:path>
              </a:pathLst>
            </a:custGeom>
            <a:solidFill>
              <a:srgbClr val="7030A0"/>
            </a:solidFill>
            <a:ln w="10955" cap="flat">
              <a:noFill/>
              <a:prstDash val="solid"/>
              <a:miter/>
            </a:ln>
          </p:spPr>
          <p:txBody>
            <a:bodyPr rtlCol="0" anchor="ctr"/>
            <a:lstStyle/>
            <a:p>
              <a:endParaRPr lang="en-US"/>
            </a:p>
          </p:txBody>
        </p:sp>
      </p:grpSp>
      <p:grpSp>
        <p:nvGrpSpPr>
          <p:cNvPr id="589" name="Group 588" descr="Chart showing responsibilities between customer and Microsoft when moving from on premises to the cloud.">
            <a:extLst>
              <a:ext uri="{FF2B5EF4-FFF2-40B4-BE49-F238E27FC236}">
                <a16:creationId xmlns:a16="http://schemas.microsoft.com/office/drawing/2014/main" id="{F19B9C14-897C-D7CF-2A84-DE6A9CF6BD02}"/>
              </a:ext>
              <a:ext uri="{C183D7F6-B498-43B3-948B-1728B52AA6E4}">
                <adec:decorative xmlns:adec="http://schemas.microsoft.com/office/drawing/2017/decorative" val="0"/>
              </a:ext>
            </a:extLst>
          </p:cNvPr>
          <p:cNvGrpSpPr/>
          <p:nvPr/>
        </p:nvGrpSpPr>
        <p:grpSpPr>
          <a:xfrm>
            <a:off x="2346028" y="1381347"/>
            <a:ext cx="7248264" cy="3735862"/>
            <a:chOff x="2346028" y="1381347"/>
            <a:chExt cx="7248264" cy="3735862"/>
          </a:xfrm>
        </p:grpSpPr>
        <p:sp>
          <p:nvSpPr>
            <p:cNvPr id="510" name="Rectangle: Rounded Corners 509">
              <a:extLst>
                <a:ext uri="{FF2B5EF4-FFF2-40B4-BE49-F238E27FC236}">
                  <a16:creationId xmlns:a16="http://schemas.microsoft.com/office/drawing/2014/main" id="{334543B0-A27F-5FCD-9B63-D7CA2B61368C}"/>
                </a:ext>
                <a:ext uri="{C183D7F6-B498-43B3-948B-1728B52AA6E4}">
                  <adec:decorative xmlns:adec="http://schemas.microsoft.com/office/drawing/2017/decorative" val="1"/>
                </a:ext>
              </a:extLst>
            </p:cNvPr>
            <p:cNvSpPr/>
            <p:nvPr/>
          </p:nvSpPr>
          <p:spPr>
            <a:xfrm>
              <a:off x="2406038" y="4166233"/>
              <a:ext cx="7188254" cy="950976"/>
            </a:xfrm>
            <a:prstGeom prst="roundRect">
              <a:avLst/>
            </a:prstGeom>
            <a:solidFill>
              <a:schemeClr val="bg1">
                <a:lumMod val="95000"/>
              </a:schemeClr>
            </a:solidFill>
            <a:ln w="1095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560" name="Graphic 2" descr="Diagram showing responsibility zones.">
              <a:extLst>
                <a:ext uri="{FF2B5EF4-FFF2-40B4-BE49-F238E27FC236}">
                  <a16:creationId xmlns:a16="http://schemas.microsoft.com/office/drawing/2014/main" id="{3631ED18-7DFE-86EB-72B0-B23CC4863332}"/>
                </a:ext>
              </a:extLst>
            </p:cNvPr>
            <p:cNvGrpSpPr/>
            <p:nvPr/>
          </p:nvGrpSpPr>
          <p:grpSpPr>
            <a:xfrm>
              <a:off x="4550261" y="4134614"/>
              <a:ext cx="2616103" cy="306725"/>
              <a:chOff x="3146379" y="2800416"/>
              <a:chExt cx="2616103" cy="306725"/>
            </a:xfrm>
            <a:solidFill>
              <a:srgbClr val="E8E6DF"/>
            </a:solidFill>
            <a:effectLst/>
          </p:grpSpPr>
          <p:grpSp>
            <p:nvGrpSpPr>
              <p:cNvPr id="561" name="Graphic 2" descr="Diagram showing responsibility zones.">
                <a:extLst>
                  <a:ext uri="{FF2B5EF4-FFF2-40B4-BE49-F238E27FC236}">
                    <a16:creationId xmlns:a16="http://schemas.microsoft.com/office/drawing/2014/main" id="{7A0AE997-3651-DD03-D241-31D1F01621DF}"/>
                  </a:ext>
                </a:extLst>
              </p:cNvPr>
              <p:cNvGrpSpPr/>
              <p:nvPr/>
            </p:nvGrpSpPr>
            <p:grpSpPr>
              <a:xfrm>
                <a:off x="3157343" y="2811370"/>
                <a:ext cx="2605139" cy="295770"/>
                <a:chOff x="3157343" y="2811370"/>
                <a:chExt cx="2605139" cy="295770"/>
              </a:xfrm>
              <a:grpFill/>
            </p:grpSpPr>
            <p:sp>
              <p:nvSpPr>
                <p:cNvPr id="565" name="Freeform: Shape 564">
                  <a:extLst>
                    <a:ext uri="{FF2B5EF4-FFF2-40B4-BE49-F238E27FC236}">
                      <a16:creationId xmlns:a16="http://schemas.microsoft.com/office/drawing/2014/main" id="{7FB18752-7B71-8C86-FFCC-DE41D0C7BBBB}"/>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531D8490-FA7D-13DA-CD4A-3F6488073B51}"/>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nvGrpSpPr>
              <p:cNvPr id="562" name="Graphic 2" descr="Diagram showing responsibility zones.">
                <a:extLst>
                  <a:ext uri="{FF2B5EF4-FFF2-40B4-BE49-F238E27FC236}">
                    <a16:creationId xmlns:a16="http://schemas.microsoft.com/office/drawing/2014/main" id="{7FC61C3F-98B9-21D9-3F35-7701D180A26D}"/>
                  </a:ext>
                </a:extLst>
              </p:cNvPr>
              <p:cNvGrpSpPr/>
              <p:nvPr/>
            </p:nvGrpSpPr>
            <p:grpSpPr>
              <a:xfrm>
                <a:off x="3146379" y="2800416"/>
                <a:ext cx="2605139" cy="295770"/>
                <a:chOff x="3146379" y="2800416"/>
                <a:chExt cx="2605139" cy="295770"/>
              </a:xfrm>
              <a:grpFill/>
            </p:grpSpPr>
            <p:sp>
              <p:nvSpPr>
                <p:cNvPr id="563" name="Freeform: Shape 562">
                  <a:extLst>
                    <a:ext uri="{FF2B5EF4-FFF2-40B4-BE49-F238E27FC236}">
                      <a16:creationId xmlns:a16="http://schemas.microsoft.com/office/drawing/2014/main" id="{32DB082A-3785-1560-79CA-7BF7ACAF15B2}"/>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DB1195C2-B1A8-CEB1-6207-F369435669C7}"/>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grpSp>
          <p:nvGrpSpPr>
            <p:cNvPr id="567" name="Graphic 2" descr="Diagram showing responsibility zones.">
              <a:extLst>
                <a:ext uri="{FF2B5EF4-FFF2-40B4-BE49-F238E27FC236}">
                  <a16:creationId xmlns:a16="http://schemas.microsoft.com/office/drawing/2014/main" id="{F7078555-2340-BDAF-1606-B5858F527282}"/>
                </a:ext>
              </a:extLst>
            </p:cNvPr>
            <p:cNvGrpSpPr/>
            <p:nvPr/>
          </p:nvGrpSpPr>
          <p:grpSpPr>
            <a:xfrm>
              <a:off x="4550261" y="4470400"/>
              <a:ext cx="2616103" cy="306725"/>
              <a:chOff x="3146379" y="2800416"/>
              <a:chExt cx="2616103" cy="306725"/>
            </a:xfrm>
            <a:solidFill>
              <a:srgbClr val="E8E6DF"/>
            </a:solidFill>
            <a:effectLst/>
          </p:grpSpPr>
          <p:grpSp>
            <p:nvGrpSpPr>
              <p:cNvPr id="568" name="Graphic 2" descr="Diagram showing responsibility zones.">
                <a:extLst>
                  <a:ext uri="{FF2B5EF4-FFF2-40B4-BE49-F238E27FC236}">
                    <a16:creationId xmlns:a16="http://schemas.microsoft.com/office/drawing/2014/main" id="{7F8C60B7-506F-FD11-0942-20311D33EE83}"/>
                  </a:ext>
                </a:extLst>
              </p:cNvPr>
              <p:cNvGrpSpPr/>
              <p:nvPr/>
            </p:nvGrpSpPr>
            <p:grpSpPr>
              <a:xfrm>
                <a:off x="3157343" y="2811370"/>
                <a:ext cx="2605139" cy="295770"/>
                <a:chOff x="3157343" y="2811370"/>
                <a:chExt cx="2605139" cy="295770"/>
              </a:xfrm>
              <a:grpFill/>
            </p:grpSpPr>
            <p:sp>
              <p:nvSpPr>
                <p:cNvPr id="572" name="Freeform: Shape 571">
                  <a:extLst>
                    <a:ext uri="{FF2B5EF4-FFF2-40B4-BE49-F238E27FC236}">
                      <a16:creationId xmlns:a16="http://schemas.microsoft.com/office/drawing/2014/main" id="{60CE42DF-D48D-3F71-C862-CDA0AA9D66FA}"/>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6986B6CB-B953-DABF-8DAD-31DD92039FB8}"/>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nvGrpSpPr>
              <p:cNvPr id="569" name="Graphic 2" descr="Diagram showing responsibility zones.">
                <a:extLst>
                  <a:ext uri="{FF2B5EF4-FFF2-40B4-BE49-F238E27FC236}">
                    <a16:creationId xmlns:a16="http://schemas.microsoft.com/office/drawing/2014/main" id="{8890843E-B32B-7890-FCE2-A6345476F681}"/>
                  </a:ext>
                </a:extLst>
              </p:cNvPr>
              <p:cNvGrpSpPr/>
              <p:nvPr/>
            </p:nvGrpSpPr>
            <p:grpSpPr>
              <a:xfrm>
                <a:off x="3146379" y="2800416"/>
                <a:ext cx="2605139" cy="295770"/>
                <a:chOff x="3146379" y="2800416"/>
                <a:chExt cx="2605139" cy="295770"/>
              </a:xfrm>
              <a:grpFill/>
            </p:grpSpPr>
            <p:sp>
              <p:nvSpPr>
                <p:cNvPr id="570" name="Freeform: Shape 569">
                  <a:extLst>
                    <a:ext uri="{FF2B5EF4-FFF2-40B4-BE49-F238E27FC236}">
                      <a16:creationId xmlns:a16="http://schemas.microsoft.com/office/drawing/2014/main" id="{858FD7A3-E05B-61C9-AFF0-2BD730858A75}"/>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3278635C-90F1-B086-7D8A-667E63FFEE39}"/>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grpSp>
          <p:nvGrpSpPr>
            <p:cNvPr id="574" name="Graphic 2" descr="Diagram showing responsibility zones.">
              <a:extLst>
                <a:ext uri="{FF2B5EF4-FFF2-40B4-BE49-F238E27FC236}">
                  <a16:creationId xmlns:a16="http://schemas.microsoft.com/office/drawing/2014/main" id="{7EDA5EFC-4C8B-39A7-E0E3-77929ACD7389}"/>
                </a:ext>
              </a:extLst>
            </p:cNvPr>
            <p:cNvGrpSpPr/>
            <p:nvPr/>
          </p:nvGrpSpPr>
          <p:grpSpPr>
            <a:xfrm>
              <a:off x="4550261" y="4805659"/>
              <a:ext cx="2616103" cy="306725"/>
              <a:chOff x="3146379" y="2800416"/>
              <a:chExt cx="2616103" cy="306725"/>
            </a:xfrm>
            <a:solidFill>
              <a:srgbClr val="E8E6DF"/>
            </a:solidFill>
            <a:effectLst/>
          </p:grpSpPr>
          <p:grpSp>
            <p:nvGrpSpPr>
              <p:cNvPr id="575" name="Graphic 2" descr="Diagram showing responsibility zones.">
                <a:extLst>
                  <a:ext uri="{FF2B5EF4-FFF2-40B4-BE49-F238E27FC236}">
                    <a16:creationId xmlns:a16="http://schemas.microsoft.com/office/drawing/2014/main" id="{A5B93A32-988E-1993-69B5-39C2E9A1F9ED}"/>
                  </a:ext>
                </a:extLst>
              </p:cNvPr>
              <p:cNvGrpSpPr/>
              <p:nvPr/>
            </p:nvGrpSpPr>
            <p:grpSpPr>
              <a:xfrm>
                <a:off x="3157343" y="2811370"/>
                <a:ext cx="2605139" cy="295770"/>
                <a:chOff x="3157343" y="2811370"/>
                <a:chExt cx="2605139" cy="295770"/>
              </a:xfrm>
              <a:grpFill/>
            </p:grpSpPr>
            <p:sp>
              <p:nvSpPr>
                <p:cNvPr id="579" name="Freeform: Shape 578">
                  <a:extLst>
                    <a:ext uri="{FF2B5EF4-FFF2-40B4-BE49-F238E27FC236}">
                      <a16:creationId xmlns:a16="http://schemas.microsoft.com/office/drawing/2014/main" id="{35A85096-B4AB-BB87-E18A-65FB537110BD}"/>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EE16BFFB-CB30-D567-D3F3-8C959B37567A}"/>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nvGrpSpPr>
              <p:cNvPr id="576" name="Graphic 2" descr="Diagram showing responsibility zones.">
                <a:extLst>
                  <a:ext uri="{FF2B5EF4-FFF2-40B4-BE49-F238E27FC236}">
                    <a16:creationId xmlns:a16="http://schemas.microsoft.com/office/drawing/2014/main" id="{F73D8F86-8F58-4E64-679B-E5B18E9CA98E}"/>
                  </a:ext>
                </a:extLst>
              </p:cNvPr>
              <p:cNvGrpSpPr/>
              <p:nvPr/>
            </p:nvGrpSpPr>
            <p:grpSpPr>
              <a:xfrm>
                <a:off x="3146379" y="2800416"/>
                <a:ext cx="2605139" cy="295770"/>
                <a:chOff x="3146379" y="2800416"/>
                <a:chExt cx="2605139" cy="295770"/>
              </a:xfrm>
              <a:grpFill/>
            </p:grpSpPr>
            <p:sp>
              <p:nvSpPr>
                <p:cNvPr id="577" name="Freeform: Shape 576">
                  <a:extLst>
                    <a:ext uri="{FF2B5EF4-FFF2-40B4-BE49-F238E27FC236}">
                      <a16:creationId xmlns:a16="http://schemas.microsoft.com/office/drawing/2014/main" id="{60A7CCF6-FEEF-DD6B-8055-5DC956E8D0F8}"/>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095159DA-DB2A-8260-655E-95B94F8BF229}"/>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sp>
          <p:nvSpPr>
            <p:cNvPr id="509" name="Rectangle: Rounded Corners 508">
              <a:extLst>
                <a:ext uri="{FF2B5EF4-FFF2-40B4-BE49-F238E27FC236}">
                  <a16:creationId xmlns:a16="http://schemas.microsoft.com/office/drawing/2014/main" id="{63F06086-2016-01A2-A0D8-0D51D1E57C3C}"/>
                </a:ext>
                <a:ext uri="{C183D7F6-B498-43B3-948B-1728B52AA6E4}">
                  <adec:decorative xmlns:adec="http://schemas.microsoft.com/office/drawing/2017/decorative" val="1"/>
                </a:ext>
              </a:extLst>
            </p:cNvPr>
            <p:cNvSpPr/>
            <p:nvPr/>
          </p:nvSpPr>
          <p:spPr>
            <a:xfrm>
              <a:off x="2406038" y="2804348"/>
              <a:ext cx="7188254" cy="1298448"/>
            </a:xfrm>
            <a:prstGeom prst="roundRect">
              <a:avLst/>
            </a:prstGeom>
            <a:solidFill>
              <a:schemeClr val="bg1">
                <a:lumMod val="95000"/>
              </a:schemeClr>
            </a:solidFill>
            <a:ln w="1095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532" name="Graphic 2" descr="Diagram showing responsibility zones.">
              <a:extLst>
                <a:ext uri="{FF2B5EF4-FFF2-40B4-BE49-F238E27FC236}">
                  <a16:creationId xmlns:a16="http://schemas.microsoft.com/office/drawing/2014/main" id="{3D33D667-8A26-2F32-F223-31788F4025F7}"/>
                </a:ext>
              </a:extLst>
            </p:cNvPr>
            <p:cNvGrpSpPr/>
            <p:nvPr/>
          </p:nvGrpSpPr>
          <p:grpSpPr>
            <a:xfrm>
              <a:off x="4550261" y="2804116"/>
              <a:ext cx="2616103" cy="306725"/>
              <a:chOff x="3146379" y="2800416"/>
              <a:chExt cx="2616103" cy="306725"/>
            </a:xfrm>
            <a:solidFill>
              <a:srgbClr val="E8E6DF"/>
            </a:solidFill>
            <a:effectLst/>
          </p:grpSpPr>
          <p:grpSp>
            <p:nvGrpSpPr>
              <p:cNvPr id="533" name="Graphic 2" descr="Diagram showing responsibility zones.">
                <a:extLst>
                  <a:ext uri="{FF2B5EF4-FFF2-40B4-BE49-F238E27FC236}">
                    <a16:creationId xmlns:a16="http://schemas.microsoft.com/office/drawing/2014/main" id="{06CBDC7D-7AA3-DBD1-B9F9-D145F7543700}"/>
                  </a:ext>
                </a:extLst>
              </p:cNvPr>
              <p:cNvGrpSpPr/>
              <p:nvPr/>
            </p:nvGrpSpPr>
            <p:grpSpPr>
              <a:xfrm>
                <a:off x="3157343" y="2811370"/>
                <a:ext cx="2605139" cy="295770"/>
                <a:chOff x="3157343" y="2811370"/>
                <a:chExt cx="2605139" cy="295770"/>
              </a:xfrm>
              <a:grpFill/>
            </p:grpSpPr>
            <p:sp>
              <p:nvSpPr>
                <p:cNvPr id="537" name="Freeform: Shape 536">
                  <a:extLst>
                    <a:ext uri="{FF2B5EF4-FFF2-40B4-BE49-F238E27FC236}">
                      <a16:creationId xmlns:a16="http://schemas.microsoft.com/office/drawing/2014/main" id="{12C0F4B6-7504-863D-008F-BDFF7899FB9B}"/>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8FC22AE3-94C6-4F91-3744-678DAD25D543}"/>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nvGrpSpPr>
              <p:cNvPr id="534" name="Graphic 2" descr="Diagram showing responsibility zones.">
                <a:extLst>
                  <a:ext uri="{FF2B5EF4-FFF2-40B4-BE49-F238E27FC236}">
                    <a16:creationId xmlns:a16="http://schemas.microsoft.com/office/drawing/2014/main" id="{CE4C2DD3-BB8A-5094-2A0F-B6FCF04124AC}"/>
                  </a:ext>
                </a:extLst>
              </p:cNvPr>
              <p:cNvGrpSpPr/>
              <p:nvPr/>
            </p:nvGrpSpPr>
            <p:grpSpPr>
              <a:xfrm>
                <a:off x="3146379" y="2800416"/>
                <a:ext cx="2605139" cy="295770"/>
                <a:chOff x="3146379" y="2800416"/>
                <a:chExt cx="2605139" cy="295770"/>
              </a:xfrm>
              <a:grpFill/>
            </p:grpSpPr>
            <p:sp>
              <p:nvSpPr>
                <p:cNvPr id="535" name="Freeform: Shape 534">
                  <a:extLst>
                    <a:ext uri="{FF2B5EF4-FFF2-40B4-BE49-F238E27FC236}">
                      <a16:creationId xmlns:a16="http://schemas.microsoft.com/office/drawing/2014/main" id="{AC7CDC7D-E848-699F-0C6C-B2ECFFA33010}"/>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3E6FA014-142D-17D5-02F2-B7BC5D8B7B40}"/>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grpSp>
          <p:nvGrpSpPr>
            <p:cNvPr id="539" name="Graphic 2" descr="Diagram showing responsibility zones.">
              <a:extLst>
                <a:ext uri="{FF2B5EF4-FFF2-40B4-BE49-F238E27FC236}">
                  <a16:creationId xmlns:a16="http://schemas.microsoft.com/office/drawing/2014/main" id="{FEE74C2E-140C-E29E-C38D-4B70012323C4}"/>
                </a:ext>
              </a:extLst>
            </p:cNvPr>
            <p:cNvGrpSpPr/>
            <p:nvPr/>
          </p:nvGrpSpPr>
          <p:grpSpPr>
            <a:xfrm>
              <a:off x="4550261" y="3130948"/>
              <a:ext cx="2616103" cy="306725"/>
              <a:chOff x="3146379" y="2800416"/>
              <a:chExt cx="2616103" cy="306725"/>
            </a:xfrm>
            <a:solidFill>
              <a:srgbClr val="E8E6DF"/>
            </a:solidFill>
            <a:effectLst/>
          </p:grpSpPr>
          <p:grpSp>
            <p:nvGrpSpPr>
              <p:cNvPr id="540" name="Graphic 2" descr="Diagram showing responsibility zones.">
                <a:extLst>
                  <a:ext uri="{FF2B5EF4-FFF2-40B4-BE49-F238E27FC236}">
                    <a16:creationId xmlns:a16="http://schemas.microsoft.com/office/drawing/2014/main" id="{595A4C68-F740-7A62-9849-7D728F002DC4}"/>
                  </a:ext>
                </a:extLst>
              </p:cNvPr>
              <p:cNvGrpSpPr/>
              <p:nvPr/>
            </p:nvGrpSpPr>
            <p:grpSpPr>
              <a:xfrm>
                <a:off x="3157343" y="2811370"/>
                <a:ext cx="2605139" cy="295770"/>
                <a:chOff x="3157343" y="2811370"/>
                <a:chExt cx="2605139" cy="295770"/>
              </a:xfrm>
              <a:grpFill/>
            </p:grpSpPr>
            <p:sp>
              <p:nvSpPr>
                <p:cNvPr id="544" name="Freeform: Shape 543">
                  <a:extLst>
                    <a:ext uri="{FF2B5EF4-FFF2-40B4-BE49-F238E27FC236}">
                      <a16:creationId xmlns:a16="http://schemas.microsoft.com/office/drawing/2014/main" id="{DCF60B01-B4AD-8E18-8C48-951D4EE53763}"/>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73B05586-B28B-06DC-8215-A88AD9FADD23}"/>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nvGrpSpPr>
              <p:cNvPr id="541" name="Graphic 2" descr="Diagram showing responsibility zones.">
                <a:extLst>
                  <a:ext uri="{FF2B5EF4-FFF2-40B4-BE49-F238E27FC236}">
                    <a16:creationId xmlns:a16="http://schemas.microsoft.com/office/drawing/2014/main" id="{E47579E2-5607-568C-A4A9-58959C35EC64}"/>
                  </a:ext>
                </a:extLst>
              </p:cNvPr>
              <p:cNvGrpSpPr/>
              <p:nvPr/>
            </p:nvGrpSpPr>
            <p:grpSpPr>
              <a:xfrm>
                <a:off x="3146379" y="2800416"/>
                <a:ext cx="2605139" cy="295770"/>
                <a:chOff x="3146379" y="2800416"/>
                <a:chExt cx="2605139" cy="295770"/>
              </a:xfrm>
              <a:grpFill/>
            </p:grpSpPr>
            <p:sp>
              <p:nvSpPr>
                <p:cNvPr id="542" name="Freeform: Shape 541">
                  <a:extLst>
                    <a:ext uri="{FF2B5EF4-FFF2-40B4-BE49-F238E27FC236}">
                      <a16:creationId xmlns:a16="http://schemas.microsoft.com/office/drawing/2014/main" id="{C3AC3254-B92F-AD2C-157F-FCFBCE60FD04}"/>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257D905B-3A63-F50F-2B33-36A4DF48FC71}"/>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grpSp>
          <p:nvGrpSpPr>
            <p:cNvPr id="546" name="Graphic 2" descr="Diagram showing responsibility zones.">
              <a:extLst>
                <a:ext uri="{FF2B5EF4-FFF2-40B4-BE49-F238E27FC236}">
                  <a16:creationId xmlns:a16="http://schemas.microsoft.com/office/drawing/2014/main" id="{8A638618-6E7B-C640-61BC-F71664FCBF03}"/>
                </a:ext>
              </a:extLst>
            </p:cNvPr>
            <p:cNvGrpSpPr/>
            <p:nvPr/>
          </p:nvGrpSpPr>
          <p:grpSpPr>
            <a:xfrm>
              <a:off x="4550261" y="3457780"/>
              <a:ext cx="2616103" cy="306725"/>
              <a:chOff x="3146379" y="2800416"/>
              <a:chExt cx="2616103" cy="306725"/>
            </a:xfrm>
            <a:solidFill>
              <a:srgbClr val="E8E6DF"/>
            </a:solidFill>
            <a:effectLst/>
          </p:grpSpPr>
          <p:grpSp>
            <p:nvGrpSpPr>
              <p:cNvPr id="547" name="Graphic 2" descr="Diagram showing responsibility zones.">
                <a:extLst>
                  <a:ext uri="{FF2B5EF4-FFF2-40B4-BE49-F238E27FC236}">
                    <a16:creationId xmlns:a16="http://schemas.microsoft.com/office/drawing/2014/main" id="{34D63045-C199-ADE3-9F39-40C3A1771D50}"/>
                  </a:ext>
                </a:extLst>
              </p:cNvPr>
              <p:cNvGrpSpPr/>
              <p:nvPr/>
            </p:nvGrpSpPr>
            <p:grpSpPr>
              <a:xfrm>
                <a:off x="3157343" y="2811370"/>
                <a:ext cx="2605139" cy="295770"/>
                <a:chOff x="3157343" y="2811370"/>
                <a:chExt cx="2605139" cy="295770"/>
              </a:xfrm>
              <a:grpFill/>
            </p:grpSpPr>
            <p:sp>
              <p:nvSpPr>
                <p:cNvPr id="551" name="Freeform: Shape 550">
                  <a:extLst>
                    <a:ext uri="{FF2B5EF4-FFF2-40B4-BE49-F238E27FC236}">
                      <a16:creationId xmlns:a16="http://schemas.microsoft.com/office/drawing/2014/main" id="{08B42894-E049-5164-5FAC-988005AA2918}"/>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8805C418-C5E0-14D0-6426-5635EC95C03B}"/>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nvGrpSpPr>
              <p:cNvPr id="548" name="Graphic 2" descr="Diagram showing responsibility zones.">
                <a:extLst>
                  <a:ext uri="{FF2B5EF4-FFF2-40B4-BE49-F238E27FC236}">
                    <a16:creationId xmlns:a16="http://schemas.microsoft.com/office/drawing/2014/main" id="{61185502-C3F5-898C-9B84-DC3A4E4CC429}"/>
                  </a:ext>
                </a:extLst>
              </p:cNvPr>
              <p:cNvGrpSpPr/>
              <p:nvPr/>
            </p:nvGrpSpPr>
            <p:grpSpPr>
              <a:xfrm>
                <a:off x="3146379" y="2800416"/>
                <a:ext cx="2605139" cy="295770"/>
                <a:chOff x="3146379" y="2800416"/>
                <a:chExt cx="2605139" cy="295770"/>
              </a:xfrm>
              <a:grpFill/>
            </p:grpSpPr>
            <p:sp>
              <p:nvSpPr>
                <p:cNvPr id="549" name="Freeform: Shape 548">
                  <a:extLst>
                    <a:ext uri="{FF2B5EF4-FFF2-40B4-BE49-F238E27FC236}">
                      <a16:creationId xmlns:a16="http://schemas.microsoft.com/office/drawing/2014/main" id="{54DDFEB7-5B1E-E509-C593-8B214050AD8F}"/>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BCC42604-5828-01E1-FE5D-BC2C61709B93}"/>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grpSp>
          <p:nvGrpSpPr>
            <p:cNvPr id="553" name="Graphic 2" descr="Diagram showing responsibility zones.">
              <a:extLst>
                <a:ext uri="{FF2B5EF4-FFF2-40B4-BE49-F238E27FC236}">
                  <a16:creationId xmlns:a16="http://schemas.microsoft.com/office/drawing/2014/main" id="{20F803CF-FAA0-E9C3-4A26-638899E720ED}"/>
                </a:ext>
              </a:extLst>
            </p:cNvPr>
            <p:cNvGrpSpPr/>
            <p:nvPr/>
          </p:nvGrpSpPr>
          <p:grpSpPr>
            <a:xfrm>
              <a:off x="4550261" y="3784611"/>
              <a:ext cx="2616103" cy="306725"/>
              <a:chOff x="3146379" y="2800416"/>
              <a:chExt cx="2616103" cy="306725"/>
            </a:xfrm>
            <a:solidFill>
              <a:srgbClr val="E8E6DF"/>
            </a:solidFill>
            <a:effectLst/>
          </p:grpSpPr>
          <p:grpSp>
            <p:nvGrpSpPr>
              <p:cNvPr id="554" name="Graphic 2" descr="Diagram showing responsibility zones.">
                <a:extLst>
                  <a:ext uri="{FF2B5EF4-FFF2-40B4-BE49-F238E27FC236}">
                    <a16:creationId xmlns:a16="http://schemas.microsoft.com/office/drawing/2014/main" id="{8236B95F-BF6F-FCB3-7AC5-BD2A6AE3C9F2}"/>
                  </a:ext>
                </a:extLst>
              </p:cNvPr>
              <p:cNvGrpSpPr/>
              <p:nvPr/>
            </p:nvGrpSpPr>
            <p:grpSpPr>
              <a:xfrm>
                <a:off x="3157343" y="2811370"/>
                <a:ext cx="2605139" cy="295770"/>
                <a:chOff x="3157343" y="2811370"/>
                <a:chExt cx="2605139" cy="295770"/>
              </a:xfrm>
              <a:grpFill/>
            </p:grpSpPr>
            <p:sp>
              <p:nvSpPr>
                <p:cNvPr id="558" name="Freeform: Shape 557">
                  <a:extLst>
                    <a:ext uri="{FF2B5EF4-FFF2-40B4-BE49-F238E27FC236}">
                      <a16:creationId xmlns:a16="http://schemas.microsoft.com/office/drawing/2014/main" id="{EE45D7DF-522D-3B93-0C20-2511C79B418F}"/>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4FB6BC3F-93B1-5094-8973-3C7111381563}"/>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nvGrpSpPr>
              <p:cNvPr id="555" name="Graphic 2" descr="Diagram showing responsibility zones.">
                <a:extLst>
                  <a:ext uri="{FF2B5EF4-FFF2-40B4-BE49-F238E27FC236}">
                    <a16:creationId xmlns:a16="http://schemas.microsoft.com/office/drawing/2014/main" id="{1BED3F9C-3420-2674-7F9C-E68C7B58B997}"/>
                  </a:ext>
                </a:extLst>
              </p:cNvPr>
              <p:cNvGrpSpPr/>
              <p:nvPr/>
            </p:nvGrpSpPr>
            <p:grpSpPr>
              <a:xfrm>
                <a:off x="3146379" y="2800416"/>
                <a:ext cx="2605139" cy="295770"/>
                <a:chOff x="3146379" y="2800416"/>
                <a:chExt cx="2605139" cy="295770"/>
              </a:xfrm>
              <a:grpFill/>
            </p:grpSpPr>
            <p:sp>
              <p:nvSpPr>
                <p:cNvPr id="556" name="Freeform: Shape 555">
                  <a:extLst>
                    <a:ext uri="{FF2B5EF4-FFF2-40B4-BE49-F238E27FC236}">
                      <a16:creationId xmlns:a16="http://schemas.microsoft.com/office/drawing/2014/main" id="{186E6111-32B4-6A91-0A9B-54C016B39B6E}"/>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3D9116D8-6FD2-6CD8-2D2E-CAFB672644EC}"/>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sp>
          <p:nvSpPr>
            <p:cNvPr id="503" name="Rectangle: Rounded Corners 502">
              <a:extLst>
                <a:ext uri="{FF2B5EF4-FFF2-40B4-BE49-F238E27FC236}">
                  <a16:creationId xmlns:a16="http://schemas.microsoft.com/office/drawing/2014/main" id="{635850B9-A5F3-F449-B25D-88F977E2D866}"/>
                </a:ext>
                <a:ext uri="{C183D7F6-B498-43B3-948B-1728B52AA6E4}">
                  <adec:decorative xmlns:adec="http://schemas.microsoft.com/office/drawing/2017/decorative" val="1"/>
                </a:ext>
              </a:extLst>
            </p:cNvPr>
            <p:cNvSpPr/>
            <p:nvPr/>
          </p:nvSpPr>
          <p:spPr>
            <a:xfrm>
              <a:off x="2406038" y="1781129"/>
              <a:ext cx="7188254" cy="932789"/>
            </a:xfrm>
            <a:prstGeom prst="roundRect">
              <a:avLst/>
            </a:prstGeom>
            <a:solidFill>
              <a:schemeClr val="bg1">
                <a:lumMod val="95000"/>
              </a:schemeClr>
            </a:solidFill>
            <a:ln w="10955" cap="flat">
              <a:noFill/>
              <a:prstDash val="solid"/>
              <a:miter/>
            </a:ln>
            <a:effectLst/>
          </p:spPr>
          <p:txBody>
            <a:bodyPr rtlCol="0" anchor="ctr"/>
            <a:lstStyle/>
            <a:p>
              <a:endParaRPr lang="en-US"/>
            </a:p>
          </p:txBody>
        </p:sp>
        <p:grpSp>
          <p:nvGrpSpPr>
            <p:cNvPr id="518" name="Graphic 2" descr="Diagram showing responsibility zones.">
              <a:extLst>
                <a:ext uri="{FF2B5EF4-FFF2-40B4-BE49-F238E27FC236}">
                  <a16:creationId xmlns:a16="http://schemas.microsoft.com/office/drawing/2014/main" id="{63DE4E5B-2F46-04A4-EAB0-30B4C7E9D376}"/>
                </a:ext>
              </a:extLst>
            </p:cNvPr>
            <p:cNvGrpSpPr/>
            <p:nvPr/>
          </p:nvGrpSpPr>
          <p:grpSpPr>
            <a:xfrm>
              <a:off x="4550261" y="2094153"/>
              <a:ext cx="2616103" cy="306725"/>
              <a:chOff x="3146379" y="2800416"/>
              <a:chExt cx="2616103" cy="306725"/>
            </a:xfrm>
            <a:solidFill>
              <a:srgbClr val="E8E6DF"/>
            </a:solidFill>
            <a:effectLst/>
          </p:grpSpPr>
          <p:grpSp>
            <p:nvGrpSpPr>
              <p:cNvPr id="519" name="Graphic 2" descr="Diagram showing responsibility zones.">
                <a:extLst>
                  <a:ext uri="{FF2B5EF4-FFF2-40B4-BE49-F238E27FC236}">
                    <a16:creationId xmlns:a16="http://schemas.microsoft.com/office/drawing/2014/main" id="{A4E4FAEF-9E29-0D08-CF92-8DF3269C298D}"/>
                  </a:ext>
                </a:extLst>
              </p:cNvPr>
              <p:cNvGrpSpPr/>
              <p:nvPr/>
            </p:nvGrpSpPr>
            <p:grpSpPr>
              <a:xfrm>
                <a:off x="3157343" y="2811370"/>
                <a:ext cx="2605139" cy="295770"/>
                <a:chOff x="3157343" y="2811370"/>
                <a:chExt cx="2605139" cy="295770"/>
              </a:xfrm>
              <a:grpFill/>
            </p:grpSpPr>
            <p:sp>
              <p:nvSpPr>
                <p:cNvPr id="523" name="Freeform: Shape 522">
                  <a:extLst>
                    <a:ext uri="{FF2B5EF4-FFF2-40B4-BE49-F238E27FC236}">
                      <a16:creationId xmlns:a16="http://schemas.microsoft.com/office/drawing/2014/main" id="{C71D105A-E785-7A7F-D005-8651DD409CC3}"/>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48DAC992-9377-BE5E-7D7A-EB7B7E17797C}"/>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nvGrpSpPr>
              <p:cNvPr id="520" name="Graphic 2" descr="Diagram showing responsibility zones.">
                <a:extLst>
                  <a:ext uri="{FF2B5EF4-FFF2-40B4-BE49-F238E27FC236}">
                    <a16:creationId xmlns:a16="http://schemas.microsoft.com/office/drawing/2014/main" id="{457CF70C-2CFD-4A78-DA88-05D6A10D8ABE}"/>
                  </a:ext>
                </a:extLst>
              </p:cNvPr>
              <p:cNvGrpSpPr/>
              <p:nvPr/>
            </p:nvGrpSpPr>
            <p:grpSpPr>
              <a:xfrm>
                <a:off x="3146379" y="2800416"/>
                <a:ext cx="2605139" cy="295770"/>
                <a:chOff x="3146379" y="2800416"/>
                <a:chExt cx="2605139" cy="295770"/>
              </a:xfrm>
              <a:grpFill/>
            </p:grpSpPr>
            <p:sp>
              <p:nvSpPr>
                <p:cNvPr id="521" name="Freeform: Shape 520">
                  <a:extLst>
                    <a:ext uri="{FF2B5EF4-FFF2-40B4-BE49-F238E27FC236}">
                      <a16:creationId xmlns:a16="http://schemas.microsoft.com/office/drawing/2014/main" id="{2ECCB958-B164-4DC1-B19C-BA51C36F5B39}"/>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FCD20890-73A3-0F46-770D-AAF1677CA6BF}"/>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grpSp>
          <p:nvGrpSpPr>
            <p:cNvPr id="525" name="Graphic 2" descr="Diagram showing responsibility zones.">
              <a:extLst>
                <a:ext uri="{FF2B5EF4-FFF2-40B4-BE49-F238E27FC236}">
                  <a16:creationId xmlns:a16="http://schemas.microsoft.com/office/drawing/2014/main" id="{255D3E19-7AC4-FFD2-828B-A3D4424E5FA3}"/>
                </a:ext>
              </a:extLst>
            </p:cNvPr>
            <p:cNvGrpSpPr/>
            <p:nvPr/>
          </p:nvGrpSpPr>
          <p:grpSpPr>
            <a:xfrm>
              <a:off x="4550261" y="1775558"/>
              <a:ext cx="2616103" cy="306725"/>
              <a:chOff x="3146379" y="2800416"/>
              <a:chExt cx="2616103" cy="306725"/>
            </a:xfrm>
            <a:solidFill>
              <a:srgbClr val="E8E6DF"/>
            </a:solidFill>
            <a:effectLst/>
          </p:grpSpPr>
          <p:grpSp>
            <p:nvGrpSpPr>
              <p:cNvPr id="526" name="Graphic 2" descr="Diagram showing responsibility zones.">
                <a:extLst>
                  <a:ext uri="{FF2B5EF4-FFF2-40B4-BE49-F238E27FC236}">
                    <a16:creationId xmlns:a16="http://schemas.microsoft.com/office/drawing/2014/main" id="{077736AD-EAEF-A363-9CB3-0F8365AC7B22}"/>
                  </a:ext>
                </a:extLst>
              </p:cNvPr>
              <p:cNvGrpSpPr/>
              <p:nvPr/>
            </p:nvGrpSpPr>
            <p:grpSpPr>
              <a:xfrm>
                <a:off x="3157343" y="2811370"/>
                <a:ext cx="2605139" cy="295770"/>
                <a:chOff x="3157343" y="2811370"/>
                <a:chExt cx="2605139" cy="295770"/>
              </a:xfrm>
              <a:grpFill/>
            </p:grpSpPr>
            <p:sp>
              <p:nvSpPr>
                <p:cNvPr id="530" name="Freeform: Shape 529">
                  <a:extLst>
                    <a:ext uri="{FF2B5EF4-FFF2-40B4-BE49-F238E27FC236}">
                      <a16:creationId xmlns:a16="http://schemas.microsoft.com/office/drawing/2014/main" id="{432B9582-3A7E-8F20-7DE0-102385A734A1}"/>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9289E6CE-A8BF-5A8B-5539-60446C3663A0}"/>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nvGrpSpPr>
              <p:cNvPr id="527" name="Graphic 2" descr="Diagram showing responsibility zones.">
                <a:extLst>
                  <a:ext uri="{FF2B5EF4-FFF2-40B4-BE49-F238E27FC236}">
                    <a16:creationId xmlns:a16="http://schemas.microsoft.com/office/drawing/2014/main" id="{069FDB37-B283-95AB-F8A2-E3B0123C73B8}"/>
                  </a:ext>
                </a:extLst>
              </p:cNvPr>
              <p:cNvGrpSpPr/>
              <p:nvPr/>
            </p:nvGrpSpPr>
            <p:grpSpPr>
              <a:xfrm>
                <a:off x="3146379" y="2800416"/>
                <a:ext cx="2605139" cy="295770"/>
                <a:chOff x="3146379" y="2800416"/>
                <a:chExt cx="2605139" cy="295770"/>
              </a:xfrm>
              <a:grpFill/>
            </p:grpSpPr>
            <p:sp>
              <p:nvSpPr>
                <p:cNvPr id="528" name="Freeform: Shape 527">
                  <a:extLst>
                    <a:ext uri="{FF2B5EF4-FFF2-40B4-BE49-F238E27FC236}">
                      <a16:creationId xmlns:a16="http://schemas.microsoft.com/office/drawing/2014/main" id="{BD1E2E9A-5C2E-D4A0-8F7E-D3F2E31C60FA}"/>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0F273C07-702D-CB63-D468-645276BD7162}"/>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grpSp>
          <p:nvGrpSpPr>
            <p:cNvPr id="511" name="Graphic 2" descr="Diagram showing responsibility zones.">
              <a:extLst>
                <a:ext uri="{FF2B5EF4-FFF2-40B4-BE49-F238E27FC236}">
                  <a16:creationId xmlns:a16="http://schemas.microsoft.com/office/drawing/2014/main" id="{8DD314C4-53FF-93CF-23CE-59B66DC28FB0}"/>
                </a:ext>
              </a:extLst>
            </p:cNvPr>
            <p:cNvGrpSpPr/>
            <p:nvPr/>
          </p:nvGrpSpPr>
          <p:grpSpPr>
            <a:xfrm>
              <a:off x="4550261" y="2416308"/>
              <a:ext cx="2616103" cy="306725"/>
              <a:chOff x="3146379" y="2800416"/>
              <a:chExt cx="2616103" cy="306725"/>
            </a:xfrm>
            <a:solidFill>
              <a:srgbClr val="E8E6DF"/>
            </a:solidFill>
            <a:effectLst/>
          </p:grpSpPr>
          <p:grpSp>
            <p:nvGrpSpPr>
              <p:cNvPr id="512" name="Graphic 2" descr="Diagram showing responsibility zones.">
                <a:extLst>
                  <a:ext uri="{FF2B5EF4-FFF2-40B4-BE49-F238E27FC236}">
                    <a16:creationId xmlns:a16="http://schemas.microsoft.com/office/drawing/2014/main" id="{C68952CD-DD56-5519-E243-A77B8A06EC0B}"/>
                  </a:ext>
                </a:extLst>
              </p:cNvPr>
              <p:cNvGrpSpPr/>
              <p:nvPr/>
            </p:nvGrpSpPr>
            <p:grpSpPr>
              <a:xfrm>
                <a:off x="3157343" y="2811370"/>
                <a:ext cx="2605139" cy="295770"/>
                <a:chOff x="3157343" y="2811370"/>
                <a:chExt cx="2605139" cy="295770"/>
              </a:xfrm>
              <a:grpFill/>
            </p:grpSpPr>
            <p:sp>
              <p:nvSpPr>
                <p:cNvPr id="516" name="Freeform: Shape 515">
                  <a:extLst>
                    <a:ext uri="{FF2B5EF4-FFF2-40B4-BE49-F238E27FC236}">
                      <a16:creationId xmlns:a16="http://schemas.microsoft.com/office/drawing/2014/main" id="{5170B870-42D4-134E-A71F-F61707D35108}"/>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4A6092FC-4EEB-CC7E-89D0-263A49719477}"/>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nvGrpSpPr>
              <p:cNvPr id="513" name="Graphic 2" descr="Diagram showing responsibility zones.">
                <a:extLst>
                  <a:ext uri="{FF2B5EF4-FFF2-40B4-BE49-F238E27FC236}">
                    <a16:creationId xmlns:a16="http://schemas.microsoft.com/office/drawing/2014/main" id="{35DFAE78-6B0F-4942-98F6-0CCC2B7E160C}"/>
                  </a:ext>
                </a:extLst>
              </p:cNvPr>
              <p:cNvGrpSpPr/>
              <p:nvPr/>
            </p:nvGrpSpPr>
            <p:grpSpPr>
              <a:xfrm>
                <a:off x="3146379" y="2800416"/>
                <a:ext cx="2605139" cy="295770"/>
                <a:chOff x="3146379" y="2800416"/>
                <a:chExt cx="2605139" cy="295770"/>
              </a:xfrm>
              <a:grpFill/>
            </p:grpSpPr>
            <p:sp>
              <p:nvSpPr>
                <p:cNvPr id="514" name="Freeform: Shape 513">
                  <a:extLst>
                    <a:ext uri="{FF2B5EF4-FFF2-40B4-BE49-F238E27FC236}">
                      <a16:creationId xmlns:a16="http://schemas.microsoft.com/office/drawing/2014/main" id="{1B5772BC-A58E-3DA5-A954-8A9BBACE68F7}"/>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334CCEC0-B952-D57B-17F9-82DDE91E3910}"/>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endParaRPr lang="en-US"/>
                </a:p>
              </p:txBody>
            </p:sp>
          </p:grpSp>
        </p:grpSp>
        <p:sp>
          <p:nvSpPr>
            <p:cNvPr id="505" name="Freeform: Shape 504">
              <a:extLst>
                <a:ext uri="{FF2B5EF4-FFF2-40B4-BE49-F238E27FC236}">
                  <a16:creationId xmlns:a16="http://schemas.microsoft.com/office/drawing/2014/main" id="{7383F013-0895-9BB5-065B-4C3102EBCDE6}"/>
                </a:ext>
              </a:extLst>
            </p:cNvPr>
            <p:cNvSpPr/>
            <p:nvPr/>
          </p:nvSpPr>
          <p:spPr>
            <a:xfrm>
              <a:off x="2346028" y="1935328"/>
              <a:ext cx="7188254" cy="674795"/>
            </a:xfrm>
            <a:custGeom>
              <a:avLst/>
              <a:gdLst>
                <a:gd name="connsiteX0" fmla="*/ 0 w 7188254"/>
                <a:gd name="connsiteY0" fmla="*/ 0 h 674795"/>
                <a:gd name="connsiteX1" fmla="*/ 7188254 w 7188254"/>
                <a:gd name="connsiteY1" fmla="*/ 0 h 674795"/>
                <a:gd name="connsiteX2" fmla="*/ 7188254 w 7188254"/>
                <a:gd name="connsiteY2" fmla="*/ 674795 h 674795"/>
                <a:gd name="connsiteX3" fmla="*/ 0 w 7188254"/>
                <a:gd name="connsiteY3" fmla="*/ 674795 h 674795"/>
              </a:gdLst>
              <a:ahLst/>
              <a:cxnLst>
                <a:cxn ang="0">
                  <a:pos x="connsiteX0" y="connsiteY0"/>
                </a:cxn>
                <a:cxn ang="0">
                  <a:pos x="connsiteX1" y="connsiteY1"/>
                </a:cxn>
                <a:cxn ang="0">
                  <a:pos x="connsiteX2" y="connsiteY2"/>
                </a:cxn>
                <a:cxn ang="0">
                  <a:pos x="connsiteX3" y="connsiteY3"/>
                </a:cxn>
              </a:cxnLst>
              <a:rect l="l" t="t" r="r" b="b"/>
              <a:pathLst>
                <a:path w="7188254" h="674795">
                  <a:moveTo>
                    <a:pt x="0" y="0"/>
                  </a:moveTo>
                  <a:lnTo>
                    <a:pt x="7188254" y="0"/>
                  </a:lnTo>
                  <a:lnTo>
                    <a:pt x="7188254" y="674795"/>
                  </a:lnTo>
                  <a:lnTo>
                    <a:pt x="0" y="674795"/>
                  </a:lnTo>
                  <a:close/>
                </a:path>
              </a:pathLst>
            </a:custGeom>
            <a:noFill/>
            <a:ln w="1095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AB2C7137-C3AC-A182-0149-C612DB406882}"/>
                </a:ext>
              </a:extLst>
            </p:cNvPr>
            <p:cNvSpPr/>
            <p:nvPr/>
          </p:nvSpPr>
          <p:spPr>
            <a:xfrm>
              <a:off x="7304125" y="1779775"/>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4DD8E7CC-55A8-8EE6-9266-5090D6A148D1}"/>
                </a:ext>
              </a:extLst>
            </p:cNvPr>
            <p:cNvSpPr/>
            <p:nvPr/>
          </p:nvSpPr>
          <p:spPr>
            <a:xfrm>
              <a:off x="7304125" y="2111082"/>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1675438-3907-ED8D-860C-688F0FB7E362}"/>
                </a:ext>
              </a:extLst>
            </p:cNvPr>
            <p:cNvSpPr/>
            <p:nvPr/>
          </p:nvSpPr>
          <p:spPr>
            <a:xfrm>
              <a:off x="7304125" y="2442400"/>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E89EDFF-DF2A-B9F2-F97B-807FE009AFD4}"/>
                </a:ext>
              </a:extLst>
            </p:cNvPr>
            <p:cNvSpPr/>
            <p:nvPr/>
          </p:nvSpPr>
          <p:spPr>
            <a:xfrm>
              <a:off x="7880852" y="1779775"/>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D3BEA3E3-EDC2-FDEC-A803-3A30579C3371}"/>
                </a:ext>
              </a:extLst>
            </p:cNvPr>
            <p:cNvSpPr/>
            <p:nvPr/>
          </p:nvSpPr>
          <p:spPr>
            <a:xfrm>
              <a:off x="7880852" y="2111082"/>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132B0C3-F92C-F728-0EFA-2E1A09F8EE4B}"/>
                </a:ext>
              </a:extLst>
            </p:cNvPr>
            <p:cNvSpPr/>
            <p:nvPr/>
          </p:nvSpPr>
          <p:spPr>
            <a:xfrm>
              <a:off x="7880852" y="2442400"/>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18DB68C7-3ADF-25F1-9A45-273FCB362970}"/>
                </a:ext>
              </a:extLst>
            </p:cNvPr>
            <p:cNvSpPr/>
            <p:nvPr/>
          </p:nvSpPr>
          <p:spPr>
            <a:xfrm>
              <a:off x="8457579" y="1779775"/>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80BFF0DC-2208-9A36-0DC6-A4A7EC9DAB28}"/>
                </a:ext>
              </a:extLst>
            </p:cNvPr>
            <p:cNvSpPr/>
            <p:nvPr/>
          </p:nvSpPr>
          <p:spPr>
            <a:xfrm>
              <a:off x="8457579" y="2111082"/>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2BFB8B23-19DF-5D16-00CC-438CFEA62ADE}"/>
                </a:ext>
              </a:extLst>
            </p:cNvPr>
            <p:cNvSpPr/>
            <p:nvPr/>
          </p:nvSpPr>
          <p:spPr>
            <a:xfrm>
              <a:off x="8457579" y="2442400"/>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E4CC46B2-E6AD-4419-7FE5-56E849EC5CF8}"/>
                </a:ext>
              </a:extLst>
            </p:cNvPr>
            <p:cNvSpPr/>
            <p:nvPr/>
          </p:nvSpPr>
          <p:spPr>
            <a:xfrm>
              <a:off x="8457579" y="2773707"/>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7E2092B-8DAF-7917-E8B4-254DDAC5AD83}"/>
                </a:ext>
              </a:extLst>
            </p:cNvPr>
            <p:cNvSpPr/>
            <p:nvPr/>
          </p:nvSpPr>
          <p:spPr>
            <a:xfrm>
              <a:off x="8457579" y="3105024"/>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048E4EDC-153D-33D9-F948-64D173C0A7D2}"/>
                </a:ext>
              </a:extLst>
            </p:cNvPr>
            <p:cNvSpPr/>
            <p:nvPr/>
          </p:nvSpPr>
          <p:spPr>
            <a:xfrm>
              <a:off x="8457579" y="3436331"/>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B0A0259E-FD42-F5F1-4982-D00970D95C99}"/>
                </a:ext>
              </a:extLst>
            </p:cNvPr>
            <p:cNvSpPr/>
            <p:nvPr/>
          </p:nvSpPr>
          <p:spPr>
            <a:xfrm>
              <a:off x="8457579" y="3767639"/>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3AFD433C-62D3-45F2-550C-2976F9819B99}"/>
                </a:ext>
              </a:extLst>
            </p:cNvPr>
            <p:cNvSpPr/>
            <p:nvPr/>
          </p:nvSpPr>
          <p:spPr>
            <a:xfrm>
              <a:off x="9034306" y="1779775"/>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1B70C4B8-76EF-DD3F-7742-B1A4995C6FAB}"/>
                </a:ext>
              </a:extLst>
            </p:cNvPr>
            <p:cNvSpPr/>
            <p:nvPr/>
          </p:nvSpPr>
          <p:spPr>
            <a:xfrm>
              <a:off x="9034306" y="2111082"/>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2052733B-F545-EAD9-D869-39AA9E4E2144}"/>
                </a:ext>
              </a:extLst>
            </p:cNvPr>
            <p:cNvSpPr/>
            <p:nvPr/>
          </p:nvSpPr>
          <p:spPr>
            <a:xfrm>
              <a:off x="9034306" y="2442400"/>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BBC30DB4-4440-18A2-A4A3-0918008C4516}"/>
                </a:ext>
              </a:extLst>
            </p:cNvPr>
            <p:cNvSpPr/>
            <p:nvPr/>
          </p:nvSpPr>
          <p:spPr>
            <a:xfrm>
              <a:off x="9034306" y="2773707"/>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1CEA00B-82B0-205E-D15A-F6A93C6BBB6B}"/>
                </a:ext>
              </a:extLst>
            </p:cNvPr>
            <p:cNvSpPr/>
            <p:nvPr/>
          </p:nvSpPr>
          <p:spPr>
            <a:xfrm>
              <a:off x="9034306" y="3105024"/>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AADFD6C0-F447-0E5D-1EA3-21C322775119}"/>
                </a:ext>
              </a:extLst>
            </p:cNvPr>
            <p:cNvSpPr/>
            <p:nvPr/>
          </p:nvSpPr>
          <p:spPr>
            <a:xfrm>
              <a:off x="9034306" y="3436331"/>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9A7B6419-3E8B-AF02-2197-A9399B806E6C}"/>
                </a:ext>
              </a:extLst>
            </p:cNvPr>
            <p:cNvSpPr/>
            <p:nvPr/>
          </p:nvSpPr>
          <p:spPr>
            <a:xfrm>
              <a:off x="9034306" y="3767639"/>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1E3C3103-AC84-B513-C74A-9D9AE5B367C3}"/>
                </a:ext>
              </a:extLst>
            </p:cNvPr>
            <p:cNvSpPr/>
            <p:nvPr/>
          </p:nvSpPr>
          <p:spPr>
            <a:xfrm>
              <a:off x="9034306" y="4098956"/>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AE73DF62-34D2-D016-A72B-E2E3E074083D}"/>
                </a:ext>
              </a:extLst>
            </p:cNvPr>
            <p:cNvSpPr/>
            <p:nvPr/>
          </p:nvSpPr>
          <p:spPr>
            <a:xfrm>
              <a:off x="9034306" y="4430263"/>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662D50D8-CFDE-6F05-E90A-9C284DB78CF0}"/>
                </a:ext>
              </a:extLst>
            </p:cNvPr>
            <p:cNvSpPr/>
            <p:nvPr/>
          </p:nvSpPr>
          <p:spPr>
            <a:xfrm>
              <a:off x="9034306" y="4761581"/>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E6B98F2F-8D24-5099-A1EB-D80AA813B82D}"/>
                </a:ext>
              </a:extLst>
            </p:cNvPr>
            <p:cNvSpPr/>
            <p:nvPr/>
          </p:nvSpPr>
          <p:spPr>
            <a:xfrm>
              <a:off x="7304125" y="3105024"/>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EF3206DB-4C7D-B618-BD85-6980916C17E1}"/>
                </a:ext>
              </a:extLst>
            </p:cNvPr>
            <p:cNvSpPr/>
            <p:nvPr/>
          </p:nvSpPr>
          <p:spPr>
            <a:xfrm>
              <a:off x="7304125" y="3436331"/>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35879B7E-BDE1-E6B4-6593-58FB8802E4C4}"/>
                </a:ext>
              </a:extLst>
            </p:cNvPr>
            <p:cNvSpPr/>
            <p:nvPr/>
          </p:nvSpPr>
          <p:spPr>
            <a:xfrm>
              <a:off x="7304125" y="3767639"/>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DA949540-6E00-A274-B4AD-31356086F98C}"/>
                </a:ext>
              </a:extLst>
            </p:cNvPr>
            <p:cNvSpPr/>
            <p:nvPr/>
          </p:nvSpPr>
          <p:spPr>
            <a:xfrm>
              <a:off x="7304125" y="4098956"/>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FB76D38C-141D-245D-558C-9E5BB4AA4E25}"/>
                </a:ext>
              </a:extLst>
            </p:cNvPr>
            <p:cNvSpPr/>
            <p:nvPr/>
          </p:nvSpPr>
          <p:spPr>
            <a:xfrm>
              <a:off x="7304125" y="4430263"/>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9377F600-D3F7-E2D2-2027-2EB367C0CA2C}"/>
                </a:ext>
              </a:extLst>
            </p:cNvPr>
            <p:cNvSpPr/>
            <p:nvPr/>
          </p:nvSpPr>
          <p:spPr>
            <a:xfrm>
              <a:off x="7304125" y="4761581"/>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D1409797-F8EF-0607-AF98-911E1A637D68}"/>
                </a:ext>
              </a:extLst>
            </p:cNvPr>
            <p:cNvSpPr/>
            <p:nvPr/>
          </p:nvSpPr>
          <p:spPr>
            <a:xfrm>
              <a:off x="8457579" y="4098956"/>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BF203DD-12EE-76D5-0FB9-83EF7998F01C}"/>
                </a:ext>
              </a:extLst>
            </p:cNvPr>
            <p:cNvSpPr/>
            <p:nvPr/>
          </p:nvSpPr>
          <p:spPr>
            <a:xfrm>
              <a:off x="8457579" y="4430263"/>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C0135B14-D848-1CC8-51FE-CD4F5DB32B73}"/>
                </a:ext>
              </a:extLst>
            </p:cNvPr>
            <p:cNvSpPr/>
            <p:nvPr/>
          </p:nvSpPr>
          <p:spPr>
            <a:xfrm>
              <a:off x="8457579" y="4761581"/>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B1F4E432-394F-F742-DB60-02C1949D0580}"/>
                </a:ext>
              </a:extLst>
            </p:cNvPr>
            <p:cNvSpPr/>
            <p:nvPr/>
          </p:nvSpPr>
          <p:spPr>
            <a:xfrm>
              <a:off x="7880852" y="3767639"/>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DF46DA5C-489C-6FCE-553A-61D6F4B4F9B1}"/>
                </a:ext>
              </a:extLst>
            </p:cNvPr>
            <p:cNvSpPr/>
            <p:nvPr/>
          </p:nvSpPr>
          <p:spPr>
            <a:xfrm>
              <a:off x="7880852" y="4098956"/>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D0D33811-DE5B-FFD1-537E-0A082EF40417}"/>
                </a:ext>
              </a:extLst>
            </p:cNvPr>
            <p:cNvSpPr/>
            <p:nvPr/>
          </p:nvSpPr>
          <p:spPr>
            <a:xfrm>
              <a:off x="7880852" y="4430263"/>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CC6782AA-E997-607D-9FDB-DCB60B8C0D9C}"/>
                </a:ext>
              </a:extLst>
            </p:cNvPr>
            <p:cNvSpPr/>
            <p:nvPr/>
          </p:nvSpPr>
          <p:spPr>
            <a:xfrm>
              <a:off x="7880852" y="4761581"/>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endParaRPr lang="en-US"/>
            </a:p>
          </p:txBody>
        </p:sp>
        <p:grpSp>
          <p:nvGrpSpPr>
            <p:cNvPr id="414" name="Graphic 2" descr="Diagram showing responsibility zones.">
              <a:extLst>
                <a:ext uri="{FF2B5EF4-FFF2-40B4-BE49-F238E27FC236}">
                  <a16:creationId xmlns:a16="http://schemas.microsoft.com/office/drawing/2014/main" id="{75787A12-2B69-21B9-176E-4872926DC9DB}"/>
                </a:ext>
              </a:extLst>
            </p:cNvPr>
            <p:cNvGrpSpPr/>
            <p:nvPr/>
          </p:nvGrpSpPr>
          <p:grpSpPr>
            <a:xfrm>
              <a:off x="7304125" y="2773707"/>
              <a:ext cx="296038" cy="295770"/>
              <a:chOff x="5896248" y="3463041"/>
              <a:chExt cx="296038" cy="295770"/>
            </a:xfrm>
          </p:grpSpPr>
          <p:sp>
            <p:nvSpPr>
              <p:cNvPr id="424" name="Freeform: Shape 423">
                <a:extLst>
                  <a:ext uri="{FF2B5EF4-FFF2-40B4-BE49-F238E27FC236}">
                    <a16:creationId xmlns:a16="http://schemas.microsoft.com/office/drawing/2014/main" id="{4317ACD3-CA83-AA22-7589-E2C2AA1CDE9D}"/>
                  </a:ext>
                </a:extLst>
              </p:cNvPr>
              <p:cNvSpPr/>
              <p:nvPr/>
            </p:nvSpPr>
            <p:spPr>
              <a:xfrm>
                <a:off x="5896248" y="3463041"/>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7149FD80-86D9-3F1C-2E71-B3D8372D899A}"/>
                  </a:ext>
                </a:extLst>
              </p:cNvPr>
              <p:cNvSpPr/>
              <p:nvPr/>
            </p:nvSpPr>
            <p:spPr>
              <a:xfrm>
                <a:off x="5896248" y="3463041"/>
                <a:ext cx="296038" cy="295770"/>
              </a:xfrm>
              <a:custGeom>
                <a:avLst/>
                <a:gdLst>
                  <a:gd name="connsiteX0" fmla="*/ 296039 w 296038"/>
                  <a:gd name="connsiteY0" fmla="*/ 0 h 295770"/>
                  <a:gd name="connsiteX1" fmla="*/ 296039 w 296038"/>
                  <a:gd name="connsiteY1" fmla="*/ 295771 h 295770"/>
                  <a:gd name="connsiteX2" fmla="*/ 0 w 296038"/>
                  <a:gd name="connsiteY2" fmla="*/ 295771 h 295770"/>
                </a:gdLst>
                <a:ahLst/>
                <a:cxnLst>
                  <a:cxn ang="0">
                    <a:pos x="connsiteX0" y="connsiteY0"/>
                  </a:cxn>
                  <a:cxn ang="0">
                    <a:pos x="connsiteX1" y="connsiteY1"/>
                  </a:cxn>
                  <a:cxn ang="0">
                    <a:pos x="connsiteX2" y="connsiteY2"/>
                  </a:cxn>
                </a:cxnLst>
                <a:rect l="l" t="t" r="r" b="b"/>
                <a:pathLst>
                  <a:path w="296038" h="295770">
                    <a:moveTo>
                      <a:pt x="296039" y="0"/>
                    </a:moveTo>
                    <a:lnTo>
                      <a:pt x="296039" y="295771"/>
                    </a:lnTo>
                    <a:lnTo>
                      <a:pt x="0" y="295771"/>
                    </a:lnTo>
                  </a:path>
                </a:pathLst>
              </a:custGeom>
              <a:solidFill>
                <a:srgbClr val="7030A0"/>
              </a:solidFill>
              <a:ln w="10955" cap="flat">
                <a:noFill/>
                <a:prstDash val="solid"/>
                <a:miter/>
              </a:ln>
            </p:spPr>
            <p:txBody>
              <a:bodyPr rtlCol="0" anchor="ctr"/>
              <a:lstStyle/>
              <a:p>
                <a:endParaRPr lang="en-US"/>
              </a:p>
            </p:txBody>
          </p:sp>
        </p:grpSp>
        <p:grpSp>
          <p:nvGrpSpPr>
            <p:cNvPr id="415" name="Graphic 2" descr="Diagram showing responsibility zones.">
              <a:extLst>
                <a:ext uri="{FF2B5EF4-FFF2-40B4-BE49-F238E27FC236}">
                  <a16:creationId xmlns:a16="http://schemas.microsoft.com/office/drawing/2014/main" id="{0D491DA1-5A9C-CDAF-814F-77A7292ADEBB}"/>
                </a:ext>
              </a:extLst>
            </p:cNvPr>
            <p:cNvGrpSpPr/>
            <p:nvPr/>
          </p:nvGrpSpPr>
          <p:grpSpPr>
            <a:xfrm>
              <a:off x="7880852" y="2773707"/>
              <a:ext cx="296038" cy="295770"/>
              <a:chOff x="6472975" y="3463041"/>
              <a:chExt cx="296038" cy="295770"/>
            </a:xfrm>
          </p:grpSpPr>
          <p:sp>
            <p:nvSpPr>
              <p:cNvPr id="422" name="Freeform: Shape 421">
                <a:extLst>
                  <a:ext uri="{FF2B5EF4-FFF2-40B4-BE49-F238E27FC236}">
                    <a16:creationId xmlns:a16="http://schemas.microsoft.com/office/drawing/2014/main" id="{D7B2F791-5802-75EF-97E8-8D140230168E}"/>
                  </a:ext>
                </a:extLst>
              </p:cNvPr>
              <p:cNvSpPr/>
              <p:nvPr/>
            </p:nvSpPr>
            <p:spPr>
              <a:xfrm>
                <a:off x="6472975" y="3463041"/>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EBD78D5-3398-3AFF-6286-39749658482C}"/>
                  </a:ext>
                </a:extLst>
              </p:cNvPr>
              <p:cNvSpPr/>
              <p:nvPr/>
            </p:nvSpPr>
            <p:spPr>
              <a:xfrm>
                <a:off x="6472975" y="3463041"/>
                <a:ext cx="296038" cy="295770"/>
              </a:xfrm>
              <a:custGeom>
                <a:avLst/>
                <a:gdLst>
                  <a:gd name="connsiteX0" fmla="*/ 296039 w 296038"/>
                  <a:gd name="connsiteY0" fmla="*/ 0 h 295770"/>
                  <a:gd name="connsiteX1" fmla="*/ 296039 w 296038"/>
                  <a:gd name="connsiteY1" fmla="*/ 295771 h 295770"/>
                  <a:gd name="connsiteX2" fmla="*/ 0 w 296038"/>
                  <a:gd name="connsiteY2" fmla="*/ 295771 h 295770"/>
                </a:gdLst>
                <a:ahLst/>
                <a:cxnLst>
                  <a:cxn ang="0">
                    <a:pos x="connsiteX0" y="connsiteY0"/>
                  </a:cxn>
                  <a:cxn ang="0">
                    <a:pos x="connsiteX1" y="connsiteY1"/>
                  </a:cxn>
                  <a:cxn ang="0">
                    <a:pos x="connsiteX2" y="connsiteY2"/>
                  </a:cxn>
                </a:cxnLst>
                <a:rect l="l" t="t" r="r" b="b"/>
                <a:pathLst>
                  <a:path w="296038" h="295770">
                    <a:moveTo>
                      <a:pt x="296039" y="0"/>
                    </a:moveTo>
                    <a:lnTo>
                      <a:pt x="296039" y="295771"/>
                    </a:lnTo>
                    <a:lnTo>
                      <a:pt x="0" y="295771"/>
                    </a:lnTo>
                  </a:path>
                </a:pathLst>
              </a:custGeom>
              <a:solidFill>
                <a:srgbClr val="7030A0"/>
              </a:solidFill>
              <a:ln w="10955" cap="flat">
                <a:noFill/>
                <a:prstDash val="solid"/>
                <a:miter/>
              </a:ln>
            </p:spPr>
            <p:txBody>
              <a:bodyPr rtlCol="0" anchor="ctr"/>
              <a:lstStyle/>
              <a:p>
                <a:endParaRPr lang="en-US"/>
              </a:p>
            </p:txBody>
          </p:sp>
        </p:grpSp>
        <p:grpSp>
          <p:nvGrpSpPr>
            <p:cNvPr id="416" name="Graphic 2" descr="Diagram showing responsibility zones.">
              <a:extLst>
                <a:ext uri="{FF2B5EF4-FFF2-40B4-BE49-F238E27FC236}">
                  <a16:creationId xmlns:a16="http://schemas.microsoft.com/office/drawing/2014/main" id="{47A3EC44-3C80-6C8B-4AD1-84E50654B384}"/>
                </a:ext>
              </a:extLst>
            </p:cNvPr>
            <p:cNvGrpSpPr/>
            <p:nvPr/>
          </p:nvGrpSpPr>
          <p:grpSpPr>
            <a:xfrm>
              <a:off x="7880852" y="3105024"/>
              <a:ext cx="296038" cy="295770"/>
              <a:chOff x="6472975" y="3794358"/>
              <a:chExt cx="296038" cy="295770"/>
            </a:xfrm>
          </p:grpSpPr>
          <p:sp>
            <p:nvSpPr>
              <p:cNvPr id="420" name="Freeform: Shape 419">
                <a:extLst>
                  <a:ext uri="{FF2B5EF4-FFF2-40B4-BE49-F238E27FC236}">
                    <a16:creationId xmlns:a16="http://schemas.microsoft.com/office/drawing/2014/main" id="{3235F343-E038-6DD7-0EAC-EA08A99BBA2E}"/>
                  </a:ext>
                </a:extLst>
              </p:cNvPr>
              <p:cNvSpPr/>
              <p:nvPr/>
            </p:nvSpPr>
            <p:spPr>
              <a:xfrm>
                <a:off x="6472975" y="3794358"/>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1AA813B6-0B82-CC3D-B8B7-B9E056BFF347}"/>
                  </a:ext>
                </a:extLst>
              </p:cNvPr>
              <p:cNvSpPr/>
              <p:nvPr/>
            </p:nvSpPr>
            <p:spPr>
              <a:xfrm>
                <a:off x="6472975" y="3794358"/>
                <a:ext cx="296038" cy="295770"/>
              </a:xfrm>
              <a:custGeom>
                <a:avLst/>
                <a:gdLst>
                  <a:gd name="connsiteX0" fmla="*/ 296039 w 296038"/>
                  <a:gd name="connsiteY0" fmla="*/ 0 h 295770"/>
                  <a:gd name="connsiteX1" fmla="*/ 296039 w 296038"/>
                  <a:gd name="connsiteY1" fmla="*/ 295771 h 295770"/>
                  <a:gd name="connsiteX2" fmla="*/ 0 w 296038"/>
                  <a:gd name="connsiteY2" fmla="*/ 295771 h 295770"/>
                </a:gdLst>
                <a:ahLst/>
                <a:cxnLst>
                  <a:cxn ang="0">
                    <a:pos x="connsiteX0" y="connsiteY0"/>
                  </a:cxn>
                  <a:cxn ang="0">
                    <a:pos x="connsiteX1" y="connsiteY1"/>
                  </a:cxn>
                  <a:cxn ang="0">
                    <a:pos x="connsiteX2" y="connsiteY2"/>
                  </a:cxn>
                </a:cxnLst>
                <a:rect l="l" t="t" r="r" b="b"/>
                <a:pathLst>
                  <a:path w="296038" h="295770">
                    <a:moveTo>
                      <a:pt x="296039" y="0"/>
                    </a:moveTo>
                    <a:lnTo>
                      <a:pt x="296039" y="295771"/>
                    </a:lnTo>
                    <a:lnTo>
                      <a:pt x="0" y="295771"/>
                    </a:lnTo>
                  </a:path>
                </a:pathLst>
              </a:custGeom>
              <a:solidFill>
                <a:srgbClr val="702573"/>
              </a:solidFill>
              <a:ln w="10955" cap="flat">
                <a:noFill/>
                <a:prstDash val="solid"/>
                <a:miter/>
              </a:ln>
            </p:spPr>
            <p:txBody>
              <a:bodyPr rtlCol="0" anchor="ctr"/>
              <a:lstStyle/>
              <a:p>
                <a:endParaRPr lang="en-US"/>
              </a:p>
            </p:txBody>
          </p:sp>
        </p:grpSp>
        <p:grpSp>
          <p:nvGrpSpPr>
            <p:cNvPr id="417" name="Graphic 2" descr="Diagram showing responsibility zones.">
              <a:extLst>
                <a:ext uri="{FF2B5EF4-FFF2-40B4-BE49-F238E27FC236}">
                  <a16:creationId xmlns:a16="http://schemas.microsoft.com/office/drawing/2014/main" id="{F89FAB4B-AD9C-CA52-994E-478E87AF1BA1}"/>
                </a:ext>
              </a:extLst>
            </p:cNvPr>
            <p:cNvGrpSpPr/>
            <p:nvPr/>
          </p:nvGrpSpPr>
          <p:grpSpPr>
            <a:xfrm>
              <a:off x="7880852" y="3436331"/>
              <a:ext cx="296038" cy="295770"/>
              <a:chOff x="6472975" y="4125665"/>
              <a:chExt cx="296038" cy="295770"/>
            </a:xfrm>
          </p:grpSpPr>
          <p:sp>
            <p:nvSpPr>
              <p:cNvPr id="418" name="Freeform: Shape 417">
                <a:extLst>
                  <a:ext uri="{FF2B5EF4-FFF2-40B4-BE49-F238E27FC236}">
                    <a16:creationId xmlns:a16="http://schemas.microsoft.com/office/drawing/2014/main" id="{AD1F4F09-EC76-ACF4-2763-54F5BA273D52}"/>
                  </a:ext>
                </a:extLst>
              </p:cNvPr>
              <p:cNvSpPr/>
              <p:nvPr/>
            </p:nvSpPr>
            <p:spPr>
              <a:xfrm>
                <a:off x="6472975" y="4125665"/>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06BC37D6-1DCA-6EF1-EDF3-D810333E4FBF}"/>
                  </a:ext>
                </a:extLst>
              </p:cNvPr>
              <p:cNvSpPr/>
              <p:nvPr/>
            </p:nvSpPr>
            <p:spPr>
              <a:xfrm>
                <a:off x="6472975" y="4125665"/>
                <a:ext cx="296038" cy="295770"/>
              </a:xfrm>
              <a:custGeom>
                <a:avLst/>
                <a:gdLst>
                  <a:gd name="connsiteX0" fmla="*/ 296039 w 296038"/>
                  <a:gd name="connsiteY0" fmla="*/ 0 h 295770"/>
                  <a:gd name="connsiteX1" fmla="*/ 296039 w 296038"/>
                  <a:gd name="connsiteY1" fmla="*/ 295771 h 295770"/>
                  <a:gd name="connsiteX2" fmla="*/ 0 w 296038"/>
                  <a:gd name="connsiteY2" fmla="*/ 295771 h 295770"/>
                </a:gdLst>
                <a:ahLst/>
                <a:cxnLst>
                  <a:cxn ang="0">
                    <a:pos x="connsiteX0" y="connsiteY0"/>
                  </a:cxn>
                  <a:cxn ang="0">
                    <a:pos x="connsiteX1" y="connsiteY1"/>
                  </a:cxn>
                  <a:cxn ang="0">
                    <a:pos x="connsiteX2" y="connsiteY2"/>
                  </a:cxn>
                </a:cxnLst>
                <a:rect l="l" t="t" r="r" b="b"/>
                <a:pathLst>
                  <a:path w="296038" h="295770">
                    <a:moveTo>
                      <a:pt x="296039" y="0"/>
                    </a:moveTo>
                    <a:lnTo>
                      <a:pt x="296039" y="295771"/>
                    </a:lnTo>
                    <a:lnTo>
                      <a:pt x="0" y="295771"/>
                    </a:lnTo>
                  </a:path>
                </a:pathLst>
              </a:custGeom>
              <a:solidFill>
                <a:srgbClr val="7030A0"/>
              </a:solidFill>
              <a:ln w="10955" cap="flat">
                <a:noFill/>
                <a:prstDash val="solid"/>
                <a:miter/>
              </a:ln>
            </p:spPr>
            <p:txBody>
              <a:bodyPr rtlCol="0" anchor="ctr"/>
              <a:lstStyle/>
              <a:p>
                <a:endParaRPr lang="en-US"/>
              </a:p>
            </p:txBody>
          </p:sp>
        </p:grpSp>
        <p:grpSp>
          <p:nvGrpSpPr>
            <p:cNvPr id="6" name="Graphic 2" descr="Diagram showing responsibility zones.">
              <a:extLst>
                <a:ext uri="{FF2B5EF4-FFF2-40B4-BE49-F238E27FC236}">
                  <a16:creationId xmlns:a16="http://schemas.microsoft.com/office/drawing/2014/main" id="{1D3B4F92-8001-2A15-C1DB-5EBE45DFED30}"/>
                </a:ext>
              </a:extLst>
            </p:cNvPr>
            <p:cNvGrpSpPr/>
            <p:nvPr/>
          </p:nvGrpSpPr>
          <p:grpSpPr>
            <a:xfrm>
              <a:off x="4654156" y="1885253"/>
              <a:ext cx="2390334" cy="3128710"/>
              <a:chOff x="3244499" y="2563836"/>
              <a:chExt cx="2390334" cy="3128710"/>
            </a:xfrm>
            <a:solidFill>
              <a:srgbClr val="2F2F2F"/>
            </a:solidFill>
          </p:grpSpPr>
          <p:sp>
            <p:nvSpPr>
              <p:cNvPr id="179" name="Freeform: Shape 178">
                <a:extLst>
                  <a:ext uri="{FF2B5EF4-FFF2-40B4-BE49-F238E27FC236}">
                    <a16:creationId xmlns:a16="http://schemas.microsoft.com/office/drawing/2014/main" id="{66946082-82EA-3137-3164-EB10644318CA}"/>
                  </a:ext>
                </a:extLst>
              </p:cNvPr>
              <p:cNvSpPr/>
              <p:nvPr/>
            </p:nvSpPr>
            <p:spPr>
              <a:xfrm>
                <a:off x="3256955" y="2571675"/>
                <a:ext cx="12598" cy="107353"/>
              </a:xfrm>
              <a:custGeom>
                <a:avLst/>
                <a:gdLst>
                  <a:gd name="connsiteX0" fmla="*/ 12598 w 12598"/>
                  <a:gd name="connsiteY0" fmla="*/ 107354 h 107353"/>
                  <a:gd name="connsiteX1" fmla="*/ 0 w 12598"/>
                  <a:gd name="connsiteY1" fmla="*/ 107354 h 107353"/>
                  <a:gd name="connsiteX2" fmla="*/ 0 w 12598"/>
                  <a:gd name="connsiteY2" fmla="*/ 0 h 107353"/>
                  <a:gd name="connsiteX3" fmla="*/ 12598 w 12598"/>
                  <a:gd name="connsiteY3" fmla="*/ 0 h 107353"/>
                </a:gdLst>
                <a:ahLst/>
                <a:cxnLst>
                  <a:cxn ang="0">
                    <a:pos x="connsiteX0" y="connsiteY0"/>
                  </a:cxn>
                  <a:cxn ang="0">
                    <a:pos x="connsiteX1" y="connsiteY1"/>
                  </a:cxn>
                  <a:cxn ang="0">
                    <a:pos x="connsiteX2" y="connsiteY2"/>
                  </a:cxn>
                  <a:cxn ang="0">
                    <a:pos x="connsiteX3" y="connsiteY3"/>
                  </a:cxn>
                </a:cxnLst>
                <a:rect l="l" t="t" r="r" b="b"/>
                <a:pathLst>
                  <a:path w="12598" h="107353">
                    <a:moveTo>
                      <a:pt x="12598" y="107354"/>
                    </a:moveTo>
                    <a:lnTo>
                      <a:pt x="0" y="107354"/>
                    </a:lnTo>
                    <a:lnTo>
                      <a:pt x="0" y="0"/>
                    </a:lnTo>
                    <a:lnTo>
                      <a:pt x="12598" y="0"/>
                    </a:lnTo>
                    <a:close/>
                  </a:path>
                </a:pathLst>
              </a:custGeom>
              <a:solidFill>
                <a:srgbClr val="2F2F2F"/>
              </a:solidFill>
              <a:ln w="1095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EB2A6F42-8663-5360-63BA-5D3043776B56}"/>
                  </a:ext>
                </a:extLst>
              </p:cNvPr>
              <p:cNvSpPr/>
              <p:nvPr/>
            </p:nvSpPr>
            <p:spPr>
              <a:xfrm>
                <a:off x="3294398" y="2600550"/>
                <a:ext cx="63819" cy="78522"/>
              </a:xfrm>
              <a:custGeom>
                <a:avLst/>
                <a:gdLst>
                  <a:gd name="connsiteX0" fmla="*/ 63681 w 63819"/>
                  <a:gd name="connsiteY0" fmla="*/ 78479 h 78522"/>
                  <a:gd name="connsiteX1" fmla="*/ 51390 w 63819"/>
                  <a:gd name="connsiteY1" fmla="*/ 78479 h 78522"/>
                  <a:gd name="connsiteX2" fmla="*/ 51390 w 63819"/>
                  <a:gd name="connsiteY2" fmla="*/ 34738 h 78522"/>
                  <a:gd name="connsiteX3" fmla="*/ 33551 w 63819"/>
                  <a:gd name="connsiteY3" fmla="*/ 10331 h 78522"/>
                  <a:gd name="connsiteX4" fmla="*/ 18299 w 63819"/>
                  <a:gd name="connsiteY4" fmla="*/ 17255 h 78522"/>
                  <a:gd name="connsiteX5" fmla="*/ 12269 w 63819"/>
                  <a:gd name="connsiteY5" fmla="*/ 34782 h 78522"/>
                  <a:gd name="connsiteX6" fmla="*/ 12269 w 63819"/>
                  <a:gd name="connsiteY6" fmla="*/ 78523 h 78522"/>
                  <a:gd name="connsiteX7" fmla="*/ 0 w 63819"/>
                  <a:gd name="connsiteY7" fmla="*/ 78523 h 78522"/>
                  <a:gd name="connsiteX8" fmla="*/ 0 w 63819"/>
                  <a:gd name="connsiteY8" fmla="*/ 1842 h 78522"/>
                  <a:gd name="connsiteX9" fmla="*/ 12291 w 63819"/>
                  <a:gd name="connsiteY9" fmla="*/ 1842 h 78522"/>
                  <a:gd name="connsiteX10" fmla="*/ 12291 w 63819"/>
                  <a:gd name="connsiteY10" fmla="*/ 14571 h 78522"/>
                  <a:gd name="connsiteX11" fmla="*/ 12587 w 63819"/>
                  <a:gd name="connsiteY11" fmla="*/ 14571 h 78522"/>
                  <a:gd name="connsiteX12" fmla="*/ 37805 w 63819"/>
                  <a:gd name="connsiteY12" fmla="*/ 45 h 78522"/>
                  <a:gd name="connsiteX13" fmla="*/ 57070 w 63819"/>
                  <a:gd name="connsiteY13" fmla="*/ 8162 h 78522"/>
                  <a:gd name="connsiteX14" fmla="*/ 63736 w 63819"/>
                  <a:gd name="connsiteY14" fmla="*/ 31638 h 7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9" h="78522">
                    <a:moveTo>
                      <a:pt x="63681" y="78479"/>
                    </a:moveTo>
                    <a:lnTo>
                      <a:pt x="51390" y="78479"/>
                    </a:lnTo>
                    <a:lnTo>
                      <a:pt x="51390" y="34738"/>
                    </a:lnTo>
                    <a:cubicBezTo>
                      <a:pt x="51390" y="18474"/>
                      <a:pt x="45447" y="10339"/>
                      <a:pt x="33551" y="10331"/>
                    </a:cubicBezTo>
                    <a:cubicBezTo>
                      <a:pt x="27685" y="10211"/>
                      <a:pt x="22071" y="12757"/>
                      <a:pt x="18299" y="17255"/>
                    </a:cubicBezTo>
                    <a:cubicBezTo>
                      <a:pt x="14177" y="22146"/>
                      <a:pt x="12028" y="28394"/>
                      <a:pt x="12269" y="34782"/>
                    </a:cubicBezTo>
                    <a:lnTo>
                      <a:pt x="12269" y="78523"/>
                    </a:lnTo>
                    <a:lnTo>
                      <a:pt x="0" y="78523"/>
                    </a:lnTo>
                    <a:lnTo>
                      <a:pt x="0" y="1842"/>
                    </a:lnTo>
                    <a:lnTo>
                      <a:pt x="12291" y="1842"/>
                    </a:lnTo>
                    <a:lnTo>
                      <a:pt x="12291" y="14571"/>
                    </a:lnTo>
                    <a:lnTo>
                      <a:pt x="12587" y="14571"/>
                    </a:lnTo>
                    <a:cubicBezTo>
                      <a:pt x="17565" y="5350"/>
                      <a:pt x="27323" y="-273"/>
                      <a:pt x="37805" y="45"/>
                    </a:cubicBezTo>
                    <a:cubicBezTo>
                      <a:pt x="45140" y="-410"/>
                      <a:pt x="52278" y="2594"/>
                      <a:pt x="57070" y="8162"/>
                    </a:cubicBezTo>
                    <a:cubicBezTo>
                      <a:pt x="61949" y="14979"/>
                      <a:pt x="64306" y="23277"/>
                      <a:pt x="63736" y="31638"/>
                    </a:cubicBezTo>
                    <a:close/>
                  </a:path>
                </a:pathLst>
              </a:custGeom>
              <a:solidFill>
                <a:srgbClr val="2F2F2F"/>
              </a:solidFill>
              <a:ln w="1095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B4191F78-0C70-D7BE-8C65-4163CBA556A4}"/>
                  </a:ext>
                </a:extLst>
              </p:cNvPr>
              <p:cNvSpPr/>
              <p:nvPr/>
            </p:nvSpPr>
            <p:spPr>
              <a:xfrm>
                <a:off x="3370995" y="2563836"/>
                <a:ext cx="46401" cy="115192"/>
              </a:xfrm>
              <a:custGeom>
                <a:avLst/>
                <a:gdLst>
                  <a:gd name="connsiteX0" fmla="*/ 46401 w 46401"/>
                  <a:gd name="connsiteY0" fmla="*/ 12451 h 115192"/>
                  <a:gd name="connsiteX1" fmla="*/ 38233 w 46401"/>
                  <a:gd name="connsiteY1" fmla="*/ 10424 h 115192"/>
                  <a:gd name="connsiteX2" fmla="*/ 25339 w 46401"/>
                  <a:gd name="connsiteY2" fmla="*/ 26681 h 115192"/>
                  <a:gd name="connsiteX3" fmla="*/ 25339 w 46401"/>
                  <a:gd name="connsiteY3" fmla="*/ 38512 h 115192"/>
                  <a:gd name="connsiteX4" fmla="*/ 43320 w 46401"/>
                  <a:gd name="connsiteY4" fmla="*/ 38512 h 115192"/>
                  <a:gd name="connsiteX5" fmla="*/ 43320 w 46401"/>
                  <a:gd name="connsiteY5" fmla="*/ 48995 h 115192"/>
                  <a:gd name="connsiteX6" fmla="*/ 25372 w 46401"/>
                  <a:gd name="connsiteY6" fmla="*/ 48995 h 115192"/>
                  <a:gd name="connsiteX7" fmla="*/ 25372 w 46401"/>
                  <a:gd name="connsiteY7" fmla="*/ 115193 h 115192"/>
                  <a:gd name="connsiteX8" fmla="*/ 13157 w 46401"/>
                  <a:gd name="connsiteY8" fmla="*/ 115193 h 115192"/>
                  <a:gd name="connsiteX9" fmla="*/ 13157 w 46401"/>
                  <a:gd name="connsiteY9" fmla="*/ 48995 h 115192"/>
                  <a:gd name="connsiteX10" fmla="*/ 0 w 46401"/>
                  <a:gd name="connsiteY10" fmla="*/ 48995 h 115192"/>
                  <a:gd name="connsiteX11" fmla="*/ 0 w 46401"/>
                  <a:gd name="connsiteY11" fmla="*/ 38512 h 115192"/>
                  <a:gd name="connsiteX12" fmla="*/ 13157 w 46401"/>
                  <a:gd name="connsiteY12" fmla="*/ 38512 h 115192"/>
                  <a:gd name="connsiteX13" fmla="*/ 13157 w 46401"/>
                  <a:gd name="connsiteY13" fmla="*/ 26078 h 115192"/>
                  <a:gd name="connsiteX14" fmla="*/ 20120 w 46401"/>
                  <a:gd name="connsiteY14" fmla="*/ 7018 h 115192"/>
                  <a:gd name="connsiteX15" fmla="*/ 37432 w 46401"/>
                  <a:gd name="connsiteY15" fmla="*/ 18 h 115192"/>
                  <a:gd name="connsiteX16" fmla="*/ 46357 w 46401"/>
                  <a:gd name="connsiteY16" fmla="*/ 1365 h 11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401" h="115192">
                    <a:moveTo>
                      <a:pt x="46401" y="12451"/>
                    </a:moveTo>
                    <a:cubicBezTo>
                      <a:pt x="43901" y="11080"/>
                      <a:pt x="41084" y="10381"/>
                      <a:pt x="38233" y="10424"/>
                    </a:cubicBezTo>
                    <a:cubicBezTo>
                      <a:pt x="29637" y="10424"/>
                      <a:pt x="25339" y="15844"/>
                      <a:pt x="25339" y="26681"/>
                    </a:cubicBezTo>
                    <a:lnTo>
                      <a:pt x="25339" y="38512"/>
                    </a:lnTo>
                    <a:lnTo>
                      <a:pt x="43320" y="38512"/>
                    </a:lnTo>
                    <a:lnTo>
                      <a:pt x="43320" y="48995"/>
                    </a:lnTo>
                    <a:lnTo>
                      <a:pt x="25372" y="48995"/>
                    </a:lnTo>
                    <a:lnTo>
                      <a:pt x="25372" y="115193"/>
                    </a:lnTo>
                    <a:lnTo>
                      <a:pt x="13157" y="115193"/>
                    </a:lnTo>
                    <a:lnTo>
                      <a:pt x="13157" y="48995"/>
                    </a:lnTo>
                    <a:lnTo>
                      <a:pt x="0" y="48995"/>
                    </a:lnTo>
                    <a:lnTo>
                      <a:pt x="0" y="38512"/>
                    </a:lnTo>
                    <a:lnTo>
                      <a:pt x="13157" y="38512"/>
                    </a:lnTo>
                    <a:lnTo>
                      <a:pt x="13157" y="26078"/>
                    </a:lnTo>
                    <a:cubicBezTo>
                      <a:pt x="12774" y="19041"/>
                      <a:pt x="15295" y="12155"/>
                      <a:pt x="20120" y="7018"/>
                    </a:cubicBezTo>
                    <a:cubicBezTo>
                      <a:pt x="24681" y="2400"/>
                      <a:pt x="30942" y="-132"/>
                      <a:pt x="37432" y="18"/>
                    </a:cubicBezTo>
                    <a:cubicBezTo>
                      <a:pt x="40470" y="-98"/>
                      <a:pt x="43496" y="358"/>
                      <a:pt x="46357" y="1365"/>
                    </a:cubicBezTo>
                    <a:close/>
                  </a:path>
                </a:pathLst>
              </a:custGeom>
              <a:solidFill>
                <a:srgbClr val="2F2F2F"/>
              </a:solidFill>
              <a:ln w="1095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72A01BB-EA64-34C3-B72E-2AB97EDDA19B}"/>
                  </a:ext>
                </a:extLst>
              </p:cNvPr>
              <p:cNvSpPr/>
              <p:nvPr/>
            </p:nvSpPr>
            <p:spPr>
              <a:xfrm>
                <a:off x="3421380" y="2600508"/>
                <a:ext cx="75646" cy="80355"/>
              </a:xfrm>
              <a:custGeom>
                <a:avLst/>
                <a:gdLst>
                  <a:gd name="connsiteX0" fmla="*/ 37396 w 75646"/>
                  <a:gd name="connsiteY0" fmla="*/ 80318 h 80355"/>
                  <a:gd name="connsiteX1" fmla="*/ 10226 w 75646"/>
                  <a:gd name="connsiteY1" fmla="*/ 69572 h 80355"/>
                  <a:gd name="connsiteX2" fmla="*/ 73 w 75646"/>
                  <a:gd name="connsiteY2" fmla="*/ 41090 h 80355"/>
                  <a:gd name="connsiteX3" fmla="*/ 10643 w 75646"/>
                  <a:gd name="connsiteY3" fmla="*/ 10910 h 80355"/>
                  <a:gd name="connsiteX4" fmla="*/ 39150 w 75646"/>
                  <a:gd name="connsiteY4" fmla="*/ 54 h 80355"/>
                  <a:gd name="connsiteX5" fmla="*/ 65947 w 75646"/>
                  <a:gd name="connsiteY5" fmla="*/ 10604 h 80355"/>
                  <a:gd name="connsiteX6" fmla="*/ 75574 w 75646"/>
                  <a:gd name="connsiteY6" fmla="*/ 39885 h 80355"/>
                  <a:gd name="connsiteX7" fmla="*/ 65202 w 75646"/>
                  <a:gd name="connsiteY7" fmla="*/ 69276 h 80355"/>
                  <a:gd name="connsiteX8" fmla="*/ 37396 w 75646"/>
                  <a:gd name="connsiteY8" fmla="*/ 80318 h 80355"/>
                  <a:gd name="connsiteX9" fmla="*/ 38295 w 75646"/>
                  <a:gd name="connsiteY9" fmla="*/ 10374 h 80355"/>
                  <a:gd name="connsiteX10" fmla="*/ 19557 w 75646"/>
                  <a:gd name="connsiteY10" fmla="*/ 18425 h 80355"/>
                  <a:gd name="connsiteX11" fmla="*/ 12660 w 75646"/>
                  <a:gd name="connsiteY11" fmla="*/ 40630 h 80355"/>
                  <a:gd name="connsiteX12" fmla="*/ 19634 w 75646"/>
                  <a:gd name="connsiteY12" fmla="*/ 62122 h 80355"/>
                  <a:gd name="connsiteX13" fmla="*/ 38273 w 75646"/>
                  <a:gd name="connsiteY13" fmla="*/ 69977 h 80355"/>
                  <a:gd name="connsiteX14" fmla="*/ 56605 w 75646"/>
                  <a:gd name="connsiteY14" fmla="*/ 62309 h 80355"/>
                  <a:gd name="connsiteX15" fmla="*/ 63009 w 75646"/>
                  <a:gd name="connsiteY15" fmla="*/ 40400 h 80355"/>
                  <a:gd name="connsiteX16" fmla="*/ 56605 w 75646"/>
                  <a:gd name="connsiteY16" fmla="*/ 18239 h 80355"/>
                  <a:gd name="connsiteX17" fmla="*/ 38295 w 75646"/>
                  <a:gd name="connsiteY17" fmla="*/ 10374 h 8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46" h="80355">
                    <a:moveTo>
                      <a:pt x="37396" y="80318"/>
                    </a:moveTo>
                    <a:cubicBezTo>
                      <a:pt x="27221" y="80786"/>
                      <a:pt x="17331" y="76873"/>
                      <a:pt x="10226" y="69572"/>
                    </a:cubicBezTo>
                    <a:cubicBezTo>
                      <a:pt x="3220" y="61783"/>
                      <a:pt x="-431" y="51549"/>
                      <a:pt x="73" y="41090"/>
                    </a:cubicBezTo>
                    <a:cubicBezTo>
                      <a:pt x="-585" y="30023"/>
                      <a:pt x="3220" y="19152"/>
                      <a:pt x="10643" y="10910"/>
                    </a:cubicBezTo>
                    <a:cubicBezTo>
                      <a:pt x="18208" y="3468"/>
                      <a:pt x="28548" y="-469"/>
                      <a:pt x="39150" y="54"/>
                    </a:cubicBezTo>
                    <a:cubicBezTo>
                      <a:pt x="49193" y="-511"/>
                      <a:pt x="58985" y="3344"/>
                      <a:pt x="65947" y="10604"/>
                    </a:cubicBezTo>
                    <a:cubicBezTo>
                      <a:pt x="72767" y="18788"/>
                      <a:pt x="76199" y="29257"/>
                      <a:pt x="75574" y="39885"/>
                    </a:cubicBezTo>
                    <a:cubicBezTo>
                      <a:pt x="76100" y="50661"/>
                      <a:pt x="72383" y="61214"/>
                      <a:pt x="65202" y="69276"/>
                    </a:cubicBezTo>
                    <a:cubicBezTo>
                      <a:pt x="57943" y="76772"/>
                      <a:pt x="47823" y="80793"/>
                      <a:pt x="37396" y="80318"/>
                    </a:cubicBezTo>
                    <a:close/>
                    <a:moveTo>
                      <a:pt x="38295" y="10374"/>
                    </a:moveTo>
                    <a:cubicBezTo>
                      <a:pt x="31146" y="10052"/>
                      <a:pt x="24239" y="13018"/>
                      <a:pt x="19557" y="18425"/>
                    </a:cubicBezTo>
                    <a:cubicBezTo>
                      <a:pt x="14645" y="24749"/>
                      <a:pt x="12189" y="32639"/>
                      <a:pt x="12660" y="40630"/>
                    </a:cubicBezTo>
                    <a:cubicBezTo>
                      <a:pt x="12222" y="48412"/>
                      <a:pt x="14710" y="56077"/>
                      <a:pt x="19634" y="62122"/>
                    </a:cubicBezTo>
                    <a:cubicBezTo>
                      <a:pt x="24359" y="67390"/>
                      <a:pt x="31201" y="70272"/>
                      <a:pt x="38273" y="69977"/>
                    </a:cubicBezTo>
                    <a:cubicBezTo>
                      <a:pt x="45246" y="70402"/>
                      <a:pt x="52022" y="67569"/>
                      <a:pt x="56605" y="62309"/>
                    </a:cubicBezTo>
                    <a:cubicBezTo>
                      <a:pt x="61243" y="55979"/>
                      <a:pt x="63502" y="48227"/>
                      <a:pt x="63009" y="40400"/>
                    </a:cubicBezTo>
                    <a:cubicBezTo>
                      <a:pt x="63513" y="32494"/>
                      <a:pt x="61254" y="24657"/>
                      <a:pt x="56605" y="18239"/>
                    </a:cubicBezTo>
                    <a:cubicBezTo>
                      <a:pt x="52066" y="12897"/>
                      <a:pt x="45290" y="9987"/>
                      <a:pt x="38295" y="10374"/>
                    </a:cubicBezTo>
                    <a:close/>
                  </a:path>
                </a:pathLst>
              </a:custGeom>
              <a:solidFill>
                <a:srgbClr val="2F2F2F"/>
              </a:solidFill>
              <a:ln w="1095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5206404-6CD8-4DAC-359F-07282B235570}"/>
                  </a:ext>
                </a:extLst>
              </p:cNvPr>
              <p:cNvSpPr/>
              <p:nvPr/>
            </p:nvSpPr>
            <p:spPr>
              <a:xfrm>
                <a:off x="3515879" y="2600980"/>
                <a:ext cx="40019" cy="78048"/>
              </a:xfrm>
              <a:custGeom>
                <a:avLst/>
                <a:gdLst>
                  <a:gd name="connsiteX0" fmla="*/ 39976 w 40019"/>
                  <a:gd name="connsiteY0" fmla="*/ 13790 h 78048"/>
                  <a:gd name="connsiteX1" fmla="*/ 30678 w 40019"/>
                  <a:gd name="connsiteY1" fmla="*/ 11325 h 78048"/>
                  <a:gd name="connsiteX2" fmla="*/ 17521 w 40019"/>
                  <a:gd name="connsiteY2" fmla="*/ 18741 h 78048"/>
                  <a:gd name="connsiteX3" fmla="*/ 12236 w 40019"/>
                  <a:gd name="connsiteY3" fmla="*/ 38952 h 78048"/>
                  <a:gd name="connsiteX4" fmla="*/ 12236 w 40019"/>
                  <a:gd name="connsiteY4" fmla="*/ 78049 h 78048"/>
                  <a:gd name="connsiteX5" fmla="*/ 0 w 40019"/>
                  <a:gd name="connsiteY5" fmla="*/ 78049 h 78048"/>
                  <a:gd name="connsiteX6" fmla="*/ 0 w 40019"/>
                  <a:gd name="connsiteY6" fmla="*/ 1368 h 78048"/>
                  <a:gd name="connsiteX7" fmla="*/ 12291 w 40019"/>
                  <a:gd name="connsiteY7" fmla="*/ 1368 h 78048"/>
                  <a:gd name="connsiteX8" fmla="*/ 12291 w 40019"/>
                  <a:gd name="connsiteY8" fmla="*/ 17164 h 78048"/>
                  <a:gd name="connsiteX9" fmla="*/ 12598 w 40019"/>
                  <a:gd name="connsiteY9" fmla="*/ 17164 h 78048"/>
                  <a:gd name="connsiteX10" fmla="*/ 20613 w 40019"/>
                  <a:gd name="connsiteY10" fmla="*/ 4544 h 78048"/>
                  <a:gd name="connsiteX11" fmla="*/ 32674 w 40019"/>
                  <a:gd name="connsiteY11" fmla="*/ 20 h 78048"/>
                  <a:gd name="connsiteX12" fmla="*/ 40020 w 40019"/>
                  <a:gd name="connsiteY12" fmla="*/ 1061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19" h="78048">
                    <a:moveTo>
                      <a:pt x="39976" y="13790"/>
                    </a:moveTo>
                    <a:cubicBezTo>
                      <a:pt x="37224" y="11976"/>
                      <a:pt x="33968" y="11111"/>
                      <a:pt x="30678" y="11325"/>
                    </a:cubicBezTo>
                    <a:cubicBezTo>
                      <a:pt x="25306" y="11384"/>
                      <a:pt x="20350" y="14182"/>
                      <a:pt x="17521" y="18741"/>
                    </a:cubicBezTo>
                    <a:cubicBezTo>
                      <a:pt x="13694" y="24765"/>
                      <a:pt x="11852" y="31830"/>
                      <a:pt x="12236" y="38952"/>
                    </a:cubicBezTo>
                    <a:lnTo>
                      <a:pt x="12236" y="78049"/>
                    </a:lnTo>
                    <a:lnTo>
                      <a:pt x="0" y="78049"/>
                    </a:lnTo>
                    <a:lnTo>
                      <a:pt x="0" y="1368"/>
                    </a:lnTo>
                    <a:lnTo>
                      <a:pt x="12291" y="1368"/>
                    </a:lnTo>
                    <a:lnTo>
                      <a:pt x="12291" y="17164"/>
                    </a:lnTo>
                    <a:lnTo>
                      <a:pt x="12598" y="17164"/>
                    </a:lnTo>
                    <a:cubicBezTo>
                      <a:pt x="14012" y="12283"/>
                      <a:pt x="16797" y="7905"/>
                      <a:pt x="20613" y="4544"/>
                    </a:cubicBezTo>
                    <a:cubicBezTo>
                      <a:pt x="23946" y="1623"/>
                      <a:pt x="28233" y="15"/>
                      <a:pt x="32674" y="20"/>
                    </a:cubicBezTo>
                    <a:cubicBezTo>
                      <a:pt x="35163" y="-92"/>
                      <a:pt x="37663" y="261"/>
                      <a:pt x="40020" y="1061"/>
                    </a:cubicBezTo>
                    <a:close/>
                  </a:path>
                </a:pathLst>
              </a:custGeom>
              <a:solidFill>
                <a:srgbClr val="2F2F2F"/>
              </a:solidFill>
              <a:ln w="1095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15DAF86-26E6-9CD6-C440-D767BDAA2F2B}"/>
                  </a:ext>
                </a:extLst>
              </p:cNvPr>
              <p:cNvSpPr/>
              <p:nvPr/>
            </p:nvSpPr>
            <p:spPr>
              <a:xfrm>
                <a:off x="3569505" y="2600540"/>
                <a:ext cx="108986" cy="78488"/>
              </a:xfrm>
              <a:custGeom>
                <a:avLst/>
                <a:gdLst>
                  <a:gd name="connsiteX0" fmla="*/ 108953 w 108986"/>
                  <a:gd name="connsiteY0" fmla="*/ 78489 h 78488"/>
                  <a:gd name="connsiteX1" fmla="*/ 96662 w 108986"/>
                  <a:gd name="connsiteY1" fmla="*/ 78489 h 78488"/>
                  <a:gd name="connsiteX2" fmla="*/ 96662 w 108986"/>
                  <a:gd name="connsiteY2" fmla="*/ 34452 h 78488"/>
                  <a:gd name="connsiteX3" fmla="*/ 92726 w 108986"/>
                  <a:gd name="connsiteY3" fmla="*/ 16027 h 78488"/>
                  <a:gd name="connsiteX4" fmla="*/ 79492 w 108986"/>
                  <a:gd name="connsiteY4" fmla="*/ 10341 h 78488"/>
                  <a:gd name="connsiteX5" fmla="*/ 66115 w 108986"/>
                  <a:gd name="connsiteY5" fmla="*/ 17527 h 78488"/>
                  <a:gd name="connsiteX6" fmla="*/ 60633 w 108986"/>
                  <a:gd name="connsiteY6" fmla="*/ 34748 h 78488"/>
                  <a:gd name="connsiteX7" fmla="*/ 60633 w 108986"/>
                  <a:gd name="connsiteY7" fmla="*/ 78489 h 78488"/>
                  <a:gd name="connsiteX8" fmla="*/ 48342 w 108986"/>
                  <a:gd name="connsiteY8" fmla="*/ 78489 h 78488"/>
                  <a:gd name="connsiteX9" fmla="*/ 48342 w 108986"/>
                  <a:gd name="connsiteY9" fmla="*/ 32951 h 78488"/>
                  <a:gd name="connsiteX10" fmla="*/ 30887 w 108986"/>
                  <a:gd name="connsiteY10" fmla="*/ 10341 h 78488"/>
                  <a:gd name="connsiteX11" fmla="*/ 17543 w 108986"/>
                  <a:gd name="connsiteY11" fmla="*/ 17122 h 78488"/>
                  <a:gd name="connsiteX12" fmla="*/ 12291 w 108986"/>
                  <a:gd name="connsiteY12" fmla="*/ 34748 h 78488"/>
                  <a:gd name="connsiteX13" fmla="*/ 12291 w 108986"/>
                  <a:gd name="connsiteY13" fmla="*/ 78489 h 78488"/>
                  <a:gd name="connsiteX14" fmla="*/ 0 w 108986"/>
                  <a:gd name="connsiteY14" fmla="*/ 78489 h 78488"/>
                  <a:gd name="connsiteX15" fmla="*/ 0 w 108986"/>
                  <a:gd name="connsiteY15" fmla="*/ 1808 h 78488"/>
                  <a:gd name="connsiteX16" fmla="*/ 12291 w 108986"/>
                  <a:gd name="connsiteY16" fmla="*/ 1808 h 78488"/>
                  <a:gd name="connsiteX17" fmla="*/ 12291 w 108986"/>
                  <a:gd name="connsiteY17" fmla="*/ 13934 h 78488"/>
                  <a:gd name="connsiteX18" fmla="*/ 12598 w 108986"/>
                  <a:gd name="connsiteY18" fmla="*/ 13934 h 78488"/>
                  <a:gd name="connsiteX19" fmla="*/ 36435 w 108986"/>
                  <a:gd name="connsiteY19" fmla="*/ 11 h 78488"/>
                  <a:gd name="connsiteX20" fmla="*/ 58166 w 108986"/>
                  <a:gd name="connsiteY20" fmla="*/ 15884 h 78488"/>
                  <a:gd name="connsiteX21" fmla="*/ 83647 w 108986"/>
                  <a:gd name="connsiteY21" fmla="*/ 11 h 78488"/>
                  <a:gd name="connsiteX22" fmla="*/ 108986 w 108986"/>
                  <a:gd name="connsiteY22" fmla="*/ 31231 h 7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986" h="78488">
                    <a:moveTo>
                      <a:pt x="108953" y="78489"/>
                    </a:moveTo>
                    <a:lnTo>
                      <a:pt x="96662" y="78489"/>
                    </a:lnTo>
                    <a:lnTo>
                      <a:pt x="96662" y="34452"/>
                    </a:lnTo>
                    <a:cubicBezTo>
                      <a:pt x="97156" y="28060"/>
                      <a:pt x="95785" y="21662"/>
                      <a:pt x="92726" y="16027"/>
                    </a:cubicBezTo>
                    <a:cubicBezTo>
                      <a:pt x="89579" y="11989"/>
                      <a:pt x="84590" y="9843"/>
                      <a:pt x="79492" y="10341"/>
                    </a:cubicBezTo>
                    <a:cubicBezTo>
                      <a:pt x="74130" y="10414"/>
                      <a:pt x="69131" y="13095"/>
                      <a:pt x="66115" y="17527"/>
                    </a:cubicBezTo>
                    <a:cubicBezTo>
                      <a:pt x="62409" y="22490"/>
                      <a:pt x="60469" y="28555"/>
                      <a:pt x="60633" y="34748"/>
                    </a:cubicBezTo>
                    <a:lnTo>
                      <a:pt x="60633" y="78489"/>
                    </a:lnTo>
                    <a:lnTo>
                      <a:pt x="48342" y="78489"/>
                    </a:lnTo>
                    <a:lnTo>
                      <a:pt x="48342" y="32951"/>
                    </a:lnTo>
                    <a:cubicBezTo>
                      <a:pt x="48342" y="17878"/>
                      <a:pt x="42520" y="10341"/>
                      <a:pt x="30887" y="10341"/>
                    </a:cubicBezTo>
                    <a:cubicBezTo>
                      <a:pt x="25591" y="10283"/>
                      <a:pt x="20613" y="12816"/>
                      <a:pt x="17543" y="17122"/>
                    </a:cubicBezTo>
                    <a:cubicBezTo>
                      <a:pt x="13859" y="22241"/>
                      <a:pt x="12006" y="28450"/>
                      <a:pt x="12291" y="34748"/>
                    </a:cubicBezTo>
                    <a:lnTo>
                      <a:pt x="12291" y="78489"/>
                    </a:lnTo>
                    <a:lnTo>
                      <a:pt x="0" y="78489"/>
                    </a:lnTo>
                    <a:lnTo>
                      <a:pt x="0" y="1808"/>
                    </a:lnTo>
                    <a:lnTo>
                      <a:pt x="12291" y="1808"/>
                    </a:lnTo>
                    <a:lnTo>
                      <a:pt x="12291" y="13934"/>
                    </a:lnTo>
                    <a:lnTo>
                      <a:pt x="12598" y="13934"/>
                    </a:lnTo>
                    <a:cubicBezTo>
                      <a:pt x="17225" y="5124"/>
                      <a:pt x="26479" y="-279"/>
                      <a:pt x="36435" y="11"/>
                    </a:cubicBezTo>
                    <a:cubicBezTo>
                      <a:pt x="46434" y="-216"/>
                      <a:pt x="55348" y="6292"/>
                      <a:pt x="58166" y="15884"/>
                    </a:cubicBezTo>
                    <a:cubicBezTo>
                      <a:pt x="62749" y="6002"/>
                      <a:pt x="72749" y="-230"/>
                      <a:pt x="83647" y="11"/>
                    </a:cubicBezTo>
                    <a:cubicBezTo>
                      <a:pt x="100543" y="11"/>
                      <a:pt x="108986" y="10418"/>
                      <a:pt x="108986" y="31231"/>
                    </a:cubicBezTo>
                    <a:close/>
                  </a:path>
                </a:pathLst>
              </a:custGeom>
              <a:solidFill>
                <a:srgbClr val="2F2F2F"/>
              </a:solidFill>
              <a:ln w="1095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BA2FEB0-6DAF-0592-34C9-0AE88684CA76}"/>
                  </a:ext>
                </a:extLst>
              </p:cNvPr>
              <p:cNvSpPr/>
              <p:nvPr/>
            </p:nvSpPr>
            <p:spPr>
              <a:xfrm>
                <a:off x="3694940" y="2600542"/>
                <a:ext cx="60663" cy="80326"/>
              </a:xfrm>
              <a:custGeom>
                <a:avLst/>
                <a:gdLst>
                  <a:gd name="connsiteX0" fmla="*/ 60653 w 60663"/>
                  <a:gd name="connsiteY0" fmla="*/ 78487 h 80326"/>
                  <a:gd name="connsiteX1" fmla="*/ 48362 w 60663"/>
                  <a:gd name="connsiteY1" fmla="*/ 78487 h 80326"/>
                  <a:gd name="connsiteX2" fmla="*/ 48362 w 60663"/>
                  <a:gd name="connsiteY2" fmla="*/ 66503 h 80326"/>
                  <a:gd name="connsiteX3" fmla="*/ 48055 w 60663"/>
                  <a:gd name="connsiteY3" fmla="*/ 66503 h 80326"/>
                  <a:gd name="connsiteX4" fmla="*/ 24449 w 60663"/>
                  <a:gd name="connsiteY4" fmla="*/ 80284 h 80326"/>
                  <a:gd name="connsiteX5" fmla="*/ 6489 w 60663"/>
                  <a:gd name="connsiteY5" fmla="*/ 74215 h 80326"/>
                  <a:gd name="connsiteX6" fmla="*/ 20 w 60663"/>
                  <a:gd name="connsiteY6" fmla="*/ 58112 h 80326"/>
                  <a:gd name="connsiteX7" fmla="*/ 25348 w 60663"/>
                  <a:gd name="connsiteY7" fmla="*/ 33103 h 80326"/>
                  <a:gd name="connsiteX8" fmla="*/ 48373 w 60663"/>
                  <a:gd name="connsiteY8" fmla="*/ 29882 h 80326"/>
                  <a:gd name="connsiteX9" fmla="*/ 32551 w 60663"/>
                  <a:gd name="connsiteY9" fmla="*/ 10339 h 80326"/>
                  <a:gd name="connsiteX10" fmla="*/ 7519 w 60663"/>
                  <a:gd name="connsiteY10" fmla="*/ 19771 h 80326"/>
                  <a:gd name="connsiteX11" fmla="*/ 7519 w 60663"/>
                  <a:gd name="connsiteY11" fmla="*/ 7195 h 80326"/>
                  <a:gd name="connsiteX12" fmla="*/ 33604 w 60663"/>
                  <a:gd name="connsiteY12" fmla="*/ 9 h 80326"/>
                  <a:gd name="connsiteX13" fmla="*/ 60664 w 60663"/>
                  <a:gd name="connsiteY13" fmla="*/ 28611 h 80326"/>
                  <a:gd name="connsiteX14" fmla="*/ 48362 w 60663"/>
                  <a:gd name="connsiteY14" fmla="*/ 39697 h 80326"/>
                  <a:gd name="connsiteX15" fmla="*/ 29843 w 60663"/>
                  <a:gd name="connsiteY15" fmla="*/ 42239 h 80326"/>
                  <a:gd name="connsiteX16" fmla="*/ 16960 w 60663"/>
                  <a:gd name="connsiteY16" fmla="*/ 46467 h 80326"/>
                  <a:gd name="connsiteX17" fmla="*/ 12574 w 60663"/>
                  <a:gd name="connsiteY17" fmla="*/ 57213 h 80326"/>
                  <a:gd name="connsiteX18" fmla="*/ 16576 w 60663"/>
                  <a:gd name="connsiteY18" fmla="*/ 66393 h 80326"/>
                  <a:gd name="connsiteX19" fmla="*/ 27267 w 60663"/>
                  <a:gd name="connsiteY19" fmla="*/ 69943 h 80326"/>
                  <a:gd name="connsiteX20" fmla="*/ 42419 w 60663"/>
                  <a:gd name="connsiteY20" fmla="*/ 63545 h 80326"/>
                  <a:gd name="connsiteX21" fmla="*/ 48384 w 60663"/>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3" h="80326">
                    <a:moveTo>
                      <a:pt x="60653" y="78487"/>
                    </a:moveTo>
                    <a:lnTo>
                      <a:pt x="48362" y="78487"/>
                    </a:lnTo>
                    <a:lnTo>
                      <a:pt x="48362" y="66503"/>
                    </a:lnTo>
                    <a:lnTo>
                      <a:pt x="48055" y="66503"/>
                    </a:lnTo>
                    <a:cubicBezTo>
                      <a:pt x="43483" y="75235"/>
                      <a:pt x="34306" y="80586"/>
                      <a:pt x="24449" y="80284"/>
                    </a:cubicBezTo>
                    <a:cubicBezTo>
                      <a:pt x="17903" y="80665"/>
                      <a:pt x="11456" y="78488"/>
                      <a:pt x="6489" y="74215"/>
                    </a:cubicBezTo>
                    <a:cubicBezTo>
                      <a:pt x="2114" y="70026"/>
                      <a:pt x="-243" y="64159"/>
                      <a:pt x="20" y="58112"/>
                    </a:cubicBezTo>
                    <a:cubicBezTo>
                      <a:pt x="20" y="43783"/>
                      <a:pt x="8463" y="35447"/>
                      <a:pt x="25348" y="33103"/>
                    </a:cubicBezTo>
                    <a:lnTo>
                      <a:pt x="48373" y="29882"/>
                    </a:lnTo>
                    <a:cubicBezTo>
                      <a:pt x="48373" y="16854"/>
                      <a:pt x="43099" y="10339"/>
                      <a:pt x="32551" y="10339"/>
                    </a:cubicBezTo>
                    <a:cubicBezTo>
                      <a:pt x="23330" y="10328"/>
                      <a:pt x="14438" y="13683"/>
                      <a:pt x="7519" y="19771"/>
                    </a:cubicBezTo>
                    <a:lnTo>
                      <a:pt x="7519" y="7195"/>
                    </a:lnTo>
                    <a:cubicBezTo>
                      <a:pt x="15337" y="2325"/>
                      <a:pt x="24394" y="-172"/>
                      <a:pt x="33604" y="9"/>
                    </a:cubicBezTo>
                    <a:cubicBezTo>
                      <a:pt x="51640" y="9"/>
                      <a:pt x="60653" y="9543"/>
                      <a:pt x="60664" y="28611"/>
                    </a:cubicBezTo>
                    <a:close/>
                    <a:moveTo>
                      <a:pt x="48362" y="39697"/>
                    </a:moveTo>
                    <a:lnTo>
                      <a:pt x="29843" y="42239"/>
                    </a:lnTo>
                    <a:cubicBezTo>
                      <a:pt x="25282" y="42649"/>
                      <a:pt x="20874" y="44097"/>
                      <a:pt x="16960" y="46467"/>
                    </a:cubicBezTo>
                    <a:cubicBezTo>
                      <a:pt x="13780" y="49080"/>
                      <a:pt x="12125" y="53121"/>
                      <a:pt x="12574" y="57213"/>
                    </a:cubicBezTo>
                    <a:cubicBezTo>
                      <a:pt x="12476" y="60717"/>
                      <a:pt x="13934" y="64083"/>
                      <a:pt x="16576" y="66393"/>
                    </a:cubicBezTo>
                    <a:cubicBezTo>
                      <a:pt x="19569" y="68871"/>
                      <a:pt x="23385" y="70138"/>
                      <a:pt x="27267" y="69943"/>
                    </a:cubicBezTo>
                    <a:cubicBezTo>
                      <a:pt x="33012" y="70116"/>
                      <a:pt x="38538" y="67779"/>
                      <a:pt x="42419" y="63545"/>
                    </a:cubicBezTo>
                    <a:cubicBezTo>
                      <a:pt x="46454" y="59126"/>
                      <a:pt x="48592" y="53307"/>
                      <a:pt x="48384" y="47332"/>
                    </a:cubicBezTo>
                    <a:close/>
                  </a:path>
                </a:pathLst>
              </a:custGeom>
              <a:solidFill>
                <a:srgbClr val="2F2F2F"/>
              </a:solidFill>
              <a:ln w="1095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859A243-4E20-D881-F727-D692E466D33A}"/>
                  </a:ext>
                </a:extLst>
              </p:cNvPr>
              <p:cNvSpPr/>
              <p:nvPr/>
            </p:nvSpPr>
            <p:spPr>
              <a:xfrm>
                <a:off x="3768465" y="2579650"/>
                <a:ext cx="44789" cy="101044"/>
              </a:xfrm>
              <a:custGeom>
                <a:avLst/>
                <a:gdLst>
                  <a:gd name="connsiteX0" fmla="*/ 44789 w 44789"/>
                  <a:gd name="connsiteY0" fmla="*/ 98623 h 101044"/>
                  <a:gd name="connsiteX1" fmla="*/ 33321 w 44789"/>
                  <a:gd name="connsiteY1" fmla="*/ 101022 h 101044"/>
                  <a:gd name="connsiteX2" fmla="*/ 13157 w 44789"/>
                  <a:gd name="connsiteY2" fmla="*/ 78554 h 101044"/>
                  <a:gd name="connsiteX3" fmla="*/ 13157 w 44789"/>
                  <a:gd name="connsiteY3" fmla="*/ 33181 h 101044"/>
                  <a:gd name="connsiteX4" fmla="*/ 0 w 44789"/>
                  <a:gd name="connsiteY4" fmla="*/ 33181 h 101044"/>
                  <a:gd name="connsiteX5" fmla="*/ 0 w 44789"/>
                  <a:gd name="connsiteY5" fmla="*/ 22698 h 101044"/>
                  <a:gd name="connsiteX6" fmla="*/ 13157 w 44789"/>
                  <a:gd name="connsiteY6" fmla="*/ 22698 h 101044"/>
                  <a:gd name="connsiteX7" fmla="*/ 13157 w 44789"/>
                  <a:gd name="connsiteY7" fmla="*/ 3976 h 101044"/>
                  <a:gd name="connsiteX8" fmla="*/ 25448 w 44789"/>
                  <a:gd name="connsiteY8" fmla="*/ 0 h 101044"/>
                  <a:gd name="connsiteX9" fmla="*/ 25448 w 44789"/>
                  <a:gd name="connsiteY9" fmla="*/ 22698 h 101044"/>
                  <a:gd name="connsiteX10" fmla="*/ 44789 w 44789"/>
                  <a:gd name="connsiteY10" fmla="*/ 22698 h 101044"/>
                  <a:gd name="connsiteX11" fmla="*/ 44789 w 44789"/>
                  <a:gd name="connsiteY11" fmla="*/ 33181 h 101044"/>
                  <a:gd name="connsiteX12" fmla="*/ 25448 w 44789"/>
                  <a:gd name="connsiteY12" fmla="*/ 33181 h 101044"/>
                  <a:gd name="connsiteX13" fmla="*/ 25448 w 44789"/>
                  <a:gd name="connsiteY13" fmla="*/ 76386 h 101044"/>
                  <a:gd name="connsiteX14" fmla="*/ 28069 w 44789"/>
                  <a:gd name="connsiteY14" fmla="*/ 87395 h 101044"/>
                  <a:gd name="connsiteX15" fmla="*/ 36764 w 44789"/>
                  <a:gd name="connsiteY15" fmla="*/ 90681 h 101044"/>
                  <a:gd name="connsiteX16" fmla="*/ 44789 w 44789"/>
                  <a:gd name="connsiteY16" fmla="*/ 88129 h 10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4">
                    <a:moveTo>
                      <a:pt x="44789" y="98623"/>
                    </a:moveTo>
                    <a:cubicBezTo>
                      <a:pt x="41226" y="100368"/>
                      <a:pt x="37279" y="101193"/>
                      <a:pt x="33321" y="101022"/>
                    </a:cubicBezTo>
                    <a:cubicBezTo>
                      <a:pt x="19867" y="101022"/>
                      <a:pt x="13146" y="93533"/>
                      <a:pt x="13157" y="78554"/>
                    </a:cubicBezTo>
                    <a:lnTo>
                      <a:pt x="13157" y="33181"/>
                    </a:lnTo>
                    <a:lnTo>
                      <a:pt x="0" y="33181"/>
                    </a:lnTo>
                    <a:lnTo>
                      <a:pt x="0" y="22698"/>
                    </a:lnTo>
                    <a:lnTo>
                      <a:pt x="13157" y="22698"/>
                    </a:lnTo>
                    <a:lnTo>
                      <a:pt x="13157" y="3976"/>
                    </a:lnTo>
                    <a:lnTo>
                      <a:pt x="25448" y="0"/>
                    </a:lnTo>
                    <a:lnTo>
                      <a:pt x="25448" y="22698"/>
                    </a:lnTo>
                    <a:lnTo>
                      <a:pt x="44789" y="22698"/>
                    </a:lnTo>
                    <a:lnTo>
                      <a:pt x="44789" y="33181"/>
                    </a:lnTo>
                    <a:lnTo>
                      <a:pt x="25448" y="33181"/>
                    </a:lnTo>
                    <a:lnTo>
                      <a:pt x="25448" y="76386"/>
                    </a:lnTo>
                    <a:cubicBezTo>
                      <a:pt x="25109" y="80241"/>
                      <a:pt x="26029" y="84105"/>
                      <a:pt x="28069" y="87395"/>
                    </a:cubicBezTo>
                    <a:cubicBezTo>
                      <a:pt x="30295" y="89789"/>
                      <a:pt x="33507" y="91005"/>
                      <a:pt x="36764" y="90681"/>
                    </a:cubicBezTo>
                    <a:cubicBezTo>
                      <a:pt x="39647" y="90748"/>
                      <a:pt x="42476" y="89850"/>
                      <a:pt x="44789" y="88129"/>
                    </a:cubicBezTo>
                    <a:close/>
                  </a:path>
                </a:pathLst>
              </a:custGeom>
              <a:solidFill>
                <a:srgbClr val="2F2F2F"/>
              </a:solidFill>
              <a:ln w="1095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ABD926E-F947-C25D-65F5-C6C07229AB6F}"/>
                  </a:ext>
                </a:extLst>
              </p:cNvPr>
              <p:cNvSpPr/>
              <p:nvPr/>
            </p:nvSpPr>
            <p:spPr>
              <a:xfrm>
                <a:off x="3826738" y="2566974"/>
                <a:ext cx="16043" cy="112054"/>
              </a:xfrm>
              <a:custGeom>
                <a:avLst/>
                <a:gdLst>
                  <a:gd name="connsiteX0" fmla="*/ 7953 w 16043"/>
                  <a:gd name="connsiteY0" fmla="*/ 15896 h 112054"/>
                  <a:gd name="connsiteX1" fmla="*/ 2328 w 16043"/>
                  <a:gd name="connsiteY1" fmla="*/ 13706 h 112054"/>
                  <a:gd name="connsiteX2" fmla="*/ 4 w 16043"/>
                  <a:gd name="connsiteY2" fmla="*/ 8020 h 112054"/>
                  <a:gd name="connsiteX3" fmla="*/ 7744 w 16043"/>
                  <a:gd name="connsiteY3" fmla="*/ 3 h 112054"/>
                  <a:gd name="connsiteX4" fmla="*/ 7953 w 16043"/>
                  <a:gd name="connsiteY4" fmla="*/ 2 h 112054"/>
                  <a:gd name="connsiteX5" fmla="*/ 13676 w 16043"/>
                  <a:gd name="connsiteY5" fmla="*/ 2291 h 112054"/>
                  <a:gd name="connsiteX6" fmla="*/ 13731 w 16043"/>
                  <a:gd name="connsiteY6" fmla="*/ 13569 h 112054"/>
                  <a:gd name="connsiteX7" fmla="*/ 13676 w 16043"/>
                  <a:gd name="connsiteY7" fmla="*/ 13629 h 112054"/>
                  <a:gd name="connsiteX8" fmla="*/ 7953 w 16043"/>
                  <a:gd name="connsiteY8" fmla="*/ 15896 h 112054"/>
                  <a:gd name="connsiteX9" fmla="*/ 13950 w 16043"/>
                  <a:gd name="connsiteY9" fmla="*/ 112055 h 112054"/>
                  <a:gd name="connsiteX10" fmla="*/ 1626 w 16043"/>
                  <a:gd name="connsiteY10" fmla="*/ 112055 h 112054"/>
                  <a:gd name="connsiteX11" fmla="*/ 1626 w 16043"/>
                  <a:gd name="connsiteY11" fmla="*/ 35373 h 112054"/>
                  <a:gd name="connsiteX12" fmla="*/ 13917 w 16043"/>
                  <a:gd name="connsiteY12" fmla="*/ 35373 h 11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3" h="112054">
                    <a:moveTo>
                      <a:pt x="7953" y="15896"/>
                    </a:moveTo>
                    <a:cubicBezTo>
                      <a:pt x="5859" y="15953"/>
                      <a:pt x="3830" y="15164"/>
                      <a:pt x="2328" y="13706"/>
                    </a:cubicBezTo>
                    <a:cubicBezTo>
                      <a:pt x="782" y="12224"/>
                      <a:pt x="-62" y="10158"/>
                      <a:pt x="4" y="8020"/>
                    </a:cubicBezTo>
                    <a:cubicBezTo>
                      <a:pt x="-73" y="3671"/>
                      <a:pt x="3391" y="81"/>
                      <a:pt x="7744" y="3"/>
                    </a:cubicBezTo>
                    <a:cubicBezTo>
                      <a:pt x="7810" y="2"/>
                      <a:pt x="7887" y="0"/>
                      <a:pt x="7953" y="2"/>
                    </a:cubicBezTo>
                    <a:cubicBezTo>
                      <a:pt x="10091" y="-40"/>
                      <a:pt x="12152" y="786"/>
                      <a:pt x="13676" y="2291"/>
                    </a:cubicBezTo>
                    <a:cubicBezTo>
                      <a:pt x="16812" y="5389"/>
                      <a:pt x="16834" y="10438"/>
                      <a:pt x="13731" y="13569"/>
                    </a:cubicBezTo>
                    <a:cubicBezTo>
                      <a:pt x="13720" y="13589"/>
                      <a:pt x="13698" y="13609"/>
                      <a:pt x="13676" y="13629"/>
                    </a:cubicBezTo>
                    <a:cubicBezTo>
                      <a:pt x="12152" y="15132"/>
                      <a:pt x="10091" y="15951"/>
                      <a:pt x="7953" y="15896"/>
                    </a:cubicBezTo>
                    <a:close/>
                    <a:moveTo>
                      <a:pt x="13950" y="112055"/>
                    </a:moveTo>
                    <a:lnTo>
                      <a:pt x="1626" y="112055"/>
                    </a:lnTo>
                    <a:lnTo>
                      <a:pt x="1626" y="35373"/>
                    </a:lnTo>
                    <a:lnTo>
                      <a:pt x="13917" y="35373"/>
                    </a:lnTo>
                    <a:close/>
                  </a:path>
                </a:pathLst>
              </a:custGeom>
              <a:solidFill>
                <a:srgbClr val="2F2F2F"/>
              </a:solidFill>
              <a:ln w="1095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0760FC12-68FF-364E-85A2-9FB26D6EA057}"/>
                  </a:ext>
                </a:extLst>
              </p:cNvPr>
              <p:cNvSpPr/>
              <p:nvPr/>
            </p:nvSpPr>
            <p:spPr>
              <a:xfrm>
                <a:off x="3859145" y="2600508"/>
                <a:ext cx="75659" cy="80356"/>
              </a:xfrm>
              <a:custGeom>
                <a:avLst/>
                <a:gdLst>
                  <a:gd name="connsiteX0" fmla="*/ 37396 w 75659"/>
                  <a:gd name="connsiteY0" fmla="*/ 80318 h 80356"/>
                  <a:gd name="connsiteX1" fmla="*/ 10226 w 75659"/>
                  <a:gd name="connsiteY1" fmla="*/ 69571 h 80356"/>
                  <a:gd name="connsiteX2" fmla="*/ 73 w 75659"/>
                  <a:gd name="connsiteY2" fmla="*/ 41090 h 80356"/>
                  <a:gd name="connsiteX3" fmla="*/ 10643 w 75659"/>
                  <a:gd name="connsiteY3" fmla="*/ 10910 h 80356"/>
                  <a:gd name="connsiteX4" fmla="*/ 39150 w 75659"/>
                  <a:gd name="connsiteY4" fmla="*/ 54 h 80356"/>
                  <a:gd name="connsiteX5" fmla="*/ 65947 w 75659"/>
                  <a:gd name="connsiteY5" fmla="*/ 10603 h 80356"/>
                  <a:gd name="connsiteX6" fmla="*/ 75585 w 75659"/>
                  <a:gd name="connsiteY6" fmla="*/ 39885 h 80356"/>
                  <a:gd name="connsiteX7" fmla="*/ 65191 w 75659"/>
                  <a:gd name="connsiteY7" fmla="*/ 69275 h 80356"/>
                  <a:gd name="connsiteX8" fmla="*/ 37396 w 75659"/>
                  <a:gd name="connsiteY8" fmla="*/ 80318 h 80356"/>
                  <a:gd name="connsiteX9" fmla="*/ 38295 w 75659"/>
                  <a:gd name="connsiteY9" fmla="*/ 10373 h 80356"/>
                  <a:gd name="connsiteX10" fmla="*/ 19557 w 75659"/>
                  <a:gd name="connsiteY10" fmla="*/ 18425 h 80356"/>
                  <a:gd name="connsiteX11" fmla="*/ 12660 w 75659"/>
                  <a:gd name="connsiteY11" fmla="*/ 40629 h 80356"/>
                  <a:gd name="connsiteX12" fmla="*/ 19634 w 75659"/>
                  <a:gd name="connsiteY12" fmla="*/ 62122 h 80356"/>
                  <a:gd name="connsiteX13" fmla="*/ 38273 w 75659"/>
                  <a:gd name="connsiteY13" fmla="*/ 69976 h 80356"/>
                  <a:gd name="connsiteX14" fmla="*/ 56595 w 75659"/>
                  <a:gd name="connsiteY14" fmla="*/ 62308 h 80356"/>
                  <a:gd name="connsiteX15" fmla="*/ 63009 w 75659"/>
                  <a:gd name="connsiteY15" fmla="*/ 40399 h 80356"/>
                  <a:gd name="connsiteX16" fmla="*/ 56595 w 75659"/>
                  <a:gd name="connsiteY16" fmla="*/ 18239 h 80356"/>
                  <a:gd name="connsiteX17" fmla="*/ 38295 w 75659"/>
                  <a:gd name="connsiteY17" fmla="*/ 10373 h 8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59" h="80356">
                    <a:moveTo>
                      <a:pt x="37396" y="80318"/>
                    </a:moveTo>
                    <a:cubicBezTo>
                      <a:pt x="27221" y="80785"/>
                      <a:pt x="17331" y="76872"/>
                      <a:pt x="10226" y="69571"/>
                    </a:cubicBezTo>
                    <a:cubicBezTo>
                      <a:pt x="3231" y="61779"/>
                      <a:pt x="-420" y="51548"/>
                      <a:pt x="73" y="41090"/>
                    </a:cubicBezTo>
                    <a:cubicBezTo>
                      <a:pt x="-585" y="30022"/>
                      <a:pt x="3220" y="19152"/>
                      <a:pt x="10643" y="10910"/>
                    </a:cubicBezTo>
                    <a:cubicBezTo>
                      <a:pt x="18208" y="3471"/>
                      <a:pt x="28547" y="-465"/>
                      <a:pt x="39150" y="54"/>
                    </a:cubicBezTo>
                    <a:cubicBezTo>
                      <a:pt x="49193" y="-509"/>
                      <a:pt x="58985" y="3345"/>
                      <a:pt x="65947" y="10603"/>
                    </a:cubicBezTo>
                    <a:cubicBezTo>
                      <a:pt x="72767" y="18784"/>
                      <a:pt x="76221" y="29254"/>
                      <a:pt x="75585" y="39885"/>
                    </a:cubicBezTo>
                    <a:cubicBezTo>
                      <a:pt x="76111" y="50665"/>
                      <a:pt x="72383" y="61219"/>
                      <a:pt x="65191" y="69275"/>
                    </a:cubicBezTo>
                    <a:cubicBezTo>
                      <a:pt x="57943" y="76775"/>
                      <a:pt x="47823" y="80797"/>
                      <a:pt x="37396" y="80318"/>
                    </a:cubicBezTo>
                    <a:close/>
                    <a:moveTo>
                      <a:pt x="38295" y="10373"/>
                    </a:moveTo>
                    <a:cubicBezTo>
                      <a:pt x="31146" y="10049"/>
                      <a:pt x="24238" y="13017"/>
                      <a:pt x="19557" y="18425"/>
                    </a:cubicBezTo>
                    <a:cubicBezTo>
                      <a:pt x="14645" y="24747"/>
                      <a:pt x="12189" y="32637"/>
                      <a:pt x="12660" y="40629"/>
                    </a:cubicBezTo>
                    <a:cubicBezTo>
                      <a:pt x="12221" y="48412"/>
                      <a:pt x="14711" y="56076"/>
                      <a:pt x="19634" y="62122"/>
                    </a:cubicBezTo>
                    <a:cubicBezTo>
                      <a:pt x="24359" y="67390"/>
                      <a:pt x="31201" y="70271"/>
                      <a:pt x="38273" y="69976"/>
                    </a:cubicBezTo>
                    <a:cubicBezTo>
                      <a:pt x="45246" y="70405"/>
                      <a:pt x="52011" y="67571"/>
                      <a:pt x="56595" y="62308"/>
                    </a:cubicBezTo>
                    <a:cubicBezTo>
                      <a:pt x="61243" y="55983"/>
                      <a:pt x="63513" y="48227"/>
                      <a:pt x="63009" y="40399"/>
                    </a:cubicBezTo>
                    <a:cubicBezTo>
                      <a:pt x="63524" y="32491"/>
                      <a:pt x="61254" y="24651"/>
                      <a:pt x="56595" y="18239"/>
                    </a:cubicBezTo>
                    <a:cubicBezTo>
                      <a:pt x="52066" y="12895"/>
                      <a:pt x="45290" y="9983"/>
                      <a:pt x="38295" y="10373"/>
                    </a:cubicBezTo>
                    <a:close/>
                  </a:path>
                </a:pathLst>
              </a:custGeom>
              <a:solidFill>
                <a:srgbClr val="2F2F2F"/>
              </a:solidFill>
              <a:ln w="1095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DDF9E7-19CF-BD47-1043-D71FFD7068C3}"/>
                  </a:ext>
                </a:extLst>
              </p:cNvPr>
              <p:cNvSpPr/>
              <p:nvPr/>
            </p:nvSpPr>
            <p:spPr>
              <a:xfrm>
                <a:off x="3953577" y="2600550"/>
                <a:ext cx="63819" cy="78522"/>
              </a:xfrm>
              <a:custGeom>
                <a:avLst/>
                <a:gdLst>
                  <a:gd name="connsiteX0" fmla="*/ 63703 w 63819"/>
                  <a:gd name="connsiteY0" fmla="*/ 78479 h 78522"/>
                  <a:gd name="connsiteX1" fmla="*/ 51412 w 63819"/>
                  <a:gd name="connsiteY1" fmla="*/ 78479 h 78522"/>
                  <a:gd name="connsiteX2" fmla="*/ 51412 w 63819"/>
                  <a:gd name="connsiteY2" fmla="*/ 34738 h 78522"/>
                  <a:gd name="connsiteX3" fmla="*/ 33573 w 63819"/>
                  <a:gd name="connsiteY3" fmla="*/ 10331 h 78522"/>
                  <a:gd name="connsiteX4" fmla="*/ 18321 w 63819"/>
                  <a:gd name="connsiteY4" fmla="*/ 17254 h 78522"/>
                  <a:gd name="connsiteX5" fmla="*/ 12291 w 63819"/>
                  <a:gd name="connsiteY5" fmla="*/ 34782 h 78522"/>
                  <a:gd name="connsiteX6" fmla="*/ 12291 w 63819"/>
                  <a:gd name="connsiteY6" fmla="*/ 78523 h 78522"/>
                  <a:gd name="connsiteX7" fmla="*/ 0 w 63819"/>
                  <a:gd name="connsiteY7" fmla="*/ 78523 h 78522"/>
                  <a:gd name="connsiteX8" fmla="*/ 0 w 63819"/>
                  <a:gd name="connsiteY8" fmla="*/ 1841 h 78522"/>
                  <a:gd name="connsiteX9" fmla="*/ 12291 w 63819"/>
                  <a:gd name="connsiteY9" fmla="*/ 1841 h 78522"/>
                  <a:gd name="connsiteX10" fmla="*/ 12291 w 63819"/>
                  <a:gd name="connsiteY10" fmla="*/ 14571 h 78522"/>
                  <a:gd name="connsiteX11" fmla="*/ 12587 w 63819"/>
                  <a:gd name="connsiteY11" fmla="*/ 14571 h 78522"/>
                  <a:gd name="connsiteX12" fmla="*/ 37805 w 63819"/>
                  <a:gd name="connsiteY12" fmla="*/ 45 h 78522"/>
                  <a:gd name="connsiteX13" fmla="*/ 57070 w 63819"/>
                  <a:gd name="connsiteY13" fmla="*/ 8162 h 78522"/>
                  <a:gd name="connsiteX14" fmla="*/ 63736 w 63819"/>
                  <a:gd name="connsiteY14" fmla="*/ 31638 h 7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9" h="78522">
                    <a:moveTo>
                      <a:pt x="63703" y="78479"/>
                    </a:moveTo>
                    <a:lnTo>
                      <a:pt x="51412" y="78479"/>
                    </a:lnTo>
                    <a:lnTo>
                      <a:pt x="51412" y="34738"/>
                    </a:lnTo>
                    <a:cubicBezTo>
                      <a:pt x="51412" y="18474"/>
                      <a:pt x="45469" y="10339"/>
                      <a:pt x="33573" y="10331"/>
                    </a:cubicBezTo>
                    <a:cubicBezTo>
                      <a:pt x="27696" y="10208"/>
                      <a:pt x="22093" y="12755"/>
                      <a:pt x="18321" y="17254"/>
                    </a:cubicBezTo>
                    <a:cubicBezTo>
                      <a:pt x="14199" y="22143"/>
                      <a:pt x="12050" y="28393"/>
                      <a:pt x="12291" y="34782"/>
                    </a:cubicBezTo>
                    <a:lnTo>
                      <a:pt x="12291" y="78523"/>
                    </a:lnTo>
                    <a:lnTo>
                      <a:pt x="0" y="78523"/>
                    </a:lnTo>
                    <a:lnTo>
                      <a:pt x="0" y="1841"/>
                    </a:lnTo>
                    <a:lnTo>
                      <a:pt x="12291" y="1841"/>
                    </a:lnTo>
                    <a:lnTo>
                      <a:pt x="12291" y="14571"/>
                    </a:lnTo>
                    <a:lnTo>
                      <a:pt x="12587" y="14571"/>
                    </a:lnTo>
                    <a:cubicBezTo>
                      <a:pt x="17565" y="5350"/>
                      <a:pt x="27323" y="-273"/>
                      <a:pt x="37805" y="45"/>
                    </a:cubicBezTo>
                    <a:cubicBezTo>
                      <a:pt x="45140" y="-409"/>
                      <a:pt x="52267" y="2595"/>
                      <a:pt x="57070" y="8162"/>
                    </a:cubicBezTo>
                    <a:cubicBezTo>
                      <a:pt x="61949" y="14979"/>
                      <a:pt x="64306" y="23277"/>
                      <a:pt x="63736" y="31638"/>
                    </a:cubicBezTo>
                    <a:close/>
                  </a:path>
                </a:pathLst>
              </a:custGeom>
              <a:solidFill>
                <a:srgbClr val="2F2F2F"/>
              </a:solidFill>
              <a:ln w="1095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C6BC1E14-96EE-0CA9-F06C-A32E9BA73778}"/>
                  </a:ext>
                </a:extLst>
              </p:cNvPr>
              <p:cNvSpPr/>
              <p:nvPr/>
            </p:nvSpPr>
            <p:spPr>
              <a:xfrm>
                <a:off x="4076775" y="2600542"/>
                <a:ext cx="60663" cy="80326"/>
              </a:xfrm>
              <a:custGeom>
                <a:avLst/>
                <a:gdLst>
                  <a:gd name="connsiteX0" fmla="*/ 60653 w 60663"/>
                  <a:gd name="connsiteY0" fmla="*/ 78487 h 80326"/>
                  <a:gd name="connsiteX1" fmla="*/ 48362 w 60663"/>
                  <a:gd name="connsiteY1" fmla="*/ 78487 h 80326"/>
                  <a:gd name="connsiteX2" fmla="*/ 48362 w 60663"/>
                  <a:gd name="connsiteY2" fmla="*/ 66503 h 80326"/>
                  <a:gd name="connsiteX3" fmla="*/ 48066 w 60663"/>
                  <a:gd name="connsiteY3" fmla="*/ 66503 h 80326"/>
                  <a:gd name="connsiteX4" fmla="*/ 24448 w 60663"/>
                  <a:gd name="connsiteY4" fmla="*/ 80283 h 80326"/>
                  <a:gd name="connsiteX5" fmla="*/ 6511 w 60663"/>
                  <a:gd name="connsiteY5" fmla="*/ 74215 h 80326"/>
                  <a:gd name="connsiteX6" fmla="*/ 20 w 60663"/>
                  <a:gd name="connsiteY6" fmla="*/ 58111 h 80326"/>
                  <a:gd name="connsiteX7" fmla="*/ 25348 w 60663"/>
                  <a:gd name="connsiteY7" fmla="*/ 33102 h 80326"/>
                  <a:gd name="connsiteX8" fmla="*/ 48373 w 60663"/>
                  <a:gd name="connsiteY8" fmla="*/ 29882 h 80326"/>
                  <a:gd name="connsiteX9" fmla="*/ 32562 w 60663"/>
                  <a:gd name="connsiteY9" fmla="*/ 10339 h 80326"/>
                  <a:gd name="connsiteX10" fmla="*/ 7519 w 60663"/>
                  <a:gd name="connsiteY10" fmla="*/ 19771 h 80326"/>
                  <a:gd name="connsiteX11" fmla="*/ 7519 w 60663"/>
                  <a:gd name="connsiteY11" fmla="*/ 7195 h 80326"/>
                  <a:gd name="connsiteX12" fmla="*/ 33604 w 60663"/>
                  <a:gd name="connsiteY12" fmla="*/ 9 h 80326"/>
                  <a:gd name="connsiteX13" fmla="*/ 60664 w 60663"/>
                  <a:gd name="connsiteY13" fmla="*/ 28611 h 80326"/>
                  <a:gd name="connsiteX14" fmla="*/ 48362 w 60663"/>
                  <a:gd name="connsiteY14" fmla="*/ 39697 h 80326"/>
                  <a:gd name="connsiteX15" fmla="*/ 29854 w 60663"/>
                  <a:gd name="connsiteY15" fmla="*/ 42238 h 80326"/>
                  <a:gd name="connsiteX16" fmla="*/ 16960 w 60663"/>
                  <a:gd name="connsiteY16" fmla="*/ 46467 h 80326"/>
                  <a:gd name="connsiteX17" fmla="*/ 12574 w 60663"/>
                  <a:gd name="connsiteY17" fmla="*/ 57213 h 80326"/>
                  <a:gd name="connsiteX18" fmla="*/ 16587 w 60663"/>
                  <a:gd name="connsiteY18" fmla="*/ 66393 h 80326"/>
                  <a:gd name="connsiteX19" fmla="*/ 27266 w 60663"/>
                  <a:gd name="connsiteY19" fmla="*/ 69942 h 80326"/>
                  <a:gd name="connsiteX20" fmla="*/ 42375 w 60663"/>
                  <a:gd name="connsiteY20" fmla="*/ 63545 h 80326"/>
                  <a:gd name="connsiteX21" fmla="*/ 48329 w 60663"/>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3" h="80326">
                    <a:moveTo>
                      <a:pt x="60653" y="78487"/>
                    </a:moveTo>
                    <a:lnTo>
                      <a:pt x="48362" y="78487"/>
                    </a:lnTo>
                    <a:lnTo>
                      <a:pt x="48362" y="66503"/>
                    </a:lnTo>
                    <a:lnTo>
                      <a:pt x="48066" y="66503"/>
                    </a:lnTo>
                    <a:cubicBezTo>
                      <a:pt x="43494" y="75240"/>
                      <a:pt x="34316" y="80593"/>
                      <a:pt x="24448" y="80283"/>
                    </a:cubicBezTo>
                    <a:cubicBezTo>
                      <a:pt x="17903" y="80666"/>
                      <a:pt x="11477" y="78489"/>
                      <a:pt x="6511" y="74215"/>
                    </a:cubicBezTo>
                    <a:cubicBezTo>
                      <a:pt x="2125" y="70034"/>
                      <a:pt x="-243" y="64164"/>
                      <a:pt x="20" y="58111"/>
                    </a:cubicBezTo>
                    <a:cubicBezTo>
                      <a:pt x="20" y="43783"/>
                      <a:pt x="8462" y="35447"/>
                      <a:pt x="25348" y="33102"/>
                    </a:cubicBezTo>
                    <a:lnTo>
                      <a:pt x="48373" y="29882"/>
                    </a:lnTo>
                    <a:cubicBezTo>
                      <a:pt x="48373" y="16854"/>
                      <a:pt x="43099" y="10339"/>
                      <a:pt x="32562" y="10339"/>
                    </a:cubicBezTo>
                    <a:cubicBezTo>
                      <a:pt x="23341" y="10330"/>
                      <a:pt x="14438" y="13683"/>
                      <a:pt x="7519" y="19771"/>
                    </a:cubicBezTo>
                    <a:lnTo>
                      <a:pt x="7519" y="7195"/>
                    </a:lnTo>
                    <a:cubicBezTo>
                      <a:pt x="15337" y="2327"/>
                      <a:pt x="24394" y="-170"/>
                      <a:pt x="33604" y="9"/>
                    </a:cubicBezTo>
                    <a:cubicBezTo>
                      <a:pt x="51651" y="9"/>
                      <a:pt x="60675" y="9543"/>
                      <a:pt x="60664" y="28611"/>
                    </a:cubicBezTo>
                    <a:close/>
                    <a:moveTo>
                      <a:pt x="48362" y="39697"/>
                    </a:moveTo>
                    <a:lnTo>
                      <a:pt x="29854" y="42238"/>
                    </a:lnTo>
                    <a:cubicBezTo>
                      <a:pt x="25293" y="42650"/>
                      <a:pt x="20885" y="44096"/>
                      <a:pt x="16960" y="46467"/>
                    </a:cubicBezTo>
                    <a:cubicBezTo>
                      <a:pt x="13780" y="49083"/>
                      <a:pt x="12135" y="53122"/>
                      <a:pt x="12574" y="57213"/>
                    </a:cubicBezTo>
                    <a:cubicBezTo>
                      <a:pt x="12464" y="60719"/>
                      <a:pt x="13944" y="64087"/>
                      <a:pt x="16587" y="66393"/>
                    </a:cubicBezTo>
                    <a:cubicBezTo>
                      <a:pt x="19580" y="68869"/>
                      <a:pt x="23385" y="70135"/>
                      <a:pt x="27266" y="69942"/>
                    </a:cubicBezTo>
                    <a:cubicBezTo>
                      <a:pt x="32990" y="70102"/>
                      <a:pt x="38505" y="67768"/>
                      <a:pt x="42375" y="63545"/>
                    </a:cubicBezTo>
                    <a:cubicBezTo>
                      <a:pt x="46399" y="59125"/>
                      <a:pt x="48537" y="53306"/>
                      <a:pt x="48329" y="47332"/>
                    </a:cubicBezTo>
                    <a:close/>
                  </a:path>
                </a:pathLst>
              </a:custGeom>
              <a:solidFill>
                <a:srgbClr val="2F2F2F"/>
              </a:solidFill>
              <a:ln w="1095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51400A9-F349-9EA6-C39B-5C6AF70F8166}"/>
                  </a:ext>
                </a:extLst>
              </p:cNvPr>
              <p:cNvSpPr/>
              <p:nvPr/>
            </p:nvSpPr>
            <p:spPr>
              <a:xfrm>
                <a:off x="4159598" y="2600550"/>
                <a:ext cx="63816" cy="78522"/>
              </a:xfrm>
              <a:custGeom>
                <a:avLst/>
                <a:gdLst>
                  <a:gd name="connsiteX0" fmla="*/ 63703 w 63816"/>
                  <a:gd name="connsiteY0" fmla="*/ 78479 h 78522"/>
                  <a:gd name="connsiteX1" fmla="*/ 51423 w 63816"/>
                  <a:gd name="connsiteY1" fmla="*/ 78479 h 78522"/>
                  <a:gd name="connsiteX2" fmla="*/ 51423 w 63816"/>
                  <a:gd name="connsiteY2" fmla="*/ 34738 h 78522"/>
                  <a:gd name="connsiteX3" fmla="*/ 33584 w 63816"/>
                  <a:gd name="connsiteY3" fmla="*/ 10331 h 78522"/>
                  <a:gd name="connsiteX4" fmla="*/ 18321 w 63816"/>
                  <a:gd name="connsiteY4" fmla="*/ 17254 h 78522"/>
                  <a:gd name="connsiteX5" fmla="*/ 12302 w 63816"/>
                  <a:gd name="connsiteY5" fmla="*/ 34782 h 78522"/>
                  <a:gd name="connsiteX6" fmla="*/ 12302 w 63816"/>
                  <a:gd name="connsiteY6" fmla="*/ 78523 h 78522"/>
                  <a:gd name="connsiteX7" fmla="*/ 0 w 63816"/>
                  <a:gd name="connsiteY7" fmla="*/ 78523 h 78522"/>
                  <a:gd name="connsiteX8" fmla="*/ 0 w 63816"/>
                  <a:gd name="connsiteY8" fmla="*/ 1841 h 78522"/>
                  <a:gd name="connsiteX9" fmla="*/ 12291 w 63816"/>
                  <a:gd name="connsiteY9" fmla="*/ 1841 h 78522"/>
                  <a:gd name="connsiteX10" fmla="*/ 12291 w 63816"/>
                  <a:gd name="connsiteY10" fmla="*/ 14571 h 78522"/>
                  <a:gd name="connsiteX11" fmla="*/ 12587 w 63816"/>
                  <a:gd name="connsiteY11" fmla="*/ 14571 h 78522"/>
                  <a:gd name="connsiteX12" fmla="*/ 37805 w 63816"/>
                  <a:gd name="connsiteY12" fmla="*/ 45 h 78522"/>
                  <a:gd name="connsiteX13" fmla="*/ 57070 w 63816"/>
                  <a:gd name="connsiteY13" fmla="*/ 8162 h 78522"/>
                  <a:gd name="connsiteX14" fmla="*/ 63736 w 63816"/>
                  <a:gd name="connsiteY14" fmla="*/ 31638 h 7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6" h="78522">
                    <a:moveTo>
                      <a:pt x="63703" y="78479"/>
                    </a:moveTo>
                    <a:lnTo>
                      <a:pt x="51423" y="78479"/>
                    </a:lnTo>
                    <a:lnTo>
                      <a:pt x="51423" y="34738"/>
                    </a:lnTo>
                    <a:cubicBezTo>
                      <a:pt x="51423" y="18474"/>
                      <a:pt x="45480" y="10339"/>
                      <a:pt x="33584" y="10331"/>
                    </a:cubicBezTo>
                    <a:cubicBezTo>
                      <a:pt x="27707" y="10212"/>
                      <a:pt x="22093" y="12758"/>
                      <a:pt x="18321" y="17254"/>
                    </a:cubicBezTo>
                    <a:cubicBezTo>
                      <a:pt x="14210" y="22147"/>
                      <a:pt x="12061" y="28395"/>
                      <a:pt x="12302" y="34782"/>
                    </a:cubicBezTo>
                    <a:lnTo>
                      <a:pt x="12302" y="78523"/>
                    </a:lnTo>
                    <a:lnTo>
                      <a:pt x="0" y="78523"/>
                    </a:lnTo>
                    <a:lnTo>
                      <a:pt x="0" y="1841"/>
                    </a:lnTo>
                    <a:lnTo>
                      <a:pt x="12291" y="1841"/>
                    </a:lnTo>
                    <a:lnTo>
                      <a:pt x="12291" y="14571"/>
                    </a:lnTo>
                    <a:lnTo>
                      <a:pt x="12587" y="14571"/>
                    </a:lnTo>
                    <a:cubicBezTo>
                      <a:pt x="17565" y="5346"/>
                      <a:pt x="27323" y="-278"/>
                      <a:pt x="37805" y="45"/>
                    </a:cubicBezTo>
                    <a:cubicBezTo>
                      <a:pt x="45140" y="-409"/>
                      <a:pt x="52267" y="2595"/>
                      <a:pt x="57070" y="8162"/>
                    </a:cubicBezTo>
                    <a:cubicBezTo>
                      <a:pt x="61938" y="14982"/>
                      <a:pt x="64295" y="23278"/>
                      <a:pt x="63736" y="31638"/>
                    </a:cubicBezTo>
                    <a:close/>
                  </a:path>
                </a:pathLst>
              </a:custGeom>
              <a:solidFill>
                <a:srgbClr val="2F2F2F"/>
              </a:solidFill>
              <a:ln w="1095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8F55215-0EDB-DF40-353A-2AAF68A880C5}"/>
                  </a:ext>
                </a:extLst>
              </p:cNvPr>
              <p:cNvSpPr/>
              <p:nvPr/>
            </p:nvSpPr>
            <p:spPr>
              <a:xfrm>
                <a:off x="4241010" y="2565497"/>
                <a:ext cx="70828" cy="115364"/>
              </a:xfrm>
              <a:custGeom>
                <a:avLst/>
                <a:gdLst>
                  <a:gd name="connsiteX0" fmla="*/ 70818 w 70828"/>
                  <a:gd name="connsiteY0" fmla="*/ 113532 h 115364"/>
                  <a:gd name="connsiteX1" fmla="*/ 58527 w 70828"/>
                  <a:gd name="connsiteY1" fmla="*/ 113532 h 115364"/>
                  <a:gd name="connsiteX2" fmla="*/ 58527 w 70828"/>
                  <a:gd name="connsiteY2" fmla="*/ 100496 h 115364"/>
                  <a:gd name="connsiteX3" fmla="*/ 58231 w 70828"/>
                  <a:gd name="connsiteY3" fmla="*/ 100496 h 115364"/>
                  <a:gd name="connsiteX4" fmla="*/ 31850 w 70828"/>
                  <a:gd name="connsiteY4" fmla="*/ 115329 h 115364"/>
                  <a:gd name="connsiteX5" fmla="*/ 8726 w 70828"/>
                  <a:gd name="connsiteY5" fmla="*/ 105031 h 115364"/>
                  <a:gd name="connsiteX6" fmla="*/ 65 w 70828"/>
                  <a:gd name="connsiteY6" fmla="*/ 76988 h 115364"/>
                  <a:gd name="connsiteX7" fmla="*/ 9659 w 70828"/>
                  <a:gd name="connsiteY7" fmla="*/ 46502 h 115364"/>
                  <a:gd name="connsiteX8" fmla="*/ 35217 w 70828"/>
                  <a:gd name="connsiteY8" fmla="*/ 35054 h 115364"/>
                  <a:gd name="connsiteX9" fmla="*/ 58242 w 70828"/>
                  <a:gd name="connsiteY9" fmla="*/ 47477 h 115364"/>
                  <a:gd name="connsiteX10" fmla="*/ 58538 w 70828"/>
                  <a:gd name="connsiteY10" fmla="*/ 47477 h 115364"/>
                  <a:gd name="connsiteX11" fmla="*/ 58538 w 70828"/>
                  <a:gd name="connsiteY11" fmla="*/ 0 h 115364"/>
                  <a:gd name="connsiteX12" fmla="*/ 70829 w 70828"/>
                  <a:gd name="connsiteY12" fmla="*/ 0 h 115364"/>
                  <a:gd name="connsiteX13" fmla="*/ 58527 w 70828"/>
                  <a:gd name="connsiteY13" fmla="*/ 78861 h 115364"/>
                  <a:gd name="connsiteX14" fmla="*/ 58527 w 70828"/>
                  <a:gd name="connsiteY14" fmla="*/ 67545 h 115364"/>
                  <a:gd name="connsiteX15" fmla="*/ 52387 w 70828"/>
                  <a:gd name="connsiteY15" fmla="*/ 51826 h 115364"/>
                  <a:gd name="connsiteX16" fmla="*/ 36795 w 70828"/>
                  <a:gd name="connsiteY16" fmla="*/ 45384 h 115364"/>
                  <a:gd name="connsiteX17" fmla="*/ 19110 w 70828"/>
                  <a:gd name="connsiteY17" fmla="*/ 53622 h 115364"/>
                  <a:gd name="connsiteX18" fmla="*/ 12663 w 70828"/>
                  <a:gd name="connsiteY18" fmla="*/ 76386 h 115364"/>
                  <a:gd name="connsiteX19" fmla="*/ 18847 w 70828"/>
                  <a:gd name="connsiteY19" fmla="*/ 97320 h 115364"/>
                  <a:gd name="connsiteX20" fmla="*/ 35447 w 70828"/>
                  <a:gd name="connsiteY20" fmla="*/ 104988 h 115364"/>
                  <a:gd name="connsiteX21" fmla="*/ 52124 w 70828"/>
                  <a:gd name="connsiteY21" fmla="*/ 97582 h 115364"/>
                  <a:gd name="connsiteX22" fmla="*/ 58527 w 70828"/>
                  <a:gd name="connsiteY22" fmla="*/ 78861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28" h="115364">
                    <a:moveTo>
                      <a:pt x="70818" y="113532"/>
                    </a:moveTo>
                    <a:lnTo>
                      <a:pt x="58527" y="113532"/>
                    </a:lnTo>
                    <a:lnTo>
                      <a:pt x="58527" y="100496"/>
                    </a:lnTo>
                    <a:lnTo>
                      <a:pt x="58231" y="100496"/>
                    </a:lnTo>
                    <a:cubicBezTo>
                      <a:pt x="53034" y="110107"/>
                      <a:pt x="42771" y="115877"/>
                      <a:pt x="31850" y="115329"/>
                    </a:cubicBezTo>
                    <a:cubicBezTo>
                      <a:pt x="22958" y="115661"/>
                      <a:pt x="14417" y="111858"/>
                      <a:pt x="8726" y="105031"/>
                    </a:cubicBezTo>
                    <a:cubicBezTo>
                      <a:pt x="2576" y="97017"/>
                      <a:pt x="-494" y="87069"/>
                      <a:pt x="65" y="76988"/>
                    </a:cubicBezTo>
                    <a:cubicBezTo>
                      <a:pt x="-484" y="66007"/>
                      <a:pt x="2915" y="55192"/>
                      <a:pt x="9659" y="46502"/>
                    </a:cubicBezTo>
                    <a:cubicBezTo>
                      <a:pt x="15930" y="38925"/>
                      <a:pt x="25382" y="34694"/>
                      <a:pt x="35217" y="35054"/>
                    </a:cubicBezTo>
                    <a:cubicBezTo>
                      <a:pt x="44646" y="34439"/>
                      <a:pt x="53593" y="39265"/>
                      <a:pt x="58242" y="47477"/>
                    </a:cubicBezTo>
                    <a:lnTo>
                      <a:pt x="58538" y="47477"/>
                    </a:lnTo>
                    <a:lnTo>
                      <a:pt x="58538" y="0"/>
                    </a:lnTo>
                    <a:lnTo>
                      <a:pt x="70829" y="0"/>
                    </a:lnTo>
                    <a:close/>
                    <a:moveTo>
                      <a:pt x="58527" y="78861"/>
                    </a:moveTo>
                    <a:lnTo>
                      <a:pt x="58527" y="67545"/>
                    </a:lnTo>
                    <a:cubicBezTo>
                      <a:pt x="58658" y="61697"/>
                      <a:pt x="56455" y="56036"/>
                      <a:pt x="52387" y="51826"/>
                    </a:cubicBezTo>
                    <a:cubicBezTo>
                      <a:pt x="48352" y="47553"/>
                      <a:pt x="42672" y="45209"/>
                      <a:pt x="36795" y="45384"/>
                    </a:cubicBezTo>
                    <a:cubicBezTo>
                      <a:pt x="29910" y="45094"/>
                      <a:pt x="23309" y="48167"/>
                      <a:pt x="19110" y="53622"/>
                    </a:cubicBezTo>
                    <a:cubicBezTo>
                      <a:pt x="14461" y="60270"/>
                      <a:pt x="12191" y="68289"/>
                      <a:pt x="12663" y="76386"/>
                    </a:cubicBezTo>
                    <a:cubicBezTo>
                      <a:pt x="12246" y="83867"/>
                      <a:pt x="14428" y="91263"/>
                      <a:pt x="18847" y="97320"/>
                    </a:cubicBezTo>
                    <a:cubicBezTo>
                      <a:pt x="22838" y="102374"/>
                      <a:pt x="29011" y="105223"/>
                      <a:pt x="35447" y="104988"/>
                    </a:cubicBezTo>
                    <a:cubicBezTo>
                      <a:pt x="41850" y="105191"/>
                      <a:pt x="47990" y="102464"/>
                      <a:pt x="52124" y="97582"/>
                    </a:cubicBezTo>
                    <a:cubicBezTo>
                      <a:pt x="56499" y="92346"/>
                      <a:pt x="58779" y="85677"/>
                      <a:pt x="58527" y="78861"/>
                    </a:cubicBezTo>
                    <a:close/>
                  </a:path>
                </a:pathLst>
              </a:custGeom>
              <a:solidFill>
                <a:srgbClr val="2F2F2F"/>
              </a:solidFill>
              <a:ln w="1095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79C5A63-4201-B6F7-A5EA-E005870315D0}"/>
                  </a:ext>
                </a:extLst>
              </p:cNvPr>
              <p:cNvSpPr/>
              <p:nvPr/>
            </p:nvSpPr>
            <p:spPr>
              <a:xfrm>
                <a:off x="4373448" y="2565497"/>
                <a:ext cx="70884" cy="115364"/>
              </a:xfrm>
              <a:custGeom>
                <a:avLst/>
                <a:gdLst>
                  <a:gd name="connsiteX0" fmla="*/ 70818 w 70884"/>
                  <a:gd name="connsiteY0" fmla="*/ 113532 h 115364"/>
                  <a:gd name="connsiteX1" fmla="*/ 58527 w 70884"/>
                  <a:gd name="connsiteY1" fmla="*/ 113532 h 115364"/>
                  <a:gd name="connsiteX2" fmla="*/ 58527 w 70884"/>
                  <a:gd name="connsiteY2" fmla="*/ 100496 h 115364"/>
                  <a:gd name="connsiteX3" fmla="*/ 58231 w 70884"/>
                  <a:gd name="connsiteY3" fmla="*/ 100496 h 115364"/>
                  <a:gd name="connsiteX4" fmla="*/ 31851 w 70884"/>
                  <a:gd name="connsiteY4" fmla="*/ 115329 h 115364"/>
                  <a:gd name="connsiteX5" fmla="*/ 8727 w 70884"/>
                  <a:gd name="connsiteY5" fmla="*/ 105031 h 115364"/>
                  <a:gd name="connsiteX6" fmla="*/ 65 w 70884"/>
                  <a:gd name="connsiteY6" fmla="*/ 76988 h 115364"/>
                  <a:gd name="connsiteX7" fmla="*/ 9714 w 70884"/>
                  <a:gd name="connsiteY7" fmla="*/ 46557 h 115364"/>
                  <a:gd name="connsiteX8" fmla="*/ 35272 w 70884"/>
                  <a:gd name="connsiteY8" fmla="*/ 35109 h 115364"/>
                  <a:gd name="connsiteX9" fmla="*/ 58297 w 70884"/>
                  <a:gd name="connsiteY9" fmla="*/ 47531 h 115364"/>
                  <a:gd name="connsiteX10" fmla="*/ 58593 w 70884"/>
                  <a:gd name="connsiteY10" fmla="*/ 47531 h 115364"/>
                  <a:gd name="connsiteX11" fmla="*/ 58593 w 70884"/>
                  <a:gd name="connsiteY11" fmla="*/ 0 h 115364"/>
                  <a:gd name="connsiteX12" fmla="*/ 70884 w 70884"/>
                  <a:gd name="connsiteY12" fmla="*/ 0 h 115364"/>
                  <a:gd name="connsiteX13" fmla="*/ 58527 w 70884"/>
                  <a:gd name="connsiteY13" fmla="*/ 78861 h 115364"/>
                  <a:gd name="connsiteX14" fmla="*/ 58527 w 70884"/>
                  <a:gd name="connsiteY14" fmla="*/ 67545 h 115364"/>
                  <a:gd name="connsiteX15" fmla="*/ 52387 w 70884"/>
                  <a:gd name="connsiteY15" fmla="*/ 51826 h 115364"/>
                  <a:gd name="connsiteX16" fmla="*/ 36796 w 70884"/>
                  <a:gd name="connsiteY16" fmla="*/ 45384 h 115364"/>
                  <a:gd name="connsiteX17" fmla="*/ 19110 w 70884"/>
                  <a:gd name="connsiteY17" fmla="*/ 53622 h 115364"/>
                  <a:gd name="connsiteX18" fmla="*/ 12663 w 70884"/>
                  <a:gd name="connsiteY18" fmla="*/ 76386 h 115364"/>
                  <a:gd name="connsiteX19" fmla="*/ 18847 w 70884"/>
                  <a:gd name="connsiteY19" fmla="*/ 97320 h 115364"/>
                  <a:gd name="connsiteX20" fmla="*/ 35447 w 70884"/>
                  <a:gd name="connsiteY20" fmla="*/ 104988 h 115364"/>
                  <a:gd name="connsiteX21" fmla="*/ 52124 w 70884"/>
                  <a:gd name="connsiteY21" fmla="*/ 97582 h 115364"/>
                  <a:gd name="connsiteX22" fmla="*/ 58527 w 70884"/>
                  <a:gd name="connsiteY22" fmla="*/ 78861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84" h="115364">
                    <a:moveTo>
                      <a:pt x="70818" y="113532"/>
                    </a:moveTo>
                    <a:lnTo>
                      <a:pt x="58527" y="113532"/>
                    </a:lnTo>
                    <a:lnTo>
                      <a:pt x="58527" y="100496"/>
                    </a:lnTo>
                    <a:lnTo>
                      <a:pt x="58231" y="100496"/>
                    </a:lnTo>
                    <a:cubicBezTo>
                      <a:pt x="53034" y="110107"/>
                      <a:pt x="42771" y="115877"/>
                      <a:pt x="31851" y="115329"/>
                    </a:cubicBezTo>
                    <a:cubicBezTo>
                      <a:pt x="22959" y="115661"/>
                      <a:pt x="14417" y="111858"/>
                      <a:pt x="8727" y="105031"/>
                    </a:cubicBezTo>
                    <a:cubicBezTo>
                      <a:pt x="2576" y="97017"/>
                      <a:pt x="-494" y="87069"/>
                      <a:pt x="65" y="76988"/>
                    </a:cubicBezTo>
                    <a:cubicBezTo>
                      <a:pt x="-461" y="66019"/>
                      <a:pt x="2971" y="55225"/>
                      <a:pt x="9714" y="46557"/>
                    </a:cubicBezTo>
                    <a:cubicBezTo>
                      <a:pt x="15985" y="38979"/>
                      <a:pt x="25437" y="34749"/>
                      <a:pt x="35272" y="35109"/>
                    </a:cubicBezTo>
                    <a:cubicBezTo>
                      <a:pt x="44701" y="34493"/>
                      <a:pt x="53648" y="39320"/>
                      <a:pt x="58297" y="47531"/>
                    </a:cubicBezTo>
                    <a:lnTo>
                      <a:pt x="58593" y="47531"/>
                    </a:lnTo>
                    <a:lnTo>
                      <a:pt x="58593" y="0"/>
                    </a:lnTo>
                    <a:lnTo>
                      <a:pt x="70884" y="0"/>
                    </a:lnTo>
                    <a:close/>
                    <a:moveTo>
                      <a:pt x="58527" y="78861"/>
                    </a:moveTo>
                    <a:lnTo>
                      <a:pt x="58527" y="67545"/>
                    </a:lnTo>
                    <a:cubicBezTo>
                      <a:pt x="58659" y="61697"/>
                      <a:pt x="56455" y="56036"/>
                      <a:pt x="52387" y="51826"/>
                    </a:cubicBezTo>
                    <a:cubicBezTo>
                      <a:pt x="48352" y="47553"/>
                      <a:pt x="42673" y="45209"/>
                      <a:pt x="36796" y="45384"/>
                    </a:cubicBezTo>
                    <a:cubicBezTo>
                      <a:pt x="29910" y="45094"/>
                      <a:pt x="23310" y="48167"/>
                      <a:pt x="19110" y="53622"/>
                    </a:cubicBezTo>
                    <a:cubicBezTo>
                      <a:pt x="14461" y="60270"/>
                      <a:pt x="12192" y="68289"/>
                      <a:pt x="12663" y="76386"/>
                    </a:cubicBezTo>
                    <a:cubicBezTo>
                      <a:pt x="12247" y="83867"/>
                      <a:pt x="14428" y="91263"/>
                      <a:pt x="18847" y="97320"/>
                    </a:cubicBezTo>
                    <a:cubicBezTo>
                      <a:pt x="22838" y="102374"/>
                      <a:pt x="29011" y="105223"/>
                      <a:pt x="35447" y="104988"/>
                    </a:cubicBezTo>
                    <a:cubicBezTo>
                      <a:pt x="41850" y="105191"/>
                      <a:pt x="47990" y="102464"/>
                      <a:pt x="52124" y="97582"/>
                    </a:cubicBezTo>
                    <a:cubicBezTo>
                      <a:pt x="56499" y="92346"/>
                      <a:pt x="58779" y="85677"/>
                      <a:pt x="58527" y="78861"/>
                    </a:cubicBezTo>
                    <a:close/>
                  </a:path>
                </a:pathLst>
              </a:custGeom>
              <a:solidFill>
                <a:srgbClr val="2F2F2F"/>
              </a:solidFill>
              <a:ln w="1095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740A8BB-6FD3-31E1-3185-CE57CC2CDC06}"/>
                  </a:ext>
                </a:extLst>
              </p:cNvPr>
              <p:cNvSpPr/>
              <p:nvPr/>
            </p:nvSpPr>
            <p:spPr>
              <a:xfrm>
                <a:off x="4462086" y="2600542"/>
                <a:ext cx="60674" cy="80326"/>
              </a:xfrm>
              <a:custGeom>
                <a:avLst/>
                <a:gdLst>
                  <a:gd name="connsiteX0" fmla="*/ 60664 w 60674"/>
                  <a:gd name="connsiteY0" fmla="*/ 78487 h 80326"/>
                  <a:gd name="connsiteX1" fmla="*/ 48373 w 60674"/>
                  <a:gd name="connsiteY1" fmla="*/ 78487 h 80326"/>
                  <a:gd name="connsiteX2" fmla="*/ 48373 w 60674"/>
                  <a:gd name="connsiteY2" fmla="*/ 66503 h 80326"/>
                  <a:gd name="connsiteX3" fmla="*/ 48066 w 60674"/>
                  <a:gd name="connsiteY3" fmla="*/ 66503 h 80326"/>
                  <a:gd name="connsiteX4" fmla="*/ 24460 w 60674"/>
                  <a:gd name="connsiteY4" fmla="*/ 80284 h 80326"/>
                  <a:gd name="connsiteX5" fmla="*/ 6500 w 60674"/>
                  <a:gd name="connsiteY5" fmla="*/ 74215 h 80326"/>
                  <a:gd name="connsiteX6" fmla="*/ 20 w 60674"/>
                  <a:gd name="connsiteY6" fmla="*/ 58112 h 80326"/>
                  <a:gd name="connsiteX7" fmla="*/ 25359 w 60674"/>
                  <a:gd name="connsiteY7" fmla="*/ 33103 h 80326"/>
                  <a:gd name="connsiteX8" fmla="*/ 48384 w 60674"/>
                  <a:gd name="connsiteY8" fmla="*/ 29882 h 80326"/>
                  <a:gd name="connsiteX9" fmla="*/ 32562 w 60674"/>
                  <a:gd name="connsiteY9" fmla="*/ 10340 h 80326"/>
                  <a:gd name="connsiteX10" fmla="*/ 7530 w 60674"/>
                  <a:gd name="connsiteY10" fmla="*/ 19771 h 80326"/>
                  <a:gd name="connsiteX11" fmla="*/ 7530 w 60674"/>
                  <a:gd name="connsiteY11" fmla="*/ 7196 h 80326"/>
                  <a:gd name="connsiteX12" fmla="*/ 33615 w 60674"/>
                  <a:gd name="connsiteY12" fmla="*/ 9 h 80326"/>
                  <a:gd name="connsiteX13" fmla="*/ 60675 w 60674"/>
                  <a:gd name="connsiteY13" fmla="*/ 28612 h 80326"/>
                  <a:gd name="connsiteX14" fmla="*/ 48373 w 60674"/>
                  <a:gd name="connsiteY14" fmla="*/ 39698 h 80326"/>
                  <a:gd name="connsiteX15" fmla="*/ 29854 w 60674"/>
                  <a:gd name="connsiteY15" fmla="*/ 42239 h 80326"/>
                  <a:gd name="connsiteX16" fmla="*/ 16960 w 60674"/>
                  <a:gd name="connsiteY16" fmla="*/ 46467 h 80326"/>
                  <a:gd name="connsiteX17" fmla="*/ 12574 w 60674"/>
                  <a:gd name="connsiteY17" fmla="*/ 57214 h 80326"/>
                  <a:gd name="connsiteX18" fmla="*/ 16576 w 60674"/>
                  <a:gd name="connsiteY18" fmla="*/ 66394 h 80326"/>
                  <a:gd name="connsiteX19" fmla="*/ 27266 w 60674"/>
                  <a:gd name="connsiteY19" fmla="*/ 69943 h 80326"/>
                  <a:gd name="connsiteX20" fmla="*/ 42364 w 60674"/>
                  <a:gd name="connsiteY20" fmla="*/ 63545 h 80326"/>
                  <a:gd name="connsiteX21" fmla="*/ 48329 w 60674"/>
                  <a:gd name="connsiteY21" fmla="*/ 47333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6">
                    <a:moveTo>
                      <a:pt x="60664" y="78487"/>
                    </a:moveTo>
                    <a:lnTo>
                      <a:pt x="48373" y="78487"/>
                    </a:lnTo>
                    <a:lnTo>
                      <a:pt x="48373" y="66503"/>
                    </a:lnTo>
                    <a:lnTo>
                      <a:pt x="48066" y="66503"/>
                    </a:lnTo>
                    <a:cubicBezTo>
                      <a:pt x="43494" y="75235"/>
                      <a:pt x="34316" y="80586"/>
                      <a:pt x="24460" y="80284"/>
                    </a:cubicBezTo>
                    <a:cubicBezTo>
                      <a:pt x="17914" y="80665"/>
                      <a:pt x="11467" y="78488"/>
                      <a:pt x="6500" y="74215"/>
                    </a:cubicBezTo>
                    <a:cubicBezTo>
                      <a:pt x="2125" y="70028"/>
                      <a:pt x="-243" y="64161"/>
                      <a:pt x="20" y="58112"/>
                    </a:cubicBezTo>
                    <a:cubicBezTo>
                      <a:pt x="20" y="43784"/>
                      <a:pt x="8462" y="35447"/>
                      <a:pt x="25359" y="33103"/>
                    </a:cubicBezTo>
                    <a:lnTo>
                      <a:pt x="48384" y="29882"/>
                    </a:lnTo>
                    <a:cubicBezTo>
                      <a:pt x="48384" y="16854"/>
                      <a:pt x="43110" y="10340"/>
                      <a:pt x="32562" y="10340"/>
                    </a:cubicBezTo>
                    <a:cubicBezTo>
                      <a:pt x="23341" y="10328"/>
                      <a:pt x="14438" y="13682"/>
                      <a:pt x="7530" y="19771"/>
                    </a:cubicBezTo>
                    <a:lnTo>
                      <a:pt x="7530" y="7196"/>
                    </a:lnTo>
                    <a:cubicBezTo>
                      <a:pt x="15348" y="2322"/>
                      <a:pt x="24405" y="-175"/>
                      <a:pt x="33615" y="9"/>
                    </a:cubicBezTo>
                    <a:cubicBezTo>
                      <a:pt x="51640" y="9"/>
                      <a:pt x="60664" y="9543"/>
                      <a:pt x="60675" y="28612"/>
                    </a:cubicBezTo>
                    <a:close/>
                    <a:moveTo>
                      <a:pt x="48373" y="39698"/>
                    </a:moveTo>
                    <a:lnTo>
                      <a:pt x="29854" y="42239"/>
                    </a:lnTo>
                    <a:cubicBezTo>
                      <a:pt x="25293" y="42652"/>
                      <a:pt x="20885" y="44098"/>
                      <a:pt x="16960" y="46467"/>
                    </a:cubicBezTo>
                    <a:cubicBezTo>
                      <a:pt x="13780" y="49083"/>
                      <a:pt x="12135" y="53122"/>
                      <a:pt x="12574" y="57214"/>
                    </a:cubicBezTo>
                    <a:cubicBezTo>
                      <a:pt x="12475" y="60717"/>
                      <a:pt x="13933" y="64083"/>
                      <a:pt x="16576" y="66394"/>
                    </a:cubicBezTo>
                    <a:cubicBezTo>
                      <a:pt x="19569" y="68873"/>
                      <a:pt x="23385" y="70140"/>
                      <a:pt x="27266" y="69943"/>
                    </a:cubicBezTo>
                    <a:cubicBezTo>
                      <a:pt x="32990" y="70099"/>
                      <a:pt x="38494" y="67765"/>
                      <a:pt x="42364" y="63545"/>
                    </a:cubicBezTo>
                    <a:cubicBezTo>
                      <a:pt x="46399" y="59126"/>
                      <a:pt x="48537" y="53307"/>
                      <a:pt x="48329" y="47333"/>
                    </a:cubicBezTo>
                    <a:close/>
                  </a:path>
                </a:pathLst>
              </a:custGeom>
              <a:solidFill>
                <a:srgbClr val="2F2F2F"/>
              </a:solidFill>
              <a:ln w="1095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6771C6A-3819-8D1F-093B-8FC1768D494F}"/>
                  </a:ext>
                </a:extLst>
              </p:cNvPr>
              <p:cNvSpPr/>
              <p:nvPr/>
            </p:nvSpPr>
            <p:spPr>
              <a:xfrm>
                <a:off x="4535622" y="2579650"/>
                <a:ext cx="44778" cy="101044"/>
              </a:xfrm>
              <a:custGeom>
                <a:avLst/>
                <a:gdLst>
                  <a:gd name="connsiteX0" fmla="*/ 44779 w 44778"/>
                  <a:gd name="connsiteY0" fmla="*/ 98623 h 101044"/>
                  <a:gd name="connsiteX1" fmla="*/ 33321 w 44778"/>
                  <a:gd name="connsiteY1" fmla="*/ 101022 h 101044"/>
                  <a:gd name="connsiteX2" fmla="*/ 13157 w 44778"/>
                  <a:gd name="connsiteY2" fmla="*/ 78554 h 101044"/>
                  <a:gd name="connsiteX3" fmla="*/ 13157 w 44778"/>
                  <a:gd name="connsiteY3" fmla="*/ 33181 h 101044"/>
                  <a:gd name="connsiteX4" fmla="*/ 0 w 44778"/>
                  <a:gd name="connsiteY4" fmla="*/ 33181 h 101044"/>
                  <a:gd name="connsiteX5" fmla="*/ 0 w 44778"/>
                  <a:gd name="connsiteY5" fmla="*/ 22698 h 101044"/>
                  <a:gd name="connsiteX6" fmla="*/ 13157 w 44778"/>
                  <a:gd name="connsiteY6" fmla="*/ 22698 h 101044"/>
                  <a:gd name="connsiteX7" fmla="*/ 13157 w 44778"/>
                  <a:gd name="connsiteY7" fmla="*/ 3976 h 101044"/>
                  <a:gd name="connsiteX8" fmla="*/ 25449 w 44778"/>
                  <a:gd name="connsiteY8" fmla="*/ 0 h 101044"/>
                  <a:gd name="connsiteX9" fmla="*/ 25449 w 44778"/>
                  <a:gd name="connsiteY9" fmla="*/ 22698 h 101044"/>
                  <a:gd name="connsiteX10" fmla="*/ 44779 w 44778"/>
                  <a:gd name="connsiteY10" fmla="*/ 22698 h 101044"/>
                  <a:gd name="connsiteX11" fmla="*/ 44779 w 44778"/>
                  <a:gd name="connsiteY11" fmla="*/ 33181 h 101044"/>
                  <a:gd name="connsiteX12" fmla="*/ 25449 w 44778"/>
                  <a:gd name="connsiteY12" fmla="*/ 33181 h 101044"/>
                  <a:gd name="connsiteX13" fmla="*/ 25449 w 44778"/>
                  <a:gd name="connsiteY13" fmla="*/ 76386 h 101044"/>
                  <a:gd name="connsiteX14" fmla="*/ 28069 w 44778"/>
                  <a:gd name="connsiteY14" fmla="*/ 87395 h 101044"/>
                  <a:gd name="connsiteX15" fmla="*/ 36764 w 44778"/>
                  <a:gd name="connsiteY15" fmla="*/ 90681 h 101044"/>
                  <a:gd name="connsiteX16" fmla="*/ 44779 w 44778"/>
                  <a:gd name="connsiteY16" fmla="*/ 88129 h 10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78" h="101044">
                    <a:moveTo>
                      <a:pt x="44779" y="98623"/>
                    </a:moveTo>
                    <a:cubicBezTo>
                      <a:pt x="41226" y="100369"/>
                      <a:pt x="37279" y="101194"/>
                      <a:pt x="33321" y="101022"/>
                    </a:cubicBezTo>
                    <a:cubicBezTo>
                      <a:pt x="19868" y="101022"/>
                      <a:pt x="13146" y="93533"/>
                      <a:pt x="13157" y="78554"/>
                    </a:cubicBezTo>
                    <a:lnTo>
                      <a:pt x="13157" y="33181"/>
                    </a:lnTo>
                    <a:lnTo>
                      <a:pt x="0" y="33181"/>
                    </a:lnTo>
                    <a:lnTo>
                      <a:pt x="0" y="22698"/>
                    </a:lnTo>
                    <a:lnTo>
                      <a:pt x="13157" y="22698"/>
                    </a:lnTo>
                    <a:lnTo>
                      <a:pt x="13157" y="3976"/>
                    </a:lnTo>
                    <a:lnTo>
                      <a:pt x="25449" y="0"/>
                    </a:lnTo>
                    <a:lnTo>
                      <a:pt x="25449" y="22698"/>
                    </a:lnTo>
                    <a:lnTo>
                      <a:pt x="44779" y="22698"/>
                    </a:lnTo>
                    <a:lnTo>
                      <a:pt x="44779" y="33181"/>
                    </a:lnTo>
                    <a:lnTo>
                      <a:pt x="25449" y="33181"/>
                    </a:lnTo>
                    <a:lnTo>
                      <a:pt x="25449" y="76386"/>
                    </a:lnTo>
                    <a:cubicBezTo>
                      <a:pt x="25109" y="80241"/>
                      <a:pt x="26029" y="84105"/>
                      <a:pt x="28069" y="87395"/>
                    </a:cubicBezTo>
                    <a:cubicBezTo>
                      <a:pt x="30295" y="89789"/>
                      <a:pt x="33507" y="91005"/>
                      <a:pt x="36764" y="90681"/>
                    </a:cubicBezTo>
                    <a:cubicBezTo>
                      <a:pt x="39647" y="90748"/>
                      <a:pt x="42465" y="89850"/>
                      <a:pt x="44779" y="88129"/>
                    </a:cubicBezTo>
                    <a:close/>
                  </a:path>
                </a:pathLst>
              </a:custGeom>
              <a:solidFill>
                <a:srgbClr val="2F2F2F"/>
              </a:solidFill>
              <a:ln w="1095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F5586CA-346E-7B60-7069-9B562EACB211}"/>
                  </a:ext>
                </a:extLst>
              </p:cNvPr>
              <p:cNvSpPr/>
              <p:nvPr/>
            </p:nvSpPr>
            <p:spPr>
              <a:xfrm>
                <a:off x="4592288" y="2600542"/>
                <a:ext cx="60674" cy="80327"/>
              </a:xfrm>
              <a:custGeom>
                <a:avLst/>
                <a:gdLst>
                  <a:gd name="connsiteX0" fmla="*/ 60664 w 60674"/>
                  <a:gd name="connsiteY0" fmla="*/ 78487 h 80327"/>
                  <a:gd name="connsiteX1" fmla="*/ 48373 w 60674"/>
                  <a:gd name="connsiteY1" fmla="*/ 78487 h 80327"/>
                  <a:gd name="connsiteX2" fmla="*/ 48373 w 60674"/>
                  <a:gd name="connsiteY2" fmla="*/ 66503 h 80327"/>
                  <a:gd name="connsiteX3" fmla="*/ 48066 w 60674"/>
                  <a:gd name="connsiteY3" fmla="*/ 66503 h 80327"/>
                  <a:gd name="connsiteX4" fmla="*/ 24460 w 60674"/>
                  <a:gd name="connsiteY4" fmla="*/ 80284 h 80327"/>
                  <a:gd name="connsiteX5" fmla="*/ 6511 w 60674"/>
                  <a:gd name="connsiteY5" fmla="*/ 74215 h 80327"/>
                  <a:gd name="connsiteX6" fmla="*/ 20 w 60674"/>
                  <a:gd name="connsiteY6" fmla="*/ 58112 h 80327"/>
                  <a:gd name="connsiteX7" fmla="*/ 25359 w 60674"/>
                  <a:gd name="connsiteY7" fmla="*/ 33103 h 80327"/>
                  <a:gd name="connsiteX8" fmla="*/ 48384 w 60674"/>
                  <a:gd name="connsiteY8" fmla="*/ 29882 h 80327"/>
                  <a:gd name="connsiteX9" fmla="*/ 32562 w 60674"/>
                  <a:gd name="connsiteY9" fmla="*/ 10339 h 80327"/>
                  <a:gd name="connsiteX10" fmla="*/ 7530 w 60674"/>
                  <a:gd name="connsiteY10" fmla="*/ 19771 h 80327"/>
                  <a:gd name="connsiteX11" fmla="*/ 7530 w 60674"/>
                  <a:gd name="connsiteY11" fmla="*/ 7195 h 80327"/>
                  <a:gd name="connsiteX12" fmla="*/ 33615 w 60674"/>
                  <a:gd name="connsiteY12" fmla="*/ 9 h 80327"/>
                  <a:gd name="connsiteX13" fmla="*/ 60675 w 60674"/>
                  <a:gd name="connsiteY13" fmla="*/ 28611 h 80327"/>
                  <a:gd name="connsiteX14" fmla="*/ 48373 w 60674"/>
                  <a:gd name="connsiteY14" fmla="*/ 39697 h 80327"/>
                  <a:gd name="connsiteX15" fmla="*/ 29854 w 60674"/>
                  <a:gd name="connsiteY15" fmla="*/ 42239 h 80327"/>
                  <a:gd name="connsiteX16" fmla="*/ 16960 w 60674"/>
                  <a:gd name="connsiteY16" fmla="*/ 46467 h 80327"/>
                  <a:gd name="connsiteX17" fmla="*/ 12574 w 60674"/>
                  <a:gd name="connsiteY17" fmla="*/ 57213 h 80327"/>
                  <a:gd name="connsiteX18" fmla="*/ 16587 w 60674"/>
                  <a:gd name="connsiteY18" fmla="*/ 66393 h 80327"/>
                  <a:gd name="connsiteX19" fmla="*/ 27266 w 60674"/>
                  <a:gd name="connsiteY19" fmla="*/ 69943 h 80327"/>
                  <a:gd name="connsiteX20" fmla="*/ 42375 w 60674"/>
                  <a:gd name="connsiteY20" fmla="*/ 63545 h 80327"/>
                  <a:gd name="connsiteX21" fmla="*/ 48329 w 60674"/>
                  <a:gd name="connsiteY21" fmla="*/ 47332 h 8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7">
                    <a:moveTo>
                      <a:pt x="60664" y="78487"/>
                    </a:moveTo>
                    <a:lnTo>
                      <a:pt x="48373" y="78487"/>
                    </a:lnTo>
                    <a:lnTo>
                      <a:pt x="48373" y="66503"/>
                    </a:lnTo>
                    <a:lnTo>
                      <a:pt x="48066" y="66503"/>
                    </a:lnTo>
                    <a:cubicBezTo>
                      <a:pt x="43494" y="75238"/>
                      <a:pt x="34316" y="80591"/>
                      <a:pt x="24460" y="80284"/>
                    </a:cubicBezTo>
                    <a:cubicBezTo>
                      <a:pt x="17914" y="80669"/>
                      <a:pt x="11477" y="78491"/>
                      <a:pt x="6511" y="74215"/>
                    </a:cubicBezTo>
                    <a:cubicBezTo>
                      <a:pt x="2125" y="70031"/>
                      <a:pt x="-243" y="64163"/>
                      <a:pt x="20" y="58112"/>
                    </a:cubicBezTo>
                    <a:cubicBezTo>
                      <a:pt x="20" y="43783"/>
                      <a:pt x="8462" y="35447"/>
                      <a:pt x="25359" y="33103"/>
                    </a:cubicBezTo>
                    <a:lnTo>
                      <a:pt x="48384" y="29882"/>
                    </a:lnTo>
                    <a:cubicBezTo>
                      <a:pt x="48384" y="16854"/>
                      <a:pt x="43110" y="10339"/>
                      <a:pt x="32562" y="10339"/>
                    </a:cubicBezTo>
                    <a:cubicBezTo>
                      <a:pt x="23341" y="10329"/>
                      <a:pt x="14449" y="13684"/>
                      <a:pt x="7530" y="19771"/>
                    </a:cubicBezTo>
                    <a:lnTo>
                      <a:pt x="7530" y="7195"/>
                    </a:lnTo>
                    <a:cubicBezTo>
                      <a:pt x="15348" y="2325"/>
                      <a:pt x="24405" y="-172"/>
                      <a:pt x="33615" y="9"/>
                    </a:cubicBezTo>
                    <a:cubicBezTo>
                      <a:pt x="51651" y="9"/>
                      <a:pt x="60664" y="9543"/>
                      <a:pt x="60675" y="28611"/>
                    </a:cubicBezTo>
                    <a:close/>
                    <a:moveTo>
                      <a:pt x="48373" y="39697"/>
                    </a:moveTo>
                    <a:lnTo>
                      <a:pt x="29854" y="42239"/>
                    </a:lnTo>
                    <a:cubicBezTo>
                      <a:pt x="25293" y="42654"/>
                      <a:pt x="20885" y="44100"/>
                      <a:pt x="16960" y="46467"/>
                    </a:cubicBezTo>
                    <a:cubicBezTo>
                      <a:pt x="13780" y="49086"/>
                      <a:pt x="12135" y="53123"/>
                      <a:pt x="12574" y="57213"/>
                    </a:cubicBezTo>
                    <a:cubicBezTo>
                      <a:pt x="12475" y="60719"/>
                      <a:pt x="13944" y="64087"/>
                      <a:pt x="16587" y="66393"/>
                    </a:cubicBezTo>
                    <a:cubicBezTo>
                      <a:pt x="19580" y="68872"/>
                      <a:pt x="23385" y="70139"/>
                      <a:pt x="27266" y="69943"/>
                    </a:cubicBezTo>
                    <a:cubicBezTo>
                      <a:pt x="32990" y="70102"/>
                      <a:pt x="38505" y="67768"/>
                      <a:pt x="42375" y="63545"/>
                    </a:cubicBezTo>
                    <a:cubicBezTo>
                      <a:pt x="46399" y="59125"/>
                      <a:pt x="48537" y="53306"/>
                      <a:pt x="48329" y="47332"/>
                    </a:cubicBezTo>
                    <a:close/>
                  </a:path>
                </a:pathLst>
              </a:custGeom>
              <a:solidFill>
                <a:srgbClr val="2F2F2F"/>
              </a:solidFill>
              <a:ln w="1095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E288DA4-3954-9456-E9C8-E6446DB58594}"/>
                  </a:ext>
                </a:extLst>
              </p:cNvPr>
              <p:cNvSpPr/>
              <p:nvPr/>
            </p:nvSpPr>
            <p:spPr>
              <a:xfrm>
                <a:off x="3256955" y="2902500"/>
                <a:ext cx="86549" cy="107459"/>
              </a:xfrm>
              <a:custGeom>
                <a:avLst/>
                <a:gdLst>
                  <a:gd name="connsiteX0" fmla="*/ 0 w 86549"/>
                  <a:gd name="connsiteY0" fmla="*/ 107354 h 107459"/>
                  <a:gd name="connsiteX1" fmla="*/ 0 w 86549"/>
                  <a:gd name="connsiteY1" fmla="*/ 0 h 107459"/>
                  <a:gd name="connsiteX2" fmla="*/ 29681 w 86549"/>
                  <a:gd name="connsiteY2" fmla="*/ 0 h 107459"/>
                  <a:gd name="connsiteX3" fmla="*/ 86498 w 86549"/>
                  <a:gd name="connsiteY3" fmla="*/ 52340 h 107459"/>
                  <a:gd name="connsiteX4" fmla="*/ 70720 w 86549"/>
                  <a:gd name="connsiteY4" fmla="*/ 92291 h 107459"/>
                  <a:gd name="connsiteX5" fmla="*/ 28486 w 86549"/>
                  <a:gd name="connsiteY5" fmla="*/ 107387 h 107459"/>
                  <a:gd name="connsiteX6" fmla="*/ 12598 w 86549"/>
                  <a:gd name="connsiteY6" fmla="*/ 11349 h 107459"/>
                  <a:gd name="connsiteX7" fmla="*/ 12598 w 86549"/>
                  <a:gd name="connsiteY7" fmla="*/ 95972 h 107459"/>
                  <a:gd name="connsiteX8" fmla="*/ 28672 w 86549"/>
                  <a:gd name="connsiteY8" fmla="*/ 95972 h 107459"/>
                  <a:gd name="connsiteX9" fmla="*/ 61565 w 86549"/>
                  <a:gd name="connsiteY9" fmla="*/ 84667 h 107459"/>
                  <a:gd name="connsiteX10" fmla="*/ 73330 w 86549"/>
                  <a:gd name="connsiteY10" fmla="*/ 52614 h 107459"/>
                  <a:gd name="connsiteX11" fmla="*/ 29407 w 86549"/>
                  <a:gd name="connsiteY11" fmla="*/ 11349 h 10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549" h="107459">
                    <a:moveTo>
                      <a:pt x="0" y="107354"/>
                    </a:moveTo>
                    <a:lnTo>
                      <a:pt x="0" y="0"/>
                    </a:lnTo>
                    <a:lnTo>
                      <a:pt x="29681" y="0"/>
                    </a:lnTo>
                    <a:cubicBezTo>
                      <a:pt x="67563" y="0"/>
                      <a:pt x="86509" y="17447"/>
                      <a:pt x="86498" y="52340"/>
                    </a:cubicBezTo>
                    <a:cubicBezTo>
                      <a:pt x="87156" y="67291"/>
                      <a:pt x="81422" y="81817"/>
                      <a:pt x="70720" y="92291"/>
                    </a:cubicBezTo>
                    <a:cubicBezTo>
                      <a:pt x="59208" y="102732"/>
                      <a:pt x="44011" y="108163"/>
                      <a:pt x="28486" y="107387"/>
                    </a:cubicBezTo>
                    <a:close/>
                    <a:moveTo>
                      <a:pt x="12598" y="11349"/>
                    </a:moveTo>
                    <a:lnTo>
                      <a:pt x="12598" y="95972"/>
                    </a:lnTo>
                    <a:lnTo>
                      <a:pt x="28672" y="95972"/>
                    </a:lnTo>
                    <a:cubicBezTo>
                      <a:pt x="40700" y="96702"/>
                      <a:pt x="52530" y="92636"/>
                      <a:pt x="61565" y="84667"/>
                    </a:cubicBezTo>
                    <a:cubicBezTo>
                      <a:pt x="69810" y="76101"/>
                      <a:pt x="74075" y="64474"/>
                      <a:pt x="73330" y="52614"/>
                    </a:cubicBezTo>
                    <a:cubicBezTo>
                      <a:pt x="73330" y="25111"/>
                      <a:pt x="58692" y="11356"/>
                      <a:pt x="29407" y="11349"/>
                    </a:cubicBezTo>
                    <a:close/>
                  </a:path>
                </a:pathLst>
              </a:custGeom>
              <a:solidFill>
                <a:srgbClr val="2F2F2F"/>
              </a:solidFill>
              <a:ln w="1095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DAD454CE-50C1-92E2-3CC8-BED31778B736}"/>
                  </a:ext>
                </a:extLst>
              </p:cNvPr>
              <p:cNvSpPr/>
              <p:nvPr/>
            </p:nvSpPr>
            <p:spPr>
              <a:xfrm>
                <a:off x="3357315" y="2931329"/>
                <a:ext cx="67094" cy="80375"/>
              </a:xfrm>
              <a:custGeom>
                <a:avLst/>
                <a:gdLst>
                  <a:gd name="connsiteX0" fmla="*/ 67022 w 67094"/>
                  <a:gd name="connsiteY0" fmla="*/ 43252 h 80375"/>
                  <a:gd name="connsiteX1" fmla="*/ 12836 w 67094"/>
                  <a:gd name="connsiteY1" fmla="*/ 43252 h 80375"/>
                  <a:gd name="connsiteX2" fmla="*/ 19722 w 67094"/>
                  <a:gd name="connsiteY2" fmla="*/ 63025 h 80375"/>
                  <a:gd name="connsiteX3" fmla="*/ 37868 w 67094"/>
                  <a:gd name="connsiteY3" fmla="*/ 69992 h 80375"/>
                  <a:gd name="connsiteX4" fmla="*/ 61705 w 67094"/>
                  <a:gd name="connsiteY4" fmla="*/ 61447 h 80375"/>
                  <a:gd name="connsiteX5" fmla="*/ 61705 w 67094"/>
                  <a:gd name="connsiteY5" fmla="*/ 72982 h 80375"/>
                  <a:gd name="connsiteX6" fmla="*/ 34940 w 67094"/>
                  <a:gd name="connsiteY6" fmla="*/ 80322 h 80375"/>
                  <a:gd name="connsiteX7" fmla="*/ 9383 w 67094"/>
                  <a:gd name="connsiteY7" fmla="*/ 69871 h 80375"/>
                  <a:gd name="connsiteX8" fmla="*/ 85 w 67094"/>
                  <a:gd name="connsiteY8" fmla="*/ 40480 h 80375"/>
                  <a:gd name="connsiteX9" fmla="*/ 10249 w 67094"/>
                  <a:gd name="connsiteY9" fmla="*/ 11320 h 80375"/>
                  <a:gd name="connsiteX10" fmla="*/ 35467 w 67094"/>
                  <a:gd name="connsiteY10" fmla="*/ 48 h 80375"/>
                  <a:gd name="connsiteX11" fmla="*/ 58777 w 67094"/>
                  <a:gd name="connsiteY11" fmla="*/ 9775 h 80375"/>
                  <a:gd name="connsiteX12" fmla="*/ 67022 w 67094"/>
                  <a:gd name="connsiteY12" fmla="*/ 36811 h 80375"/>
                  <a:gd name="connsiteX13" fmla="*/ 54435 w 67094"/>
                  <a:gd name="connsiteY13" fmla="*/ 32845 h 80375"/>
                  <a:gd name="connsiteX14" fmla="*/ 49293 w 67094"/>
                  <a:gd name="connsiteY14" fmla="*/ 16293 h 80375"/>
                  <a:gd name="connsiteX15" fmla="*/ 35247 w 67094"/>
                  <a:gd name="connsiteY15" fmla="*/ 10378 h 80375"/>
                  <a:gd name="connsiteX16" fmla="*/ 20478 w 67094"/>
                  <a:gd name="connsiteY16" fmla="*/ 16589 h 80375"/>
                  <a:gd name="connsiteX17" fmla="*/ 12979 w 67094"/>
                  <a:gd name="connsiteY17" fmla="*/ 32845 h 8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94" h="80375">
                    <a:moveTo>
                      <a:pt x="67022" y="43252"/>
                    </a:moveTo>
                    <a:lnTo>
                      <a:pt x="12836" y="43252"/>
                    </a:lnTo>
                    <a:cubicBezTo>
                      <a:pt x="12562" y="50473"/>
                      <a:pt x="15018" y="57533"/>
                      <a:pt x="19722" y="63025"/>
                    </a:cubicBezTo>
                    <a:cubicBezTo>
                      <a:pt x="24502" y="67824"/>
                      <a:pt x="31103" y="70359"/>
                      <a:pt x="37868" y="69992"/>
                    </a:cubicBezTo>
                    <a:cubicBezTo>
                      <a:pt x="46563" y="69974"/>
                      <a:pt x="54983" y="66956"/>
                      <a:pt x="61705" y="61447"/>
                    </a:cubicBezTo>
                    <a:lnTo>
                      <a:pt x="61705" y="72982"/>
                    </a:lnTo>
                    <a:cubicBezTo>
                      <a:pt x="53788" y="78214"/>
                      <a:pt x="44414" y="80785"/>
                      <a:pt x="34940" y="80322"/>
                    </a:cubicBezTo>
                    <a:cubicBezTo>
                      <a:pt x="25292" y="80817"/>
                      <a:pt x="15917" y="76985"/>
                      <a:pt x="9383" y="69871"/>
                    </a:cubicBezTo>
                    <a:cubicBezTo>
                      <a:pt x="2727" y="61571"/>
                      <a:pt x="-584" y="51092"/>
                      <a:pt x="85" y="40480"/>
                    </a:cubicBezTo>
                    <a:cubicBezTo>
                      <a:pt x="-365" y="29822"/>
                      <a:pt x="3264" y="19393"/>
                      <a:pt x="10249" y="11320"/>
                    </a:cubicBezTo>
                    <a:cubicBezTo>
                      <a:pt x="16564" y="4006"/>
                      <a:pt x="25807" y="-123"/>
                      <a:pt x="35467" y="48"/>
                    </a:cubicBezTo>
                    <a:cubicBezTo>
                      <a:pt x="44315" y="-461"/>
                      <a:pt x="52911" y="3127"/>
                      <a:pt x="58777" y="9775"/>
                    </a:cubicBezTo>
                    <a:cubicBezTo>
                      <a:pt x="64676" y="17510"/>
                      <a:pt x="67603" y="27103"/>
                      <a:pt x="67022" y="36811"/>
                    </a:cubicBezTo>
                    <a:close/>
                    <a:moveTo>
                      <a:pt x="54435" y="32845"/>
                    </a:moveTo>
                    <a:cubicBezTo>
                      <a:pt x="54753" y="26891"/>
                      <a:pt x="52933" y="21021"/>
                      <a:pt x="49293" y="16293"/>
                    </a:cubicBezTo>
                    <a:cubicBezTo>
                      <a:pt x="45762" y="12278"/>
                      <a:pt x="40587" y="10098"/>
                      <a:pt x="35247" y="10378"/>
                    </a:cubicBezTo>
                    <a:cubicBezTo>
                      <a:pt x="29667" y="10283"/>
                      <a:pt x="24305" y="12538"/>
                      <a:pt x="20478" y="16589"/>
                    </a:cubicBezTo>
                    <a:cubicBezTo>
                      <a:pt x="16279" y="21054"/>
                      <a:pt x="13648" y="26758"/>
                      <a:pt x="12979" y="32845"/>
                    </a:cubicBezTo>
                    <a:close/>
                  </a:path>
                </a:pathLst>
              </a:custGeom>
              <a:solidFill>
                <a:srgbClr val="2F2F2F"/>
              </a:solidFill>
              <a:ln w="1095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950F102-E922-52E7-BA96-9CC1C91DC1D0}"/>
                  </a:ext>
                </a:extLst>
              </p:cNvPr>
              <p:cNvSpPr/>
              <p:nvPr/>
            </p:nvSpPr>
            <p:spPr>
              <a:xfrm>
                <a:off x="3430883" y="2933173"/>
                <a:ext cx="71718" cy="76681"/>
              </a:xfrm>
              <a:custGeom>
                <a:avLst/>
                <a:gdLst>
                  <a:gd name="connsiteX0" fmla="*/ 71718 w 71718"/>
                  <a:gd name="connsiteY0" fmla="*/ 0 h 76681"/>
                  <a:gd name="connsiteX1" fmla="*/ 41138 w 71718"/>
                  <a:gd name="connsiteY1" fmla="*/ 76681 h 76681"/>
                  <a:gd name="connsiteX2" fmla="*/ 29077 w 71718"/>
                  <a:gd name="connsiteY2" fmla="*/ 76681 h 76681"/>
                  <a:gd name="connsiteX3" fmla="*/ 0 w 71718"/>
                  <a:gd name="connsiteY3" fmla="*/ 0 h 76681"/>
                  <a:gd name="connsiteX4" fmla="*/ 13486 w 71718"/>
                  <a:gd name="connsiteY4" fmla="*/ 0 h 76681"/>
                  <a:gd name="connsiteX5" fmla="*/ 32970 w 71718"/>
                  <a:gd name="connsiteY5" fmla="*/ 55715 h 76681"/>
                  <a:gd name="connsiteX6" fmla="*/ 35678 w 71718"/>
                  <a:gd name="connsiteY6" fmla="*/ 66417 h 76681"/>
                  <a:gd name="connsiteX7" fmla="*/ 35974 w 71718"/>
                  <a:gd name="connsiteY7" fmla="*/ 66417 h 76681"/>
                  <a:gd name="connsiteX8" fmla="*/ 38375 w 71718"/>
                  <a:gd name="connsiteY8" fmla="*/ 56010 h 76681"/>
                  <a:gd name="connsiteX9" fmla="*/ 58758 w 71718"/>
                  <a:gd name="connsiteY9" fmla="*/ 0 h 7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18" h="76681">
                    <a:moveTo>
                      <a:pt x="71718" y="0"/>
                    </a:moveTo>
                    <a:lnTo>
                      <a:pt x="41138" y="76681"/>
                    </a:lnTo>
                    <a:lnTo>
                      <a:pt x="29077" y="76681"/>
                    </a:lnTo>
                    <a:lnTo>
                      <a:pt x="0" y="0"/>
                    </a:lnTo>
                    <a:lnTo>
                      <a:pt x="13486" y="0"/>
                    </a:lnTo>
                    <a:lnTo>
                      <a:pt x="32970" y="55715"/>
                    </a:lnTo>
                    <a:cubicBezTo>
                      <a:pt x="34275" y="59170"/>
                      <a:pt x="35174" y="62759"/>
                      <a:pt x="35678" y="66417"/>
                    </a:cubicBezTo>
                    <a:lnTo>
                      <a:pt x="35974" y="66417"/>
                    </a:lnTo>
                    <a:cubicBezTo>
                      <a:pt x="36402" y="62873"/>
                      <a:pt x="37213" y="59384"/>
                      <a:pt x="38375" y="56010"/>
                    </a:cubicBezTo>
                    <a:lnTo>
                      <a:pt x="58758" y="0"/>
                    </a:lnTo>
                    <a:close/>
                  </a:path>
                </a:pathLst>
              </a:custGeom>
              <a:solidFill>
                <a:srgbClr val="2F2F2F"/>
              </a:solidFill>
              <a:ln w="1095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4D3490F-F138-EF32-E07C-3368A443665A}"/>
                  </a:ext>
                </a:extLst>
              </p:cNvPr>
              <p:cNvSpPr/>
              <p:nvPr/>
            </p:nvSpPr>
            <p:spPr>
              <a:xfrm>
                <a:off x="3514505" y="2897745"/>
                <a:ext cx="16045" cy="112109"/>
              </a:xfrm>
              <a:custGeom>
                <a:avLst/>
                <a:gdLst>
                  <a:gd name="connsiteX0" fmla="*/ 7953 w 16045"/>
                  <a:gd name="connsiteY0" fmla="*/ 15951 h 112109"/>
                  <a:gd name="connsiteX1" fmla="*/ 2328 w 16045"/>
                  <a:gd name="connsiteY1" fmla="*/ 13705 h 112109"/>
                  <a:gd name="connsiteX2" fmla="*/ 4 w 16045"/>
                  <a:gd name="connsiteY2" fmla="*/ 8020 h 112109"/>
                  <a:gd name="connsiteX3" fmla="*/ 7744 w 16045"/>
                  <a:gd name="connsiteY3" fmla="*/ 3 h 112109"/>
                  <a:gd name="connsiteX4" fmla="*/ 7953 w 16045"/>
                  <a:gd name="connsiteY4" fmla="*/ 1 h 112109"/>
                  <a:gd name="connsiteX5" fmla="*/ 13687 w 16045"/>
                  <a:gd name="connsiteY5" fmla="*/ 2291 h 112109"/>
                  <a:gd name="connsiteX6" fmla="*/ 13709 w 16045"/>
                  <a:gd name="connsiteY6" fmla="*/ 13616 h 112109"/>
                  <a:gd name="connsiteX7" fmla="*/ 13687 w 16045"/>
                  <a:gd name="connsiteY7" fmla="*/ 13640 h 112109"/>
                  <a:gd name="connsiteX8" fmla="*/ 7953 w 16045"/>
                  <a:gd name="connsiteY8" fmla="*/ 15951 h 112109"/>
                  <a:gd name="connsiteX9" fmla="*/ 13950 w 16045"/>
                  <a:gd name="connsiteY9" fmla="*/ 112109 h 112109"/>
                  <a:gd name="connsiteX10" fmla="*/ 1703 w 16045"/>
                  <a:gd name="connsiteY10" fmla="*/ 112109 h 112109"/>
                  <a:gd name="connsiteX11" fmla="*/ 1703 w 16045"/>
                  <a:gd name="connsiteY11" fmla="*/ 35428 h 112109"/>
                  <a:gd name="connsiteX12" fmla="*/ 13994 w 16045"/>
                  <a:gd name="connsiteY12" fmla="*/ 35428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5" h="112109">
                    <a:moveTo>
                      <a:pt x="7953" y="15951"/>
                    </a:moveTo>
                    <a:cubicBezTo>
                      <a:pt x="5847" y="15992"/>
                      <a:pt x="3819" y="15182"/>
                      <a:pt x="2328" y="13705"/>
                    </a:cubicBezTo>
                    <a:cubicBezTo>
                      <a:pt x="782" y="12222"/>
                      <a:pt x="-62" y="10158"/>
                      <a:pt x="4" y="8020"/>
                    </a:cubicBezTo>
                    <a:cubicBezTo>
                      <a:pt x="-73" y="3671"/>
                      <a:pt x="3391" y="81"/>
                      <a:pt x="7744" y="3"/>
                    </a:cubicBezTo>
                    <a:cubicBezTo>
                      <a:pt x="7810" y="1"/>
                      <a:pt x="7887" y="0"/>
                      <a:pt x="7953" y="1"/>
                    </a:cubicBezTo>
                    <a:cubicBezTo>
                      <a:pt x="10091" y="-39"/>
                      <a:pt x="12163" y="787"/>
                      <a:pt x="13687" y="2291"/>
                    </a:cubicBezTo>
                    <a:cubicBezTo>
                      <a:pt x="16823" y="5412"/>
                      <a:pt x="16834" y="10482"/>
                      <a:pt x="13709" y="13616"/>
                    </a:cubicBezTo>
                    <a:cubicBezTo>
                      <a:pt x="13698" y="13623"/>
                      <a:pt x="13698" y="13632"/>
                      <a:pt x="13687" y="13640"/>
                    </a:cubicBezTo>
                    <a:cubicBezTo>
                      <a:pt x="12174" y="15158"/>
                      <a:pt x="10102" y="15993"/>
                      <a:pt x="7953" y="15951"/>
                    </a:cubicBezTo>
                    <a:close/>
                    <a:moveTo>
                      <a:pt x="13950" y="112109"/>
                    </a:moveTo>
                    <a:lnTo>
                      <a:pt x="1703" y="112109"/>
                    </a:lnTo>
                    <a:lnTo>
                      <a:pt x="1703" y="35428"/>
                    </a:lnTo>
                    <a:lnTo>
                      <a:pt x="13994" y="35428"/>
                    </a:lnTo>
                    <a:close/>
                  </a:path>
                </a:pathLst>
              </a:custGeom>
              <a:solidFill>
                <a:srgbClr val="2F2F2F"/>
              </a:solidFill>
              <a:ln w="1095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F0B0C00-4F94-484D-F083-EC312BB80DA8}"/>
                  </a:ext>
                </a:extLst>
              </p:cNvPr>
              <p:cNvSpPr/>
              <p:nvPr/>
            </p:nvSpPr>
            <p:spPr>
              <a:xfrm>
                <a:off x="3546673" y="2931347"/>
                <a:ext cx="57721" cy="80332"/>
              </a:xfrm>
              <a:custGeom>
                <a:avLst/>
                <a:gdLst>
                  <a:gd name="connsiteX0" fmla="*/ 57612 w 57721"/>
                  <a:gd name="connsiteY0" fmla="*/ 74991 h 80332"/>
                  <a:gd name="connsiteX1" fmla="*/ 36626 w 57721"/>
                  <a:gd name="connsiteY1" fmla="*/ 80303 h 80332"/>
                  <a:gd name="connsiteX2" fmla="*/ 10136 w 57721"/>
                  <a:gd name="connsiteY2" fmla="*/ 69634 h 80332"/>
                  <a:gd name="connsiteX3" fmla="*/ 49 w 57721"/>
                  <a:gd name="connsiteY3" fmla="*/ 41963 h 80332"/>
                  <a:gd name="connsiteX4" fmla="*/ 10871 w 57721"/>
                  <a:gd name="connsiteY4" fmla="*/ 11531 h 80332"/>
                  <a:gd name="connsiteX5" fmla="*/ 39883 w 57721"/>
                  <a:gd name="connsiteY5" fmla="*/ 40 h 80332"/>
                  <a:gd name="connsiteX6" fmla="*/ 57722 w 57721"/>
                  <a:gd name="connsiteY6" fmla="*/ 3786 h 80332"/>
                  <a:gd name="connsiteX7" fmla="*/ 57722 w 57721"/>
                  <a:gd name="connsiteY7" fmla="*/ 16351 h 80332"/>
                  <a:gd name="connsiteX8" fmla="*/ 39433 w 57721"/>
                  <a:gd name="connsiteY8" fmla="*/ 10359 h 80332"/>
                  <a:gd name="connsiteX9" fmla="*/ 20125 w 57721"/>
                  <a:gd name="connsiteY9" fmla="*/ 18783 h 80332"/>
                  <a:gd name="connsiteX10" fmla="*/ 12603 w 57721"/>
                  <a:gd name="connsiteY10" fmla="*/ 40911 h 80332"/>
                  <a:gd name="connsiteX11" fmla="*/ 19675 w 57721"/>
                  <a:gd name="connsiteY11" fmla="*/ 62185 h 80332"/>
                  <a:gd name="connsiteX12" fmla="*/ 38677 w 57721"/>
                  <a:gd name="connsiteY12" fmla="*/ 69973 h 80332"/>
                  <a:gd name="connsiteX13" fmla="*/ 57568 w 57721"/>
                  <a:gd name="connsiteY13" fmla="*/ 63302 h 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21" h="80332">
                    <a:moveTo>
                      <a:pt x="57612" y="74991"/>
                    </a:moveTo>
                    <a:cubicBezTo>
                      <a:pt x="51242" y="78655"/>
                      <a:pt x="43972" y="80493"/>
                      <a:pt x="36626" y="80303"/>
                    </a:cubicBezTo>
                    <a:cubicBezTo>
                      <a:pt x="26671" y="80707"/>
                      <a:pt x="17022" y="76821"/>
                      <a:pt x="10136" y="69634"/>
                    </a:cubicBezTo>
                    <a:cubicBezTo>
                      <a:pt x="3251" y="62099"/>
                      <a:pt x="-368" y="52155"/>
                      <a:pt x="49" y="41963"/>
                    </a:cubicBezTo>
                    <a:cubicBezTo>
                      <a:pt x="-488" y="30793"/>
                      <a:pt x="3404" y="19861"/>
                      <a:pt x="10871" y="11531"/>
                    </a:cubicBezTo>
                    <a:cubicBezTo>
                      <a:pt x="18447" y="3725"/>
                      <a:pt x="29006" y="-459"/>
                      <a:pt x="39883" y="40"/>
                    </a:cubicBezTo>
                    <a:cubicBezTo>
                      <a:pt x="46034" y="-86"/>
                      <a:pt x="52141" y="1196"/>
                      <a:pt x="57722" y="3786"/>
                    </a:cubicBezTo>
                    <a:lnTo>
                      <a:pt x="57722" y="16351"/>
                    </a:lnTo>
                    <a:cubicBezTo>
                      <a:pt x="52404" y="12481"/>
                      <a:pt x="46012" y="10384"/>
                      <a:pt x="39433" y="10359"/>
                    </a:cubicBezTo>
                    <a:cubicBezTo>
                      <a:pt x="32065" y="10148"/>
                      <a:pt x="24982" y="13238"/>
                      <a:pt x="20125" y="18783"/>
                    </a:cubicBezTo>
                    <a:cubicBezTo>
                      <a:pt x="14917" y="24949"/>
                      <a:pt x="12230" y="32852"/>
                      <a:pt x="12603" y="40911"/>
                    </a:cubicBezTo>
                    <a:cubicBezTo>
                      <a:pt x="12176" y="48642"/>
                      <a:pt x="14697" y="56247"/>
                      <a:pt x="19675" y="62185"/>
                    </a:cubicBezTo>
                    <a:cubicBezTo>
                      <a:pt x="24555" y="67444"/>
                      <a:pt x="31506" y="70292"/>
                      <a:pt x="38677" y="69973"/>
                    </a:cubicBezTo>
                    <a:cubicBezTo>
                      <a:pt x="45540" y="69915"/>
                      <a:pt x="52196" y="67568"/>
                      <a:pt x="57568" y="63302"/>
                    </a:cubicBezTo>
                    <a:close/>
                  </a:path>
                </a:pathLst>
              </a:custGeom>
              <a:solidFill>
                <a:srgbClr val="2F2F2F"/>
              </a:solidFill>
              <a:ln w="1095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68CAB98D-1F71-7F05-BD50-1EDD411BEF34}"/>
                  </a:ext>
                </a:extLst>
              </p:cNvPr>
              <p:cNvSpPr/>
              <p:nvPr/>
            </p:nvSpPr>
            <p:spPr>
              <a:xfrm>
                <a:off x="3615888" y="2931329"/>
                <a:ext cx="67072" cy="80374"/>
              </a:xfrm>
              <a:custGeom>
                <a:avLst/>
                <a:gdLst>
                  <a:gd name="connsiteX0" fmla="*/ 67011 w 67072"/>
                  <a:gd name="connsiteY0" fmla="*/ 43251 h 80374"/>
                  <a:gd name="connsiteX1" fmla="*/ 12825 w 67072"/>
                  <a:gd name="connsiteY1" fmla="*/ 43251 h 80374"/>
                  <a:gd name="connsiteX2" fmla="*/ 19722 w 67072"/>
                  <a:gd name="connsiteY2" fmla="*/ 63024 h 80374"/>
                  <a:gd name="connsiteX3" fmla="*/ 37857 w 67072"/>
                  <a:gd name="connsiteY3" fmla="*/ 69991 h 80374"/>
                  <a:gd name="connsiteX4" fmla="*/ 61694 w 67072"/>
                  <a:gd name="connsiteY4" fmla="*/ 61447 h 80374"/>
                  <a:gd name="connsiteX5" fmla="*/ 61694 w 67072"/>
                  <a:gd name="connsiteY5" fmla="*/ 72982 h 80374"/>
                  <a:gd name="connsiteX6" fmla="*/ 34929 w 67072"/>
                  <a:gd name="connsiteY6" fmla="*/ 80321 h 80374"/>
                  <a:gd name="connsiteX7" fmla="*/ 9372 w 67072"/>
                  <a:gd name="connsiteY7" fmla="*/ 69871 h 80374"/>
                  <a:gd name="connsiteX8" fmla="*/ 85 w 67072"/>
                  <a:gd name="connsiteY8" fmla="*/ 40480 h 80374"/>
                  <a:gd name="connsiteX9" fmla="*/ 10227 w 67072"/>
                  <a:gd name="connsiteY9" fmla="*/ 11319 h 80374"/>
                  <a:gd name="connsiteX10" fmla="*/ 35445 w 67072"/>
                  <a:gd name="connsiteY10" fmla="*/ 47 h 80374"/>
                  <a:gd name="connsiteX11" fmla="*/ 58755 w 67072"/>
                  <a:gd name="connsiteY11" fmla="*/ 9775 h 80374"/>
                  <a:gd name="connsiteX12" fmla="*/ 67001 w 67072"/>
                  <a:gd name="connsiteY12" fmla="*/ 36810 h 80374"/>
                  <a:gd name="connsiteX13" fmla="*/ 54424 w 67072"/>
                  <a:gd name="connsiteY13" fmla="*/ 32845 h 80374"/>
                  <a:gd name="connsiteX14" fmla="*/ 49282 w 67072"/>
                  <a:gd name="connsiteY14" fmla="*/ 16292 h 80374"/>
                  <a:gd name="connsiteX15" fmla="*/ 35236 w 67072"/>
                  <a:gd name="connsiteY15" fmla="*/ 10377 h 80374"/>
                  <a:gd name="connsiteX16" fmla="*/ 20467 w 67072"/>
                  <a:gd name="connsiteY16" fmla="*/ 16588 h 80374"/>
                  <a:gd name="connsiteX17" fmla="*/ 12968 w 67072"/>
                  <a:gd name="connsiteY17" fmla="*/ 32845 h 8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72" h="80374">
                    <a:moveTo>
                      <a:pt x="67011" y="43251"/>
                    </a:moveTo>
                    <a:lnTo>
                      <a:pt x="12825" y="43251"/>
                    </a:lnTo>
                    <a:cubicBezTo>
                      <a:pt x="12540" y="50477"/>
                      <a:pt x="15007" y="57542"/>
                      <a:pt x="19722" y="63024"/>
                    </a:cubicBezTo>
                    <a:cubicBezTo>
                      <a:pt x="24491" y="67826"/>
                      <a:pt x="31092" y="70360"/>
                      <a:pt x="37857" y="69991"/>
                    </a:cubicBezTo>
                    <a:cubicBezTo>
                      <a:pt x="46552" y="69974"/>
                      <a:pt x="54972" y="66956"/>
                      <a:pt x="61694" y="61447"/>
                    </a:cubicBezTo>
                    <a:lnTo>
                      <a:pt x="61694" y="72982"/>
                    </a:lnTo>
                    <a:cubicBezTo>
                      <a:pt x="53777" y="78214"/>
                      <a:pt x="44403" y="80785"/>
                      <a:pt x="34929" y="80321"/>
                    </a:cubicBezTo>
                    <a:cubicBezTo>
                      <a:pt x="25281" y="80817"/>
                      <a:pt x="15906" y="76985"/>
                      <a:pt x="9372" y="69871"/>
                    </a:cubicBezTo>
                    <a:cubicBezTo>
                      <a:pt x="2727" y="61569"/>
                      <a:pt x="-584" y="51090"/>
                      <a:pt x="85" y="40480"/>
                    </a:cubicBezTo>
                    <a:cubicBezTo>
                      <a:pt x="-365" y="29825"/>
                      <a:pt x="3253" y="19397"/>
                      <a:pt x="10227" y="11319"/>
                    </a:cubicBezTo>
                    <a:cubicBezTo>
                      <a:pt x="16542" y="4011"/>
                      <a:pt x="25785" y="-117"/>
                      <a:pt x="35445" y="47"/>
                    </a:cubicBezTo>
                    <a:cubicBezTo>
                      <a:pt x="44293" y="-458"/>
                      <a:pt x="52889" y="3128"/>
                      <a:pt x="58755" y="9775"/>
                    </a:cubicBezTo>
                    <a:cubicBezTo>
                      <a:pt x="64654" y="17509"/>
                      <a:pt x="67581" y="27102"/>
                      <a:pt x="67001" y="36810"/>
                    </a:cubicBezTo>
                    <a:close/>
                    <a:moveTo>
                      <a:pt x="54424" y="32845"/>
                    </a:moveTo>
                    <a:cubicBezTo>
                      <a:pt x="54731" y="26892"/>
                      <a:pt x="52911" y="21024"/>
                      <a:pt x="49282" y="16292"/>
                    </a:cubicBezTo>
                    <a:cubicBezTo>
                      <a:pt x="45751" y="12285"/>
                      <a:pt x="40576" y="10108"/>
                      <a:pt x="35236" y="10377"/>
                    </a:cubicBezTo>
                    <a:cubicBezTo>
                      <a:pt x="29656" y="10282"/>
                      <a:pt x="24294" y="12536"/>
                      <a:pt x="20467" y="16588"/>
                    </a:cubicBezTo>
                    <a:cubicBezTo>
                      <a:pt x="16268" y="21050"/>
                      <a:pt x="13637" y="26756"/>
                      <a:pt x="12968" y="32845"/>
                    </a:cubicBezTo>
                    <a:close/>
                  </a:path>
                </a:pathLst>
              </a:custGeom>
              <a:solidFill>
                <a:srgbClr val="2F2F2F"/>
              </a:solidFill>
              <a:ln w="1095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2CD1239-5CE3-B032-5784-9B3616148A0C}"/>
                  </a:ext>
                </a:extLst>
              </p:cNvPr>
              <p:cNvSpPr/>
              <p:nvPr/>
            </p:nvSpPr>
            <p:spPr>
              <a:xfrm>
                <a:off x="3696517" y="2931447"/>
                <a:ext cx="50935" cy="80197"/>
              </a:xfrm>
              <a:custGeom>
                <a:avLst/>
                <a:gdLst>
                  <a:gd name="connsiteX0" fmla="*/ 0 w 50935"/>
                  <a:gd name="connsiteY0" fmla="*/ 75636 h 80197"/>
                  <a:gd name="connsiteX1" fmla="*/ 0 w 50935"/>
                  <a:gd name="connsiteY1" fmla="*/ 62490 h 80197"/>
                  <a:gd name="connsiteX2" fmla="*/ 22115 w 50935"/>
                  <a:gd name="connsiteY2" fmla="*/ 69906 h 80197"/>
                  <a:gd name="connsiteX3" fmla="*/ 38299 w 50935"/>
                  <a:gd name="connsiteY3" fmla="*/ 59116 h 80197"/>
                  <a:gd name="connsiteX4" fmla="*/ 36906 w 50935"/>
                  <a:gd name="connsiteY4" fmla="*/ 53913 h 80197"/>
                  <a:gd name="connsiteX5" fmla="*/ 33167 w 50935"/>
                  <a:gd name="connsiteY5" fmla="*/ 50134 h 80197"/>
                  <a:gd name="connsiteX6" fmla="*/ 27619 w 50935"/>
                  <a:gd name="connsiteY6" fmla="*/ 47176 h 80197"/>
                  <a:gd name="connsiteX7" fmla="*/ 20767 w 50935"/>
                  <a:gd name="connsiteY7" fmla="*/ 44437 h 80197"/>
                  <a:gd name="connsiteX8" fmla="*/ 11798 w 50935"/>
                  <a:gd name="connsiteY8" fmla="*/ 40362 h 80197"/>
                  <a:gd name="connsiteX9" fmla="*/ 5351 w 50935"/>
                  <a:gd name="connsiteY9" fmla="*/ 35717 h 80197"/>
                  <a:gd name="connsiteX10" fmla="*/ 1458 w 50935"/>
                  <a:gd name="connsiteY10" fmla="*/ 29835 h 80197"/>
                  <a:gd name="connsiteX11" fmla="*/ 154 w 50935"/>
                  <a:gd name="connsiteY11" fmla="*/ 22167 h 80197"/>
                  <a:gd name="connsiteX12" fmla="*/ 2621 w 50935"/>
                  <a:gd name="connsiteY12" fmla="*/ 12625 h 80197"/>
                  <a:gd name="connsiteX13" fmla="*/ 9199 w 50935"/>
                  <a:gd name="connsiteY13" fmla="*/ 5658 h 80197"/>
                  <a:gd name="connsiteX14" fmla="*/ 18596 w 50935"/>
                  <a:gd name="connsiteY14" fmla="*/ 1430 h 80197"/>
                  <a:gd name="connsiteX15" fmla="*/ 29560 w 50935"/>
                  <a:gd name="connsiteY15" fmla="*/ 6 h 80197"/>
                  <a:gd name="connsiteX16" fmla="*/ 47399 w 50935"/>
                  <a:gd name="connsiteY16" fmla="*/ 3446 h 80197"/>
                  <a:gd name="connsiteX17" fmla="*/ 47399 w 50935"/>
                  <a:gd name="connsiteY17" fmla="*/ 15813 h 80197"/>
                  <a:gd name="connsiteX18" fmla="*/ 27905 w 50935"/>
                  <a:gd name="connsiteY18" fmla="*/ 10270 h 80197"/>
                  <a:gd name="connsiteX19" fmla="*/ 21688 w 50935"/>
                  <a:gd name="connsiteY19" fmla="*/ 11059 h 80197"/>
                  <a:gd name="connsiteX20" fmla="*/ 16918 w 50935"/>
                  <a:gd name="connsiteY20" fmla="*/ 13250 h 80197"/>
                  <a:gd name="connsiteX21" fmla="*/ 13848 w 50935"/>
                  <a:gd name="connsiteY21" fmla="*/ 16657 h 80197"/>
                  <a:gd name="connsiteX22" fmla="*/ 12752 w 50935"/>
                  <a:gd name="connsiteY22" fmla="*/ 21038 h 80197"/>
                  <a:gd name="connsiteX23" fmla="*/ 13848 w 50935"/>
                  <a:gd name="connsiteY23" fmla="*/ 26056 h 80197"/>
                  <a:gd name="connsiteX24" fmla="*/ 17039 w 50935"/>
                  <a:gd name="connsiteY24" fmla="*/ 29660 h 80197"/>
                  <a:gd name="connsiteX25" fmla="*/ 22137 w 50935"/>
                  <a:gd name="connsiteY25" fmla="*/ 32497 h 80197"/>
                  <a:gd name="connsiteX26" fmla="*/ 28957 w 50935"/>
                  <a:gd name="connsiteY26" fmla="*/ 35268 h 80197"/>
                  <a:gd name="connsiteX27" fmla="*/ 38101 w 50935"/>
                  <a:gd name="connsiteY27" fmla="*/ 39278 h 80197"/>
                  <a:gd name="connsiteX28" fmla="*/ 44998 w 50935"/>
                  <a:gd name="connsiteY28" fmla="*/ 43922 h 80197"/>
                  <a:gd name="connsiteX29" fmla="*/ 49384 w 50935"/>
                  <a:gd name="connsiteY29" fmla="*/ 49871 h 80197"/>
                  <a:gd name="connsiteX30" fmla="*/ 50930 w 50935"/>
                  <a:gd name="connsiteY30" fmla="*/ 57889 h 80197"/>
                  <a:gd name="connsiteX31" fmla="*/ 48408 w 50935"/>
                  <a:gd name="connsiteY31" fmla="*/ 67748 h 80197"/>
                  <a:gd name="connsiteX32" fmla="*/ 41709 w 50935"/>
                  <a:gd name="connsiteY32" fmla="*/ 74715 h 80197"/>
                  <a:gd name="connsiteX33" fmla="*/ 32038 w 50935"/>
                  <a:gd name="connsiteY33" fmla="*/ 78834 h 80197"/>
                  <a:gd name="connsiteX34" fmla="*/ 20569 w 50935"/>
                  <a:gd name="connsiteY34" fmla="*/ 80182 h 80197"/>
                  <a:gd name="connsiteX35" fmla="*/ 0 w 50935"/>
                  <a:gd name="connsiteY35" fmla="*/ 75636 h 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935" h="80197">
                    <a:moveTo>
                      <a:pt x="0" y="75636"/>
                    </a:moveTo>
                    <a:lnTo>
                      <a:pt x="0" y="62490"/>
                    </a:lnTo>
                    <a:cubicBezTo>
                      <a:pt x="6360" y="67321"/>
                      <a:pt x="14133" y="69927"/>
                      <a:pt x="22115" y="69906"/>
                    </a:cubicBezTo>
                    <a:cubicBezTo>
                      <a:pt x="32904" y="69906"/>
                      <a:pt x="38299" y="66310"/>
                      <a:pt x="38299" y="59116"/>
                    </a:cubicBezTo>
                    <a:cubicBezTo>
                      <a:pt x="38354" y="57282"/>
                      <a:pt x="37871" y="55472"/>
                      <a:pt x="36906" y="53913"/>
                    </a:cubicBezTo>
                    <a:cubicBezTo>
                      <a:pt x="35919" y="52422"/>
                      <a:pt x="34648" y="51138"/>
                      <a:pt x="33167" y="50134"/>
                    </a:cubicBezTo>
                    <a:cubicBezTo>
                      <a:pt x="31435" y="48947"/>
                      <a:pt x="29571" y="47955"/>
                      <a:pt x="27619" y="47176"/>
                    </a:cubicBezTo>
                    <a:cubicBezTo>
                      <a:pt x="25492" y="46299"/>
                      <a:pt x="23234" y="45390"/>
                      <a:pt x="20767" y="44437"/>
                    </a:cubicBezTo>
                    <a:cubicBezTo>
                      <a:pt x="17708" y="43244"/>
                      <a:pt x="14714" y="41884"/>
                      <a:pt x="11798" y="40362"/>
                    </a:cubicBezTo>
                    <a:cubicBezTo>
                      <a:pt x="9440" y="39132"/>
                      <a:pt x="7269" y="37568"/>
                      <a:pt x="5351" y="35717"/>
                    </a:cubicBezTo>
                    <a:cubicBezTo>
                      <a:pt x="3662" y="34045"/>
                      <a:pt x="2336" y="32042"/>
                      <a:pt x="1458" y="29835"/>
                    </a:cubicBezTo>
                    <a:cubicBezTo>
                      <a:pt x="548" y="27382"/>
                      <a:pt x="110" y="24782"/>
                      <a:pt x="154" y="22167"/>
                    </a:cubicBezTo>
                    <a:cubicBezTo>
                      <a:pt x="88" y="18821"/>
                      <a:pt x="943" y="15522"/>
                      <a:pt x="2621" y="12625"/>
                    </a:cubicBezTo>
                    <a:cubicBezTo>
                      <a:pt x="4276" y="9848"/>
                      <a:pt x="6524" y="7469"/>
                      <a:pt x="9199" y="5658"/>
                    </a:cubicBezTo>
                    <a:cubicBezTo>
                      <a:pt x="12072" y="3726"/>
                      <a:pt x="15241" y="2296"/>
                      <a:pt x="18596" y="1430"/>
                    </a:cubicBezTo>
                    <a:cubicBezTo>
                      <a:pt x="22170" y="470"/>
                      <a:pt x="25854" y="-8"/>
                      <a:pt x="29560" y="6"/>
                    </a:cubicBezTo>
                    <a:cubicBezTo>
                      <a:pt x="35678" y="-94"/>
                      <a:pt x="41753" y="1077"/>
                      <a:pt x="47399" y="3446"/>
                    </a:cubicBezTo>
                    <a:lnTo>
                      <a:pt x="47399" y="15813"/>
                    </a:lnTo>
                    <a:cubicBezTo>
                      <a:pt x="41599" y="12075"/>
                      <a:pt x="34812" y="10146"/>
                      <a:pt x="27905" y="10270"/>
                    </a:cubicBezTo>
                    <a:cubicBezTo>
                      <a:pt x="25810" y="10244"/>
                      <a:pt x="23716" y="10509"/>
                      <a:pt x="21688" y="11059"/>
                    </a:cubicBezTo>
                    <a:cubicBezTo>
                      <a:pt x="19988" y="11507"/>
                      <a:pt x="18366" y="12249"/>
                      <a:pt x="16918" y="13250"/>
                    </a:cubicBezTo>
                    <a:cubicBezTo>
                      <a:pt x="15646" y="14137"/>
                      <a:pt x="14594" y="15303"/>
                      <a:pt x="13848" y="16657"/>
                    </a:cubicBezTo>
                    <a:cubicBezTo>
                      <a:pt x="13114" y="18001"/>
                      <a:pt x="12741" y="19508"/>
                      <a:pt x="12752" y="21038"/>
                    </a:cubicBezTo>
                    <a:cubicBezTo>
                      <a:pt x="12697" y="22775"/>
                      <a:pt x="13080" y="24498"/>
                      <a:pt x="13848" y="26056"/>
                    </a:cubicBezTo>
                    <a:cubicBezTo>
                      <a:pt x="14627" y="27479"/>
                      <a:pt x="15723" y="28710"/>
                      <a:pt x="17039" y="29660"/>
                    </a:cubicBezTo>
                    <a:cubicBezTo>
                      <a:pt x="18618" y="30808"/>
                      <a:pt x="20328" y="31761"/>
                      <a:pt x="22137" y="32497"/>
                    </a:cubicBezTo>
                    <a:cubicBezTo>
                      <a:pt x="24122" y="33351"/>
                      <a:pt x="26402" y="34271"/>
                      <a:pt x="28957" y="35268"/>
                    </a:cubicBezTo>
                    <a:cubicBezTo>
                      <a:pt x="32071" y="36449"/>
                      <a:pt x="35119" y="37787"/>
                      <a:pt x="38101" y="39278"/>
                    </a:cubicBezTo>
                    <a:cubicBezTo>
                      <a:pt x="40590" y="40519"/>
                      <a:pt x="42915" y="42081"/>
                      <a:pt x="44998" y="43922"/>
                    </a:cubicBezTo>
                    <a:cubicBezTo>
                      <a:pt x="46851" y="45582"/>
                      <a:pt x="48353" y="47607"/>
                      <a:pt x="49384" y="49871"/>
                    </a:cubicBezTo>
                    <a:cubicBezTo>
                      <a:pt x="50469" y="52401"/>
                      <a:pt x="50995" y="55136"/>
                      <a:pt x="50930" y="57889"/>
                    </a:cubicBezTo>
                    <a:cubicBezTo>
                      <a:pt x="51017" y="61345"/>
                      <a:pt x="50140" y="64757"/>
                      <a:pt x="48408" y="67748"/>
                    </a:cubicBezTo>
                    <a:cubicBezTo>
                      <a:pt x="46730" y="70548"/>
                      <a:pt x="44439" y="72931"/>
                      <a:pt x="41709" y="74715"/>
                    </a:cubicBezTo>
                    <a:cubicBezTo>
                      <a:pt x="38748" y="76628"/>
                      <a:pt x="35470" y="78020"/>
                      <a:pt x="32038" y="78834"/>
                    </a:cubicBezTo>
                    <a:cubicBezTo>
                      <a:pt x="28288" y="79745"/>
                      <a:pt x="24429" y="80197"/>
                      <a:pt x="20569" y="80182"/>
                    </a:cubicBezTo>
                    <a:cubicBezTo>
                      <a:pt x="13442" y="80371"/>
                      <a:pt x="6381" y="78810"/>
                      <a:pt x="0" y="75636"/>
                    </a:cubicBezTo>
                    <a:close/>
                  </a:path>
                </a:pathLst>
              </a:custGeom>
              <a:solidFill>
                <a:srgbClr val="2F2F2F"/>
              </a:solidFill>
              <a:ln w="1095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2DFB8B9-3A57-2D4F-4552-EEAF40BCAD99}"/>
                  </a:ext>
                </a:extLst>
              </p:cNvPr>
              <p:cNvSpPr/>
              <p:nvPr/>
            </p:nvSpPr>
            <p:spPr>
              <a:xfrm>
                <a:off x="3806338" y="2902467"/>
                <a:ext cx="34371" cy="131793"/>
              </a:xfrm>
              <a:custGeom>
                <a:avLst/>
                <a:gdLst>
                  <a:gd name="connsiteX0" fmla="*/ 34240 w 34371"/>
                  <a:gd name="connsiteY0" fmla="*/ 131793 h 131793"/>
                  <a:gd name="connsiteX1" fmla="*/ 23276 w 34371"/>
                  <a:gd name="connsiteY1" fmla="*/ 131793 h 131793"/>
                  <a:gd name="connsiteX2" fmla="*/ 42 w 34371"/>
                  <a:gd name="connsiteY2" fmla="*/ 66428 h 131793"/>
                  <a:gd name="connsiteX3" fmla="*/ 23276 w 34371"/>
                  <a:gd name="connsiteY3" fmla="*/ 0 h 131793"/>
                  <a:gd name="connsiteX4" fmla="*/ 34372 w 34371"/>
                  <a:gd name="connsiteY4" fmla="*/ 0 h 131793"/>
                  <a:gd name="connsiteX5" fmla="*/ 10831 w 34371"/>
                  <a:gd name="connsiteY5" fmla="*/ 66275 h 131793"/>
                  <a:gd name="connsiteX6" fmla="*/ 34240 w 34371"/>
                  <a:gd name="connsiteY6" fmla="*/ 131793 h 1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71" h="131793">
                    <a:moveTo>
                      <a:pt x="34240" y="131793"/>
                    </a:moveTo>
                    <a:lnTo>
                      <a:pt x="23276" y="131793"/>
                    </a:lnTo>
                    <a:cubicBezTo>
                      <a:pt x="7619" y="113676"/>
                      <a:pt x="-670" y="90352"/>
                      <a:pt x="42" y="66428"/>
                    </a:cubicBezTo>
                    <a:cubicBezTo>
                      <a:pt x="-583" y="42194"/>
                      <a:pt x="7673" y="18568"/>
                      <a:pt x="23276" y="0"/>
                    </a:cubicBezTo>
                    <a:lnTo>
                      <a:pt x="34372" y="0"/>
                    </a:lnTo>
                    <a:cubicBezTo>
                      <a:pt x="18824" y="18556"/>
                      <a:pt x="10469" y="42077"/>
                      <a:pt x="10831" y="66275"/>
                    </a:cubicBezTo>
                    <a:cubicBezTo>
                      <a:pt x="10458" y="90222"/>
                      <a:pt x="18769" y="113496"/>
                      <a:pt x="34240" y="131793"/>
                    </a:cubicBezTo>
                    <a:close/>
                  </a:path>
                </a:pathLst>
              </a:custGeom>
              <a:solidFill>
                <a:srgbClr val="2F2F2F"/>
              </a:solidFill>
              <a:ln w="1095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20A0D8A-AC9F-B1CE-1F6B-6D3C7094F03E}"/>
                  </a:ext>
                </a:extLst>
              </p:cNvPr>
              <p:cNvSpPr/>
              <p:nvPr/>
            </p:nvSpPr>
            <p:spPr>
              <a:xfrm>
                <a:off x="3855402" y="2902555"/>
                <a:ext cx="109589" cy="107353"/>
              </a:xfrm>
              <a:custGeom>
                <a:avLst/>
                <a:gdLst>
                  <a:gd name="connsiteX0" fmla="*/ 109545 w 109589"/>
                  <a:gd name="connsiteY0" fmla="*/ 107299 h 107353"/>
                  <a:gd name="connsiteX1" fmla="*/ 97024 w 109589"/>
                  <a:gd name="connsiteY1" fmla="*/ 107299 h 107353"/>
                  <a:gd name="connsiteX2" fmla="*/ 97024 w 109589"/>
                  <a:gd name="connsiteY2" fmla="*/ 35262 h 107353"/>
                  <a:gd name="connsiteX3" fmla="*/ 98120 w 109589"/>
                  <a:gd name="connsiteY3" fmla="*/ 14361 h 107353"/>
                  <a:gd name="connsiteX4" fmla="*/ 97814 w 109589"/>
                  <a:gd name="connsiteY4" fmla="*/ 14361 h 107353"/>
                  <a:gd name="connsiteX5" fmla="*/ 94590 w 109589"/>
                  <a:gd name="connsiteY5" fmla="*/ 24779 h 107353"/>
                  <a:gd name="connsiteX6" fmla="*/ 57870 w 109589"/>
                  <a:gd name="connsiteY6" fmla="*/ 107299 h 107353"/>
                  <a:gd name="connsiteX7" fmla="*/ 51719 w 109589"/>
                  <a:gd name="connsiteY7" fmla="*/ 107299 h 107353"/>
                  <a:gd name="connsiteX8" fmla="*/ 15076 w 109589"/>
                  <a:gd name="connsiteY8" fmla="*/ 25371 h 107353"/>
                  <a:gd name="connsiteX9" fmla="*/ 11852 w 109589"/>
                  <a:gd name="connsiteY9" fmla="*/ 14416 h 107353"/>
                  <a:gd name="connsiteX10" fmla="*/ 11546 w 109589"/>
                  <a:gd name="connsiteY10" fmla="*/ 14416 h 107353"/>
                  <a:gd name="connsiteX11" fmla="*/ 12149 w 109589"/>
                  <a:gd name="connsiteY11" fmla="*/ 35460 h 107353"/>
                  <a:gd name="connsiteX12" fmla="*/ 12149 w 109589"/>
                  <a:gd name="connsiteY12" fmla="*/ 107354 h 107353"/>
                  <a:gd name="connsiteX13" fmla="*/ 0 w 109589"/>
                  <a:gd name="connsiteY13" fmla="*/ 107354 h 107353"/>
                  <a:gd name="connsiteX14" fmla="*/ 0 w 109589"/>
                  <a:gd name="connsiteY14" fmla="*/ 0 h 107353"/>
                  <a:gd name="connsiteX15" fmla="*/ 16644 w 109589"/>
                  <a:gd name="connsiteY15" fmla="*/ 0 h 107353"/>
                  <a:gd name="connsiteX16" fmla="*/ 49625 w 109589"/>
                  <a:gd name="connsiteY16" fmla="*/ 74885 h 107353"/>
                  <a:gd name="connsiteX17" fmla="*/ 54570 w 109589"/>
                  <a:gd name="connsiteY17" fmla="*/ 87767 h 107353"/>
                  <a:gd name="connsiteX18" fmla="*/ 55019 w 109589"/>
                  <a:gd name="connsiteY18" fmla="*/ 87767 h 107353"/>
                  <a:gd name="connsiteX19" fmla="*/ 60195 w 109589"/>
                  <a:gd name="connsiteY19" fmla="*/ 74622 h 107353"/>
                  <a:gd name="connsiteX20" fmla="*/ 93844 w 109589"/>
                  <a:gd name="connsiteY20" fmla="*/ 33 h 107353"/>
                  <a:gd name="connsiteX21" fmla="*/ 109589 w 109589"/>
                  <a:gd name="connsiteY21" fmla="*/ 33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589" h="107353">
                    <a:moveTo>
                      <a:pt x="109545" y="107299"/>
                    </a:moveTo>
                    <a:lnTo>
                      <a:pt x="97024" y="107299"/>
                    </a:lnTo>
                    <a:lnTo>
                      <a:pt x="97024" y="35262"/>
                    </a:lnTo>
                    <a:cubicBezTo>
                      <a:pt x="97024" y="29566"/>
                      <a:pt x="97386" y="22599"/>
                      <a:pt x="98120" y="14361"/>
                    </a:cubicBezTo>
                    <a:lnTo>
                      <a:pt x="97814" y="14361"/>
                    </a:lnTo>
                    <a:cubicBezTo>
                      <a:pt x="97024" y="17915"/>
                      <a:pt x="95949" y="21400"/>
                      <a:pt x="94590" y="24779"/>
                    </a:cubicBezTo>
                    <a:lnTo>
                      <a:pt x="57870" y="107299"/>
                    </a:lnTo>
                    <a:lnTo>
                      <a:pt x="51719" y="107299"/>
                    </a:lnTo>
                    <a:lnTo>
                      <a:pt x="15076" y="25371"/>
                    </a:lnTo>
                    <a:cubicBezTo>
                      <a:pt x="13673" y="21826"/>
                      <a:pt x="12587" y="18158"/>
                      <a:pt x="11852" y="14416"/>
                    </a:cubicBezTo>
                    <a:lnTo>
                      <a:pt x="11546" y="14416"/>
                    </a:lnTo>
                    <a:cubicBezTo>
                      <a:pt x="11940" y="18725"/>
                      <a:pt x="12138" y="25740"/>
                      <a:pt x="12149" y="35460"/>
                    </a:cubicBezTo>
                    <a:lnTo>
                      <a:pt x="12149" y="107354"/>
                    </a:lnTo>
                    <a:lnTo>
                      <a:pt x="0" y="107354"/>
                    </a:lnTo>
                    <a:lnTo>
                      <a:pt x="0" y="0"/>
                    </a:lnTo>
                    <a:lnTo>
                      <a:pt x="16644" y="0"/>
                    </a:lnTo>
                    <a:lnTo>
                      <a:pt x="49625" y="74885"/>
                    </a:lnTo>
                    <a:cubicBezTo>
                      <a:pt x="51577" y="79054"/>
                      <a:pt x="53232" y="83360"/>
                      <a:pt x="54570" y="87767"/>
                    </a:cubicBezTo>
                    <a:lnTo>
                      <a:pt x="55019" y="87767"/>
                    </a:lnTo>
                    <a:cubicBezTo>
                      <a:pt x="57158" y="81874"/>
                      <a:pt x="58890" y="77492"/>
                      <a:pt x="60195" y="74622"/>
                    </a:cubicBezTo>
                    <a:lnTo>
                      <a:pt x="93844" y="33"/>
                    </a:lnTo>
                    <a:lnTo>
                      <a:pt x="109589" y="33"/>
                    </a:lnTo>
                    <a:close/>
                  </a:path>
                </a:pathLst>
              </a:custGeom>
              <a:solidFill>
                <a:srgbClr val="2F2F2F"/>
              </a:solidFill>
              <a:ln w="1095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BD44024-A185-8DCF-A099-8F82842A5AEF}"/>
                  </a:ext>
                </a:extLst>
              </p:cNvPr>
              <p:cNvSpPr/>
              <p:nvPr/>
            </p:nvSpPr>
            <p:spPr>
              <a:xfrm>
                <a:off x="3985180" y="2931333"/>
                <a:ext cx="75703" cy="80357"/>
              </a:xfrm>
              <a:custGeom>
                <a:avLst/>
                <a:gdLst>
                  <a:gd name="connsiteX0" fmla="*/ 37396 w 75703"/>
                  <a:gd name="connsiteY0" fmla="*/ 80317 h 80357"/>
                  <a:gd name="connsiteX1" fmla="*/ 10237 w 75703"/>
                  <a:gd name="connsiteY1" fmla="*/ 69571 h 80357"/>
                  <a:gd name="connsiteX2" fmla="*/ 73 w 75703"/>
                  <a:gd name="connsiteY2" fmla="*/ 41089 h 80357"/>
                  <a:gd name="connsiteX3" fmla="*/ 10643 w 75703"/>
                  <a:gd name="connsiteY3" fmla="*/ 10910 h 80357"/>
                  <a:gd name="connsiteX4" fmla="*/ 39205 w 75703"/>
                  <a:gd name="connsiteY4" fmla="*/ 54 h 80357"/>
                  <a:gd name="connsiteX5" fmla="*/ 66002 w 75703"/>
                  <a:gd name="connsiteY5" fmla="*/ 10614 h 80357"/>
                  <a:gd name="connsiteX6" fmla="*/ 75629 w 75703"/>
                  <a:gd name="connsiteY6" fmla="*/ 39884 h 80357"/>
                  <a:gd name="connsiteX7" fmla="*/ 65256 w 75703"/>
                  <a:gd name="connsiteY7" fmla="*/ 69286 h 80357"/>
                  <a:gd name="connsiteX8" fmla="*/ 37396 w 75703"/>
                  <a:gd name="connsiteY8" fmla="*/ 80317 h 80357"/>
                  <a:gd name="connsiteX9" fmla="*/ 38306 w 75703"/>
                  <a:gd name="connsiteY9" fmla="*/ 10373 h 80357"/>
                  <a:gd name="connsiteX10" fmla="*/ 19568 w 75703"/>
                  <a:gd name="connsiteY10" fmla="*/ 18424 h 80357"/>
                  <a:gd name="connsiteX11" fmla="*/ 12671 w 75703"/>
                  <a:gd name="connsiteY11" fmla="*/ 40629 h 80357"/>
                  <a:gd name="connsiteX12" fmla="*/ 19634 w 75703"/>
                  <a:gd name="connsiteY12" fmla="*/ 62122 h 80357"/>
                  <a:gd name="connsiteX13" fmla="*/ 38273 w 75703"/>
                  <a:gd name="connsiteY13" fmla="*/ 69987 h 80357"/>
                  <a:gd name="connsiteX14" fmla="*/ 56594 w 75703"/>
                  <a:gd name="connsiteY14" fmla="*/ 62319 h 80357"/>
                  <a:gd name="connsiteX15" fmla="*/ 62998 w 75703"/>
                  <a:gd name="connsiteY15" fmla="*/ 40410 h 80357"/>
                  <a:gd name="connsiteX16" fmla="*/ 56594 w 75703"/>
                  <a:gd name="connsiteY16" fmla="*/ 18249 h 80357"/>
                  <a:gd name="connsiteX17" fmla="*/ 38350 w 75703"/>
                  <a:gd name="connsiteY17" fmla="*/ 10373 h 8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703" h="80357">
                    <a:moveTo>
                      <a:pt x="37396" y="80317"/>
                    </a:moveTo>
                    <a:cubicBezTo>
                      <a:pt x="27221" y="80784"/>
                      <a:pt x="17331" y="76872"/>
                      <a:pt x="10237" y="69571"/>
                    </a:cubicBezTo>
                    <a:cubicBezTo>
                      <a:pt x="3231" y="61783"/>
                      <a:pt x="-420" y="51550"/>
                      <a:pt x="73" y="41089"/>
                    </a:cubicBezTo>
                    <a:cubicBezTo>
                      <a:pt x="-585" y="30022"/>
                      <a:pt x="3220" y="19153"/>
                      <a:pt x="10643" y="10910"/>
                    </a:cubicBezTo>
                    <a:cubicBezTo>
                      <a:pt x="18219" y="3457"/>
                      <a:pt x="28581" y="-480"/>
                      <a:pt x="39205" y="54"/>
                    </a:cubicBezTo>
                    <a:cubicBezTo>
                      <a:pt x="49248" y="-508"/>
                      <a:pt x="59039" y="3350"/>
                      <a:pt x="66002" y="10614"/>
                    </a:cubicBezTo>
                    <a:cubicBezTo>
                      <a:pt x="72822" y="18794"/>
                      <a:pt x="76265" y="29260"/>
                      <a:pt x="75629" y="39884"/>
                    </a:cubicBezTo>
                    <a:cubicBezTo>
                      <a:pt x="76155" y="50662"/>
                      <a:pt x="72427" y="61217"/>
                      <a:pt x="65256" y="69286"/>
                    </a:cubicBezTo>
                    <a:cubicBezTo>
                      <a:pt x="57987" y="76788"/>
                      <a:pt x="47834" y="80806"/>
                      <a:pt x="37396" y="80317"/>
                    </a:cubicBezTo>
                    <a:close/>
                    <a:moveTo>
                      <a:pt x="38306" y="10373"/>
                    </a:moveTo>
                    <a:cubicBezTo>
                      <a:pt x="31157" y="10049"/>
                      <a:pt x="24249" y="13016"/>
                      <a:pt x="19568" y="18424"/>
                    </a:cubicBezTo>
                    <a:cubicBezTo>
                      <a:pt x="14656" y="24750"/>
                      <a:pt x="12211" y="32638"/>
                      <a:pt x="12671" y="40629"/>
                    </a:cubicBezTo>
                    <a:cubicBezTo>
                      <a:pt x="12232" y="48409"/>
                      <a:pt x="14721" y="56072"/>
                      <a:pt x="19634" y="62122"/>
                    </a:cubicBezTo>
                    <a:cubicBezTo>
                      <a:pt x="24359" y="67392"/>
                      <a:pt x="31201" y="70276"/>
                      <a:pt x="38273" y="69987"/>
                    </a:cubicBezTo>
                    <a:cubicBezTo>
                      <a:pt x="45246" y="70418"/>
                      <a:pt x="52011" y="67583"/>
                      <a:pt x="56594" y="62319"/>
                    </a:cubicBezTo>
                    <a:cubicBezTo>
                      <a:pt x="61232" y="55992"/>
                      <a:pt x="63502" y="48237"/>
                      <a:pt x="62998" y="40410"/>
                    </a:cubicBezTo>
                    <a:cubicBezTo>
                      <a:pt x="63513" y="32503"/>
                      <a:pt x="61254" y="24663"/>
                      <a:pt x="56594" y="18249"/>
                    </a:cubicBezTo>
                    <a:cubicBezTo>
                      <a:pt x="52077" y="12920"/>
                      <a:pt x="45334" y="10006"/>
                      <a:pt x="38350" y="10373"/>
                    </a:cubicBezTo>
                    <a:close/>
                  </a:path>
                </a:pathLst>
              </a:custGeom>
              <a:solidFill>
                <a:srgbClr val="2F2F2F"/>
              </a:solidFill>
              <a:ln w="1095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8B71EF1-CBAD-175B-043E-681D83DFD689}"/>
                  </a:ext>
                </a:extLst>
              </p:cNvPr>
              <p:cNvSpPr/>
              <p:nvPr/>
            </p:nvSpPr>
            <p:spPr>
              <a:xfrm>
                <a:off x="4079624" y="2896333"/>
                <a:ext cx="70660" cy="115346"/>
              </a:xfrm>
              <a:custGeom>
                <a:avLst/>
                <a:gdLst>
                  <a:gd name="connsiteX0" fmla="*/ 12587 w 70660"/>
                  <a:gd name="connsiteY0" fmla="*/ 102413 h 115346"/>
                  <a:gd name="connsiteX1" fmla="*/ 12291 w 70660"/>
                  <a:gd name="connsiteY1" fmla="*/ 102413 h 115346"/>
                  <a:gd name="connsiteX2" fmla="*/ 12291 w 70660"/>
                  <a:gd name="connsiteY2" fmla="*/ 113499 h 115346"/>
                  <a:gd name="connsiteX3" fmla="*/ 0 w 70660"/>
                  <a:gd name="connsiteY3" fmla="*/ 113499 h 115346"/>
                  <a:gd name="connsiteX4" fmla="*/ 0 w 70660"/>
                  <a:gd name="connsiteY4" fmla="*/ 0 h 115346"/>
                  <a:gd name="connsiteX5" fmla="*/ 12291 w 70660"/>
                  <a:gd name="connsiteY5" fmla="*/ 0 h 115346"/>
                  <a:gd name="connsiteX6" fmla="*/ 12291 w 70660"/>
                  <a:gd name="connsiteY6" fmla="*/ 50314 h 115346"/>
                  <a:gd name="connsiteX7" fmla="*/ 12587 w 70660"/>
                  <a:gd name="connsiteY7" fmla="*/ 50314 h 115346"/>
                  <a:gd name="connsiteX8" fmla="*/ 39121 w 70660"/>
                  <a:gd name="connsiteY8" fmla="*/ 35043 h 115346"/>
                  <a:gd name="connsiteX9" fmla="*/ 62234 w 70660"/>
                  <a:gd name="connsiteY9" fmla="*/ 45341 h 115346"/>
                  <a:gd name="connsiteX10" fmla="*/ 70600 w 70660"/>
                  <a:gd name="connsiteY10" fmla="*/ 72935 h 115346"/>
                  <a:gd name="connsiteX11" fmla="*/ 61236 w 70660"/>
                  <a:gd name="connsiteY11" fmla="*/ 103750 h 115346"/>
                  <a:gd name="connsiteX12" fmla="*/ 35601 w 70660"/>
                  <a:gd name="connsiteY12" fmla="*/ 115318 h 115346"/>
                  <a:gd name="connsiteX13" fmla="*/ 12587 w 70660"/>
                  <a:gd name="connsiteY13" fmla="*/ 102413 h 115346"/>
                  <a:gd name="connsiteX14" fmla="*/ 12291 w 70660"/>
                  <a:gd name="connsiteY14" fmla="*/ 71489 h 115346"/>
                  <a:gd name="connsiteX15" fmla="*/ 12291 w 70660"/>
                  <a:gd name="connsiteY15" fmla="*/ 82191 h 115346"/>
                  <a:gd name="connsiteX16" fmla="*/ 18464 w 70660"/>
                  <a:gd name="connsiteY16" fmla="*/ 98338 h 115346"/>
                  <a:gd name="connsiteX17" fmla="*/ 49658 w 70660"/>
                  <a:gd name="connsiteY17" fmla="*/ 98681 h 115346"/>
                  <a:gd name="connsiteX18" fmla="*/ 51675 w 70660"/>
                  <a:gd name="connsiteY18" fmla="*/ 96421 h 115346"/>
                  <a:gd name="connsiteX19" fmla="*/ 58012 w 70660"/>
                  <a:gd name="connsiteY19" fmla="*/ 72683 h 115346"/>
                  <a:gd name="connsiteX20" fmla="*/ 52092 w 70660"/>
                  <a:gd name="connsiteY20" fmla="*/ 52614 h 115346"/>
                  <a:gd name="connsiteX21" fmla="*/ 36051 w 70660"/>
                  <a:gd name="connsiteY21" fmla="*/ 45352 h 115346"/>
                  <a:gd name="connsiteX22" fmla="*/ 18804 w 70660"/>
                  <a:gd name="connsiteY22" fmla="*/ 52801 h 115346"/>
                  <a:gd name="connsiteX23" fmla="*/ 12291 w 70660"/>
                  <a:gd name="connsiteY23" fmla="*/ 71511 h 11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60" h="115346">
                    <a:moveTo>
                      <a:pt x="12587" y="102413"/>
                    </a:moveTo>
                    <a:lnTo>
                      <a:pt x="12291" y="102413"/>
                    </a:lnTo>
                    <a:lnTo>
                      <a:pt x="12291" y="113499"/>
                    </a:lnTo>
                    <a:lnTo>
                      <a:pt x="0" y="113499"/>
                    </a:lnTo>
                    <a:lnTo>
                      <a:pt x="0" y="0"/>
                    </a:lnTo>
                    <a:lnTo>
                      <a:pt x="12291" y="0"/>
                    </a:lnTo>
                    <a:lnTo>
                      <a:pt x="12291" y="50314"/>
                    </a:lnTo>
                    <a:lnTo>
                      <a:pt x="12587" y="50314"/>
                    </a:lnTo>
                    <a:cubicBezTo>
                      <a:pt x="17817" y="40603"/>
                      <a:pt x="28091" y="34686"/>
                      <a:pt x="39121" y="35043"/>
                    </a:cubicBezTo>
                    <a:cubicBezTo>
                      <a:pt x="48024" y="34618"/>
                      <a:pt x="56598" y="38439"/>
                      <a:pt x="62234" y="45341"/>
                    </a:cubicBezTo>
                    <a:cubicBezTo>
                      <a:pt x="68155" y="53281"/>
                      <a:pt x="71115" y="63043"/>
                      <a:pt x="70600" y="72935"/>
                    </a:cubicBezTo>
                    <a:cubicBezTo>
                      <a:pt x="71159" y="83981"/>
                      <a:pt x="67848" y="94878"/>
                      <a:pt x="61236" y="103750"/>
                    </a:cubicBezTo>
                    <a:cubicBezTo>
                      <a:pt x="55008" y="111451"/>
                      <a:pt x="45502" y="115743"/>
                      <a:pt x="35601" y="115318"/>
                    </a:cubicBezTo>
                    <a:cubicBezTo>
                      <a:pt x="26106" y="115690"/>
                      <a:pt x="17214" y="110703"/>
                      <a:pt x="12587" y="102413"/>
                    </a:cubicBezTo>
                    <a:close/>
                    <a:moveTo>
                      <a:pt x="12291" y="71489"/>
                    </a:moveTo>
                    <a:lnTo>
                      <a:pt x="12291" y="82191"/>
                    </a:lnTo>
                    <a:cubicBezTo>
                      <a:pt x="12149" y="88174"/>
                      <a:pt x="14363" y="93973"/>
                      <a:pt x="18464" y="98338"/>
                    </a:cubicBezTo>
                    <a:cubicBezTo>
                      <a:pt x="26983" y="107039"/>
                      <a:pt x="40952" y="107193"/>
                      <a:pt x="49658" y="98681"/>
                    </a:cubicBezTo>
                    <a:cubicBezTo>
                      <a:pt x="50381" y="97975"/>
                      <a:pt x="51061" y="97220"/>
                      <a:pt x="51675" y="96421"/>
                    </a:cubicBezTo>
                    <a:cubicBezTo>
                      <a:pt x="56280" y="89393"/>
                      <a:pt x="58506" y="81070"/>
                      <a:pt x="58012" y="72683"/>
                    </a:cubicBezTo>
                    <a:cubicBezTo>
                      <a:pt x="58429" y="65510"/>
                      <a:pt x="56335" y="58416"/>
                      <a:pt x="52092" y="52614"/>
                    </a:cubicBezTo>
                    <a:cubicBezTo>
                      <a:pt x="48199" y="47797"/>
                      <a:pt x="42246" y="45103"/>
                      <a:pt x="36051" y="45352"/>
                    </a:cubicBezTo>
                    <a:cubicBezTo>
                      <a:pt x="29472" y="45104"/>
                      <a:pt x="23135" y="47843"/>
                      <a:pt x="18804" y="52801"/>
                    </a:cubicBezTo>
                    <a:cubicBezTo>
                      <a:pt x="14374" y="58007"/>
                      <a:pt x="12050" y="64681"/>
                      <a:pt x="12291" y="71511"/>
                    </a:cubicBezTo>
                    <a:close/>
                  </a:path>
                </a:pathLst>
              </a:custGeom>
              <a:solidFill>
                <a:srgbClr val="2F2F2F"/>
              </a:solidFill>
              <a:ln w="1095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80EA3C7-BBC3-AB35-03BA-29C77DFA7E20}"/>
                  </a:ext>
                </a:extLst>
              </p:cNvPr>
              <p:cNvSpPr/>
              <p:nvPr/>
            </p:nvSpPr>
            <p:spPr>
              <a:xfrm>
                <a:off x="4167193" y="2897745"/>
                <a:ext cx="16045" cy="112109"/>
              </a:xfrm>
              <a:custGeom>
                <a:avLst/>
                <a:gdLst>
                  <a:gd name="connsiteX0" fmla="*/ 7953 w 16045"/>
                  <a:gd name="connsiteY0" fmla="*/ 15951 h 112109"/>
                  <a:gd name="connsiteX1" fmla="*/ 2328 w 16045"/>
                  <a:gd name="connsiteY1" fmla="*/ 13705 h 112109"/>
                  <a:gd name="connsiteX2" fmla="*/ 4 w 16045"/>
                  <a:gd name="connsiteY2" fmla="*/ 8020 h 112109"/>
                  <a:gd name="connsiteX3" fmla="*/ 7744 w 16045"/>
                  <a:gd name="connsiteY3" fmla="*/ 3 h 112109"/>
                  <a:gd name="connsiteX4" fmla="*/ 7953 w 16045"/>
                  <a:gd name="connsiteY4" fmla="*/ 1 h 112109"/>
                  <a:gd name="connsiteX5" fmla="*/ 13687 w 16045"/>
                  <a:gd name="connsiteY5" fmla="*/ 2291 h 112109"/>
                  <a:gd name="connsiteX6" fmla="*/ 13709 w 16045"/>
                  <a:gd name="connsiteY6" fmla="*/ 13616 h 112109"/>
                  <a:gd name="connsiteX7" fmla="*/ 13687 w 16045"/>
                  <a:gd name="connsiteY7" fmla="*/ 13640 h 112109"/>
                  <a:gd name="connsiteX8" fmla="*/ 7953 w 16045"/>
                  <a:gd name="connsiteY8" fmla="*/ 15951 h 112109"/>
                  <a:gd name="connsiteX9" fmla="*/ 13939 w 16045"/>
                  <a:gd name="connsiteY9" fmla="*/ 112109 h 112109"/>
                  <a:gd name="connsiteX10" fmla="*/ 1648 w 16045"/>
                  <a:gd name="connsiteY10" fmla="*/ 112109 h 112109"/>
                  <a:gd name="connsiteX11" fmla="*/ 1648 w 16045"/>
                  <a:gd name="connsiteY11" fmla="*/ 35428 h 112109"/>
                  <a:gd name="connsiteX12" fmla="*/ 13939 w 16045"/>
                  <a:gd name="connsiteY12" fmla="*/ 35428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5" h="112109">
                    <a:moveTo>
                      <a:pt x="7953" y="15951"/>
                    </a:moveTo>
                    <a:cubicBezTo>
                      <a:pt x="5847" y="15993"/>
                      <a:pt x="3819" y="15183"/>
                      <a:pt x="2328" y="13705"/>
                    </a:cubicBezTo>
                    <a:cubicBezTo>
                      <a:pt x="782" y="12222"/>
                      <a:pt x="-62" y="10158"/>
                      <a:pt x="4" y="8020"/>
                    </a:cubicBezTo>
                    <a:cubicBezTo>
                      <a:pt x="-73" y="3671"/>
                      <a:pt x="3391" y="81"/>
                      <a:pt x="7744" y="3"/>
                    </a:cubicBezTo>
                    <a:cubicBezTo>
                      <a:pt x="7810" y="1"/>
                      <a:pt x="7887" y="0"/>
                      <a:pt x="7953" y="1"/>
                    </a:cubicBezTo>
                    <a:cubicBezTo>
                      <a:pt x="10091" y="-39"/>
                      <a:pt x="12163" y="787"/>
                      <a:pt x="13687" y="2291"/>
                    </a:cubicBezTo>
                    <a:cubicBezTo>
                      <a:pt x="16823" y="5412"/>
                      <a:pt x="16834" y="10482"/>
                      <a:pt x="13709" y="13616"/>
                    </a:cubicBezTo>
                    <a:cubicBezTo>
                      <a:pt x="13698" y="13623"/>
                      <a:pt x="13698" y="13632"/>
                      <a:pt x="13687" y="13640"/>
                    </a:cubicBezTo>
                    <a:cubicBezTo>
                      <a:pt x="12174" y="15158"/>
                      <a:pt x="10102" y="15993"/>
                      <a:pt x="7953" y="15951"/>
                    </a:cubicBezTo>
                    <a:close/>
                    <a:moveTo>
                      <a:pt x="13939" y="112109"/>
                    </a:moveTo>
                    <a:lnTo>
                      <a:pt x="1648" y="112109"/>
                    </a:lnTo>
                    <a:lnTo>
                      <a:pt x="1648" y="35428"/>
                    </a:lnTo>
                    <a:lnTo>
                      <a:pt x="13939" y="35428"/>
                    </a:lnTo>
                    <a:close/>
                  </a:path>
                </a:pathLst>
              </a:custGeom>
              <a:solidFill>
                <a:srgbClr val="2F2F2F"/>
              </a:solidFill>
              <a:ln w="1095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365A1FC5-803F-0489-F97F-6BEB650D2AC7}"/>
                  </a:ext>
                </a:extLst>
              </p:cNvPr>
              <p:cNvSpPr/>
              <p:nvPr/>
            </p:nvSpPr>
            <p:spPr>
              <a:xfrm>
                <a:off x="4204442" y="2896333"/>
                <a:ext cx="12301" cy="113521"/>
              </a:xfrm>
              <a:custGeom>
                <a:avLst/>
                <a:gdLst>
                  <a:gd name="connsiteX0" fmla="*/ 12302 w 12301"/>
                  <a:gd name="connsiteY0" fmla="*/ 113521 h 113521"/>
                  <a:gd name="connsiteX1" fmla="*/ 0 w 12301"/>
                  <a:gd name="connsiteY1" fmla="*/ 113521 h 113521"/>
                  <a:gd name="connsiteX2" fmla="*/ 0 w 12301"/>
                  <a:gd name="connsiteY2" fmla="*/ 0 h 113521"/>
                  <a:gd name="connsiteX3" fmla="*/ 12291 w 12301"/>
                  <a:gd name="connsiteY3" fmla="*/ 0 h 113521"/>
                </a:gdLst>
                <a:ahLst/>
                <a:cxnLst>
                  <a:cxn ang="0">
                    <a:pos x="connsiteX0" y="connsiteY0"/>
                  </a:cxn>
                  <a:cxn ang="0">
                    <a:pos x="connsiteX1" y="connsiteY1"/>
                  </a:cxn>
                  <a:cxn ang="0">
                    <a:pos x="connsiteX2" y="connsiteY2"/>
                  </a:cxn>
                  <a:cxn ang="0">
                    <a:pos x="connsiteX3" y="connsiteY3"/>
                  </a:cxn>
                </a:cxnLst>
                <a:rect l="l" t="t" r="r" b="b"/>
                <a:pathLst>
                  <a:path w="12301" h="113521">
                    <a:moveTo>
                      <a:pt x="12302" y="113521"/>
                    </a:moveTo>
                    <a:lnTo>
                      <a:pt x="0" y="113521"/>
                    </a:lnTo>
                    <a:lnTo>
                      <a:pt x="0" y="0"/>
                    </a:lnTo>
                    <a:lnTo>
                      <a:pt x="12291" y="0"/>
                    </a:lnTo>
                    <a:close/>
                  </a:path>
                </a:pathLst>
              </a:custGeom>
              <a:solidFill>
                <a:srgbClr val="2F2F2F"/>
              </a:solidFill>
              <a:ln w="1095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247A639-EA98-45CA-C004-ACE4C1415501}"/>
                  </a:ext>
                </a:extLst>
              </p:cNvPr>
              <p:cNvSpPr/>
              <p:nvPr/>
            </p:nvSpPr>
            <p:spPr>
              <a:xfrm>
                <a:off x="4235672" y="2931329"/>
                <a:ext cx="67097" cy="80375"/>
              </a:xfrm>
              <a:custGeom>
                <a:avLst/>
                <a:gdLst>
                  <a:gd name="connsiteX0" fmla="*/ 67011 w 67097"/>
                  <a:gd name="connsiteY0" fmla="*/ 43252 h 80375"/>
                  <a:gd name="connsiteX1" fmla="*/ 12826 w 67097"/>
                  <a:gd name="connsiteY1" fmla="*/ 43252 h 80375"/>
                  <a:gd name="connsiteX2" fmla="*/ 19722 w 67097"/>
                  <a:gd name="connsiteY2" fmla="*/ 63025 h 80375"/>
                  <a:gd name="connsiteX3" fmla="*/ 37857 w 67097"/>
                  <a:gd name="connsiteY3" fmla="*/ 69992 h 80375"/>
                  <a:gd name="connsiteX4" fmla="*/ 61694 w 67097"/>
                  <a:gd name="connsiteY4" fmla="*/ 61447 h 80375"/>
                  <a:gd name="connsiteX5" fmla="*/ 61694 w 67097"/>
                  <a:gd name="connsiteY5" fmla="*/ 72982 h 80375"/>
                  <a:gd name="connsiteX6" fmla="*/ 34941 w 67097"/>
                  <a:gd name="connsiteY6" fmla="*/ 80322 h 80375"/>
                  <a:gd name="connsiteX7" fmla="*/ 9382 w 67097"/>
                  <a:gd name="connsiteY7" fmla="*/ 69871 h 80375"/>
                  <a:gd name="connsiteX8" fmla="*/ 85 w 67097"/>
                  <a:gd name="connsiteY8" fmla="*/ 40480 h 80375"/>
                  <a:gd name="connsiteX9" fmla="*/ 10249 w 67097"/>
                  <a:gd name="connsiteY9" fmla="*/ 11320 h 80375"/>
                  <a:gd name="connsiteX10" fmla="*/ 35467 w 67097"/>
                  <a:gd name="connsiteY10" fmla="*/ 48 h 80375"/>
                  <a:gd name="connsiteX11" fmla="*/ 58777 w 67097"/>
                  <a:gd name="connsiteY11" fmla="*/ 9775 h 80375"/>
                  <a:gd name="connsiteX12" fmla="*/ 67022 w 67097"/>
                  <a:gd name="connsiteY12" fmla="*/ 36811 h 80375"/>
                  <a:gd name="connsiteX13" fmla="*/ 54424 w 67097"/>
                  <a:gd name="connsiteY13" fmla="*/ 32845 h 80375"/>
                  <a:gd name="connsiteX14" fmla="*/ 49293 w 67097"/>
                  <a:gd name="connsiteY14" fmla="*/ 16293 h 80375"/>
                  <a:gd name="connsiteX15" fmla="*/ 35236 w 67097"/>
                  <a:gd name="connsiteY15" fmla="*/ 10378 h 80375"/>
                  <a:gd name="connsiteX16" fmla="*/ 20468 w 67097"/>
                  <a:gd name="connsiteY16" fmla="*/ 16589 h 80375"/>
                  <a:gd name="connsiteX17" fmla="*/ 12979 w 67097"/>
                  <a:gd name="connsiteY17" fmla="*/ 32845 h 8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97" h="80375">
                    <a:moveTo>
                      <a:pt x="67011" y="43252"/>
                    </a:moveTo>
                    <a:lnTo>
                      <a:pt x="12826" y="43252"/>
                    </a:lnTo>
                    <a:cubicBezTo>
                      <a:pt x="12551" y="50475"/>
                      <a:pt x="15018" y="57534"/>
                      <a:pt x="19722" y="63025"/>
                    </a:cubicBezTo>
                    <a:cubicBezTo>
                      <a:pt x="24503" y="67822"/>
                      <a:pt x="31092" y="70357"/>
                      <a:pt x="37857" y="69992"/>
                    </a:cubicBezTo>
                    <a:cubicBezTo>
                      <a:pt x="46552" y="69978"/>
                      <a:pt x="54973" y="66958"/>
                      <a:pt x="61694" y="61447"/>
                    </a:cubicBezTo>
                    <a:lnTo>
                      <a:pt x="61694" y="72982"/>
                    </a:lnTo>
                    <a:cubicBezTo>
                      <a:pt x="53788" y="78213"/>
                      <a:pt x="44414" y="80785"/>
                      <a:pt x="34941" y="80322"/>
                    </a:cubicBezTo>
                    <a:cubicBezTo>
                      <a:pt x="25292" y="80817"/>
                      <a:pt x="15917" y="76985"/>
                      <a:pt x="9382" y="69871"/>
                    </a:cubicBezTo>
                    <a:cubicBezTo>
                      <a:pt x="2727" y="61571"/>
                      <a:pt x="-584" y="51092"/>
                      <a:pt x="85" y="40480"/>
                    </a:cubicBezTo>
                    <a:cubicBezTo>
                      <a:pt x="-376" y="29821"/>
                      <a:pt x="3264" y="19390"/>
                      <a:pt x="10249" y="11320"/>
                    </a:cubicBezTo>
                    <a:cubicBezTo>
                      <a:pt x="16564" y="4004"/>
                      <a:pt x="25807" y="-127"/>
                      <a:pt x="35467" y="48"/>
                    </a:cubicBezTo>
                    <a:cubicBezTo>
                      <a:pt x="44315" y="-461"/>
                      <a:pt x="52911" y="3127"/>
                      <a:pt x="58777" y="9775"/>
                    </a:cubicBezTo>
                    <a:cubicBezTo>
                      <a:pt x="64687" y="17507"/>
                      <a:pt x="67614" y="27103"/>
                      <a:pt x="67022" y="36811"/>
                    </a:cubicBezTo>
                    <a:close/>
                    <a:moveTo>
                      <a:pt x="54424" y="32845"/>
                    </a:moveTo>
                    <a:cubicBezTo>
                      <a:pt x="54753" y="26893"/>
                      <a:pt x="52933" y="21021"/>
                      <a:pt x="49293" y="16293"/>
                    </a:cubicBezTo>
                    <a:cubicBezTo>
                      <a:pt x="45751" y="12283"/>
                      <a:pt x="40576" y="10105"/>
                      <a:pt x="35236" y="10378"/>
                    </a:cubicBezTo>
                    <a:cubicBezTo>
                      <a:pt x="29656" y="10286"/>
                      <a:pt x="24305" y="12540"/>
                      <a:pt x="20468" y="16589"/>
                    </a:cubicBezTo>
                    <a:cubicBezTo>
                      <a:pt x="16279" y="21055"/>
                      <a:pt x="13648" y="26759"/>
                      <a:pt x="12979" y="32845"/>
                    </a:cubicBezTo>
                    <a:close/>
                  </a:path>
                </a:pathLst>
              </a:custGeom>
              <a:solidFill>
                <a:srgbClr val="2F2F2F"/>
              </a:solidFill>
              <a:ln w="1095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1972877-C915-280B-F20D-78F14F4A221C}"/>
                  </a:ext>
                </a:extLst>
              </p:cNvPr>
              <p:cNvSpPr/>
              <p:nvPr/>
            </p:nvSpPr>
            <p:spPr>
              <a:xfrm>
                <a:off x="4357606" y="2931368"/>
                <a:ext cx="60674" cy="80326"/>
              </a:xfrm>
              <a:custGeom>
                <a:avLst/>
                <a:gdLst>
                  <a:gd name="connsiteX0" fmla="*/ 60642 w 60674"/>
                  <a:gd name="connsiteY0" fmla="*/ 78486 h 80326"/>
                  <a:gd name="connsiteX1" fmla="*/ 48362 w 60674"/>
                  <a:gd name="connsiteY1" fmla="*/ 78486 h 80326"/>
                  <a:gd name="connsiteX2" fmla="*/ 48362 w 60674"/>
                  <a:gd name="connsiteY2" fmla="*/ 66502 h 80326"/>
                  <a:gd name="connsiteX3" fmla="*/ 48066 w 60674"/>
                  <a:gd name="connsiteY3" fmla="*/ 66502 h 80326"/>
                  <a:gd name="connsiteX4" fmla="*/ 24459 w 60674"/>
                  <a:gd name="connsiteY4" fmla="*/ 80283 h 80326"/>
                  <a:gd name="connsiteX5" fmla="*/ 6511 w 60674"/>
                  <a:gd name="connsiteY5" fmla="*/ 74214 h 80326"/>
                  <a:gd name="connsiteX6" fmla="*/ 20 w 60674"/>
                  <a:gd name="connsiteY6" fmla="*/ 58111 h 80326"/>
                  <a:gd name="connsiteX7" fmla="*/ 25358 w 60674"/>
                  <a:gd name="connsiteY7" fmla="*/ 33102 h 80326"/>
                  <a:gd name="connsiteX8" fmla="*/ 48384 w 60674"/>
                  <a:gd name="connsiteY8" fmla="*/ 29881 h 80326"/>
                  <a:gd name="connsiteX9" fmla="*/ 32573 w 60674"/>
                  <a:gd name="connsiteY9" fmla="*/ 10339 h 80326"/>
                  <a:gd name="connsiteX10" fmla="*/ 7541 w 60674"/>
                  <a:gd name="connsiteY10" fmla="*/ 19770 h 80326"/>
                  <a:gd name="connsiteX11" fmla="*/ 7541 w 60674"/>
                  <a:gd name="connsiteY11" fmla="*/ 7195 h 80326"/>
                  <a:gd name="connsiteX12" fmla="*/ 33625 w 60674"/>
                  <a:gd name="connsiteY12" fmla="*/ 9 h 80326"/>
                  <a:gd name="connsiteX13" fmla="*/ 60675 w 60674"/>
                  <a:gd name="connsiteY13" fmla="*/ 28611 h 80326"/>
                  <a:gd name="connsiteX14" fmla="*/ 48351 w 60674"/>
                  <a:gd name="connsiteY14" fmla="*/ 39697 h 80326"/>
                  <a:gd name="connsiteX15" fmla="*/ 29843 w 60674"/>
                  <a:gd name="connsiteY15" fmla="*/ 42238 h 80326"/>
                  <a:gd name="connsiteX16" fmla="*/ 16949 w 60674"/>
                  <a:gd name="connsiteY16" fmla="*/ 46467 h 80326"/>
                  <a:gd name="connsiteX17" fmla="*/ 12563 w 60674"/>
                  <a:gd name="connsiteY17" fmla="*/ 57213 h 80326"/>
                  <a:gd name="connsiteX18" fmla="*/ 16576 w 60674"/>
                  <a:gd name="connsiteY18" fmla="*/ 66393 h 80326"/>
                  <a:gd name="connsiteX19" fmla="*/ 27244 w 60674"/>
                  <a:gd name="connsiteY19" fmla="*/ 69953 h 80326"/>
                  <a:gd name="connsiteX20" fmla="*/ 42353 w 60674"/>
                  <a:gd name="connsiteY20" fmla="*/ 63545 h 80326"/>
                  <a:gd name="connsiteX21" fmla="*/ 48307 w 60674"/>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6">
                    <a:moveTo>
                      <a:pt x="60642" y="78486"/>
                    </a:moveTo>
                    <a:lnTo>
                      <a:pt x="48362" y="78486"/>
                    </a:lnTo>
                    <a:lnTo>
                      <a:pt x="48362" y="66502"/>
                    </a:lnTo>
                    <a:lnTo>
                      <a:pt x="48066" y="66502"/>
                    </a:lnTo>
                    <a:cubicBezTo>
                      <a:pt x="43494" y="75237"/>
                      <a:pt x="34316" y="80591"/>
                      <a:pt x="24459" y="80283"/>
                    </a:cubicBezTo>
                    <a:cubicBezTo>
                      <a:pt x="17914" y="80669"/>
                      <a:pt x="11477" y="78492"/>
                      <a:pt x="6511" y="74214"/>
                    </a:cubicBezTo>
                    <a:cubicBezTo>
                      <a:pt x="2125" y="70034"/>
                      <a:pt x="-243" y="64163"/>
                      <a:pt x="20" y="58111"/>
                    </a:cubicBezTo>
                    <a:cubicBezTo>
                      <a:pt x="20" y="43783"/>
                      <a:pt x="8462" y="35446"/>
                      <a:pt x="25358" y="33102"/>
                    </a:cubicBezTo>
                    <a:lnTo>
                      <a:pt x="48384" y="29881"/>
                    </a:lnTo>
                    <a:cubicBezTo>
                      <a:pt x="48384" y="16853"/>
                      <a:pt x="43110" y="10339"/>
                      <a:pt x="32573" y="10339"/>
                    </a:cubicBezTo>
                    <a:cubicBezTo>
                      <a:pt x="23352" y="10328"/>
                      <a:pt x="14460" y="13682"/>
                      <a:pt x="7541" y="19770"/>
                    </a:cubicBezTo>
                    <a:lnTo>
                      <a:pt x="7541" y="7195"/>
                    </a:lnTo>
                    <a:cubicBezTo>
                      <a:pt x="15359" y="2329"/>
                      <a:pt x="24415" y="-167"/>
                      <a:pt x="33625" y="9"/>
                    </a:cubicBezTo>
                    <a:cubicBezTo>
                      <a:pt x="51662" y="9"/>
                      <a:pt x="60675" y="9542"/>
                      <a:pt x="60675" y="28611"/>
                    </a:cubicBezTo>
                    <a:close/>
                    <a:moveTo>
                      <a:pt x="48351" y="39697"/>
                    </a:moveTo>
                    <a:lnTo>
                      <a:pt x="29843" y="42238"/>
                    </a:lnTo>
                    <a:cubicBezTo>
                      <a:pt x="25282" y="42651"/>
                      <a:pt x="20874" y="44097"/>
                      <a:pt x="16949" y="46467"/>
                    </a:cubicBezTo>
                    <a:cubicBezTo>
                      <a:pt x="13769" y="49082"/>
                      <a:pt x="12124" y="53121"/>
                      <a:pt x="12563" y="57213"/>
                    </a:cubicBezTo>
                    <a:cubicBezTo>
                      <a:pt x="12453" y="60719"/>
                      <a:pt x="13933" y="64089"/>
                      <a:pt x="16576" y="66393"/>
                    </a:cubicBezTo>
                    <a:cubicBezTo>
                      <a:pt x="19558" y="68874"/>
                      <a:pt x="23363" y="70145"/>
                      <a:pt x="27244" y="69953"/>
                    </a:cubicBezTo>
                    <a:cubicBezTo>
                      <a:pt x="32968" y="70110"/>
                      <a:pt x="38483" y="67771"/>
                      <a:pt x="42353" y="63545"/>
                    </a:cubicBezTo>
                    <a:cubicBezTo>
                      <a:pt x="46388" y="59127"/>
                      <a:pt x="48526" y="53306"/>
                      <a:pt x="48307" y="47332"/>
                    </a:cubicBezTo>
                    <a:close/>
                  </a:path>
                </a:pathLst>
              </a:custGeom>
              <a:solidFill>
                <a:srgbClr val="2F2F2F"/>
              </a:solidFill>
              <a:ln w="1095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A4A965E4-471D-0804-1DB4-6743FAF533F4}"/>
                  </a:ext>
                </a:extLst>
              </p:cNvPr>
              <p:cNvSpPr/>
              <p:nvPr/>
            </p:nvSpPr>
            <p:spPr>
              <a:xfrm>
                <a:off x="4440429" y="2931364"/>
                <a:ext cx="63819" cy="78523"/>
              </a:xfrm>
              <a:custGeom>
                <a:avLst/>
                <a:gdLst>
                  <a:gd name="connsiteX0" fmla="*/ 63703 w 63819"/>
                  <a:gd name="connsiteY0" fmla="*/ 78490 h 78523"/>
                  <a:gd name="connsiteX1" fmla="*/ 51412 w 63819"/>
                  <a:gd name="connsiteY1" fmla="*/ 78490 h 78523"/>
                  <a:gd name="connsiteX2" fmla="*/ 51412 w 63819"/>
                  <a:gd name="connsiteY2" fmla="*/ 34760 h 78523"/>
                  <a:gd name="connsiteX3" fmla="*/ 33573 w 63819"/>
                  <a:gd name="connsiteY3" fmla="*/ 10343 h 78523"/>
                  <a:gd name="connsiteX4" fmla="*/ 18333 w 63819"/>
                  <a:gd name="connsiteY4" fmla="*/ 17266 h 78523"/>
                  <a:gd name="connsiteX5" fmla="*/ 12291 w 63819"/>
                  <a:gd name="connsiteY5" fmla="*/ 34793 h 78523"/>
                  <a:gd name="connsiteX6" fmla="*/ 12291 w 63819"/>
                  <a:gd name="connsiteY6" fmla="*/ 78523 h 78523"/>
                  <a:gd name="connsiteX7" fmla="*/ 0 w 63819"/>
                  <a:gd name="connsiteY7" fmla="*/ 78523 h 78523"/>
                  <a:gd name="connsiteX8" fmla="*/ 0 w 63819"/>
                  <a:gd name="connsiteY8" fmla="*/ 1842 h 78523"/>
                  <a:gd name="connsiteX9" fmla="*/ 12291 w 63819"/>
                  <a:gd name="connsiteY9" fmla="*/ 1842 h 78523"/>
                  <a:gd name="connsiteX10" fmla="*/ 12291 w 63819"/>
                  <a:gd name="connsiteY10" fmla="*/ 14571 h 78523"/>
                  <a:gd name="connsiteX11" fmla="*/ 12587 w 63819"/>
                  <a:gd name="connsiteY11" fmla="*/ 14571 h 78523"/>
                  <a:gd name="connsiteX12" fmla="*/ 37806 w 63819"/>
                  <a:gd name="connsiteY12" fmla="*/ 45 h 78523"/>
                  <a:gd name="connsiteX13" fmla="*/ 57070 w 63819"/>
                  <a:gd name="connsiteY13" fmla="*/ 8163 h 78523"/>
                  <a:gd name="connsiteX14" fmla="*/ 63736 w 63819"/>
                  <a:gd name="connsiteY14" fmla="*/ 31649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9" h="78523">
                    <a:moveTo>
                      <a:pt x="63703" y="78490"/>
                    </a:moveTo>
                    <a:lnTo>
                      <a:pt x="51412" y="78490"/>
                    </a:lnTo>
                    <a:lnTo>
                      <a:pt x="51412" y="34760"/>
                    </a:lnTo>
                    <a:cubicBezTo>
                      <a:pt x="51412" y="18482"/>
                      <a:pt x="45469" y="10343"/>
                      <a:pt x="33573" y="10343"/>
                    </a:cubicBezTo>
                    <a:cubicBezTo>
                      <a:pt x="27707" y="10220"/>
                      <a:pt x="22093" y="12767"/>
                      <a:pt x="18333" y="17266"/>
                    </a:cubicBezTo>
                    <a:cubicBezTo>
                      <a:pt x="14210" y="22154"/>
                      <a:pt x="12050" y="28403"/>
                      <a:pt x="12291" y="34793"/>
                    </a:cubicBezTo>
                    <a:lnTo>
                      <a:pt x="12291" y="78523"/>
                    </a:lnTo>
                    <a:lnTo>
                      <a:pt x="0" y="78523"/>
                    </a:lnTo>
                    <a:lnTo>
                      <a:pt x="0" y="1842"/>
                    </a:lnTo>
                    <a:lnTo>
                      <a:pt x="12291" y="1842"/>
                    </a:lnTo>
                    <a:lnTo>
                      <a:pt x="12291" y="14571"/>
                    </a:lnTo>
                    <a:lnTo>
                      <a:pt x="12587" y="14571"/>
                    </a:lnTo>
                    <a:cubicBezTo>
                      <a:pt x="17565" y="5356"/>
                      <a:pt x="27323" y="-265"/>
                      <a:pt x="37806" y="45"/>
                    </a:cubicBezTo>
                    <a:cubicBezTo>
                      <a:pt x="45140" y="-411"/>
                      <a:pt x="52278" y="2593"/>
                      <a:pt x="57070" y="8163"/>
                    </a:cubicBezTo>
                    <a:cubicBezTo>
                      <a:pt x="61949" y="14982"/>
                      <a:pt x="64306" y="23285"/>
                      <a:pt x="63736" y="31649"/>
                    </a:cubicBezTo>
                    <a:close/>
                  </a:path>
                </a:pathLst>
              </a:custGeom>
              <a:solidFill>
                <a:srgbClr val="2F2F2F"/>
              </a:solidFill>
              <a:ln w="1095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9F684857-AD58-E61A-D323-135B4B56BB79}"/>
                  </a:ext>
                </a:extLst>
              </p:cNvPr>
              <p:cNvSpPr/>
              <p:nvPr/>
            </p:nvSpPr>
            <p:spPr>
              <a:xfrm>
                <a:off x="4521841" y="2896333"/>
                <a:ext cx="70851" cy="115353"/>
              </a:xfrm>
              <a:custGeom>
                <a:avLst/>
                <a:gdLst>
                  <a:gd name="connsiteX0" fmla="*/ 70829 w 70851"/>
                  <a:gd name="connsiteY0" fmla="*/ 113521 h 115353"/>
                  <a:gd name="connsiteX1" fmla="*/ 58538 w 70851"/>
                  <a:gd name="connsiteY1" fmla="*/ 113521 h 115353"/>
                  <a:gd name="connsiteX2" fmla="*/ 58538 w 70851"/>
                  <a:gd name="connsiteY2" fmla="*/ 100485 h 115353"/>
                  <a:gd name="connsiteX3" fmla="*/ 58231 w 70851"/>
                  <a:gd name="connsiteY3" fmla="*/ 100485 h 115353"/>
                  <a:gd name="connsiteX4" fmla="*/ 31851 w 70851"/>
                  <a:gd name="connsiteY4" fmla="*/ 115318 h 115353"/>
                  <a:gd name="connsiteX5" fmla="*/ 8738 w 70851"/>
                  <a:gd name="connsiteY5" fmla="*/ 105021 h 115353"/>
                  <a:gd name="connsiteX6" fmla="*/ 65 w 70851"/>
                  <a:gd name="connsiteY6" fmla="*/ 76977 h 115353"/>
                  <a:gd name="connsiteX7" fmla="*/ 9659 w 70851"/>
                  <a:gd name="connsiteY7" fmla="*/ 46502 h 115353"/>
                  <a:gd name="connsiteX8" fmla="*/ 35227 w 70851"/>
                  <a:gd name="connsiteY8" fmla="*/ 35043 h 115353"/>
                  <a:gd name="connsiteX9" fmla="*/ 58253 w 70851"/>
                  <a:gd name="connsiteY9" fmla="*/ 47477 h 115353"/>
                  <a:gd name="connsiteX10" fmla="*/ 58560 w 70851"/>
                  <a:gd name="connsiteY10" fmla="*/ 47477 h 115353"/>
                  <a:gd name="connsiteX11" fmla="*/ 58560 w 70851"/>
                  <a:gd name="connsiteY11" fmla="*/ 0 h 115353"/>
                  <a:gd name="connsiteX12" fmla="*/ 70851 w 70851"/>
                  <a:gd name="connsiteY12" fmla="*/ 0 h 115353"/>
                  <a:gd name="connsiteX13" fmla="*/ 58538 w 70851"/>
                  <a:gd name="connsiteY13" fmla="*/ 78850 h 115353"/>
                  <a:gd name="connsiteX14" fmla="*/ 58538 w 70851"/>
                  <a:gd name="connsiteY14" fmla="*/ 67545 h 115353"/>
                  <a:gd name="connsiteX15" fmla="*/ 52387 w 70851"/>
                  <a:gd name="connsiteY15" fmla="*/ 51815 h 115353"/>
                  <a:gd name="connsiteX16" fmla="*/ 36795 w 70851"/>
                  <a:gd name="connsiteY16" fmla="*/ 45373 h 115353"/>
                  <a:gd name="connsiteX17" fmla="*/ 19110 w 70851"/>
                  <a:gd name="connsiteY17" fmla="*/ 53611 h 115353"/>
                  <a:gd name="connsiteX18" fmla="*/ 12663 w 70851"/>
                  <a:gd name="connsiteY18" fmla="*/ 76375 h 115353"/>
                  <a:gd name="connsiteX19" fmla="*/ 18847 w 70851"/>
                  <a:gd name="connsiteY19" fmla="*/ 97309 h 115353"/>
                  <a:gd name="connsiteX20" fmla="*/ 35447 w 70851"/>
                  <a:gd name="connsiteY20" fmla="*/ 104977 h 115353"/>
                  <a:gd name="connsiteX21" fmla="*/ 52135 w 70851"/>
                  <a:gd name="connsiteY21" fmla="*/ 97561 h 115353"/>
                  <a:gd name="connsiteX22" fmla="*/ 58538 w 70851"/>
                  <a:gd name="connsiteY22" fmla="*/ 78850 h 1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51" h="115353">
                    <a:moveTo>
                      <a:pt x="70829" y="113521"/>
                    </a:moveTo>
                    <a:lnTo>
                      <a:pt x="58538" y="113521"/>
                    </a:lnTo>
                    <a:lnTo>
                      <a:pt x="58538" y="100485"/>
                    </a:lnTo>
                    <a:lnTo>
                      <a:pt x="58231" y="100485"/>
                    </a:lnTo>
                    <a:cubicBezTo>
                      <a:pt x="53034" y="110098"/>
                      <a:pt x="42771" y="115869"/>
                      <a:pt x="31851" y="115318"/>
                    </a:cubicBezTo>
                    <a:cubicBezTo>
                      <a:pt x="22970" y="115652"/>
                      <a:pt x="14428" y="111848"/>
                      <a:pt x="8738" y="105021"/>
                    </a:cubicBezTo>
                    <a:cubicBezTo>
                      <a:pt x="2587" y="97010"/>
                      <a:pt x="-494" y="87061"/>
                      <a:pt x="65" y="76977"/>
                    </a:cubicBezTo>
                    <a:cubicBezTo>
                      <a:pt x="-483" y="66000"/>
                      <a:pt x="2916" y="55190"/>
                      <a:pt x="9659" y="46502"/>
                    </a:cubicBezTo>
                    <a:cubicBezTo>
                      <a:pt x="15930" y="38915"/>
                      <a:pt x="25382" y="34679"/>
                      <a:pt x="35227" y="35043"/>
                    </a:cubicBezTo>
                    <a:cubicBezTo>
                      <a:pt x="44657" y="34422"/>
                      <a:pt x="53604" y="39255"/>
                      <a:pt x="58253" y="47477"/>
                    </a:cubicBezTo>
                    <a:lnTo>
                      <a:pt x="58560" y="47477"/>
                    </a:lnTo>
                    <a:lnTo>
                      <a:pt x="58560" y="0"/>
                    </a:lnTo>
                    <a:lnTo>
                      <a:pt x="70851" y="0"/>
                    </a:lnTo>
                    <a:close/>
                    <a:moveTo>
                      <a:pt x="58538" y="78850"/>
                    </a:moveTo>
                    <a:lnTo>
                      <a:pt x="58538" y="67545"/>
                    </a:lnTo>
                    <a:cubicBezTo>
                      <a:pt x="58669" y="61691"/>
                      <a:pt x="56455" y="56027"/>
                      <a:pt x="52387" y="51815"/>
                    </a:cubicBezTo>
                    <a:cubicBezTo>
                      <a:pt x="48352" y="47542"/>
                      <a:pt x="42672" y="45198"/>
                      <a:pt x="36795" y="45373"/>
                    </a:cubicBezTo>
                    <a:cubicBezTo>
                      <a:pt x="29910" y="45091"/>
                      <a:pt x="23320" y="48162"/>
                      <a:pt x="19110" y="53611"/>
                    </a:cubicBezTo>
                    <a:cubicBezTo>
                      <a:pt x="14461" y="60262"/>
                      <a:pt x="12191" y="68279"/>
                      <a:pt x="12663" y="76375"/>
                    </a:cubicBezTo>
                    <a:cubicBezTo>
                      <a:pt x="12246" y="83856"/>
                      <a:pt x="14428" y="91253"/>
                      <a:pt x="18847" y="97309"/>
                    </a:cubicBezTo>
                    <a:cubicBezTo>
                      <a:pt x="22838" y="102362"/>
                      <a:pt x="29011" y="105210"/>
                      <a:pt x="35447" y="104977"/>
                    </a:cubicBezTo>
                    <a:cubicBezTo>
                      <a:pt x="41850" y="105175"/>
                      <a:pt x="47990" y="102444"/>
                      <a:pt x="52135" y="97561"/>
                    </a:cubicBezTo>
                    <a:cubicBezTo>
                      <a:pt x="56509" y="92325"/>
                      <a:pt x="58790" y="85663"/>
                      <a:pt x="58538" y="78850"/>
                    </a:cubicBezTo>
                    <a:close/>
                  </a:path>
                </a:pathLst>
              </a:custGeom>
              <a:solidFill>
                <a:srgbClr val="2F2F2F"/>
              </a:solidFill>
              <a:ln w="1095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5697EF99-696F-5CD6-36A8-732C65694A3C}"/>
                  </a:ext>
                </a:extLst>
              </p:cNvPr>
              <p:cNvSpPr/>
              <p:nvPr/>
            </p:nvSpPr>
            <p:spPr>
              <a:xfrm>
                <a:off x="4661241" y="2902368"/>
                <a:ext cx="65794" cy="107431"/>
              </a:xfrm>
              <a:custGeom>
                <a:avLst/>
                <a:gdLst>
                  <a:gd name="connsiteX0" fmla="*/ 12598 w 65794"/>
                  <a:gd name="connsiteY0" fmla="*/ 66900 h 107431"/>
                  <a:gd name="connsiteX1" fmla="*/ 12598 w 65794"/>
                  <a:gd name="connsiteY1" fmla="*/ 107432 h 107431"/>
                  <a:gd name="connsiteX2" fmla="*/ 0 w 65794"/>
                  <a:gd name="connsiteY2" fmla="*/ 107432 h 107431"/>
                  <a:gd name="connsiteX3" fmla="*/ 0 w 65794"/>
                  <a:gd name="connsiteY3" fmla="*/ 78 h 107431"/>
                  <a:gd name="connsiteX4" fmla="*/ 29538 w 65794"/>
                  <a:gd name="connsiteY4" fmla="*/ 78 h 107431"/>
                  <a:gd name="connsiteX5" fmla="*/ 56258 w 65794"/>
                  <a:gd name="connsiteY5" fmla="*/ 8469 h 107431"/>
                  <a:gd name="connsiteX6" fmla="*/ 65743 w 65794"/>
                  <a:gd name="connsiteY6" fmla="*/ 32131 h 107431"/>
                  <a:gd name="connsiteX7" fmla="*/ 55217 w 65794"/>
                  <a:gd name="connsiteY7" fmla="*/ 57140 h 107431"/>
                  <a:gd name="connsiteX8" fmla="*/ 26709 w 65794"/>
                  <a:gd name="connsiteY8" fmla="*/ 66878 h 107431"/>
                  <a:gd name="connsiteX9" fmla="*/ 12598 w 65794"/>
                  <a:gd name="connsiteY9" fmla="*/ 11481 h 107431"/>
                  <a:gd name="connsiteX10" fmla="*/ 12598 w 65794"/>
                  <a:gd name="connsiteY10" fmla="*/ 55519 h 107431"/>
                  <a:gd name="connsiteX11" fmla="*/ 25755 w 65794"/>
                  <a:gd name="connsiteY11" fmla="*/ 55519 h 107431"/>
                  <a:gd name="connsiteX12" fmla="*/ 45656 w 65794"/>
                  <a:gd name="connsiteY12" fmla="*/ 49559 h 107431"/>
                  <a:gd name="connsiteX13" fmla="*/ 52508 w 65794"/>
                  <a:gd name="connsiteY13" fmla="*/ 32755 h 107431"/>
                  <a:gd name="connsiteX14" fmla="*/ 27291 w 65794"/>
                  <a:gd name="connsiteY14" fmla="*/ 11481 h 10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94" h="107431">
                    <a:moveTo>
                      <a:pt x="12598" y="66900"/>
                    </a:moveTo>
                    <a:lnTo>
                      <a:pt x="12598" y="107432"/>
                    </a:lnTo>
                    <a:lnTo>
                      <a:pt x="0" y="107432"/>
                    </a:lnTo>
                    <a:lnTo>
                      <a:pt x="0" y="78"/>
                    </a:lnTo>
                    <a:lnTo>
                      <a:pt x="29538" y="78"/>
                    </a:lnTo>
                    <a:cubicBezTo>
                      <a:pt x="39176" y="-532"/>
                      <a:pt x="48704" y="2458"/>
                      <a:pt x="56258" y="8469"/>
                    </a:cubicBezTo>
                    <a:cubicBezTo>
                      <a:pt x="62793" y="14549"/>
                      <a:pt x="66269" y="23225"/>
                      <a:pt x="65743" y="32131"/>
                    </a:cubicBezTo>
                    <a:cubicBezTo>
                      <a:pt x="66039" y="41600"/>
                      <a:pt x="62201" y="50730"/>
                      <a:pt x="55217" y="57140"/>
                    </a:cubicBezTo>
                    <a:cubicBezTo>
                      <a:pt x="47333" y="63948"/>
                      <a:pt x="37115" y="67438"/>
                      <a:pt x="26709" y="66878"/>
                    </a:cubicBezTo>
                    <a:close/>
                    <a:moveTo>
                      <a:pt x="12598" y="11481"/>
                    </a:moveTo>
                    <a:lnTo>
                      <a:pt x="12598" y="55519"/>
                    </a:lnTo>
                    <a:lnTo>
                      <a:pt x="25755" y="55519"/>
                    </a:lnTo>
                    <a:cubicBezTo>
                      <a:pt x="32893" y="56014"/>
                      <a:pt x="39965" y="53895"/>
                      <a:pt x="45656" y="49559"/>
                    </a:cubicBezTo>
                    <a:cubicBezTo>
                      <a:pt x="50360" y="45278"/>
                      <a:pt x="52881" y="39103"/>
                      <a:pt x="52508" y="32755"/>
                    </a:cubicBezTo>
                    <a:cubicBezTo>
                      <a:pt x="52508" y="18572"/>
                      <a:pt x="44099" y="11481"/>
                      <a:pt x="27291" y="11481"/>
                    </a:cubicBezTo>
                    <a:close/>
                  </a:path>
                </a:pathLst>
              </a:custGeom>
              <a:solidFill>
                <a:srgbClr val="2F2F2F"/>
              </a:solidFill>
              <a:ln w="1095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7980E8C-A245-6AAB-EF68-5290DBF8900B}"/>
                  </a:ext>
                </a:extLst>
              </p:cNvPr>
              <p:cNvSpPr/>
              <p:nvPr/>
            </p:nvSpPr>
            <p:spPr>
              <a:xfrm>
                <a:off x="4739451" y="2900679"/>
                <a:ext cx="80269" cy="110974"/>
              </a:xfrm>
              <a:custGeom>
                <a:avLst/>
                <a:gdLst>
                  <a:gd name="connsiteX0" fmla="*/ 80269 w 80269"/>
                  <a:gd name="connsiteY0" fmla="*/ 104640 h 110974"/>
                  <a:gd name="connsiteX1" fmla="*/ 50589 w 80269"/>
                  <a:gd name="connsiteY1" fmla="*/ 110928 h 110974"/>
                  <a:gd name="connsiteX2" fmla="*/ 13858 w 80269"/>
                  <a:gd name="connsiteY2" fmla="*/ 96172 h 110974"/>
                  <a:gd name="connsiteX3" fmla="*/ 54 w 80269"/>
                  <a:gd name="connsiteY3" fmla="*/ 57536 h 110974"/>
                  <a:gd name="connsiteX4" fmla="*/ 15568 w 80269"/>
                  <a:gd name="connsiteY4" fmla="*/ 15909 h 110974"/>
                  <a:gd name="connsiteX5" fmla="*/ 54919 w 80269"/>
                  <a:gd name="connsiteY5" fmla="*/ 36 h 110974"/>
                  <a:gd name="connsiteX6" fmla="*/ 80258 w 80269"/>
                  <a:gd name="connsiteY6" fmla="*/ 4418 h 110974"/>
                  <a:gd name="connsiteX7" fmla="*/ 80258 w 80269"/>
                  <a:gd name="connsiteY7" fmla="*/ 17826 h 110974"/>
                  <a:gd name="connsiteX8" fmla="*/ 54766 w 80269"/>
                  <a:gd name="connsiteY8" fmla="*/ 11385 h 110974"/>
                  <a:gd name="connsiteX9" fmla="*/ 24746 w 80269"/>
                  <a:gd name="connsiteY9" fmla="*/ 23741 h 110974"/>
                  <a:gd name="connsiteX10" fmla="*/ 13244 w 80269"/>
                  <a:gd name="connsiteY10" fmla="*/ 56769 h 110974"/>
                  <a:gd name="connsiteX11" fmla="*/ 24000 w 80269"/>
                  <a:gd name="connsiteY11" fmla="*/ 88033 h 110974"/>
                  <a:gd name="connsiteX12" fmla="*/ 52222 w 80269"/>
                  <a:gd name="connsiteY12" fmla="*/ 99678 h 110974"/>
                  <a:gd name="connsiteX13" fmla="*/ 80258 w 80269"/>
                  <a:gd name="connsiteY13" fmla="*/ 92481 h 11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69" h="110974">
                    <a:moveTo>
                      <a:pt x="80269" y="104640"/>
                    </a:moveTo>
                    <a:cubicBezTo>
                      <a:pt x="71037" y="109114"/>
                      <a:pt x="60851" y="111272"/>
                      <a:pt x="50589" y="110928"/>
                    </a:cubicBezTo>
                    <a:cubicBezTo>
                      <a:pt x="36784" y="111538"/>
                      <a:pt x="23397" y="106158"/>
                      <a:pt x="13858" y="96172"/>
                    </a:cubicBezTo>
                    <a:cubicBezTo>
                      <a:pt x="4385" y="85587"/>
                      <a:pt x="-571" y="71721"/>
                      <a:pt x="54" y="57536"/>
                    </a:cubicBezTo>
                    <a:cubicBezTo>
                      <a:pt x="-615" y="42136"/>
                      <a:pt x="4988" y="27123"/>
                      <a:pt x="15568" y="15909"/>
                    </a:cubicBezTo>
                    <a:cubicBezTo>
                      <a:pt x="25875" y="5334"/>
                      <a:pt x="40151" y="-425"/>
                      <a:pt x="54919" y="36"/>
                    </a:cubicBezTo>
                    <a:cubicBezTo>
                      <a:pt x="63581" y="-256"/>
                      <a:pt x="72200" y="1235"/>
                      <a:pt x="80258" y="4418"/>
                    </a:cubicBezTo>
                    <a:lnTo>
                      <a:pt x="80258" y="17826"/>
                    </a:lnTo>
                    <a:cubicBezTo>
                      <a:pt x="72463" y="13508"/>
                      <a:pt x="63680" y="11288"/>
                      <a:pt x="54766" y="11385"/>
                    </a:cubicBezTo>
                    <a:cubicBezTo>
                      <a:pt x="43440" y="10963"/>
                      <a:pt x="32486" y="15471"/>
                      <a:pt x="24746" y="23741"/>
                    </a:cubicBezTo>
                    <a:cubicBezTo>
                      <a:pt x="16764" y="32840"/>
                      <a:pt x="12641" y="44685"/>
                      <a:pt x="13244" y="56769"/>
                    </a:cubicBezTo>
                    <a:cubicBezTo>
                      <a:pt x="12652" y="68187"/>
                      <a:pt x="16511" y="79389"/>
                      <a:pt x="24000" y="88033"/>
                    </a:cubicBezTo>
                    <a:cubicBezTo>
                      <a:pt x="31258" y="95836"/>
                      <a:pt x="41565" y="100088"/>
                      <a:pt x="52222" y="99678"/>
                    </a:cubicBezTo>
                    <a:cubicBezTo>
                      <a:pt x="62057" y="99927"/>
                      <a:pt x="71761" y="97435"/>
                      <a:pt x="80258" y="92481"/>
                    </a:cubicBezTo>
                    <a:close/>
                  </a:path>
                </a:pathLst>
              </a:custGeom>
              <a:solidFill>
                <a:srgbClr val="2F2F2F"/>
              </a:solidFill>
              <a:ln w="1095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D4FAE1B-73C9-A3FA-0DA8-CDBA357D34EE}"/>
                  </a:ext>
                </a:extLst>
              </p:cNvPr>
              <p:cNvSpPr/>
              <p:nvPr/>
            </p:nvSpPr>
            <p:spPr>
              <a:xfrm>
                <a:off x="4834467" y="2931447"/>
                <a:ext cx="50891" cy="80195"/>
              </a:xfrm>
              <a:custGeom>
                <a:avLst/>
                <a:gdLst>
                  <a:gd name="connsiteX0" fmla="*/ 0 w 50891"/>
                  <a:gd name="connsiteY0" fmla="*/ 75636 h 80195"/>
                  <a:gd name="connsiteX1" fmla="*/ 0 w 50891"/>
                  <a:gd name="connsiteY1" fmla="*/ 62490 h 80195"/>
                  <a:gd name="connsiteX2" fmla="*/ 22115 w 50891"/>
                  <a:gd name="connsiteY2" fmla="*/ 69907 h 80195"/>
                  <a:gd name="connsiteX3" fmla="*/ 38298 w 50891"/>
                  <a:gd name="connsiteY3" fmla="*/ 59116 h 80195"/>
                  <a:gd name="connsiteX4" fmla="*/ 36928 w 50891"/>
                  <a:gd name="connsiteY4" fmla="*/ 53913 h 80195"/>
                  <a:gd name="connsiteX5" fmla="*/ 33178 w 50891"/>
                  <a:gd name="connsiteY5" fmla="*/ 50134 h 80195"/>
                  <a:gd name="connsiteX6" fmla="*/ 27630 w 50891"/>
                  <a:gd name="connsiteY6" fmla="*/ 47176 h 80195"/>
                  <a:gd name="connsiteX7" fmla="*/ 20766 w 50891"/>
                  <a:gd name="connsiteY7" fmla="*/ 44437 h 80195"/>
                  <a:gd name="connsiteX8" fmla="*/ 11809 w 50891"/>
                  <a:gd name="connsiteY8" fmla="*/ 40362 h 80195"/>
                  <a:gd name="connsiteX9" fmla="*/ 5372 w 50891"/>
                  <a:gd name="connsiteY9" fmla="*/ 35718 h 80195"/>
                  <a:gd name="connsiteX10" fmla="*/ 1469 w 50891"/>
                  <a:gd name="connsiteY10" fmla="*/ 29835 h 80195"/>
                  <a:gd name="connsiteX11" fmla="*/ 154 w 50891"/>
                  <a:gd name="connsiteY11" fmla="*/ 22167 h 80195"/>
                  <a:gd name="connsiteX12" fmla="*/ 2631 w 50891"/>
                  <a:gd name="connsiteY12" fmla="*/ 12626 h 80195"/>
                  <a:gd name="connsiteX13" fmla="*/ 9210 w 50891"/>
                  <a:gd name="connsiteY13" fmla="*/ 5658 h 80195"/>
                  <a:gd name="connsiteX14" fmla="*/ 18629 w 50891"/>
                  <a:gd name="connsiteY14" fmla="*/ 1430 h 80195"/>
                  <a:gd name="connsiteX15" fmla="*/ 29527 w 50891"/>
                  <a:gd name="connsiteY15" fmla="*/ 6 h 80195"/>
                  <a:gd name="connsiteX16" fmla="*/ 47366 w 50891"/>
                  <a:gd name="connsiteY16" fmla="*/ 3446 h 80195"/>
                  <a:gd name="connsiteX17" fmla="*/ 47366 w 50891"/>
                  <a:gd name="connsiteY17" fmla="*/ 15813 h 80195"/>
                  <a:gd name="connsiteX18" fmla="*/ 27871 w 50891"/>
                  <a:gd name="connsiteY18" fmla="*/ 10270 h 80195"/>
                  <a:gd name="connsiteX19" fmla="*/ 21655 w 50891"/>
                  <a:gd name="connsiteY19" fmla="*/ 11059 h 80195"/>
                  <a:gd name="connsiteX20" fmla="*/ 16896 w 50891"/>
                  <a:gd name="connsiteY20" fmla="*/ 13250 h 80195"/>
                  <a:gd name="connsiteX21" fmla="*/ 13826 w 50891"/>
                  <a:gd name="connsiteY21" fmla="*/ 16657 h 80195"/>
                  <a:gd name="connsiteX22" fmla="*/ 12729 w 50891"/>
                  <a:gd name="connsiteY22" fmla="*/ 21039 h 80195"/>
                  <a:gd name="connsiteX23" fmla="*/ 13826 w 50891"/>
                  <a:gd name="connsiteY23" fmla="*/ 26056 h 80195"/>
                  <a:gd name="connsiteX24" fmla="*/ 17006 w 50891"/>
                  <a:gd name="connsiteY24" fmla="*/ 29660 h 80195"/>
                  <a:gd name="connsiteX25" fmla="*/ 22104 w 50891"/>
                  <a:gd name="connsiteY25" fmla="*/ 32497 h 80195"/>
                  <a:gd name="connsiteX26" fmla="*/ 28924 w 50891"/>
                  <a:gd name="connsiteY26" fmla="*/ 35268 h 80195"/>
                  <a:gd name="connsiteX27" fmla="*/ 38068 w 50891"/>
                  <a:gd name="connsiteY27" fmla="*/ 39278 h 80195"/>
                  <a:gd name="connsiteX28" fmla="*/ 44965 w 50891"/>
                  <a:gd name="connsiteY28" fmla="*/ 43922 h 80195"/>
                  <a:gd name="connsiteX29" fmla="*/ 49351 w 50891"/>
                  <a:gd name="connsiteY29" fmla="*/ 49871 h 80195"/>
                  <a:gd name="connsiteX30" fmla="*/ 50886 w 50891"/>
                  <a:gd name="connsiteY30" fmla="*/ 57889 h 80195"/>
                  <a:gd name="connsiteX31" fmla="*/ 48375 w 50891"/>
                  <a:gd name="connsiteY31" fmla="*/ 67748 h 80195"/>
                  <a:gd name="connsiteX32" fmla="*/ 41665 w 50891"/>
                  <a:gd name="connsiteY32" fmla="*/ 74715 h 80195"/>
                  <a:gd name="connsiteX33" fmla="*/ 31994 w 50891"/>
                  <a:gd name="connsiteY33" fmla="*/ 78834 h 80195"/>
                  <a:gd name="connsiteX34" fmla="*/ 20525 w 50891"/>
                  <a:gd name="connsiteY34" fmla="*/ 80182 h 80195"/>
                  <a:gd name="connsiteX35" fmla="*/ 0 w 50891"/>
                  <a:gd name="connsiteY35" fmla="*/ 75636 h 8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91" h="80195">
                    <a:moveTo>
                      <a:pt x="0" y="75636"/>
                    </a:moveTo>
                    <a:lnTo>
                      <a:pt x="0" y="62490"/>
                    </a:lnTo>
                    <a:cubicBezTo>
                      <a:pt x="6359" y="67316"/>
                      <a:pt x="14133" y="69921"/>
                      <a:pt x="22115" y="69907"/>
                    </a:cubicBezTo>
                    <a:cubicBezTo>
                      <a:pt x="32904" y="69907"/>
                      <a:pt x="38298" y="66310"/>
                      <a:pt x="38298" y="59116"/>
                    </a:cubicBezTo>
                    <a:cubicBezTo>
                      <a:pt x="38353" y="57286"/>
                      <a:pt x="37882" y="55478"/>
                      <a:pt x="36928" y="53913"/>
                    </a:cubicBezTo>
                    <a:cubicBezTo>
                      <a:pt x="35930" y="52424"/>
                      <a:pt x="34658" y="51141"/>
                      <a:pt x="33178" y="50134"/>
                    </a:cubicBezTo>
                    <a:cubicBezTo>
                      <a:pt x="31446" y="48950"/>
                      <a:pt x="29582" y="47958"/>
                      <a:pt x="27630" y="47176"/>
                    </a:cubicBezTo>
                    <a:cubicBezTo>
                      <a:pt x="25503" y="46300"/>
                      <a:pt x="23244" y="45390"/>
                      <a:pt x="20766" y="44437"/>
                    </a:cubicBezTo>
                    <a:cubicBezTo>
                      <a:pt x="17707" y="43244"/>
                      <a:pt x="14714" y="41884"/>
                      <a:pt x="11809" y="40362"/>
                    </a:cubicBezTo>
                    <a:cubicBezTo>
                      <a:pt x="9451" y="39138"/>
                      <a:pt x="7280" y="37572"/>
                      <a:pt x="5372" y="35718"/>
                    </a:cubicBezTo>
                    <a:cubicBezTo>
                      <a:pt x="3673" y="34051"/>
                      <a:pt x="2346" y="32047"/>
                      <a:pt x="1469" y="29835"/>
                    </a:cubicBezTo>
                    <a:cubicBezTo>
                      <a:pt x="548" y="27384"/>
                      <a:pt x="99" y="24783"/>
                      <a:pt x="154" y="22167"/>
                    </a:cubicBezTo>
                    <a:cubicBezTo>
                      <a:pt x="88" y="18819"/>
                      <a:pt x="943" y="15519"/>
                      <a:pt x="2631" y="12626"/>
                    </a:cubicBezTo>
                    <a:cubicBezTo>
                      <a:pt x="4287" y="9846"/>
                      <a:pt x="6535" y="7467"/>
                      <a:pt x="9210" y="5658"/>
                    </a:cubicBezTo>
                    <a:cubicBezTo>
                      <a:pt x="12083" y="3726"/>
                      <a:pt x="15273" y="2297"/>
                      <a:pt x="18629" y="1430"/>
                    </a:cubicBezTo>
                    <a:cubicBezTo>
                      <a:pt x="22181" y="474"/>
                      <a:pt x="25843" y="-5"/>
                      <a:pt x="29527" y="6"/>
                    </a:cubicBezTo>
                    <a:cubicBezTo>
                      <a:pt x="35645" y="-95"/>
                      <a:pt x="41719" y="1076"/>
                      <a:pt x="47366" y="3446"/>
                    </a:cubicBezTo>
                    <a:lnTo>
                      <a:pt x="47366" y="15813"/>
                    </a:lnTo>
                    <a:cubicBezTo>
                      <a:pt x="41566" y="12075"/>
                      <a:pt x="34779" y="10145"/>
                      <a:pt x="27871" y="10270"/>
                    </a:cubicBezTo>
                    <a:cubicBezTo>
                      <a:pt x="25777" y="10245"/>
                      <a:pt x="23683" y="10511"/>
                      <a:pt x="21655" y="11059"/>
                    </a:cubicBezTo>
                    <a:cubicBezTo>
                      <a:pt x="19955" y="11508"/>
                      <a:pt x="18343" y="12249"/>
                      <a:pt x="16896" y="13250"/>
                    </a:cubicBezTo>
                    <a:cubicBezTo>
                      <a:pt x="15624" y="14132"/>
                      <a:pt x="14572" y="15298"/>
                      <a:pt x="13826" y="16657"/>
                    </a:cubicBezTo>
                    <a:cubicBezTo>
                      <a:pt x="13091" y="18000"/>
                      <a:pt x="12719" y="19508"/>
                      <a:pt x="12729" y="21039"/>
                    </a:cubicBezTo>
                    <a:cubicBezTo>
                      <a:pt x="12675" y="22776"/>
                      <a:pt x="13048" y="24500"/>
                      <a:pt x="13826" y="26056"/>
                    </a:cubicBezTo>
                    <a:cubicBezTo>
                      <a:pt x="14605" y="27478"/>
                      <a:pt x="15690" y="28708"/>
                      <a:pt x="17006" y="29660"/>
                    </a:cubicBezTo>
                    <a:cubicBezTo>
                      <a:pt x="18585" y="30803"/>
                      <a:pt x="20295" y="31756"/>
                      <a:pt x="22104" y="32497"/>
                    </a:cubicBezTo>
                    <a:cubicBezTo>
                      <a:pt x="24111" y="33351"/>
                      <a:pt x="26391" y="34275"/>
                      <a:pt x="28924" y="35268"/>
                    </a:cubicBezTo>
                    <a:cubicBezTo>
                      <a:pt x="32038" y="36445"/>
                      <a:pt x="35097" y="37784"/>
                      <a:pt x="38068" y="39278"/>
                    </a:cubicBezTo>
                    <a:cubicBezTo>
                      <a:pt x="40557" y="40517"/>
                      <a:pt x="42882" y="42079"/>
                      <a:pt x="44965" y="43922"/>
                    </a:cubicBezTo>
                    <a:cubicBezTo>
                      <a:pt x="46829" y="45580"/>
                      <a:pt x="48320" y="47605"/>
                      <a:pt x="49351" y="49871"/>
                    </a:cubicBezTo>
                    <a:cubicBezTo>
                      <a:pt x="50425" y="52403"/>
                      <a:pt x="50952" y="55138"/>
                      <a:pt x="50886" y="57889"/>
                    </a:cubicBezTo>
                    <a:cubicBezTo>
                      <a:pt x="50973" y="61343"/>
                      <a:pt x="50096" y="64755"/>
                      <a:pt x="48375" y="67748"/>
                    </a:cubicBezTo>
                    <a:cubicBezTo>
                      <a:pt x="46697" y="70549"/>
                      <a:pt x="44406" y="72932"/>
                      <a:pt x="41665" y="74715"/>
                    </a:cubicBezTo>
                    <a:cubicBezTo>
                      <a:pt x="38704" y="76631"/>
                      <a:pt x="35426" y="78025"/>
                      <a:pt x="31994" y="78834"/>
                    </a:cubicBezTo>
                    <a:cubicBezTo>
                      <a:pt x="28244" y="79747"/>
                      <a:pt x="24385" y="80199"/>
                      <a:pt x="20525" y="80182"/>
                    </a:cubicBezTo>
                    <a:cubicBezTo>
                      <a:pt x="13420" y="80361"/>
                      <a:pt x="6370" y="78800"/>
                      <a:pt x="0" y="75636"/>
                    </a:cubicBezTo>
                    <a:close/>
                  </a:path>
                </a:pathLst>
              </a:custGeom>
              <a:solidFill>
                <a:srgbClr val="2F2F2F"/>
              </a:solidFill>
              <a:ln w="1095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422717BC-FC35-E99A-2487-F19480A5A148}"/>
                  </a:ext>
                </a:extLst>
              </p:cNvPr>
              <p:cNvSpPr/>
              <p:nvPr/>
            </p:nvSpPr>
            <p:spPr>
              <a:xfrm>
                <a:off x="4886493" y="2902467"/>
                <a:ext cx="34525" cy="131793"/>
              </a:xfrm>
              <a:custGeom>
                <a:avLst/>
                <a:gdLst>
                  <a:gd name="connsiteX0" fmla="*/ 11118 w 34525"/>
                  <a:gd name="connsiteY0" fmla="*/ 131793 h 131793"/>
                  <a:gd name="connsiteX1" fmla="*/ 154 w 34525"/>
                  <a:gd name="connsiteY1" fmla="*/ 131793 h 131793"/>
                  <a:gd name="connsiteX2" fmla="*/ 23541 w 34525"/>
                  <a:gd name="connsiteY2" fmla="*/ 66275 h 131793"/>
                  <a:gd name="connsiteX3" fmla="*/ 0 w 34525"/>
                  <a:gd name="connsiteY3" fmla="*/ 0 h 131793"/>
                  <a:gd name="connsiteX4" fmla="*/ 11096 w 34525"/>
                  <a:gd name="connsiteY4" fmla="*/ 0 h 131793"/>
                  <a:gd name="connsiteX5" fmla="*/ 34483 w 34525"/>
                  <a:gd name="connsiteY5" fmla="*/ 66428 h 131793"/>
                  <a:gd name="connsiteX6" fmla="*/ 11118 w 34525"/>
                  <a:gd name="connsiteY6" fmla="*/ 131793 h 1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25" h="131793">
                    <a:moveTo>
                      <a:pt x="11118" y="131793"/>
                    </a:moveTo>
                    <a:lnTo>
                      <a:pt x="154" y="131793"/>
                    </a:lnTo>
                    <a:cubicBezTo>
                      <a:pt x="15613" y="113493"/>
                      <a:pt x="23924" y="90220"/>
                      <a:pt x="23541" y="66275"/>
                    </a:cubicBezTo>
                    <a:cubicBezTo>
                      <a:pt x="23902" y="42077"/>
                      <a:pt x="15547" y="18556"/>
                      <a:pt x="0" y="0"/>
                    </a:cubicBezTo>
                    <a:lnTo>
                      <a:pt x="11096" y="0"/>
                    </a:lnTo>
                    <a:cubicBezTo>
                      <a:pt x="26786" y="18527"/>
                      <a:pt x="35108" y="42169"/>
                      <a:pt x="34483" y="66428"/>
                    </a:cubicBezTo>
                    <a:cubicBezTo>
                      <a:pt x="35196" y="90377"/>
                      <a:pt x="26852" y="113714"/>
                      <a:pt x="11118" y="131793"/>
                    </a:cubicBezTo>
                    <a:close/>
                  </a:path>
                </a:pathLst>
              </a:custGeom>
              <a:solidFill>
                <a:srgbClr val="2F2F2F"/>
              </a:solidFill>
              <a:ln w="1095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A676132-E046-6A85-F361-D12A95AF0C8B}"/>
                  </a:ext>
                </a:extLst>
              </p:cNvPr>
              <p:cNvSpPr/>
              <p:nvPr/>
            </p:nvSpPr>
            <p:spPr>
              <a:xfrm>
                <a:off x="3244499" y="3233325"/>
                <a:ext cx="95653" cy="107353"/>
              </a:xfrm>
              <a:custGeom>
                <a:avLst/>
                <a:gdLst>
                  <a:gd name="connsiteX0" fmla="*/ 95653 w 95653"/>
                  <a:gd name="connsiteY0" fmla="*/ 107354 h 107353"/>
                  <a:gd name="connsiteX1" fmla="*/ 81696 w 95653"/>
                  <a:gd name="connsiteY1" fmla="*/ 107354 h 107353"/>
                  <a:gd name="connsiteX2" fmla="*/ 70304 w 95653"/>
                  <a:gd name="connsiteY2" fmla="*/ 77240 h 107353"/>
                  <a:gd name="connsiteX3" fmla="*/ 24725 w 95653"/>
                  <a:gd name="connsiteY3" fmla="*/ 77240 h 107353"/>
                  <a:gd name="connsiteX4" fmla="*/ 14012 w 95653"/>
                  <a:gd name="connsiteY4" fmla="*/ 107354 h 107353"/>
                  <a:gd name="connsiteX5" fmla="*/ 0 w 95653"/>
                  <a:gd name="connsiteY5" fmla="*/ 107354 h 107353"/>
                  <a:gd name="connsiteX6" fmla="*/ 41215 w 95653"/>
                  <a:gd name="connsiteY6" fmla="*/ 0 h 107353"/>
                  <a:gd name="connsiteX7" fmla="*/ 54285 w 95653"/>
                  <a:gd name="connsiteY7" fmla="*/ 0 h 107353"/>
                  <a:gd name="connsiteX8" fmla="*/ 66203 w 95653"/>
                  <a:gd name="connsiteY8" fmla="*/ 65935 h 107353"/>
                  <a:gd name="connsiteX9" fmla="*/ 49340 w 95653"/>
                  <a:gd name="connsiteY9" fmla="*/ 20178 h 107353"/>
                  <a:gd name="connsiteX10" fmla="*/ 47684 w 95653"/>
                  <a:gd name="connsiteY10" fmla="*/ 12992 h 107353"/>
                  <a:gd name="connsiteX11" fmla="*/ 47388 w 95653"/>
                  <a:gd name="connsiteY11" fmla="*/ 12992 h 107353"/>
                  <a:gd name="connsiteX12" fmla="*/ 45667 w 95653"/>
                  <a:gd name="connsiteY12" fmla="*/ 20178 h 107353"/>
                  <a:gd name="connsiteX13" fmla="*/ 28946 w 95653"/>
                  <a:gd name="connsiteY13" fmla="*/ 65935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653" h="107353">
                    <a:moveTo>
                      <a:pt x="95653" y="107354"/>
                    </a:moveTo>
                    <a:lnTo>
                      <a:pt x="81696" y="107354"/>
                    </a:lnTo>
                    <a:lnTo>
                      <a:pt x="70304" y="77240"/>
                    </a:lnTo>
                    <a:lnTo>
                      <a:pt x="24725" y="77240"/>
                    </a:lnTo>
                    <a:lnTo>
                      <a:pt x="14012" y="107354"/>
                    </a:lnTo>
                    <a:lnTo>
                      <a:pt x="0" y="107354"/>
                    </a:lnTo>
                    <a:lnTo>
                      <a:pt x="41215" y="0"/>
                    </a:lnTo>
                    <a:lnTo>
                      <a:pt x="54285" y="0"/>
                    </a:lnTo>
                    <a:close/>
                    <a:moveTo>
                      <a:pt x="66203" y="65935"/>
                    </a:moveTo>
                    <a:lnTo>
                      <a:pt x="49340" y="20178"/>
                    </a:lnTo>
                    <a:cubicBezTo>
                      <a:pt x="48583" y="17834"/>
                      <a:pt x="48035" y="15435"/>
                      <a:pt x="47684" y="12992"/>
                    </a:cubicBezTo>
                    <a:lnTo>
                      <a:pt x="47388" y="12992"/>
                    </a:lnTo>
                    <a:cubicBezTo>
                      <a:pt x="47037" y="15435"/>
                      <a:pt x="46456" y="17845"/>
                      <a:pt x="45667" y="20178"/>
                    </a:cubicBezTo>
                    <a:lnTo>
                      <a:pt x="28946" y="65935"/>
                    </a:lnTo>
                    <a:close/>
                  </a:path>
                </a:pathLst>
              </a:custGeom>
              <a:solidFill>
                <a:srgbClr val="2F2F2F"/>
              </a:solidFill>
              <a:ln w="1095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0FCAD63-EAEF-DF6A-47EC-38F8A4FF4609}"/>
                  </a:ext>
                </a:extLst>
              </p:cNvPr>
              <p:cNvSpPr/>
              <p:nvPr/>
            </p:nvSpPr>
            <p:spPr>
              <a:xfrm>
                <a:off x="3347276" y="3262151"/>
                <a:ext cx="57763" cy="80353"/>
              </a:xfrm>
              <a:custGeom>
                <a:avLst/>
                <a:gdLst>
                  <a:gd name="connsiteX0" fmla="*/ 57610 w 57763"/>
                  <a:gd name="connsiteY0" fmla="*/ 75001 h 80353"/>
                  <a:gd name="connsiteX1" fmla="*/ 36624 w 57763"/>
                  <a:gd name="connsiteY1" fmla="*/ 80324 h 80353"/>
                  <a:gd name="connsiteX2" fmla="*/ 10123 w 57763"/>
                  <a:gd name="connsiteY2" fmla="*/ 69644 h 80353"/>
                  <a:gd name="connsiteX3" fmla="*/ 47 w 57763"/>
                  <a:gd name="connsiteY3" fmla="*/ 41984 h 80353"/>
                  <a:gd name="connsiteX4" fmla="*/ 10913 w 57763"/>
                  <a:gd name="connsiteY4" fmla="*/ 11541 h 80353"/>
                  <a:gd name="connsiteX5" fmla="*/ 39925 w 57763"/>
                  <a:gd name="connsiteY5" fmla="*/ 39 h 80353"/>
                  <a:gd name="connsiteX6" fmla="*/ 57764 w 57763"/>
                  <a:gd name="connsiteY6" fmla="*/ 3786 h 80353"/>
                  <a:gd name="connsiteX7" fmla="*/ 57764 w 57763"/>
                  <a:gd name="connsiteY7" fmla="*/ 16372 h 80353"/>
                  <a:gd name="connsiteX8" fmla="*/ 39475 w 57763"/>
                  <a:gd name="connsiteY8" fmla="*/ 10380 h 80353"/>
                  <a:gd name="connsiteX9" fmla="*/ 20167 w 57763"/>
                  <a:gd name="connsiteY9" fmla="*/ 18804 h 80353"/>
                  <a:gd name="connsiteX10" fmla="*/ 12634 w 57763"/>
                  <a:gd name="connsiteY10" fmla="*/ 40932 h 80353"/>
                  <a:gd name="connsiteX11" fmla="*/ 19717 w 57763"/>
                  <a:gd name="connsiteY11" fmla="*/ 62195 h 80353"/>
                  <a:gd name="connsiteX12" fmla="*/ 38718 w 57763"/>
                  <a:gd name="connsiteY12" fmla="*/ 69983 h 80353"/>
                  <a:gd name="connsiteX13" fmla="*/ 57610 w 57763"/>
                  <a:gd name="connsiteY13" fmla="*/ 63323 h 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53">
                    <a:moveTo>
                      <a:pt x="57610" y="75001"/>
                    </a:moveTo>
                    <a:cubicBezTo>
                      <a:pt x="51240" y="78670"/>
                      <a:pt x="43981" y="80511"/>
                      <a:pt x="36624" y="80324"/>
                    </a:cubicBezTo>
                    <a:cubicBezTo>
                      <a:pt x="26669" y="80730"/>
                      <a:pt x="17020" y="76841"/>
                      <a:pt x="10123" y="69644"/>
                    </a:cubicBezTo>
                    <a:cubicBezTo>
                      <a:pt x="3249" y="62107"/>
                      <a:pt x="-370" y="52171"/>
                      <a:pt x="47" y="41984"/>
                    </a:cubicBezTo>
                    <a:cubicBezTo>
                      <a:pt x="-479" y="30799"/>
                      <a:pt x="3424" y="19867"/>
                      <a:pt x="10913" y="11541"/>
                    </a:cubicBezTo>
                    <a:cubicBezTo>
                      <a:pt x="18489" y="3731"/>
                      <a:pt x="29048" y="-454"/>
                      <a:pt x="39925" y="39"/>
                    </a:cubicBezTo>
                    <a:cubicBezTo>
                      <a:pt x="46076" y="-81"/>
                      <a:pt x="52183" y="1189"/>
                      <a:pt x="57764" y="3786"/>
                    </a:cubicBezTo>
                    <a:lnTo>
                      <a:pt x="57764" y="16372"/>
                    </a:lnTo>
                    <a:cubicBezTo>
                      <a:pt x="52446" y="12505"/>
                      <a:pt x="46054" y="10402"/>
                      <a:pt x="39475" y="10380"/>
                    </a:cubicBezTo>
                    <a:cubicBezTo>
                      <a:pt x="32107" y="10172"/>
                      <a:pt x="25024" y="13261"/>
                      <a:pt x="20167" y="18804"/>
                    </a:cubicBezTo>
                    <a:cubicBezTo>
                      <a:pt x="14948" y="24972"/>
                      <a:pt x="12261" y="32870"/>
                      <a:pt x="12634" y="40932"/>
                    </a:cubicBezTo>
                    <a:cubicBezTo>
                      <a:pt x="12207" y="48666"/>
                      <a:pt x="14739" y="56268"/>
                      <a:pt x="19717" y="62195"/>
                    </a:cubicBezTo>
                    <a:cubicBezTo>
                      <a:pt x="24596" y="67453"/>
                      <a:pt x="31548" y="70301"/>
                      <a:pt x="38718" y="69983"/>
                    </a:cubicBezTo>
                    <a:cubicBezTo>
                      <a:pt x="45582" y="69929"/>
                      <a:pt x="52238" y="67584"/>
                      <a:pt x="57610" y="63323"/>
                    </a:cubicBezTo>
                    <a:close/>
                  </a:path>
                </a:pathLst>
              </a:custGeom>
              <a:solidFill>
                <a:srgbClr val="2F2F2F"/>
              </a:solidFill>
              <a:ln w="1095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1405E38-15F1-3606-2406-1D2D169F1FD2}"/>
                  </a:ext>
                </a:extLst>
              </p:cNvPr>
              <p:cNvSpPr/>
              <p:nvPr/>
            </p:nvSpPr>
            <p:spPr>
              <a:xfrm>
                <a:off x="3416286" y="3262151"/>
                <a:ext cx="57763" cy="80353"/>
              </a:xfrm>
              <a:custGeom>
                <a:avLst/>
                <a:gdLst>
                  <a:gd name="connsiteX0" fmla="*/ 57610 w 57763"/>
                  <a:gd name="connsiteY0" fmla="*/ 75001 h 80353"/>
                  <a:gd name="connsiteX1" fmla="*/ 36624 w 57763"/>
                  <a:gd name="connsiteY1" fmla="*/ 80324 h 80353"/>
                  <a:gd name="connsiteX2" fmla="*/ 10134 w 57763"/>
                  <a:gd name="connsiteY2" fmla="*/ 69644 h 80353"/>
                  <a:gd name="connsiteX3" fmla="*/ 47 w 57763"/>
                  <a:gd name="connsiteY3" fmla="*/ 41984 h 80353"/>
                  <a:gd name="connsiteX4" fmla="*/ 10924 w 57763"/>
                  <a:gd name="connsiteY4" fmla="*/ 11541 h 80353"/>
                  <a:gd name="connsiteX5" fmla="*/ 39925 w 57763"/>
                  <a:gd name="connsiteY5" fmla="*/ 39 h 80353"/>
                  <a:gd name="connsiteX6" fmla="*/ 57764 w 57763"/>
                  <a:gd name="connsiteY6" fmla="*/ 3786 h 80353"/>
                  <a:gd name="connsiteX7" fmla="*/ 57764 w 57763"/>
                  <a:gd name="connsiteY7" fmla="*/ 16372 h 80353"/>
                  <a:gd name="connsiteX8" fmla="*/ 39475 w 57763"/>
                  <a:gd name="connsiteY8" fmla="*/ 10380 h 80353"/>
                  <a:gd name="connsiteX9" fmla="*/ 20178 w 57763"/>
                  <a:gd name="connsiteY9" fmla="*/ 18804 h 80353"/>
                  <a:gd name="connsiteX10" fmla="*/ 12645 w 57763"/>
                  <a:gd name="connsiteY10" fmla="*/ 40932 h 80353"/>
                  <a:gd name="connsiteX11" fmla="*/ 19728 w 57763"/>
                  <a:gd name="connsiteY11" fmla="*/ 62195 h 80353"/>
                  <a:gd name="connsiteX12" fmla="*/ 38729 w 57763"/>
                  <a:gd name="connsiteY12" fmla="*/ 69983 h 80353"/>
                  <a:gd name="connsiteX13" fmla="*/ 57610 w 57763"/>
                  <a:gd name="connsiteY13" fmla="*/ 63323 h 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53">
                    <a:moveTo>
                      <a:pt x="57610" y="75001"/>
                    </a:moveTo>
                    <a:cubicBezTo>
                      <a:pt x="51240" y="78681"/>
                      <a:pt x="43981" y="80522"/>
                      <a:pt x="36624" y="80324"/>
                    </a:cubicBezTo>
                    <a:cubicBezTo>
                      <a:pt x="26669" y="80730"/>
                      <a:pt x="17020" y="76841"/>
                      <a:pt x="10134" y="69644"/>
                    </a:cubicBezTo>
                    <a:cubicBezTo>
                      <a:pt x="3249" y="62118"/>
                      <a:pt x="-370" y="52171"/>
                      <a:pt x="47" y="41984"/>
                    </a:cubicBezTo>
                    <a:cubicBezTo>
                      <a:pt x="-479" y="30799"/>
                      <a:pt x="3424" y="19867"/>
                      <a:pt x="10924" y="11541"/>
                    </a:cubicBezTo>
                    <a:cubicBezTo>
                      <a:pt x="18500" y="3731"/>
                      <a:pt x="29059" y="-454"/>
                      <a:pt x="39925" y="39"/>
                    </a:cubicBezTo>
                    <a:cubicBezTo>
                      <a:pt x="46076" y="-92"/>
                      <a:pt x="52183" y="1189"/>
                      <a:pt x="57764" y="3786"/>
                    </a:cubicBezTo>
                    <a:lnTo>
                      <a:pt x="57764" y="16372"/>
                    </a:lnTo>
                    <a:cubicBezTo>
                      <a:pt x="52446" y="12505"/>
                      <a:pt x="46054" y="10402"/>
                      <a:pt x="39475" y="10380"/>
                    </a:cubicBezTo>
                    <a:cubicBezTo>
                      <a:pt x="32107" y="10172"/>
                      <a:pt x="25035" y="13261"/>
                      <a:pt x="20178" y="18804"/>
                    </a:cubicBezTo>
                    <a:cubicBezTo>
                      <a:pt x="14959" y="24972"/>
                      <a:pt x="12272" y="32870"/>
                      <a:pt x="12645" y="40932"/>
                    </a:cubicBezTo>
                    <a:cubicBezTo>
                      <a:pt x="12218" y="48666"/>
                      <a:pt x="14750" y="56268"/>
                      <a:pt x="19728" y="62195"/>
                    </a:cubicBezTo>
                    <a:cubicBezTo>
                      <a:pt x="24607" y="67453"/>
                      <a:pt x="31559" y="70301"/>
                      <a:pt x="38729" y="69983"/>
                    </a:cubicBezTo>
                    <a:cubicBezTo>
                      <a:pt x="45593" y="69929"/>
                      <a:pt x="52238" y="67584"/>
                      <a:pt x="57610" y="63323"/>
                    </a:cubicBezTo>
                    <a:close/>
                  </a:path>
                </a:pathLst>
              </a:custGeom>
              <a:solidFill>
                <a:srgbClr val="2F2F2F"/>
              </a:solidFill>
              <a:ln w="1095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F293EC4D-E267-C0C0-B919-D5F48C7AE268}"/>
                  </a:ext>
                </a:extLst>
              </p:cNvPr>
              <p:cNvSpPr/>
              <p:nvPr/>
            </p:nvSpPr>
            <p:spPr>
              <a:xfrm>
                <a:off x="3485193" y="3262148"/>
                <a:ext cx="75659" cy="80366"/>
              </a:xfrm>
              <a:custGeom>
                <a:avLst/>
                <a:gdLst>
                  <a:gd name="connsiteX0" fmla="*/ 37396 w 75659"/>
                  <a:gd name="connsiteY0" fmla="*/ 80328 h 80366"/>
                  <a:gd name="connsiteX1" fmla="*/ 10226 w 75659"/>
                  <a:gd name="connsiteY1" fmla="*/ 69581 h 80366"/>
                  <a:gd name="connsiteX2" fmla="*/ 73 w 75659"/>
                  <a:gd name="connsiteY2" fmla="*/ 41100 h 80366"/>
                  <a:gd name="connsiteX3" fmla="*/ 10643 w 75659"/>
                  <a:gd name="connsiteY3" fmla="*/ 10920 h 80366"/>
                  <a:gd name="connsiteX4" fmla="*/ 39150 w 75659"/>
                  <a:gd name="connsiteY4" fmla="*/ 53 h 80366"/>
                  <a:gd name="connsiteX5" fmla="*/ 65947 w 75659"/>
                  <a:gd name="connsiteY5" fmla="*/ 10613 h 80366"/>
                  <a:gd name="connsiteX6" fmla="*/ 75585 w 75659"/>
                  <a:gd name="connsiteY6" fmla="*/ 39895 h 80366"/>
                  <a:gd name="connsiteX7" fmla="*/ 65202 w 75659"/>
                  <a:gd name="connsiteY7" fmla="*/ 69286 h 80366"/>
                  <a:gd name="connsiteX8" fmla="*/ 37396 w 75659"/>
                  <a:gd name="connsiteY8" fmla="*/ 80328 h 80366"/>
                  <a:gd name="connsiteX9" fmla="*/ 38295 w 75659"/>
                  <a:gd name="connsiteY9" fmla="*/ 10383 h 80366"/>
                  <a:gd name="connsiteX10" fmla="*/ 19557 w 75659"/>
                  <a:gd name="connsiteY10" fmla="*/ 18435 h 80366"/>
                  <a:gd name="connsiteX11" fmla="*/ 12671 w 75659"/>
                  <a:gd name="connsiteY11" fmla="*/ 40640 h 80366"/>
                  <a:gd name="connsiteX12" fmla="*/ 19634 w 75659"/>
                  <a:gd name="connsiteY12" fmla="*/ 62121 h 80366"/>
                  <a:gd name="connsiteX13" fmla="*/ 38273 w 75659"/>
                  <a:gd name="connsiteY13" fmla="*/ 69987 h 80366"/>
                  <a:gd name="connsiteX14" fmla="*/ 56606 w 75659"/>
                  <a:gd name="connsiteY14" fmla="*/ 62318 h 80366"/>
                  <a:gd name="connsiteX15" fmla="*/ 63009 w 75659"/>
                  <a:gd name="connsiteY15" fmla="*/ 40410 h 80366"/>
                  <a:gd name="connsiteX16" fmla="*/ 56606 w 75659"/>
                  <a:gd name="connsiteY16" fmla="*/ 18249 h 80366"/>
                  <a:gd name="connsiteX17" fmla="*/ 38295 w 75659"/>
                  <a:gd name="connsiteY17" fmla="*/ 10383 h 8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59" h="80366">
                    <a:moveTo>
                      <a:pt x="37396" y="80328"/>
                    </a:moveTo>
                    <a:cubicBezTo>
                      <a:pt x="27221" y="80788"/>
                      <a:pt x="17331" y="76877"/>
                      <a:pt x="10226" y="69581"/>
                    </a:cubicBezTo>
                    <a:cubicBezTo>
                      <a:pt x="3231" y="61793"/>
                      <a:pt x="-420" y="51561"/>
                      <a:pt x="73" y="41100"/>
                    </a:cubicBezTo>
                    <a:cubicBezTo>
                      <a:pt x="-585" y="30036"/>
                      <a:pt x="3220" y="19158"/>
                      <a:pt x="10643" y="10920"/>
                    </a:cubicBezTo>
                    <a:cubicBezTo>
                      <a:pt x="18208" y="3482"/>
                      <a:pt x="28548" y="-462"/>
                      <a:pt x="39150" y="53"/>
                    </a:cubicBezTo>
                    <a:cubicBezTo>
                      <a:pt x="49194" y="-505"/>
                      <a:pt x="58985" y="3351"/>
                      <a:pt x="65947" y="10613"/>
                    </a:cubicBezTo>
                    <a:cubicBezTo>
                      <a:pt x="72767" y="18796"/>
                      <a:pt x="76221" y="29269"/>
                      <a:pt x="75585" y="39895"/>
                    </a:cubicBezTo>
                    <a:cubicBezTo>
                      <a:pt x="76111" y="50674"/>
                      <a:pt x="72383" y="61223"/>
                      <a:pt x="65202" y="69286"/>
                    </a:cubicBezTo>
                    <a:cubicBezTo>
                      <a:pt x="57954" y="76778"/>
                      <a:pt x="47823" y="80810"/>
                      <a:pt x="37396" y="80328"/>
                    </a:cubicBezTo>
                    <a:close/>
                    <a:moveTo>
                      <a:pt x="38295" y="10383"/>
                    </a:moveTo>
                    <a:cubicBezTo>
                      <a:pt x="31146" y="10066"/>
                      <a:pt x="24239" y="13023"/>
                      <a:pt x="19557" y="18435"/>
                    </a:cubicBezTo>
                    <a:cubicBezTo>
                      <a:pt x="14645" y="24756"/>
                      <a:pt x="12200" y="32654"/>
                      <a:pt x="12671" y="40640"/>
                    </a:cubicBezTo>
                    <a:cubicBezTo>
                      <a:pt x="12233" y="48417"/>
                      <a:pt x="14711" y="56074"/>
                      <a:pt x="19634" y="62121"/>
                    </a:cubicBezTo>
                    <a:cubicBezTo>
                      <a:pt x="24359" y="67401"/>
                      <a:pt x="31190" y="70282"/>
                      <a:pt x="38273" y="69987"/>
                    </a:cubicBezTo>
                    <a:cubicBezTo>
                      <a:pt x="45246" y="70414"/>
                      <a:pt x="52011" y="67577"/>
                      <a:pt x="56606" y="62318"/>
                    </a:cubicBezTo>
                    <a:cubicBezTo>
                      <a:pt x="61244" y="55987"/>
                      <a:pt x="63502" y="48231"/>
                      <a:pt x="63009" y="40410"/>
                    </a:cubicBezTo>
                    <a:cubicBezTo>
                      <a:pt x="63513" y="32500"/>
                      <a:pt x="61254" y="24668"/>
                      <a:pt x="56606" y="18249"/>
                    </a:cubicBezTo>
                    <a:cubicBezTo>
                      <a:pt x="52066" y="12903"/>
                      <a:pt x="45290" y="10000"/>
                      <a:pt x="38295" y="10383"/>
                    </a:cubicBezTo>
                    <a:close/>
                  </a:path>
                </a:pathLst>
              </a:custGeom>
              <a:solidFill>
                <a:srgbClr val="2F2F2F"/>
              </a:solidFill>
              <a:ln w="1095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E28CDF32-D759-849A-E674-0C57A203CD02}"/>
                  </a:ext>
                </a:extLst>
              </p:cNvPr>
              <p:cNvSpPr/>
              <p:nvPr/>
            </p:nvSpPr>
            <p:spPr>
              <a:xfrm>
                <a:off x="3578365" y="3263943"/>
                <a:ext cx="63757" cy="78557"/>
              </a:xfrm>
              <a:custGeom>
                <a:avLst/>
                <a:gdLst>
                  <a:gd name="connsiteX0" fmla="*/ 63681 w 63757"/>
                  <a:gd name="connsiteY0" fmla="*/ 76736 h 78557"/>
                  <a:gd name="connsiteX1" fmla="*/ 51390 w 63757"/>
                  <a:gd name="connsiteY1" fmla="*/ 76736 h 78557"/>
                  <a:gd name="connsiteX2" fmla="*/ 51390 w 63757"/>
                  <a:gd name="connsiteY2" fmla="*/ 64599 h 78557"/>
                  <a:gd name="connsiteX3" fmla="*/ 51094 w 63757"/>
                  <a:gd name="connsiteY3" fmla="*/ 64599 h 78557"/>
                  <a:gd name="connsiteX4" fmla="*/ 27411 w 63757"/>
                  <a:gd name="connsiteY4" fmla="*/ 78533 h 78557"/>
                  <a:gd name="connsiteX5" fmla="*/ 0 w 63757"/>
                  <a:gd name="connsiteY5" fmla="*/ 45877 h 78557"/>
                  <a:gd name="connsiteX6" fmla="*/ 0 w 63757"/>
                  <a:gd name="connsiteY6" fmla="*/ 55 h 78557"/>
                  <a:gd name="connsiteX7" fmla="*/ 12214 w 63757"/>
                  <a:gd name="connsiteY7" fmla="*/ 55 h 78557"/>
                  <a:gd name="connsiteX8" fmla="*/ 12214 w 63757"/>
                  <a:gd name="connsiteY8" fmla="*/ 43873 h 78557"/>
                  <a:gd name="connsiteX9" fmla="*/ 30854 w 63757"/>
                  <a:gd name="connsiteY9" fmla="*/ 68137 h 78557"/>
                  <a:gd name="connsiteX10" fmla="*/ 45667 w 63757"/>
                  <a:gd name="connsiteY10" fmla="*/ 61509 h 78557"/>
                  <a:gd name="connsiteX11" fmla="*/ 51467 w 63757"/>
                  <a:gd name="connsiteY11" fmla="*/ 44179 h 78557"/>
                  <a:gd name="connsiteX12" fmla="*/ 51467 w 63757"/>
                  <a:gd name="connsiteY12" fmla="*/ 0 h 78557"/>
                  <a:gd name="connsiteX13" fmla="*/ 63758 w 63757"/>
                  <a:gd name="connsiteY13" fmla="*/ 0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57" h="78557">
                    <a:moveTo>
                      <a:pt x="63681" y="76736"/>
                    </a:moveTo>
                    <a:lnTo>
                      <a:pt x="51390" y="76736"/>
                    </a:lnTo>
                    <a:lnTo>
                      <a:pt x="51390" y="64599"/>
                    </a:lnTo>
                    <a:lnTo>
                      <a:pt x="51094" y="64599"/>
                    </a:lnTo>
                    <a:cubicBezTo>
                      <a:pt x="46654" y="73516"/>
                      <a:pt x="37367" y="78971"/>
                      <a:pt x="27411" y="78533"/>
                    </a:cubicBezTo>
                    <a:cubicBezTo>
                      <a:pt x="9133" y="78533"/>
                      <a:pt x="0" y="67644"/>
                      <a:pt x="0" y="45877"/>
                    </a:cubicBezTo>
                    <a:lnTo>
                      <a:pt x="0" y="55"/>
                    </a:lnTo>
                    <a:lnTo>
                      <a:pt x="12214" y="55"/>
                    </a:lnTo>
                    <a:lnTo>
                      <a:pt x="12214" y="43873"/>
                    </a:lnTo>
                    <a:cubicBezTo>
                      <a:pt x="12214" y="60052"/>
                      <a:pt x="18431" y="68148"/>
                      <a:pt x="30854" y="68137"/>
                    </a:cubicBezTo>
                    <a:cubicBezTo>
                      <a:pt x="36544" y="68279"/>
                      <a:pt x="41983" y="65847"/>
                      <a:pt x="45667" y="61509"/>
                    </a:cubicBezTo>
                    <a:cubicBezTo>
                      <a:pt x="49691" y="56657"/>
                      <a:pt x="51763" y="50478"/>
                      <a:pt x="51467" y="44179"/>
                    </a:cubicBezTo>
                    <a:lnTo>
                      <a:pt x="51467" y="0"/>
                    </a:lnTo>
                    <a:lnTo>
                      <a:pt x="63758" y="0"/>
                    </a:lnTo>
                    <a:close/>
                  </a:path>
                </a:pathLst>
              </a:custGeom>
              <a:solidFill>
                <a:srgbClr val="2F2F2F"/>
              </a:solidFill>
              <a:ln w="1095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D7576FB-0832-C2B7-493F-C890B72E2383}"/>
                  </a:ext>
                </a:extLst>
              </p:cNvPr>
              <p:cNvSpPr/>
              <p:nvPr/>
            </p:nvSpPr>
            <p:spPr>
              <a:xfrm>
                <a:off x="3665115" y="3262190"/>
                <a:ext cx="63816" cy="78532"/>
              </a:xfrm>
              <a:custGeom>
                <a:avLst/>
                <a:gdLst>
                  <a:gd name="connsiteX0" fmla="*/ 63747 w 63816"/>
                  <a:gd name="connsiteY0" fmla="*/ 78489 h 78532"/>
                  <a:gd name="connsiteX1" fmla="*/ 51412 w 63816"/>
                  <a:gd name="connsiteY1" fmla="*/ 78489 h 78532"/>
                  <a:gd name="connsiteX2" fmla="*/ 51412 w 63816"/>
                  <a:gd name="connsiteY2" fmla="*/ 34748 h 78532"/>
                  <a:gd name="connsiteX3" fmla="*/ 33573 w 63816"/>
                  <a:gd name="connsiteY3" fmla="*/ 10341 h 78532"/>
                  <a:gd name="connsiteX4" fmla="*/ 18322 w 63816"/>
                  <a:gd name="connsiteY4" fmla="*/ 17265 h 78532"/>
                  <a:gd name="connsiteX5" fmla="*/ 12291 w 63816"/>
                  <a:gd name="connsiteY5" fmla="*/ 34792 h 78532"/>
                  <a:gd name="connsiteX6" fmla="*/ 12291 w 63816"/>
                  <a:gd name="connsiteY6" fmla="*/ 78533 h 78532"/>
                  <a:gd name="connsiteX7" fmla="*/ 0 w 63816"/>
                  <a:gd name="connsiteY7" fmla="*/ 78533 h 78532"/>
                  <a:gd name="connsiteX8" fmla="*/ 0 w 63816"/>
                  <a:gd name="connsiteY8" fmla="*/ 1852 h 78532"/>
                  <a:gd name="connsiteX9" fmla="*/ 12291 w 63816"/>
                  <a:gd name="connsiteY9" fmla="*/ 1852 h 78532"/>
                  <a:gd name="connsiteX10" fmla="*/ 12291 w 63816"/>
                  <a:gd name="connsiteY10" fmla="*/ 14581 h 78532"/>
                  <a:gd name="connsiteX11" fmla="*/ 12587 w 63816"/>
                  <a:gd name="connsiteY11" fmla="*/ 14581 h 78532"/>
                  <a:gd name="connsiteX12" fmla="*/ 37805 w 63816"/>
                  <a:gd name="connsiteY12" fmla="*/ 44 h 78532"/>
                  <a:gd name="connsiteX13" fmla="*/ 57070 w 63816"/>
                  <a:gd name="connsiteY13" fmla="*/ 8172 h 78532"/>
                  <a:gd name="connsiteX14" fmla="*/ 63736 w 63816"/>
                  <a:gd name="connsiteY14" fmla="*/ 31648 h 7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6" h="78532">
                    <a:moveTo>
                      <a:pt x="63747" y="78489"/>
                    </a:moveTo>
                    <a:lnTo>
                      <a:pt x="51412" y="78489"/>
                    </a:lnTo>
                    <a:lnTo>
                      <a:pt x="51412" y="34748"/>
                    </a:lnTo>
                    <a:cubicBezTo>
                      <a:pt x="51412" y="18470"/>
                      <a:pt x="45470" y="10330"/>
                      <a:pt x="33573" y="10341"/>
                    </a:cubicBezTo>
                    <a:cubicBezTo>
                      <a:pt x="27707" y="10221"/>
                      <a:pt x="22093" y="12762"/>
                      <a:pt x="18322" y="17265"/>
                    </a:cubicBezTo>
                    <a:cubicBezTo>
                      <a:pt x="14199" y="22161"/>
                      <a:pt x="12050" y="28405"/>
                      <a:pt x="12291" y="34792"/>
                    </a:cubicBezTo>
                    <a:lnTo>
                      <a:pt x="12291" y="78533"/>
                    </a:lnTo>
                    <a:lnTo>
                      <a:pt x="0" y="78533"/>
                    </a:lnTo>
                    <a:lnTo>
                      <a:pt x="0" y="1852"/>
                    </a:lnTo>
                    <a:lnTo>
                      <a:pt x="12291" y="1852"/>
                    </a:lnTo>
                    <a:lnTo>
                      <a:pt x="12291" y="14581"/>
                    </a:lnTo>
                    <a:lnTo>
                      <a:pt x="12587" y="14581"/>
                    </a:lnTo>
                    <a:cubicBezTo>
                      <a:pt x="17565" y="5357"/>
                      <a:pt x="27323" y="-274"/>
                      <a:pt x="37805" y="44"/>
                    </a:cubicBezTo>
                    <a:cubicBezTo>
                      <a:pt x="45151" y="-405"/>
                      <a:pt x="52278" y="2596"/>
                      <a:pt x="57070" y="8172"/>
                    </a:cubicBezTo>
                    <a:cubicBezTo>
                      <a:pt x="61938" y="14997"/>
                      <a:pt x="64295" y="23289"/>
                      <a:pt x="63736" y="31648"/>
                    </a:cubicBezTo>
                    <a:close/>
                  </a:path>
                </a:pathLst>
              </a:custGeom>
              <a:solidFill>
                <a:srgbClr val="2F2F2F"/>
              </a:solidFill>
              <a:ln w="1095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0E6AED6-79F9-B497-081D-2DA60A1BB7EB}"/>
                  </a:ext>
                </a:extLst>
              </p:cNvPr>
              <p:cNvSpPr/>
              <p:nvPr/>
            </p:nvSpPr>
            <p:spPr>
              <a:xfrm>
                <a:off x="3741416" y="3241300"/>
                <a:ext cx="44789" cy="101045"/>
              </a:xfrm>
              <a:custGeom>
                <a:avLst/>
                <a:gdLst>
                  <a:gd name="connsiteX0" fmla="*/ 44789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9 w 44789"/>
                  <a:gd name="connsiteY8" fmla="*/ 0 h 101045"/>
                  <a:gd name="connsiteX9" fmla="*/ 25449 w 44789"/>
                  <a:gd name="connsiteY9" fmla="*/ 22698 h 101045"/>
                  <a:gd name="connsiteX10" fmla="*/ 44789 w 44789"/>
                  <a:gd name="connsiteY10" fmla="*/ 22698 h 101045"/>
                  <a:gd name="connsiteX11" fmla="*/ 44789 w 44789"/>
                  <a:gd name="connsiteY11" fmla="*/ 33181 h 101045"/>
                  <a:gd name="connsiteX12" fmla="*/ 25449 w 44789"/>
                  <a:gd name="connsiteY12" fmla="*/ 33181 h 101045"/>
                  <a:gd name="connsiteX13" fmla="*/ 25449 w 44789"/>
                  <a:gd name="connsiteY13" fmla="*/ 76386 h 101045"/>
                  <a:gd name="connsiteX14" fmla="*/ 28069 w 44789"/>
                  <a:gd name="connsiteY14" fmla="*/ 87340 h 101045"/>
                  <a:gd name="connsiteX15" fmla="*/ 36764 w 44789"/>
                  <a:gd name="connsiteY15" fmla="*/ 90626 h 101045"/>
                  <a:gd name="connsiteX16" fmla="*/ 44789 w 44789"/>
                  <a:gd name="connsiteY16" fmla="*/ 88074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65"/>
                      <a:pt x="37279" y="101197"/>
                      <a:pt x="33321" y="101022"/>
                    </a:cubicBezTo>
                    <a:cubicBezTo>
                      <a:pt x="19868" y="101022"/>
                      <a:pt x="13146" y="93529"/>
                      <a:pt x="13157" y="78554"/>
                    </a:cubicBezTo>
                    <a:lnTo>
                      <a:pt x="13157" y="33181"/>
                    </a:lnTo>
                    <a:lnTo>
                      <a:pt x="0" y="33181"/>
                    </a:lnTo>
                    <a:lnTo>
                      <a:pt x="0" y="22698"/>
                    </a:lnTo>
                    <a:lnTo>
                      <a:pt x="13157" y="22698"/>
                    </a:lnTo>
                    <a:lnTo>
                      <a:pt x="13157" y="3976"/>
                    </a:lnTo>
                    <a:lnTo>
                      <a:pt x="25449" y="0"/>
                    </a:lnTo>
                    <a:lnTo>
                      <a:pt x="25449" y="22698"/>
                    </a:lnTo>
                    <a:lnTo>
                      <a:pt x="44789" y="22698"/>
                    </a:lnTo>
                    <a:lnTo>
                      <a:pt x="44789" y="33181"/>
                    </a:lnTo>
                    <a:lnTo>
                      <a:pt x="25449" y="33181"/>
                    </a:lnTo>
                    <a:lnTo>
                      <a:pt x="25449" y="76386"/>
                    </a:lnTo>
                    <a:cubicBezTo>
                      <a:pt x="25120" y="80220"/>
                      <a:pt x="26040" y="84065"/>
                      <a:pt x="28069" y="87340"/>
                    </a:cubicBezTo>
                    <a:cubicBezTo>
                      <a:pt x="30295" y="89728"/>
                      <a:pt x="33507" y="90944"/>
                      <a:pt x="36764" y="90626"/>
                    </a:cubicBezTo>
                    <a:cubicBezTo>
                      <a:pt x="39647" y="90692"/>
                      <a:pt x="42476" y="89794"/>
                      <a:pt x="44789" y="88074"/>
                    </a:cubicBezTo>
                    <a:close/>
                  </a:path>
                </a:pathLst>
              </a:custGeom>
              <a:solidFill>
                <a:srgbClr val="2F2F2F"/>
              </a:solidFill>
              <a:ln w="1095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07554CC-C5B7-0F3A-B93C-17E94B39016A}"/>
                  </a:ext>
                </a:extLst>
              </p:cNvPr>
              <p:cNvSpPr/>
              <p:nvPr/>
            </p:nvSpPr>
            <p:spPr>
              <a:xfrm>
                <a:off x="3799089" y="3262272"/>
                <a:ext cx="50858" cy="80183"/>
              </a:xfrm>
              <a:custGeom>
                <a:avLst/>
                <a:gdLst>
                  <a:gd name="connsiteX0" fmla="*/ 0 w 50858"/>
                  <a:gd name="connsiteY0" fmla="*/ 75635 h 80183"/>
                  <a:gd name="connsiteX1" fmla="*/ 0 w 50858"/>
                  <a:gd name="connsiteY1" fmla="*/ 62490 h 80183"/>
                  <a:gd name="connsiteX2" fmla="*/ 22104 w 50858"/>
                  <a:gd name="connsiteY2" fmla="*/ 69906 h 80183"/>
                  <a:gd name="connsiteX3" fmla="*/ 38298 w 50858"/>
                  <a:gd name="connsiteY3" fmla="*/ 59127 h 80183"/>
                  <a:gd name="connsiteX4" fmla="*/ 36917 w 50858"/>
                  <a:gd name="connsiteY4" fmla="*/ 53924 h 80183"/>
                  <a:gd name="connsiteX5" fmla="*/ 33167 w 50858"/>
                  <a:gd name="connsiteY5" fmla="*/ 50144 h 80183"/>
                  <a:gd name="connsiteX6" fmla="*/ 27619 w 50858"/>
                  <a:gd name="connsiteY6" fmla="*/ 47187 h 80183"/>
                  <a:gd name="connsiteX7" fmla="*/ 20756 w 50858"/>
                  <a:gd name="connsiteY7" fmla="*/ 44448 h 80183"/>
                  <a:gd name="connsiteX8" fmla="*/ 11809 w 50858"/>
                  <a:gd name="connsiteY8" fmla="*/ 40362 h 80183"/>
                  <a:gd name="connsiteX9" fmla="*/ 5361 w 50858"/>
                  <a:gd name="connsiteY9" fmla="*/ 35728 h 80183"/>
                  <a:gd name="connsiteX10" fmla="*/ 1458 w 50858"/>
                  <a:gd name="connsiteY10" fmla="*/ 29846 h 80183"/>
                  <a:gd name="connsiteX11" fmla="*/ 143 w 50858"/>
                  <a:gd name="connsiteY11" fmla="*/ 22178 h 80183"/>
                  <a:gd name="connsiteX12" fmla="*/ 2620 w 50858"/>
                  <a:gd name="connsiteY12" fmla="*/ 12625 h 80183"/>
                  <a:gd name="connsiteX13" fmla="*/ 9199 w 50858"/>
                  <a:gd name="connsiteY13" fmla="*/ 5669 h 80183"/>
                  <a:gd name="connsiteX14" fmla="*/ 18606 w 50858"/>
                  <a:gd name="connsiteY14" fmla="*/ 1430 h 80183"/>
                  <a:gd name="connsiteX15" fmla="*/ 29505 w 50858"/>
                  <a:gd name="connsiteY15" fmla="*/ 6 h 80183"/>
                  <a:gd name="connsiteX16" fmla="*/ 47344 w 50858"/>
                  <a:gd name="connsiteY16" fmla="*/ 3456 h 80183"/>
                  <a:gd name="connsiteX17" fmla="*/ 47344 w 50858"/>
                  <a:gd name="connsiteY17" fmla="*/ 15813 h 80183"/>
                  <a:gd name="connsiteX18" fmla="*/ 27860 w 50858"/>
                  <a:gd name="connsiteY18" fmla="*/ 10270 h 80183"/>
                  <a:gd name="connsiteX19" fmla="*/ 21633 w 50858"/>
                  <a:gd name="connsiteY19" fmla="*/ 11059 h 80183"/>
                  <a:gd name="connsiteX20" fmla="*/ 16885 w 50858"/>
                  <a:gd name="connsiteY20" fmla="*/ 13250 h 80183"/>
                  <a:gd name="connsiteX21" fmla="*/ 13804 w 50858"/>
                  <a:gd name="connsiteY21" fmla="*/ 16657 h 80183"/>
                  <a:gd name="connsiteX22" fmla="*/ 12708 w 50858"/>
                  <a:gd name="connsiteY22" fmla="*/ 21038 h 80183"/>
                  <a:gd name="connsiteX23" fmla="*/ 13804 w 50858"/>
                  <a:gd name="connsiteY23" fmla="*/ 26055 h 80183"/>
                  <a:gd name="connsiteX24" fmla="*/ 16984 w 50858"/>
                  <a:gd name="connsiteY24" fmla="*/ 29648 h 80183"/>
                  <a:gd name="connsiteX25" fmla="*/ 22082 w 50858"/>
                  <a:gd name="connsiteY25" fmla="*/ 32497 h 80183"/>
                  <a:gd name="connsiteX26" fmla="*/ 28902 w 50858"/>
                  <a:gd name="connsiteY26" fmla="*/ 35268 h 80183"/>
                  <a:gd name="connsiteX27" fmla="*/ 38046 w 50858"/>
                  <a:gd name="connsiteY27" fmla="*/ 39278 h 80183"/>
                  <a:gd name="connsiteX28" fmla="*/ 44943 w 50858"/>
                  <a:gd name="connsiteY28" fmla="*/ 43922 h 80183"/>
                  <a:gd name="connsiteX29" fmla="*/ 49329 w 50858"/>
                  <a:gd name="connsiteY29" fmla="*/ 49870 h 80183"/>
                  <a:gd name="connsiteX30" fmla="*/ 50853 w 50858"/>
                  <a:gd name="connsiteY30" fmla="*/ 57878 h 80183"/>
                  <a:gd name="connsiteX31" fmla="*/ 48353 w 50858"/>
                  <a:gd name="connsiteY31" fmla="*/ 67737 h 80183"/>
                  <a:gd name="connsiteX32" fmla="*/ 41632 w 50858"/>
                  <a:gd name="connsiteY32" fmla="*/ 74704 h 80183"/>
                  <a:gd name="connsiteX33" fmla="*/ 31972 w 50858"/>
                  <a:gd name="connsiteY33" fmla="*/ 78823 h 80183"/>
                  <a:gd name="connsiteX34" fmla="*/ 20503 w 50858"/>
                  <a:gd name="connsiteY34" fmla="*/ 80170 h 80183"/>
                  <a:gd name="connsiteX35" fmla="*/ 0 w 50858"/>
                  <a:gd name="connsiteY35" fmla="*/ 75635 h 8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58" h="80183">
                    <a:moveTo>
                      <a:pt x="0" y="75635"/>
                    </a:moveTo>
                    <a:lnTo>
                      <a:pt x="0" y="62490"/>
                    </a:lnTo>
                    <a:cubicBezTo>
                      <a:pt x="6348" y="67321"/>
                      <a:pt x="14122" y="69928"/>
                      <a:pt x="22104" y="69906"/>
                    </a:cubicBezTo>
                    <a:cubicBezTo>
                      <a:pt x="32904" y="69906"/>
                      <a:pt x="38298" y="66313"/>
                      <a:pt x="38298" y="59127"/>
                    </a:cubicBezTo>
                    <a:cubicBezTo>
                      <a:pt x="38353" y="57298"/>
                      <a:pt x="37882" y="55490"/>
                      <a:pt x="36917" y="53924"/>
                    </a:cubicBezTo>
                    <a:cubicBezTo>
                      <a:pt x="35919" y="52434"/>
                      <a:pt x="34648" y="51152"/>
                      <a:pt x="33167" y="50144"/>
                    </a:cubicBezTo>
                    <a:cubicBezTo>
                      <a:pt x="31435" y="48950"/>
                      <a:pt x="29571" y="47964"/>
                      <a:pt x="27619" y="47187"/>
                    </a:cubicBezTo>
                    <a:cubicBezTo>
                      <a:pt x="25492" y="46310"/>
                      <a:pt x="23233" y="45390"/>
                      <a:pt x="20756" y="44448"/>
                    </a:cubicBezTo>
                    <a:cubicBezTo>
                      <a:pt x="17696" y="43254"/>
                      <a:pt x="14714" y="41896"/>
                      <a:pt x="11809" y="40362"/>
                    </a:cubicBezTo>
                    <a:cubicBezTo>
                      <a:pt x="9440" y="39146"/>
                      <a:pt x="7269" y="37591"/>
                      <a:pt x="5361" y="35728"/>
                    </a:cubicBezTo>
                    <a:cubicBezTo>
                      <a:pt x="3673" y="34052"/>
                      <a:pt x="2346" y="32048"/>
                      <a:pt x="1458" y="29846"/>
                    </a:cubicBezTo>
                    <a:cubicBezTo>
                      <a:pt x="537" y="27392"/>
                      <a:pt x="88" y="24796"/>
                      <a:pt x="143" y="22178"/>
                    </a:cubicBezTo>
                    <a:cubicBezTo>
                      <a:pt x="88" y="18825"/>
                      <a:pt x="943" y="15528"/>
                      <a:pt x="2620" y="12625"/>
                    </a:cubicBezTo>
                    <a:cubicBezTo>
                      <a:pt x="4276" y="9854"/>
                      <a:pt x="6513" y="7477"/>
                      <a:pt x="9199" y="5669"/>
                    </a:cubicBezTo>
                    <a:cubicBezTo>
                      <a:pt x="12072" y="3741"/>
                      <a:pt x="15251" y="2306"/>
                      <a:pt x="18606" y="1430"/>
                    </a:cubicBezTo>
                    <a:cubicBezTo>
                      <a:pt x="22159" y="477"/>
                      <a:pt x="25821" y="6"/>
                      <a:pt x="29505" y="6"/>
                    </a:cubicBezTo>
                    <a:cubicBezTo>
                      <a:pt x="35623" y="-93"/>
                      <a:pt x="41708" y="1079"/>
                      <a:pt x="47344" y="3456"/>
                    </a:cubicBezTo>
                    <a:lnTo>
                      <a:pt x="47344" y="15813"/>
                    </a:lnTo>
                    <a:cubicBezTo>
                      <a:pt x="41544" y="12067"/>
                      <a:pt x="34757" y="10139"/>
                      <a:pt x="27860" y="10270"/>
                    </a:cubicBezTo>
                    <a:cubicBezTo>
                      <a:pt x="25755" y="10248"/>
                      <a:pt x="23661" y="10511"/>
                      <a:pt x="21633" y="11059"/>
                    </a:cubicBezTo>
                    <a:cubicBezTo>
                      <a:pt x="19933" y="11508"/>
                      <a:pt x="18332" y="12253"/>
                      <a:pt x="16885" y="13250"/>
                    </a:cubicBezTo>
                    <a:cubicBezTo>
                      <a:pt x="15613" y="14137"/>
                      <a:pt x="14561" y="15309"/>
                      <a:pt x="13804" y="16657"/>
                    </a:cubicBezTo>
                    <a:cubicBezTo>
                      <a:pt x="13069" y="18004"/>
                      <a:pt x="12697" y="19505"/>
                      <a:pt x="12708" y="21038"/>
                    </a:cubicBezTo>
                    <a:cubicBezTo>
                      <a:pt x="12653" y="22780"/>
                      <a:pt x="13026" y="24500"/>
                      <a:pt x="13804" y="26055"/>
                    </a:cubicBezTo>
                    <a:cubicBezTo>
                      <a:pt x="14582" y="27469"/>
                      <a:pt x="15668" y="28695"/>
                      <a:pt x="16984" y="29648"/>
                    </a:cubicBezTo>
                    <a:cubicBezTo>
                      <a:pt x="18563" y="30799"/>
                      <a:pt x="20273" y="31752"/>
                      <a:pt x="22082" y="32497"/>
                    </a:cubicBezTo>
                    <a:cubicBezTo>
                      <a:pt x="24089" y="33351"/>
                      <a:pt x="26358" y="34271"/>
                      <a:pt x="28902" y="35268"/>
                    </a:cubicBezTo>
                    <a:cubicBezTo>
                      <a:pt x="32016" y="36440"/>
                      <a:pt x="35075" y="37777"/>
                      <a:pt x="38046" y="39278"/>
                    </a:cubicBezTo>
                    <a:cubicBezTo>
                      <a:pt x="40546" y="40504"/>
                      <a:pt x="42860" y="42071"/>
                      <a:pt x="44943" y="43922"/>
                    </a:cubicBezTo>
                    <a:cubicBezTo>
                      <a:pt x="46796" y="45587"/>
                      <a:pt x="48287" y="47603"/>
                      <a:pt x="49329" y="49870"/>
                    </a:cubicBezTo>
                    <a:cubicBezTo>
                      <a:pt x="50392" y="52401"/>
                      <a:pt x="50918" y="55129"/>
                      <a:pt x="50853" y="57878"/>
                    </a:cubicBezTo>
                    <a:cubicBezTo>
                      <a:pt x="50929" y="61329"/>
                      <a:pt x="50064" y="64736"/>
                      <a:pt x="48353" y="67737"/>
                    </a:cubicBezTo>
                    <a:cubicBezTo>
                      <a:pt x="46664" y="70531"/>
                      <a:pt x="44373" y="72919"/>
                      <a:pt x="41632" y="74704"/>
                    </a:cubicBezTo>
                    <a:cubicBezTo>
                      <a:pt x="38671" y="76621"/>
                      <a:pt x="35404" y="78012"/>
                      <a:pt x="31972" y="78823"/>
                    </a:cubicBezTo>
                    <a:cubicBezTo>
                      <a:pt x="28222" y="79732"/>
                      <a:pt x="24363" y="80192"/>
                      <a:pt x="20503" y="80170"/>
                    </a:cubicBezTo>
                    <a:cubicBezTo>
                      <a:pt x="13398" y="80346"/>
                      <a:pt x="6359" y="78790"/>
                      <a:pt x="0" y="75635"/>
                    </a:cubicBezTo>
                    <a:close/>
                  </a:path>
                </a:pathLst>
              </a:custGeom>
              <a:solidFill>
                <a:srgbClr val="2F2F2F"/>
              </a:solidFill>
              <a:ln w="1095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39FDE02-388A-A7CF-A4D8-3669FED34118}"/>
                  </a:ext>
                </a:extLst>
              </p:cNvPr>
              <p:cNvSpPr/>
              <p:nvPr/>
            </p:nvSpPr>
            <p:spPr>
              <a:xfrm>
                <a:off x="3905193" y="3262182"/>
                <a:ext cx="60674" cy="80337"/>
              </a:xfrm>
              <a:custGeom>
                <a:avLst/>
                <a:gdLst>
                  <a:gd name="connsiteX0" fmla="*/ 60664 w 60674"/>
                  <a:gd name="connsiteY0" fmla="*/ 78497 h 80337"/>
                  <a:gd name="connsiteX1" fmla="*/ 48373 w 60674"/>
                  <a:gd name="connsiteY1" fmla="*/ 78497 h 80337"/>
                  <a:gd name="connsiteX2" fmla="*/ 48373 w 60674"/>
                  <a:gd name="connsiteY2" fmla="*/ 66513 h 80337"/>
                  <a:gd name="connsiteX3" fmla="*/ 48066 w 60674"/>
                  <a:gd name="connsiteY3" fmla="*/ 66513 h 80337"/>
                  <a:gd name="connsiteX4" fmla="*/ 24459 w 60674"/>
                  <a:gd name="connsiteY4" fmla="*/ 80294 h 80337"/>
                  <a:gd name="connsiteX5" fmla="*/ 6511 w 60674"/>
                  <a:gd name="connsiteY5" fmla="*/ 74225 h 80337"/>
                  <a:gd name="connsiteX6" fmla="*/ 20 w 60674"/>
                  <a:gd name="connsiteY6" fmla="*/ 58122 h 80337"/>
                  <a:gd name="connsiteX7" fmla="*/ 25359 w 60674"/>
                  <a:gd name="connsiteY7" fmla="*/ 33113 h 80337"/>
                  <a:gd name="connsiteX8" fmla="*/ 48384 w 60674"/>
                  <a:gd name="connsiteY8" fmla="*/ 29892 h 80337"/>
                  <a:gd name="connsiteX9" fmla="*/ 32562 w 60674"/>
                  <a:gd name="connsiteY9" fmla="*/ 10350 h 80337"/>
                  <a:gd name="connsiteX10" fmla="*/ 7530 w 60674"/>
                  <a:gd name="connsiteY10" fmla="*/ 19781 h 80337"/>
                  <a:gd name="connsiteX11" fmla="*/ 7530 w 60674"/>
                  <a:gd name="connsiteY11" fmla="*/ 7206 h 80337"/>
                  <a:gd name="connsiteX12" fmla="*/ 33615 w 60674"/>
                  <a:gd name="connsiteY12" fmla="*/ 9 h 80337"/>
                  <a:gd name="connsiteX13" fmla="*/ 60675 w 60674"/>
                  <a:gd name="connsiteY13" fmla="*/ 28622 h 80337"/>
                  <a:gd name="connsiteX14" fmla="*/ 48373 w 60674"/>
                  <a:gd name="connsiteY14" fmla="*/ 39708 h 80337"/>
                  <a:gd name="connsiteX15" fmla="*/ 29854 w 60674"/>
                  <a:gd name="connsiteY15" fmla="*/ 42249 h 80337"/>
                  <a:gd name="connsiteX16" fmla="*/ 16960 w 60674"/>
                  <a:gd name="connsiteY16" fmla="*/ 46477 h 80337"/>
                  <a:gd name="connsiteX17" fmla="*/ 12574 w 60674"/>
                  <a:gd name="connsiteY17" fmla="*/ 57224 h 80337"/>
                  <a:gd name="connsiteX18" fmla="*/ 16587 w 60674"/>
                  <a:gd name="connsiteY18" fmla="*/ 66404 h 80337"/>
                  <a:gd name="connsiteX19" fmla="*/ 27266 w 60674"/>
                  <a:gd name="connsiteY19" fmla="*/ 69953 h 80337"/>
                  <a:gd name="connsiteX20" fmla="*/ 42375 w 60674"/>
                  <a:gd name="connsiteY20" fmla="*/ 63556 h 80337"/>
                  <a:gd name="connsiteX21" fmla="*/ 48329 w 60674"/>
                  <a:gd name="connsiteY21" fmla="*/ 47343 h 8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37">
                    <a:moveTo>
                      <a:pt x="60664" y="78497"/>
                    </a:moveTo>
                    <a:lnTo>
                      <a:pt x="48373" y="78497"/>
                    </a:lnTo>
                    <a:lnTo>
                      <a:pt x="48373" y="66513"/>
                    </a:lnTo>
                    <a:lnTo>
                      <a:pt x="48066" y="66513"/>
                    </a:lnTo>
                    <a:cubicBezTo>
                      <a:pt x="43494" y="75244"/>
                      <a:pt x="34327" y="80601"/>
                      <a:pt x="24459" y="80294"/>
                    </a:cubicBezTo>
                    <a:cubicBezTo>
                      <a:pt x="17914" y="80677"/>
                      <a:pt x="11478" y="78497"/>
                      <a:pt x="6511" y="74225"/>
                    </a:cubicBezTo>
                    <a:cubicBezTo>
                      <a:pt x="2125" y="70041"/>
                      <a:pt x="-243" y="64169"/>
                      <a:pt x="20" y="58122"/>
                    </a:cubicBezTo>
                    <a:cubicBezTo>
                      <a:pt x="20" y="43794"/>
                      <a:pt x="8463" y="35457"/>
                      <a:pt x="25359" y="33113"/>
                    </a:cubicBezTo>
                    <a:lnTo>
                      <a:pt x="48384" y="29892"/>
                    </a:lnTo>
                    <a:cubicBezTo>
                      <a:pt x="48384" y="16868"/>
                      <a:pt x="43110" y="10350"/>
                      <a:pt x="32562" y="10350"/>
                    </a:cubicBezTo>
                    <a:cubicBezTo>
                      <a:pt x="23341" y="10339"/>
                      <a:pt x="14449" y="13691"/>
                      <a:pt x="7530" y="19781"/>
                    </a:cubicBezTo>
                    <a:lnTo>
                      <a:pt x="7530" y="7206"/>
                    </a:lnTo>
                    <a:cubicBezTo>
                      <a:pt x="15348" y="2331"/>
                      <a:pt x="24405" y="-167"/>
                      <a:pt x="33615" y="9"/>
                    </a:cubicBezTo>
                    <a:cubicBezTo>
                      <a:pt x="51651" y="9"/>
                      <a:pt x="60664" y="9550"/>
                      <a:pt x="60675" y="28622"/>
                    </a:cubicBezTo>
                    <a:close/>
                    <a:moveTo>
                      <a:pt x="48373" y="39708"/>
                    </a:moveTo>
                    <a:lnTo>
                      <a:pt x="29854" y="42249"/>
                    </a:lnTo>
                    <a:cubicBezTo>
                      <a:pt x="25293" y="42665"/>
                      <a:pt x="20885" y="44111"/>
                      <a:pt x="16960" y="46477"/>
                    </a:cubicBezTo>
                    <a:cubicBezTo>
                      <a:pt x="13780" y="49096"/>
                      <a:pt x="12136" y="53138"/>
                      <a:pt x="12574" y="57224"/>
                    </a:cubicBezTo>
                    <a:cubicBezTo>
                      <a:pt x="12464" y="60729"/>
                      <a:pt x="13945" y="64103"/>
                      <a:pt x="16587" y="66404"/>
                    </a:cubicBezTo>
                    <a:cubicBezTo>
                      <a:pt x="19580" y="68879"/>
                      <a:pt x="23385" y="70150"/>
                      <a:pt x="27266" y="69953"/>
                    </a:cubicBezTo>
                    <a:cubicBezTo>
                      <a:pt x="32990" y="70117"/>
                      <a:pt x="38505" y="67773"/>
                      <a:pt x="42375" y="63556"/>
                    </a:cubicBezTo>
                    <a:cubicBezTo>
                      <a:pt x="46399" y="59130"/>
                      <a:pt x="48537" y="53313"/>
                      <a:pt x="48329" y="47343"/>
                    </a:cubicBezTo>
                    <a:close/>
                  </a:path>
                </a:pathLst>
              </a:custGeom>
              <a:solidFill>
                <a:srgbClr val="2F2F2F"/>
              </a:solidFill>
              <a:ln w="1095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5801666-8282-8097-AC55-6B506EE15D12}"/>
                  </a:ext>
                </a:extLst>
              </p:cNvPr>
              <p:cNvSpPr/>
              <p:nvPr/>
            </p:nvSpPr>
            <p:spPr>
              <a:xfrm>
                <a:off x="3988016" y="3262190"/>
                <a:ext cx="63841" cy="78532"/>
              </a:xfrm>
              <a:custGeom>
                <a:avLst/>
                <a:gdLst>
                  <a:gd name="connsiteX0" fmla="*/ 63714 w 63841"/>
                  <a:gd name="connsiteY0" fmla="*/ 78489 h 78532"/>
                  <a:gd name="connsiteX1" fmla="*/ 51423 w 63841"/>
                  <a:gd name="connsiteY1" fmla="*/ 78489 h 78532"/>
                  <a:gd name="connsiteX2" fmla="*/ 51423 w 63841"/>
                  <a:gd name="connsiteY2" fmla="*/ 34748 h 78532"/>
                  <a:gd name="connsiteX3" fmla="*/ 33584 w 63841"/>
                  <a:gd name="connsiteY3" fmla="*/ 10341 h 78532"/>
                  <a:gd name="connsiteX4" fmla="*/ 18332 w 63841"/>
                  <a:gd name="connsiteY4" fmla="*/ 17265 h 78532"/>
                  <a:gd name="connsiteX5" fmla="*/ 12291 w 63841"/>
                  <a:gd name="connsiteY5" fmla="*/ 34792 h 78532"/>
                  <a:gd name="connsiteX6" fmla="*/ 12291 w 63841"/>
                  <a:gd name="connsiteY6" fmla="*/ 78533 h 78532"/>
                  <a:gd name="connsiteX7" fmla="*/ 0 w 63841"/>
                  <a:gd name="connsiteY7" fmla="*/ 78533 h 78532"/>
                  <a:gd name="connsiteX8" fmla="*/ 0 w 63841"/>
                  <a:gd name="connsiteY8" fmla="*/ 1852 h 78532"/>
                  <a:gd name="connsiteX9" fmla="*/ 12291 w 63841"/>
                  <a:gd name="connsiteY9" fmla="*/ 1852 h 78532"/>
                  <a:gd name="connsiteX10" fmla="*/ 12291 w 63841"/>
                  <a:gd name="connsiteY10" fmla="*/ 14581 h 78532"/>
                  <a:gd name="connsiteX11" fmla="*/ 12598 w 63841"/>
                  <a:gd name="connsiteY11" fmla="*/ 14581 h 78532"/>
                  <a:gd name="connsiteX12" fmla="*/ 37816 w 63841"/>
                  <a:gd name="connsiteY12" fmla="*/ 44 h 78532"/>
                  <a:gd name="connsiteX13" fmla="*/ 57081 w 63841"/>
                  <a:gd name="connsiteY13" fmla="*/ 8172 h 78532"/>
                  <a:gd name="connsiteX14" fmla="*/ 63758 w 63841"/>
                  <a:gd name="connsiteY14" fmla="*/ 31648 h 7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41" h="78532">
                    <a:moveTo>
                      <a:pt x="63714" y="78489"/>
                    </a:moveTo>
                    <a:lnTo>
                      <a:pt x="51423" y="78489"/>
                    </a:lnTo>
                    <a:lnTo>
                      <a:pt x="51423" y="34748"/>
                    </a:lnTo>
                    <a:cubicBezTo>
                      <a:pt x="51423" y="18470"/>
                      <a:pt x="45480" y="10330"/>
                      <a:pt x="33584" y="10341"/>
                    </a:cubicBezTo>
                    <a:cubicBezTo>
                      <a:pt x="27707" y="10221"/>
                      <a:pt x="22104" y="12762"/>
                      <a:pt x="18332" y="17265"/>
                    </a:cubicBezTo>
                    <a:cubicBezTo>
                      <a:pt x="14210" y="22150"/>
                      <a:pt x="12050" y="28405"/>
                      <a:pt x="12291" y="34792"/>
                    </a:cubicBezTo>
                    <a:lnTo>
                      <a:pt x="12291" y="78533"/>
                    </a:lnTo>
                    <a:lnTo>
                      <a:pt x="0" y="78533"/>
                    </a:lnTo>
                    <a:lnTo>
                      <a:pt x="0" y="1852"/>
                    </a:lnTo>
                    <a:lnTo>
                      <a:pt x="12291" y="1852"/>
                    </a:lnTo>
                    <a:lnTo>
                      <a:pt x="12291" y="14581"/>
                    </a:lnTo>
                    <a:lnTo>
                      <a:pt x="12598" y="14581"/>
                    </a:lnTo>
                    <a:cubicBezTo>
                      <a:pt x="17565" y="5357"/>
                      <a:pt x="27334" y="-274"/>
                      <a:pt x="37816" y="44"/>
                    </a:cubicBezTo>
                    <a:cubicBezTo>
                      <a:pt x="45163" y="-405"/>
                      <a:pt x="52289" y="2596"/>
                      <a:pt x="57081" y="8172"/>
                    </a:cubicBezTo>
                    <a:cubicBezTo>
                      <a:pt x="61960" y="14986"/>
                      <a:pt x="64328" y="23289"/>
                      <a:pt x="63758" y="31648"/>
                    </a:cubicBezTo>
                    <a:close/>
                  </a:path>
                </a:pathLst>
              </a:custGeom>
              <a:solidFill>
                <a:srgbClr val="2F2F2F"/>
              </a:solidFill>
              <a:ln w="1095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DEDAC1BB-D26C-2E09-89CB-F12DA6611BDC}"/>
                  </a:ext>
                </a:extLst>
              </p:cNvPr>
              <p:cNvSpPr/>
              <p:nvPr/>
            </p:nvSpPr>
            <p:spPr>
              <a:xfrm>
                <a:off x="4069472" y="3227147"/>
                <a:ext cx="70840" cy="115364"/>
              </a:xfrm>
              <a:custGeom>
                <a:avLst/>
                <a:gdLst>
                  <a:gd name="connsiteX0" fmla="*/ 70785 w 70840"/>
                  <a:gd name="connsiteY0" fmla="*/ 113532 h 115364"/>
                  <a:gd name="connsiteX1" fmla="*/ 58494 w 70840"/>
                  <a:gd name="connsiteY1" fmla="*/ 113532 h 115364"/>
                  <a:gd name="connsiteX2" fmla="*/ 58494 w 70840"/>
                  <a:gd name="connsiteY2" fmla="*/ 100496 h 115364"/>
                  <a:gd name="connsiteX3" fmla="*/ 58220 w 70840"/>
                  <a:gd name="connsiteY3" fmla="*/ 100496 h 115364"/>
                  <a:gd name="connsiteX4" fmla="*/ 31840 w 70840"/>
                  <a:gd name="connsiteY4" fmla="*/ 115329 h 115364"/>
                  <a:gd name="connsiteX5" fmla="*/ 8727 w 70840"/>
                  <a:gd name="connsiteY5" fmla="*/ 105031 h 115364"/>
                  <a:gd name="connsiteX6" fmla="*/ 65 w 70840"/>
                  <a:gd name="connsiteY6" fmla="*/ 76988 h 115364"/>
                  <a:gd name="connsiteX7" fmla="*/ 9659 w 70840"/>
                  <a:gd name="connsiteY7" fmla="*/ 46502 h 115364"/>
                  <a:gd name="connsiteX8" fmla="*/ 35217 w 70840"/>
                  <a:gd name="connsiteY8" fmla="*/ 35043 h 115364"/>
                  <a:gd name="connsiteX9" fmla="*/ 58242 w 70840"/>
                  <a:gd name="connsiteY9" fmla="*/ 47477 h 115364"/>
                  <a:gd name="connsiteX10" fmla="*/ 58549 w 70840"/>
                  <a:gd name="connsiteY10" fmla="*/ 47477 h 115364"/>
                  <a:gd name="connsiteX11" fmla="*/ 58549 w 70840"/>
                  <a:gd name="connsiteY11" fmla="*/ 0 h 115364"/>
                  <a:gd name="connsiteX12" fmla="*/ 70840 w 70840"/>
                  <a:gd name="connsiteY12" fmla="*/ 0 h 115364"/>
                  <a:gd name="connsiteX13" fmla="*/ 58494 w 70840"/>
                  <a:gd name="connsiteY13" fmla="*/ 78850 h 115364"/>
                  <a:gd name="connsiteX14" fmla="*/ 58494 w 70840"/>
                  <a:gd name="connsiteY14" fmla="*/ 67545 h 115364"/>
                  <a:gd name="connsiteX15" fmla="*/ 52343 w 70840"/>
                  <a:gd name="connsiteY15" fmla="*/ 51826 h 115364"/>
                  <a:gd name="connsiteX16" fmla="*/ 36752 w 70840"/>
                  <a:gd name="connsiteY16" fmla="*/ 45384 h 115364"/>
                  <a:gd name="connsiteX17" fmla="*/ 19066 w 70840"/>
                  <a:gd name="connsiteY17" fmla="*/ 53622 h 115364"/>
                  <a:gd name="connsiteX18" fmla="*/ 12619 w 70840"/>
                  <a:gd name="connsiteY18" fmla="*/ 76386 h 115364"/>
                  <a:gd name="connsiteX19" fmla="*/ 18814 w 70840"/>
                  <a:gd name="connsiteY19" fmla="*/ 97319 h 115364"/>
                  <a:gd name="connsiteX20" fmla="*/ 35403 w 70840"/>
                  <a:gd name="connsiteY20" fmla="*/ 104988 h 115364"/>
                  <a:gd name="connsiteX21" fmla="*/ 52091 w 70840"/>
                  <a:gd name="connsiteY21" fmla="*/ 97571 h 115364"/>
                  <a:gd name="connsiteX22" fmla="*/ 58494 w 70840"/>
                  <a:gd name="connsiteY22" fmla="*/ 78850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40" h="115364">
                    <a:moveTo>
                      <a:pt x="70785" y="113532"/>
                    </a:moveTo>
                    <a:lnTo>
                      <a:pt x="58494" y="113532"/>
                    </a:lnTo>
                    <a:lnTo>
                      <a:pt x="58494" y="100496"/>
                    </a:lnTo>
                    <a:lnTo>
                      <a:pt x="58220" y="100496"/>
                    </a:lnTo>
                    <a:cubicBezTo>
                      <a:pt x="53023" y="110103"/>
                      <a:pt x="42760" y="115876"/>
                      <a:pt x="31840" y="115329"/>
                    </a:cubicBezTo>
                    <a:cubicBezTo>
                      <a:pt x="22959" y="115657"/>
                      <a:pt x="14417" y="111856"/>
                      <a:pt x="8727" y="105031"/>
                    </a:cubicBezTo>
                    <a:cubicBezTo>
                      <a:pt x="2576" y="97024"/>
                      <a:pt x="-494" y="87066"/>
                      <a:pt x="65" y="76988"/>
                    </a:cubicBezTo>
                    <a:cubicBezTo>
                      <a:pt x="-483" y="66012"/>
                      <a:pt x="2916" y="55189"/>
                      <a:pt x="9659" y="46502"/>
                    </a:cubicBezTo>
                    <a:cubicBezTo>
                      <a:pt x="15931" y="38921"/>
                      <a:pt x="25382" y="34682"/>
                      <a:pt x="35217" y="35043"/>
                    </a:cubicBezTo>
                    <a:cubicBezTo>
                      <a:pt x="44646" y="34430"/>
                      <a:pt x="53593" y="39261"/>
                      <a:pt x="58242" y="47477"/>
                    </a:cubicBezTo>
                    <a:lnTo>
                      <a:pt x="58549" y="47477"/>
                    </a:lnTo>
                    <a:lnTo>
                      <a:pt x="58549" y="0"/>
                    </a:lnTo>
                    <a:lnTo>
                      <a:pt x="70840" y="0"/>
                    </a:lnTo>
                    <a:close/>
                    <a:moveTo>
                      <a:pt x="58494" y="78850"/>
                    </a:moveTo>
                    <a:lnTo>
                      <a:pt x="58494" y="67545"/>
                    </a:lnTo>
                    <a:cubicBezTo>
                      <a:pt x="58626" y="61696"/>
                      <a:pt x="56411" y="56032"/>
                      <a:pt x="52343" y="51826"/>
                    </a:cubicBezTo>
                    <a:cubicBezTo>
                      <a:pt x="48308" y="47553"/>
                      <a:pt x="42629" y="45209"/>
                      <a:pt x="36752" y="45384"/>
                    </a:cubicBezTo>
                    <a:cubicBezTo>
                      <a:pt x="29866" y="45100"/>
                      <a:pt x="23277" y="48167"/>
                      <a:pt x="19066" y="53622"/>
                    </a:cubicBezTo>
                    <a:cubicBezTo>
                      <a:pt x="14417" y="60271"/>
                      <a:pt x="12148" y="68290"/>
                      <a:pt x="12619" y="76386"/>
                    </a:cubicBezTo>
                    <a:cubicBezTo>
                      <a:pt x="12203" y="83867"/>
                      <a:pt x="14395" y="91262"/>
                      <a:pt x="18814" y="97319"/>
                    </a:cubicBezTo>
                    <a:cubicBezTo>
                      <a:pt x="22805" y="102369"/>
                      <a:pt x="28967" y="105218"/>
                      <a:pt x="35403" y="104988"/>
                    </a:cubicBezTo>
                    <a:cubicBezTo>
                      <a:pt x="41806" y="105196"/>
                      <a:pt x="47957" y="102457"/>
                      <a:pt x="52091" y="97571"/>
                    </a:cubicBezTo>
                    <a:cubicBezTo>
                      <a:pt x="56466" y="92335"/>
                      <a:pt x="58747" y="85664"/>
                      <a:pt x="58494" y="78850"/>
                    </a:cubicBezTo>
                    <a:close/>
                  </a:path>
                </a:pathLst>
              </a:custGeom>
              <a:solidFill>
                <a:srgbClr val="2F2F2F"/>
              </a:solidFill>
              <a:ln w="1095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3241CF16-9AE7-A3CD-16D8-46441773D398}"/>
                  </a:ext>
                </a:extLst>
              </p:cNvPr>
              <p:cNvSpPr/>
              <p:nvPr/>
            </p:nvSpPr>
            <p:spPr>
              <a:xfrm>
                <a:off x="4205535" y="3228624"/>
                <a:ext cx="16047" cy="112054"/>
              </a:xfrm>
              <a:custGeom>
                <a:avLst/>
                <a:gdLst>
                  <a:gd name="connsiteX0" fmla="*/ 7953 w 16047"/>
                  <a:gd name="connsiteY0" fmla="*/ 15897 h 112054"/>
                  <a:gd name="connsiteX1" fmla="*/ 2328 w 16047"/>
                  <a:gd name="connsiteY1" fmla="*/ 13706 h 112054"/>
                  <a:gd name="connsiteX2" fmla="*/ 4 w 16047"/>
                  <a:gd name="connsiteY2" fmla="*/ 8020 h 112054"/>
                  <a:gd name="connsiteX3" fmla="*/ 7744 w 16047"/>
                  <a:gd name="connsiteY3" fmla="*/ 2 h 112054"/>
                  <a:gd name="connsiteX4" fmla="*/ 7953 w 16047"/>
                  <a:gd name="connsiteY4" fmla="*/ 2 h 112054"/>
                  <a:gd name="connsiteX5" fmla="*/ 13687 w 16047"/>
                  <a:gd name="connsiteY5" fmla="*/ 2291 h 112054"/>
                  <a:gd name="connsiteX6" fmla="*/ 13720 w 16047"/>
                  <a:gd name="connsiteY6" fmla="*/ 13596 h 112054"/>
                  <a:gd name="connsiteX7" fmla="*/ 13687 w 16047"/>
                  <a:gd name="connsiteY7" fmla="*/ 13629 h 112054"/>
                  <a:gd name="connsiteX8" fmla="*/ 7953 w 16047"/>
                  <a:gd name="connsiteY8" fmla="*/ 15897 h 112054"/>
                  <a:gd name="connsiteX9" fmla="*/ 13939 w 16047"/>
                  <a:gd name="connsiteY9" fmla="*/ 112055 h 112054"/>
                  <a:gd name="connsiteX10" fmla="*/ 1648 w 16047"/>
                  <a:gd name="connsiteY10" fmla="*/ 112055 h 112054"/>
                  <a:gd name="connsiteX11" fmla="*/ 1648 w 16047"/>
                  <a:gd name="connsiteY11" fmla="*/ 35374 h 112054"/>
                  <a:gd name="connsiteX12" fmla="*/ 13939 w 16047"/>
                  <a:gd name="connsiteY12" fmla="*/ 35374 h 11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7" h="112054">
                    <a:moveTo>
                      <a:pt x="7953" y="15897"/>
                    </a:moveTo>
                    <a:cubicBezTo>
                      <a:pt x="5859" y="15951"/>
                      <a:pt x="3830" y="15163"/>
                      <a:pt x="2328" y="13706"/>
                    </a:cubicBezTo>
                    <a:cubicBezTo>
                      <a:pt x="782" y="12227"/>
                      <a:pt x="-62" y="10156"/>
                      <a:pt x="4" y="8020"/>
                    </a:cubicBezTo>
                    <a:cubicBezTo>
                      <a:pt x="-73" y="3671"/>
                      <a:pt x="3391" y="78"/>
                      <a:pt x="7744" y="2"/>
                    </a:cubicBezTo>
                    <a:cubicBezTo>
                      <a:pt x="7810" y="2"/>
                      <a:pt x="7887" y="2"/>
                      <a:pt x="7953" y="2"/>
                    </a:cubicBezTo>
                    <a:cubicBezTo>
                      <a:pt x="10091" y="-42"/>
                      <a:pt x="12163" y="779"/>
                      <a:pt x="13687" y="2291"/>
                    </a:cubicBezTo>
                    <a:cubicBezTo>
                      <a:pt x="16823" y="5402"/>
                      <a:pt x="16834" y="10474"/>
                      <a:pt x="13720" y="13596"/>
                    </a:cubicBezTo>
                    <a:cubicBezTo>
                      <a:pt x="13709" y="13607"/>
                      <a:pt x="13698" y="13618"/>
                      <a:pt x="13687" y="13629"/>
                    </a:cubicBezTo>
                    <a:cubicBezTo>
                      <a:pt x="12163" y="15130"/>
                      <a:pt x="10091" y="15951"/>
                      <a:pt x="7953" y="15897"/>
                    </a:cubicBezTo>
                    <a:close/>
                    <a:moveTo>
                      <a:pt x="13939" y="112055"/>
                    </a:moveTo>
                    <a:lnTo>
                      <a:pt x="1648" y="112055"/>
                    </a:lnTo>
                    <a:lnTo>
                      <a:pt x="1648" y="35374"/>
                    </a:lnTo>
                    <a:lnTo>
                      <a:pt x="13939" y="35374"/>
                    </a:lnTo>
                    <a:close/>
                  </a:path>
                </a:pathLst>
              </a:custGeom>
              <a:solidFill>
                <a:srgbClr val="2F2F2F"/>
              </a:solidFill>
              <a:ln w="1095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910FA11B-F68B-A044-13A0-43E6AFB568B7}"/>
                  </a:ext>
                </a:extLst>
              </p:cNvPr>
              <p:cNvSpPr/>
              <p:nvPr/>
            </p:nvSpPr>
            <p:spPr>
              <a:xfrm>
                <a:off x="4237950" y="3227147"/>
                <a:ext cx="70829" cy="115332"/>
              </a:xfrm>
              <a:custGeom>
                <a:avLst/>
                <a:gdLst>
                  <a:gd name="connsiteX0" fmla="*/ 70818 w 70829"/>
                  <a:gd name="connsiteY0" fmla="*/ 113532 h 115332"/>
                  <a:gd name="connsiteX1" fmla="*/ 58527 w 70829"/>
                  <a:gd name="connsiteY1" fmla="*/ 113532 h 115332"/>
                  <a:gd name="connsiteX2" fmla="*/ 58527 w 70829"/>
                  <a:gd name="connsiteY2" fmla="*/ 100496 h 115332"/>
                  <a:gd name="connsiteX3" fmla="*/ 58231 w 70829"/>
                  <a:gd name="connsiteY3" fmla="*/ 100496 h 115332"/>
                  <a:gd name="connsiteX4" fmla="*/ 15657 w 70829"/>
                  <a:gd name="connsiteY4" fmla="*/ 110804 h 115332"/>
                  <a:gd name="connsiteX5" fmla="*/ 8716 w 70829"/>
                  <a:gd name="connsiteY5" fmla="*/ 105031 h 115332"/>
                  <a:gd name="connsiteX6" fmla="*/ 65 w 70829"/>
                  <a:gd name="connsiteY6" fmla="*/ 76988 h 115332"/>
                  <a:gd name="connsiteX7" fmla="*/ 9659 w 70829"/>
                  <a:gd name="connsiteY7" fmla="*/ 46502 h 115332"/>
                  <a:gd name="connsiteX8" fmla="*/ 35217 w 70829"/>
                  <a:gd name="connsiteY8" fmla="*/ 35043 h 115332"/>
                  <a:gd name="connsiteX9" fmla="*/ 58242 w 70829"/>
                  <a:gd name="connsiteY9" fmla="*/ 47477 h 115332"/>
                  <a:gd name="connsiteX10" fmla="*/ 58538 w 70829"/>
                  <a:gd name="connsiteY10" fmla="*/ 47477 h 115332"/>
                  <a:gd name="connsiteX11" fmla="*/ 58538 w 70829"/>
                  <a:gd name="connsiteY11" fmla="*/ 0 h 115332"/>
                  <a:gd name="connsiteX12" fmla="*/ 70829 w 70829"/>
                  <a:gd name="connsiteY12" fmla="*/ 0 h 115332"/>
                  <a:gd name="connsiteX13" fmla="*/ 58527 w 70829"/>
                  <a:gd name="connsiteY13" fmla="*/ 78850 h 115332"/>
                  <a:gd name="connsiteX14" fmla="*/ 58527 w 70829"/>
                  <a:gd name="connsiteY14" fmla="*/ 67545 h 115332"/>
                  <a:gd name="connsiteX15" fmla="*/ 52376 w 70829"/>
                  <a:gd name="connsiteY15" fmla="*/ 51826 h 115332"/>
                  <a:gd name="connsiteX16" fmla="*/ 36796 w 70829"/>
                  <a:gd name="connsiteY16" fmla="*/ 45384 h 115332"/>
                  <a:gd name="connsiteX17" fmla="*/ 19099 w 70829"/>
                  <a:gd name="connsiteY17" fmla="*/ 53622 h 115332"/>
                  <a:gd name="connsiteX18" fmla="*/ 12652 w 70829"/>
                  <a:gd name="connsiteY18" fmla="*/ 76386 h 115332"/>
                  <a:gd name="connsiteX19" fmla="*/ 18836 w 70829"/>
                  <a:gd name="connsiteY19" fmla="*/ 97319 h 115332"/>
                  <a:gd name="connsiteX20" fmla="*/ 35436 w 70829"/>
                  <a:gd name="connsiteY20" fmla="*/ 104988 h 115332"/>
                  <a:gd name="connsiteX21" fmla="*/ 52113 w 70829"/>
                  <a:gd name="connsiteY21" fmla="*/ 97571 h 115332"/>
                  <a:gd name="connsiteX22" fmla="*/ 58527 w 70829"/>
                  <a:gd name="connsiteY22" fmla="*/ 78850 h 11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29" h="115332">
                    <a:moveTo>
                      <a:pt x="70818" y="113532"/>
                    </a:moveTo>
                    <a:lnTo>
                      <a:pt x="58527" y="113532"/>
                    </a:lnTo>
                    <a:lnTo>
                      <a:pt x="58527" y="100496"/>
                    </a:lnTo>
                    <a:lnTo>
                      <a:pt x="58231" y="100496"/>
                    </a:lnTo>
                    <a:cubicBezTo>
                      <a:pt x="49328" y="115088"/>
                      <a:pt x="30261" y="119699"/>
                      <a:pt x="15657" y="110804"/>
                    </a:cubicBezTo>
                    <a:cubicBezTo>
                      <a:pt x="13080" y="109227"/>
                      <a:pt x="10733" y="107288"/>
                      <a:pt x="8716" y="105031"/>
                    </a:cubicBezTo>
                    <a:cubicBezTo>
                      <a:pt x="2576" y="97013"/>
                      <a:pt x="-494" y="87066"/>
                      <a:pt x="65" y="76988"/>
                    </a:cubicBezTo>
                    <a:cubicBezTo>
                      <a:pt x="-494" y="66012"/>
                      <a:pt x="2916" y="55189"/>
                      <a:pt x="9659" y="46502"/>
                    </a:cubicBezTo>
                    <a:cubicBezTo>
                      <a:pt x="15931" y="38921"/>
                      <a:pt x="25382" y="34682"/>
                      <a:pt x="35217" y="35043"/>
                    </a:cubicBezTo>
                    <a:cubicBezTo>
                      <a:pt x="44646" y="34430"/>
                      <a:pt x="53582" y="39261"/>
                      <a:pt x="58242" y="47477"/>
                    </a:cubicBezTo>
                    <a:lnTo>
                      <a:pt x="58538" y="47477"/>
                    </a:lnTo>
                    <a:lnTo>
                      <a:pt x="58538" y="0"/>
                    </a:lnTo>
                    <a:lnTo>
                      <a:pt x="70829" y="0"/>
                    </a:lnTo>
                    <a:close/>
                    <a:moveTo>
                      <a:pt x="58527" y="78850"/>
                    </a:moveTo>
                    <a:lnTo>
                      <a:pt x="58527" y="67545"/>
                    </a:lnTo>
                    <a:cubicBezTo>
                      <a:pt x="58659" y="61696"/>
                      <a:pt x="56444" y="56032"/>
                      <a:pt x="52376" y="51826"/>
                    </a:cubicBezTo>
                    <a:cubicBezTo>
                      <a:pt x="48341" y="47553"/>
                      <a:pt x="42673" y="45209"/>
                      <a:pt x="36796" y="45384"/>
                    </a:cubicBezTo>
                    <a:cubicBezTo>
                      <a:pt x="29910" y="45100"/>
                      <a:pt x="23310" y="48167"/>
                      <a:pt x="19099" y="53622"/>
                    </a:cubicBezTo>
                    <a:cubicBezTo>
                      <a:pt x="14450" y="60271"/>
                      <a:pt x="12181" y="68290"/>
                      <a:pt x="12652" y="76386"/>
                    </a:cubicBezTo>
                    <a:cubicBezTo>
                      <a:pt x="12236" y="83867"/>
                      <a:pt x="14417" y="91262"/>
                      <a:pt x="18836" y="97319"/>
                    </a:cubicBezTo>
                    <a:cubicBezTo>
                      <a:pt x="22827" y="102369"/>
                      <a:pt x="29000" y="105218"/>
                      <a:pt x="35436" y="104988"/>
                    </a:cubicBezTo>
                    <a:cubicBezTo>
                      <a:pt x="41839" y="105185"/>
                      <a:pt x="47980" y="102457"/>
                      <a:pt x="52113" y="97571"/>
                    </a:cubicBezTo>
                    <a:cubicBezTo>
                      <a:pt x="56488" y="92335"/>
                      <a:pt x="58779" y="85664"/>
                      <a:pt x="58527" y="78850"/>
                    </a:cubicBezTo>
                    <a:close/>
                  </a:path>
                </a:pathLst>
              </a:custGeom>
              <a:solidFill>
                <a:srgbClr val="2F2F2F"/>
              </a:solidFill>
              <a:ln w="1095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43F4234-F024-2910-0768-74D82591D175}"/>
                  </a:ext>
                </a:extLst>
              </p:cNvPr>
              <p:cNvSpPr/>
              <p:nvPr/>
            </p:nvSpPr>
            <p:spPr>
              <a:xfrm>
                <a:off x="4327510" y="3262100"/>
                <a:ext cx="67083" cy="80384"/>
              </a:xfrm>
              <a:custGeom>
                <a:avLst/>
                <a:gdLst>
                  <a:gd name="connsiteX0" fmla="*/ 67011 w 67083"/>
                  <a:gd name="connsiteY0" fmla="*/ 43306 h 80384"/>
                  <a:gd name="connsiteX1" fmla="*/ 12825 w 67083"/>
                  <a:gd name="connsiteY1" fmla="*/ 43306 h 80384"/>
                  <a:gd name="connsiteX2" fmla="*/ 19722 w 67083"/>
                  <a:gd name="connsiteY2" fmla="*/ 63024 h 80384"/>
                  <a:gd name="connsiteX3" fmla="*/ 37857 w 67083"/>
                  <a:gd name="connsiteY3" fmla="*/ 69991 h 80384"/>
                  <a:gd name="connsiteX4" fmla="*/ 61693 w 67083"/>
                  <a:gd name="connsiteY4" fmla="*/ 61457 h 80384"/>
                  <a:gd name="connsiteX5" fmla="*/ 61693 w 67083"/>
                  <a:gd name="connsiteY5" fmla="*/ 72993 h 80384"/>
                  <a:gd name="connsiteX6" fmla="*/ 34940 w 67083"/>
                  <a:gd name="connsiteY6" fmla="*/ 80332 h 80384"/>
                  <a:gd name="connsiteX7" fmla="*/ 9371 w 67083"/>
                  <a:gd name="connsiteY7" fmla="*/ 69881 h 80384"/>
                  <a:gd name="connsiteX8" fmla="*/ 85 w 67083"/>
                  <a:gd name="connsiteY8" fmla="*/ 40491 h 80384"/>
                  <a:gd name="connsiteX9" fmla="*/ 10238 w 67083"/>
                  <a:gd name="connsiteY9" fmla="*/ 11319 h 80384"/>
                  <a:gd name="connsiteX10" fmla="*/ 35456 w 67083"/>
                  <a:gd name="connsiteY10" fmla="*/ 47 h 80384"/>
                  <a:gd name="connsiteX11" fmla="*/ 58766 w 67083"/>
                  <a:gd name="connsiteY11" fmla="*/ 9785 h 80384"/>
                  <a:gd name="connsiteX12" fmla="*/ 67011 w 67083"/>
                  <a:gd name="connsiteY12" fmla="*/ 36821 h 80384"/>
                  <a:gd name="connsiteX13" fmla="*/ 54424 w 67083"/>
                  <a:gd name="connsiteY13" fmla="*/ 32899 h 80384"/>
                  <a:gd name="connsiteX14" fmla="*/ 49282 w 67083"/>
                  <a:gd name="connsiteY14" fmla="*/ 16347 h 80384"/>
                  <a:gd name="connsiteX15" fmla="*/ 35236 w 67083"/>
                  <a:gd name="connsiteY15" fmla="*/ 10432 h 80384"/>
                  <a:gd name="connsiteX16" fmla="*/ 20468 w 67083"/>
                  <a:gd name="connsiteY16" fmla="*/ 16643 h 80384"/>
                  <a:gd name="connsiteX17" fmla="*/ 12979 w 67083"/>
                  <a:gd name="connsiteY17" fmla="*/ 32899 h 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3" h="80384">
                    <a:moveTo>
                      <a:pt x="67011" y="43306"/>
                    </a:moveTo>
                    <a:lnTo>
                      <a:pt x="12825" y="43306"/>
                    </a:lnTo>
                    <a:cubicBezTo>
                      <a:pt x="12551" y="50514"/>
                      <a:pt x="15018" y="57558"/>
                      <a:pt x="19722" y="63024"/>
                    </a:cubicBezTo>
                    <a:cubicBezTo>
                      <a:pt x="24492" y="67822"/>
                      <a:pt x="31092" y="70363"/>
                      <a:pt x="37857" y="69991"/>
                    </a:cubicBezTo>
                    <a:cubicBezTo>
                      <a:pt x="46552" y="69969"/>
                      <a:pt x="54973" y="66957"/>
                      <a:pt x="61693" y="61457"/>
                    </a:cubicBezTo>
                    <a:lnTo>
                      <a:pt x="61693" y="72993"/>
                    </a:lnTo>
                    <a:cubicBezTo>
                      <a:pt x="53788" y="78218"/>
                      <a:pt x="44414" y="80792"/>
                      <a:pt x="34940" y="80332"/>
                    </a:cubicBezTo>
                    <a:cubicBezTo>
                      <a:pt x="25281" y="80836"/>
                      <a:pt x="15906" y="77002"/>
                      <a:pt x="9371" y="69881"/>
                    </a:cubicBezTo>
                    <a:cubicBezTo>
                      <a:pt x="2727" y="61578"/>
                      <a:pt x="-584" y="51105"/>
                      <a:pt x="85" y="40491"/>
                    </a:cubicBezTo>
                    <a:cubicBezTo>
                      <a:pt x="-365" y="29832"/>
                      <a:pt x="3264" y="19392"/>
                      <a:pt x="10238" y="11319"/>
                    </a:cubicBezTo>
                    <a:cubicBezTo>
                      <a:pt x="16553" y="4012"/>
                      <a:pt x="25796" y="-118"/>
                      <a:pt x="35456" y="47"/>
                    </a:cubicBezTo>
                    <a:cubicBezTo>
                      <a:pt x="44315" y="-457"/>
                      <a:pt x="52900" y="3136"/>
                      <a:pt x="58766" y="9785"/>
                    </a:cubicBezTo>
                    <a:cubicBezTo>
                      <a:pt x="64665" y="17519"/>
                      <a:pt x="67593" y="27115"/>
                      <a:pt x="67011" y="36821"/>
                    </a:cubicBezTo>
                    <a:close/>
                    <a:moveTo>
                      <a:pt x="54424" y="32899"/>
                    </a:moveTo>
                    <a:cubicBezTo>
                      <a:pt x="54742" y="26951"/>
                      <a:pt x="52922" y="21079"/>
                      <a:pt x="49282" y="16347"/>
                    </a:cubicBezTo>
                    <a:cubicBezTo>
                      <a:pt x="45751" y="12327"/>
                      <a:pt x="40576" y="10147"/>
                      <a:pt x="35236" y="10432"/>
                    </a:cubicBezTo>
                    <a:cubicBezTo>
                      <a:pt x="29656" y="10333"/>
                      <a:pt x="24294" y="12590"/>
                      <a:pt x="20468" y="16643"/>
                    </a:cubicBezTo>
                    <a:cubicBezTo>
                      <a:pt x="16268" y="21101"/>
                      <a:pt x="13648" y="26809"/>
                      <a:pt x="12979" y="32899"/>
                    </a:cubicBezTo>
                    <a:close/>
                  </a:path>
                </a:pathLst>
              </a:custGeom>
              <a:solidFill>
                <a:srgbClr val="2F2F2F"/>
              </a:solidFill>
              <a:ln w="1095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DD700F6-D557-BE9B-93B0-73B5CEB8446E}"/>
                  </a:ext>
                </a:extLst>
              </p:cNvPr>
              <p:cNvSpPr/>
              <p:nvPr/>
            </p:nvSpPr>
            <p:spPr>
              <a:xfrm>
                <a:off x="4412974" y="3262190"/>
                <a:ext cx="63819" cy="78532"/>
              </a:xfrm>
              <a:custGeom>
                <a:avLst/>
                <a:gdLst>
                  <a:gd name="connsiteX0" fmla="*/ 63703 w 63819"/>
                  <a:gd name="connsiteY0" fmla="*/ 78489 h 78532"/>
                  <a:gd name="connsiteX1" fmla="*/ 51412 w 63819"/>
                  <a:gd name="connsiteY1" fmla="*/ 78489 h 78532"/>
                  <a:gd name="connsiteX2" fmla="*/ 51412 w 63819"/>
                  <a:gd name="connsiteY2" fmla="*/ 34748 h 78532"/>
                  <a:gd name="connsiteX3" fmla="*/ 33573 w 63819"/>
                  <a:gd name="connsiteY3" fmla="*/ 10341 h 78532"/>
                  <a:gd name="connsiteX4" fmla="*/ 18332 w 63819"/>
                  <a:gd name="connsiteY4" fmla="*/ 17265 h 78532"/>
                  <a:gd name="connsiteX5" fmla="*/ 12291 w 63819"/>
                  <a:gd name="connsiteY5" fmla="*/ 34792 h 78532"/>
                  <a:gd name="connsiteX6" fmla="*/ 12291 w 63819"/>
                  <a:gd name="connsiteY6" fmla="*/ 78533 h 78532"/>
                  <a:gd name="connsiteX7" fmla="*/ 0 w 63819"/>
                  <a:gd name="connsiteY7" fmla="*/ 78533 h 78532"/>
                  <a:gd name="connsiteX8" fmla="*/ 0 w 63819"/>
                  <a:gd name="connsiteY8" fmla="*/ 1852 h 78532"/>
                  <a:gd name="connsiteX9" fmla="*/ 12291 w 63819"/>
                  <a:gd name="connsiteY9" fmla="*/ 1852 h 78532"/>
                  <a:gd name="connsiteX10" fmla="*/ 12291 w 63819"/>
                  <a:gd name="connsiteY10" fmla="*/ 14581 h 78532"/>
                  <a:gd name="connsiteX11" fmla="*/ 12587 w 63819"/>
                  <a:gd name="connsiteY11" fmla="*/ 14581 h 78532"/>
                  <a:gd name="connsiteX12" fmla="*/ 37805 w 63819"/>
                  <a:gd name="connsiteY12" fmla="*/ 44 h 78532"/>
                  <a:gd name="connsiteX13" fmla="*/ 57070 w 63819"/>
                  <a:gd name="connsiteY13" fmla="*/ 8172 h 78532"/>
                  <a:gd name="connsiteX14" fmla="*/ 63736 w 63819"/>
                  <a:gd name="connsiteY14" fmla="*/ 31648 h 7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9" h="78532">
                    <a:moveTo>
                      <a:pt x="63703" y="78489"/>
                    </a:moveTo>
                    <a:lnTo>
                      <a:pt x="51412" y="78489"/>
                    </a:lnTo>
                    <a:lnTo>
                      <a:pt x="51412" y="34748"/>
                    </a:lnTo>
                    <a:cubicBezTo>
                      <a:pt x="51412" y="18470"/>
                      <a:pt x="45469" y="10330"/>
                      <a:pt x="33573" y="10341"/>
                    </a:cubicBezTo>
                    <a:cubicBezTo>
                      <a:pt x="27707" y="10221"/>
                      <a:pt x="22093" y="12762"/>
                      <a:pt x="18332" y="17265"/>
                    </a:cubicBezTo>
                    <a:cubicBezTo>
                      <a:pt x="14210" y="22150"/>
                      <a:pt x="12050" y="28405"/>
                      <a:pt x="12291" y="34792"/>
                    </a:cubicBezTo>
                    <a:lnTo>
                      <a:pt x="12291" y="78533"/>
                    </a:lnTo>
                    <a:lnTo>
                      <a:pt x="0" y="78533"/>
                    </a:lnTo>
                    <a:lnTo>
                      <a:pt x="0" y="1852"/>
                    </a:lnTo>
                    <a:lnTo>
                      <a:pt x="12291" y="1852"/>
                    </a:lnTo>
                    <a:lnTo>
                      <a:pt x="12291" y="14581"/>
                    </a:lnTo>
                    <a:lnTo>
                      <a:pt x="12587" y="14581"/>
                    </a:lnTo>
                    <a:cubicBezTo>
                      <a:pt x="17565" y="5357"/>
                      <a:pt x="27323" y="-263"/>
                      <a:pt x="37805" y="44"/>
                    </a:cubicBezTo>
                    <a:cubicBezTo>
                      <a:pt x="45151" y="-405"/>
                      <a:pt x="52278" y="2596"/>
                      <a:pt x="57070" y="8172"/>
                    </a:cubicBezTo>
                    <a:cubicBezTo>
                      <a:pt x="61949" y="14986"/>
                      <a:pt x="64306" y="23289"/>
                      <a:pt x="63736" y="31648"/>
                    </a:cubicBezTo>
                    <a:close/>
                  </a:path>
                </a:pathLst>
              </a:custGeom>
              <a:solidFill>
                <a:srgbClr val="2F2F2F"/>
              </a:solidFill>
              <a:ln w="1095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1721288-DADC-B8D7-32E5-01C07EAE2BB3}"/>
                  </a:ext>
                </a:extLst>
              </p:cNvPr>
              <p:cNvSpPr/>
              <p:nvPr/>
            </p:nvSpPr>
            <p:spPr>
              <a:xfrm>
                <a:off x="4489232" y="3241300"/>
                <a:ext cx="44844" cy="101045"/>
              </a:xfrm>
              <a:custGeom>
                <a:avLst/>
                <a:gdLst>
                  <a:gd name="connsiteX0" fmla="*/ 44789 w 44844"/>
                  <a:gd name="connsiteY0" fmla="*/ 98623 h 101045"/>
                  <a:gd name="connsiteX1" fmla="*/ 33321 w 44844"/>
                  <a:gd name="connsiteY1" fmla="*/ 101022 h 101045"/>
                  <a:gd name="connsiteX2" fmla="*/ 13157 w 44844"/>
                  <a:gd name="connsiteY2" fmla="*/ 78554 h 101045"/>
                  <a:gd name="connsiteX3" fmla="*/ 13157 w 44844"/>
                  <a:gd name="connsiteY3" fmla="*/ 33181 h 101045"/>
                  <a:gd name="connsiteX4" fmla="*/ 0 w 44844"/>
                  <a:gd name="connsiteY4" fmla="*/ 33181 h 101045"/>
                  <a:gd name="connsiteX5" fmla="*/ 0 w 44844"/>
                  <a:gd name="connsiteY5" fmla="*/ 22698 h 101045"/>
                  <a:gd name="connsiteX6" fmla="*/ 13157 w 44844"/>
                  <a:gd name="connsiteY6" fmla="*/ 22698 h 101045"/>
                  <a:gd name="connsiteX7" fmla="*/ 13157 w 44844"/>
                  <a:gd name="connsiteY7" fmla="*/ 3976 h 101045"/>
                  <a:gd name="connsiteX8" fmla="*/ 25448 w 44844"/>
                  <a:gd name="connsiteY8" fmla="*/ 0 h 101045"/>
                  <a:gd name="connsiteX9" fmla="*/ 25448 w 44844"/>
                  <a:gd name="connsiteY9" fmla="*/ 22698 h 101045"/>
                  <a:gd name="connsiteX10" fmla="*/ 44789 w 44844"/>
                  <a:gd name="connsiteY10" fmla="*/ 22698 h 101045"/>
                  <a:gd name="connsiteX11" fmla="*/ 44789 w 44844"/>
                  <a:gd name="connsiteY11" fmla="*/ 33181 h 101045"/>
                  <a:gd name="connsiteX12" fmla="*/ 25503 w 44844"/>
                  <a:gd name="connsiteY12" fmla="*/ 33181 h 101045"/>
                  <a:gd name="connsiteX13" fmla="*/ 25503 w 44844"/>
                  <a:gd name="connsiteY13" fmla="*/ 76386 h 101045"/>
                  <a:gd name="connsiteX14" fmla="*/ 28135 w 44844"/>
                  <a:gd name="connsiteY14" fmla="*/ 87340 h 101045"/>
                  <a:gd name="connsiteX15" fmla="*/ 36829 w 44844"/>
                  <a:gd name="connsiteY15" fmla="*/ 90626 h 101045"/>
                  <a:gd name="connsiteX16" fmla="*/ 44844 w 44844"/>
                  <a:gd name="connsiteY16" fmla="*/ 88074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44" h="101045">
                    <a:moveTo>
                      <a:pt x="44789" y="98623"/>
                    </a:moveTo>
                    <a:cubicBezTo>
                      <a:pt x="41226" y="100365"/>
                      <a:pt x="37279" y="101197"/>
                      <a:pt x="33321" y="101022"/>
                    </a:cubicBezTo>
                    <a:cubicBezTo>
                      <a:pt x="19878" y="101022"/>
                      <a:pt x="13157" y="93529"/>
                      <a:pt x="13157" y="78554"/>
                    </a:cubicBezTo>
                    <a:lnTo>
                      <a:pt x="13157" y="33181"/>
                    </a:lnTo>
                    <a:lnTo>
                      <a:pt x="0" y="33181"/>
                    </a:lnTo>
                    <a:lnTo>
                      <a:pt x="0" y="22698"/>
                    </a:lnTo>
                    <a:lnTo>
                      <a:pt x="13157" y="22698"/>
                    </a:lnTo>
                    <a:lnTo>
                      <a:pt x="13157" y="3976"/>
                    </a:lnTo>
                    <a:lnTo>
                      <a:pt x="25448" y="0"/>
                    </a:lnTo>
                    <a:lnTo>
                      <a:pt x="25448" y="22698"/>
                    </a:lnTo>
                    <a:lnTo>
                      <a:pt x="44789" y="22698"/>
                    </a:lnTo>
                    <a:lnTo>
                      <a:pt x="44789" y="33181"/>
                    </a:lnTo>
                    <a:lnTo>
                      <a:pt x="25503" y="33181"/>
                    </a:lnTo>
                    <a:lnTo>
                      <a:pt x="25503" y="76386"/>
                    </a:lnTo>
                    <a:cubicBezTo>
                      <a:pt x="25174" y="80231"/>
                      <a:pt x="26095" y="84065"/>
                      <a:pt x="28135" y="87340"/>
                    </a:cubicBezTo>
                    <a:cubicBezTo>
                      <a:pt x="30360" y="89728"/>
                      <a:pt x="33573" y="90944"/>
                      <a:pt x="36829" y="90626"/>
                    </a:cubicBezTo>
                    <a:cubicBezTo>
                      <a:pt x="39713" y="90692"/>
                      <a:pt x="42531" y="89794"/>
                      <a:pt x="44844" y="88074"/>
                    </a:cubicBezTo>
                    <a:close/>
                  </a:path>
                </a:pathLst>
              </a:custGeom>
              <a:solidFill>
                <a:srgbClr val="2F2F2F"/>
              </a:solidFill>
              <a:ln w="1095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3658AB2-4DA2-A7B4-F0AC-15FF0318DFAA}"/>
                  </a:ext>
                </a:extLst>
              </p:cNvPr>
              <p:cNvSpPr/>
              <p:nvPr/>
            </p:nvSpPr>
            <p:spPr>
              <a:xfrm>
                <a:off x="4547504" y="3228624"/>
                <a:ext cx="16047" cy="112054"/>
              </a:xfrm>
              <a:custGeom>
                <a:avLst/>
                <a:gdLst>
                  <a:gd name="connsiteX0" fmla="*/ 7953 w 16047"/>
                  <a:gd name="connsiteY0" fmla="*/ 15897 h 112054"/>
                  <a:gd name="connsiteX1" fmla="*/ 2328 w 16047"/>
                  <a:gd name="connsiteY1" fmla="*/ 13706 h 112054"/>
                  <a:gd name="connsiteX2" fmla="*/ 4 w 16047"/>
                  <a:gd name="connsiteY2" fmla="*/ 8020 h 112054"/>
                  <a:gd name="connsiteX3" fmla="*/ 7744 w 16047"/>
                  <a:gd name="connsiteY3" fmla="*/ 2 h 112054"/>
                  <a:gd name="connsiteX4" fmla="*/ 7953 w 16047"/>
                  <a:gd name="connsiteY4" fmla="*/ 2 h 112054"/>
                  <a:gd name="connsiteX5" fmla="*/ 13687 w 16047"/>
                  <a:gd name="connsiteY5" fmla="*/ 2291 h 112054"/>
                  <a:gd name="connsiteX6" fmla="*/ 13720 w 16047"/>
                  <a:gd name="connsiteY6" fmla="*/ 13596 h 112054"/>
                  <a:gd name="connsiteX7" fmla="*/ 13687 w 16047"/>
                  <a:gd name="connsiteY7" fmla="*/ 13629 h 112054"/>
                  <a:gd name="connsiteX8" fmla="*/ 7953 w 16047"/>
                  <a:gd name="connsiteY8" fmla="*/ 15897 h 112054"/>
                  <a:gd name="connsiteX9" fmla="*/ 13950 w 16047"/>
                  <a:gd name="connsiteY9" fmla="*/ 112055 h 112054"/>
                  <a:gd name="connsiteX10" fmla="*/ 1659 w 16047"/>
                  <a:gd name="connsiteY10" fmla="*/ 112055 h 112054"/>
                  <a:gd name="connsiteX11" fmla="*/ 1659 w 16047"/>
                  <a:gd name="connsiteY11" fmla="*/ 35374 h 112054"/>
                  <a:gd name="connsiteX12" fmla="*/ 13950 w 16047"/>
                  <a:gd name="connsiteY12" fmla="*/ 35374 h 11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7" h="112054">
                    <a:moveTo>
                      <a:pt x="7953" y="15897"/>
                    </a:moveTo>
                    <a:cubicBezTo>
                      <a:pt x="5859" y="15951"/>
                      <a:pt x="3830" y="15163"/>
                      <a:pt x="2328" y="13706"/>
                    </a:cubicBezTo>
                    <a:cubicBezTo>
                      <a:pt x="782" y="12227"/>
                      <a:pt x="-62" y="10156"/>
                      <a:pt x="4" y="8020"/>
                    </a:cubicBezTo>
                    <a:cubicBezTo>
                      <a:pt x="-73" y="3671"/>
                      <a:pt x="3391" y="78"/>
                      <a:pt x="7744" y="2"/>
                    </a:cubicBezTo>
                    <a:cubicBezTo>
                      <a:pt x="7810" y="2"/>
                      <a:pt x="7887" y="2"/>
                      <a:pt x="7953" y="2"/>
                    </a:cubicBezTo>
                    <a:cubicBezTo>
                      <a:pt x="10091" y="-42"/>
                      <a:pt x="12163" y="779"/>
                      <a:pt x="13687" y="2291"/>
                    </a:cubicBezTo>
                    <a:cubicBezTo>
                      <a:pt x="16823" y="5402"/>
                      <a:pt x="16834" y="10474"/>
                      <a:pt x="13720" y="13596"/>
                    </a:cubicBezTo>
                    <a:cubicBezTo>
                      <a:pt x="13709" y="13607"/>
                      <a:pt x="13698" y="13618"/>
                      <a:pt x="13687" y="13629"/>
                    </a:cubicBezTo>
                    <a:cubicBezTo>
                      <a:pt x="12163" y="15130"/>
                      <a:pt x="10091" y="15951"/>
                      <a:pt x="7953" y="15897"/>
                    </a:cubicBezTo>
                    <a:close/>
                    <a:moveTo>
                      <a:pt x="13950" y="112055"/>
                    </a:moveTo>
                    <a:lnTo>
                      <a:pt x="1659" y="112055"/>
                    </a:lnTo>
                    <a:lnTo>
                      <a:pt x="1659" y="35374"/>
                    </a:lnTo>
                    <a:lnTo>
                      <a:pt x="13950" y="35374"/>
                    </a:lnTo>
                    <a:close/>
                  </a:path>
                </a:pathLst>
              </a:custGeom>
              <a:solidFill>
                <a:srgbClr val="2F2F2F"/>
              </a:solidFill>
              <a:ln w="1095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702BD9EA-3581-500C-E364-DC9807BCBF9A}"/>
                  </a:ext>
                </a:extLst>
              </p:cNvPr>
              <p:cNvSpPr/>
              <p:nvPr/>
            </p:nvSpPr>
            <p:spPr>
              <a:xfrm>
                <a:off x="4576388" y="3241300"/>
                <a:ext cx="44789" cy="101045"/>
              </a:xfrm>
              <a:custGeom>
                <a:avLst/>
                <a:gdLst>
                  <a:gd name="connsiteX0" fmla="*/ 44789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59 w 44789"/>
                  <a:gd name="connsiteY8" fmla="*/ 0 h 101045"/>
                  <a:gd name="connsiteX9" fmla="*/ 25459 w 44789"/>
                  <a:gd name="connsiteY9" fmla="*/ 22698 h 101045"/>
                  <a:gd name="connsiteX10" fmla="*/ 44789 w 44789"/>
                  <a:gd name="connsiteY10" fmla="*/ 22698 h 101045"/>
                  <a:gd name="connsiteX11" fmla="*/ 44789 w 44789"/>
                  <a:gd name="connsiteY11" fmla="*/ 33181 h 101045"/>
                  <a:gd name="connsiteX12" fmla="*/ 25459 w 44789"/>
                  <a:gd name="connsiteY12" fmla="*/ 33181 h 101045"/>
                  <a:gd name="connsiteX13" fmla="*/ 25459 w 44789"/>
                  <a:gd name="connsiteY13" fmla="*/ 76386 h 101045"/>
                  <a:gd name="connsiteX14" fmla="*/ 28080 w 44789"/>
                  <a:gd name="connsiteY14" fmla="*/ 87340 h 101045"/>
                  <a:gd name="connsiteX15" fmla="*/ 36775 w 44789"/>
                  <a:gd name="connsiteY15" fmla="*/ 90626 h 101045"/>
                  <a:gd name="connsiteX16" fmla="*/ 44789 w 44789"/>
                  <a:gd name="connsiteY16" fmla="*/ 88074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76"/>
                      <a:pt x="37290" y="101197"/>
                      <a:pt x="33321" y="101022"/>
                    </a:cubicBezTo>
                    <a:cubicBezTo>
                      <a:pt x="19889" y="101022"/>
                      <a:pt x="13168" y="93529"/>
                      <a:pt x="13157" y="78554"/>
                    </a:cubicBezTo>
                    <a:lnTo>
                      <a:pt x="13157" y="33181"/>
                    </a:lnTo>
                    <a:lnTo>
                      <a:pt x="0" y="33181"/>
                    </a:lnTo>
                    <a:lnTo>
                      <a:pt x="0" y="22698"/>
                    </a:lnTo>
                    <a:lnTo>
                      <a:pt x="13157" y="22698"/>
                    </a:lnTo>
                    <a:lnTo>
                      <a:pt x="13157" y="3976"/>
                    </a:lnTo>
                    <a:lnTo>
                      <a:pt x="25459" y="0"/>
                    </a:lnTo>
                    <a:lnTo>
                      <a:pt x="25459" y="22698"/>
                    </a:lnTo>
                    <a:lnTo>
                      <a:pt x="44789" y="22698"/>
                    </a:lnTo>
                    <a:lnTo>
                      <a:pt x="44789" y="33181"/>
                    </a:lnTo>
                    <a:lnTo>
                      <a:pt x="25459" y="33181"/>
                    </a:lnTo>
                    <a:lnTo>
                      <a:pt x="25459" y="76386"/>
                    </a:lnTo>
                    <a:cubicBezTo>
                      <a:pt x="25130" y="80220"/>
                      <a:pt x="26051" y="84065"/>
                      <a:pt x="28080" y="87340"/>
                    </a:cubicBezTo>
                    <a:cubicBezTo>
                      <a:pt x="30305" y="89728"/>
                      <a:pt x="33518" y="90944"/>
                      <a:pt x="36775" y="90626"/>
                    </a:cubicBezTo>
                    <a:cubicBezTo>
                      <a:pt x="39658" y="90692"/>
                      <a:pt x="42476" y="89794"/>
                      <a:pt x="44789" y="88074"/>
                    </a:cubicBezTo>
                    <a:close/>
                  </a:path>
                </a:pathLst>
              </a:custGeom>
              <a:solidFill>
                <a:srgbClr val="2F2F2F"/>
              </a:solidFill>
              <a:ln w="1095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143949CF-FDD1-50E1-B8E5-9E6847ED6C5A}"/>
                  </a:ext>
                </a:extLst>
              </p:cNvPr>
              <p:cNvSpPr/>
              <p:nvPr/>
            </p:nvSpPr>
            <p:spPr>
              <a:xfrm>
                <a:off x="4634682" y="3228624"/>
                <a:ext cx="16043" cy="112054"/>
              </a:xfrm>
              <a:custGeom>
                <a:avLst/>
                <a:gdLst>
                  <a:gd name="connsiteX0" fmla="*/ 7942 w 16043"/>
                  <a:gd name="connsiteY0" fmla="*/ 15897 h 112054"/>
                  <a:gd name="connsiteX1" fmla="*/ 2328 w 16043"/>
                  <a:gd name="connsiteY1" fmla="*/ 13706 h 112054"/>
                  <a:gd name="connsiteX2" fmla="*/ 4 w 16043"/>
                  <a:gd name="connsiteY2" fmla="*/ 8020 h 112054"/>
                  <a:gd name="connsiteX3" fmla="*/ 7744 w 16043"/>
                  <a:gd name="connsiteY3" fmla="*/ 2 h 112054"/>
                  <a:gd name="connsiteX4" fmla="*/ 7942 w 16043"/>
                  <a:gd name="connsiteY4" fmla="*/ 2 h 112054"/>
                  <a:gd name="connsiteX5" fmla="*/ 13676 w 16043"/>
                  <a:gd name="connsiteY5" fmla="*/ 2291 h 112054"/>
                  <a:gd name="connsiteX6" fmla="*/ 13731 w 16043"/>
                  <a:gd name="connsiteY6" fmla="*/ 13574 h 112054"/>
                  <a:gd name="connsiteX7" fmla="*/ 13676 w 16043"/>
                  <a:gd name="connsiteY7" fmla="*/ 13629 h 112054"/>
                  <a:gd name="connsiteX8" fmla="*/ 7942 w 16043"/>
                  <a:gd name="connsiteY8" fmla="*/ 15897 h 112054"/>
                  <a:gd name="connsiteX9" fmla="*/ 13939 w 16043"/>
                  <a:gd name="connsiteY9" fmla="*/ 112055 h 112054"/>
                  <a:gd name="connsiteX10" fmla="*/ 1648 w 16043"/>
                  <a:gd name="connsiteY10" fmla="*/ 112055 h 112054"/>
                  <a:gd name="connsiteX11" fmla="*/ 1648 w 16043"/>
                  <a:gd name="connsiteY11" fmla="*/ 35374 h 112054"/>
                  <a:gd name="connsiteX12" fmla="*/ 13939 w 16043"/>
                  <a:gd name="connsiteY12" fmla="*/ 35374 h 11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3" h="112054">
                    <a:moveTo>
                      <a:pt x="7942" y="15897"/>
                    </a:moveTo>
                    <a:cubicBezTo>
                      <a:pt x="5847" y="15962"/>
                      <a:pt x="3819" y="15174"/>
                      <a:pt x="2328" y="13706"/>
                    </a:cubicBezTo>
                    <a:cubicBezTo>
                      <a:pt x="782" y="12227"/>
                      <a:pt x="-62" y="10156"/>
                      <a:pt x="4" y="8020"/>
                    </a:cubicBezTo>
                    <a:cubicBezTo>
                      <a:pt x="-73" y="3671"/>
                      <a:pt x="3391" y="78"/>
                      <a:pt x="7744" y="2"/>
                    </a:cubicBezTo>
                    <a:cubicBezTo>
                      <a:pt x="7810" y="2"/>
                      <a:pt x="7876" y="2"/>
                      <a:pt x="7942" y="2"/>
                    </a:cubicBezTo>
                    <a:cubicBezTo>
                      <a:pt x="10080" y="-42"/>
                      <a:pt x="12152" y="779"/>
                      <a:pt x="13676" y="2291"/>
                    </a:cubicBezTo>
                    <a:cubicBezTo>
                      <a:pt x="16812" y="5391"/>
                      <a:pt x="16834" y="10441"/>
                      <a:pt x="13731" y="13574"/>
                    </a:cubicBezTo>
                    <a:cubicBezTo>
                      <a:pt x="13720" y="13585"/>
                      <a:pt x="13698" y="13607"/>
                      <a:pt x="13676" y="13629"/>
                    </a:cubicBezTo>
                    <a:cubicBezTo>
                      <a:pt x="12152" y="15130"/>
                      <a:pt x="10080" y="15951"/>
                      <a:pt x="7942" y="15897"/>
                    </a:cubicBezTo>
                    <a:close/>
                    <a:moveTo>
                      <a:pt x="13939" y="112055"/>
                    </a:moveTo>
                    <a:lnTo>
                      <a:pt x="1648" y="112055"/>
                    </a:lnTo>
                    <a:lnTo>
                      <a:pt x="1648" y="35374"/>
                    </a:lnTo>
                    <a:lnTo>
                      <a:pt x="13939" y="35374"/>
                    </a:lnTo>
                    <a:close/>
                  </a:path>
                </a:pathLst>
              </a:custGeom>
              <a:solidFill>
                <a:srgbClr val="2F2F2F"/>
              </a:solidFill>
              <a:ln w="1095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941A5567-161E-1938-C6EA-57F86DC3BFCD}"/>
                  </a:ext>
                </a:extLst>
              </p:cNvPr>
              <p:cNvSpPr/>
              <p:nvPr/>
            </p:nvSpPr>
            <p:spPr>
              <a:xfrm>
                <a:off x="4667068" y="3262100"/>
                <a:ext cx="67084" cy="80384"/>
              </a:xfrm>
              <a:custGeom>
                <a:avLst/>
                <a:gdLst>
                  <a:gd name="connsiteX0" fmla="*/ 67009 w 67084"/>
                  <a:gd name="connsiteY0" fmla="*/ 43306 h 80384"/>
                  <a:gd name="connsiteX1" fmla="*/ 12823 w 67084"/>
                  <a:gd name="connsiteY1" fmla="*/ 43306 h 80384"/>
                  <a:gd name="connsiteX2" fmla="*/ 19720 w 67084"/>
                  <a:gd name="connsiteY2" fmla="*/ 63024 h 80384"/>
                  <a:gd name="connsiteX3" fmla="*/ 37855 w 67084"/>
                  <a:gd name="connsiteY3" fmla="*/ 69991 h 80384"/>
                  <a:gd name="connsiteX4" fmla="*/ 61691 w 67084"/>
                  <a:gd name="connsiteY4" fmla="*/ 61457 h 80384"/>
                  <a:gd name="connsiteX5" fmla="*/ 61691 w 67084"/>
                  <a:gd name="connsiteY5" fmla="*/ 72993 h 80384"/>
                  <a:gd name="connsiteX6" fmla="*/ 34927 w 67084"/>
                  <a:gd name="connsiteY6" fmla="*/ 80332 h 80384"/>
                  <a:gd name="connsiteX7" fmla="*/ 9369 w 67084"/>
                  <a:gd name="connsiteY7" fmla="*/ 69881 h 80384"/>
                  <a:gd name="connsiteX8" fmla="*/ 82 w 67084"/>
                  <a:gd name="connsiteY8" fmla="*/ 40491 h 80384"/>
                  <a:gd name="connsiteX9" fmla="*/ 10235 w 67084"/>
                  <a:gd name="connsiteY9" fmla="*/ 11319 h 80384"/>
                  <a:gd name="connsiteX10" fmla="*/ 35454 w 67084"/>
                  <a:gd name="connsiteY10" fmla="*/ 47 h 80384"/>
                  <a:gd name="connsiteX11" fmla="*/ 58764 w 67084"/>
                  <a:gd name="connsiteY11" fmla="*/ 9785 h 80384"/>
                  <a:gd name="connsiteX12" fmla="*/ 67009 w 67084"/>
                  <a:gd name="connsiteY12" fmla="*/ 36821 h 80384"/>
                  <a:gd name="connsiteX13" fmla="*/ 54422 w 67084"/>
                  <a:gd name="connsiteY13" fmla="*/ 32899 h 80384"/>
                  <a:gd name="connsiteX14" fmla="*/ 49291 w 67084"/>
                  <a:gd name="connsiteY14" fmla="*/ 16347 h 80384"/>
                  <a:gd name="connsiteX15" fmla="*/ 35234 w 67084"/>
                  <a:gd name="connsiteY15" fmla="*/ 10432 h 80384"/>
                  <a:gd name="connsiteX16" fmla="*/ 20465 w 67084"/>
                  <a:gd name="connsiteY16" fmla="*/ 16643 h 80384"/>
                  <a:gd name="connsiteX17" fmla="*/ 12966 w 67084"/>
                  <a:gd name="connsiteY17" fmla="*/ 32899 h 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4" h="80384">
                    <a:moveTo>
                      <a:pt x="67009" y="43306"/>
                    </a:moveTo>
                    <a:lnTo>
                      <a:pt x="12823" y="43306"/>
                    </a:lnTo>
                    <a:cubicBezTo>
                      <a:pt x="12560" y="50514"/>
                      <a:pt x="15016" y="57558"/>
                      <a:pt x="19720" y="63024"/>
                    </a:cubicBezTo>
                    <a:cubicBezTo>
                      <a:pt x="24500" y="67822"/>
                      <a:pt x="31090" y="70353"/>
                      <a:pt x="37855" y="69991"/>
                    </a:cubicBezTo>
                    <a:cubicBezTo>
                      <a:pt x="46550" y="69980"/>
                      <a:pt x="54970" y="66957"/>
                      <a:pt x="61691" y="61457"/>
                    </a:cubicBezTo>
                    <a:lnTo>
                      <a:pt x="61691" y="72993"/>
                    </a:lnTo>
                    <a:cubicBezTo>
                      <a:pt x="53775" y="78218"/>
                      <a:pt x="44400" y="80792"/>
                      <a:pt x="34927" y="80332"/>
                    </a:cubicBezTo>
                    <a:cubicBezTo>
                      <a:pt x="25279" y="80825"/>
                      <a:pt x="15904" y="76991"/>
                      <a:pt x="9369" y="69881"/>
                    </a:cubicBezTo>
                    <a:cubicBezTo>
                      <a:pt x="2725" y="61578"/>
                      <a:pt x="-575" y="51095"/>
                      <a:pt x="82" y="40491"/>
                    </a:cubicBezTo>
                    <a:cubicBezTo>
                      <a:pt x="-367" y="29832"/>
                      <a:pt x="3262" y="19392"/>
                      <a:pt x="10235" y="11319"/>
                    </a:cubicBezTo>
                    <a:cubicBezTo>
                      <a:pt x="16551" y="4012"/>
                      <a:pt x="25794" y="-118"/>
                      <a:pt x="35454" y="47"/>
                    </a:cubicBezTo>
                    <a:cubicBezTo>
                      <a:pt x="44313" y="-457"/>
                      <a:pt x="52909" y="3136"/>
                      <a:pt x="58764" y="9785"/>
                    </a:cubicBezTo>
                    <a:cubicBezTo>
                      <a:pt x="64673" y="17519"/>
                      <a:pt x="67601" y="27115"/>
                      <a:pt x="67009" y="36821"/>
                    </a:cubicBezTo>
                    <a:close/>
                    <a:moveTo>
                      <a:pt x="54422" y="32899"/>
                    </a:moveTo>
                    <a:cubicBezTo>
                      <a:pt x="54740" y="26951"/>
                      <a:pt x="52920" y="21079"/>
                      <a:pt x="49291" y="16347"/>
                    </a:cubicBezTo>
                    <a:cubicBezTo>
                      <a:pt x="45749" y="12338"/>
                      <a:pt x="40574" y="10158"/>
                      <a:pt x="35234" y="10432"/>
                    </a:cubicBezTo>
                    <a:cubicBezTo>
                      <a:pt x="29653" y="10333"/>
                      <a:pt x="24292" y="12590"/>
                      <a:pt x="20465" y="16643"/>
                    </a:cubicBezTo>
                    <a:cubicBezTo>
                      <a:pt x="16266" y="21112"/>
                      <a:pt x="13634" y="26809"/>
                      <a:pt x="12966" y="32899"/>
                    </a:cubicBezTo>
                    <a:close/>
                  </a:path>
                </a:pathLst>
              </a:custGeom>
              <a:solidFill>
                <a:srgbClr val="2F2F2F"/>
              </a:solidFill>
              <a:ln w="1095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676372D6-C208-DB98-24FA-45C3589B3F40}"/>
                  </a:ext>
                </a:extLst>
              </p:cNvPr>
              <p:cNvSpPr/>
              <p:nvPr/>
            </p:nvSpPr>
            <p:spPr>
              <a:xfrm>
                <a:off x="4747695" y="3262272"/>
                <a:ext cx="50946" cy="80185"/>
              </a:xfrm>
              <a:custGeom>
                <a:avLst/>
                <a:gdLst>
                  <a:gd name="connsiteX0" fmla="*/ 0 w 50946"/>
                  <a:gd name="connsiteY0" fmla="*/ 75635 h 80185"/>
                  <a:gd name="connsiteX1" fmla="*/ 0 w 50946"/>
                  <a:gd name="connsiteY1" fmla="*/ 62490 h 80185"/>
                  <a:gd name="connsiteX2" fmla="*/ 22115 w 50946"/>
                  <a:gd name="connsiteY2" fmla="*/ 69906 h 80185"/>
                  <a:gd name="connsiteX3" fmla="*/ 38299 w 50946"/>
                  <a:gd name="connsiteY3" fmla="*/ 59127 h 80185"/>
                  <a:gd name="connsiteX4" fmla="*/ 36917 w 50946"/>
                  <a:gd name="connsiteY4" fmla="*/ 53924 h 80185"/>
                  <a:gd name="connsiteX5" fmla="*/ 33178 w 50946"/>
                  <a:gd name="connsiteY5" fmla="*/ 50144 h 80185"/>
                  <a:gd name="connsiteX6" fmla="*/ 27630 w 50946"/>
                  <a:gd name="connsiteY6" fmla="*/ 47187 h 80185"/>
                  <a:gd name="connsiteX7" fmla="*/ 20766 w 50946"/>
                  <a:gd name="connsiteY7" fmla="*/ 44448 h 80185"/>
                  <a:gd name="connsiteX8" fmla="*/ 11809 w 50946"/>
                  <a:gd name="connsiteY8" fmla="*/ 40362 h 80185"/>
                  <a:gd name="connsiteX9" fmla="*/ 5372 w 50946"/>
                  <a:gd name="connsiteY9" fmla="*/ 35728 h 80185"/>
                  <a:gd name="connsiteX10" fmla="*/ 1469 w 50946"/>
                  <a:gd name="connsiteY10" fmla="*/ 29846 h 80185"/>
                  <a:gd name="connsiteX11" fmla="*/ 154 w 50946"/>
                  <a:gd name="connsiteY11" fmla="*/ 22178 h 80185"/>
                  <a:gd name="connsiteX12" fmla="*/ 2631 w 50946"/>
                  <a:gd name="connsiteY12" fmla="*/ 12625 h 80185"/>
                  <a:gd name="connsiteX13" fmla="*/ 9210 w 50946"/>
                  <a:gd name="connsiteY13" fmla="*/ 5669 h 80185"/>
                  <a:gd name="connsiteX14" fmla="*/ 18618 w 50946"/>
                  <a:gd name="connsiteY14" fmla="*/ 1430 h 80185"/>
                  <a:gd name="connsiteX15" fmla="*/ 29582 w 50946"/>
                  <a:gd name="connsiteY15" fmla="*/ 6 h 80185"/>
                  <a:gd name="connsiteX16" fmla="*/ 47421 w 50946"/>
                  <a:gd name="connsiteY16" fmla="*/ 3456 h 80185"/>
                  <a:gd name="connsiteX17" fmla="*/ 47421 w 50946"/>
                  <a:gd name="connsiteY17" fmla="*/ 15813 h 80185"/>
                  <a:gd name="connsiteX18" fmla="*/ 27926 w 50946"/>
                  <a:gd name="connsiteY18" fmla="*/ 10270 h 80185"/>
                  <a:gd name="connsiteX19" fmla="*/ 21710 w 50946"/>
                  <a:gd name="connsiteY19" fmla="*/ 11059 h 80185"/>
                  <a:gd name="connsiteX20" fmla="*/ 16951 w 50946"/>
                  <a:gd name="connsiteY20" fmla="*/ 13250 h 80185"/>
                  <a:gd name="connsiteX21" fmla="*/ 13881 w 50946"/>
                  <a:gd name="connsiteY21" fmla="*/ 16657 h 80185"/>
                  <a:gd name="connsiteX22" fmla="*/ 12784 w 50946"/>
                  <a:gd name="connsiteY22" fmla="*/ 21038 h 80185"/>
                  <a:gd name="connsiteX23" fmla="*/ 13881 w 50946"/>
                  <a:gd name="connsiteY23" fmla="*/ 26055 h 80185"/>
                  <a:gd name="connsiteX24" fmla="*/ 17061 w 50946"/>
                  <a:gd name="connsiteY24" fmla="*/ 29648 h 80185"/>
                  <a:gd name="connsiteX25" fmla="*/ 22159 w 50946"/>
                  <a:gd name="connsiteY25" fmla="*/ 32497 h 80185"/>
                  <a:gd name="connsiteX26" fmla="*/ 28979 w 50946"/>
                  <a:gd name="connsiteY26" fmla="*/ 35268 h 80185"/>
                  <a:gd name="connsiteX27" fmla="*/ 38123 w 50946"/>
                  <a:gd name="connsiteY27" fmla="*/ 39278 h 80185"/>
                  <a:gd name="connsiteX28" fmla="*/ 45020 w 50946"/>
                  <a:gd name="connsiteY28" fmla="*/ 43922 h 80185"/>
                  <a:gd name="connsiteX29" fmla="*/ 49406 w 50946"/>
                  <a:gd name="connsiteY29" fmla="*/ 49870 h 80185"/>
                  <a:gd name="connsiteX30" fmla="*/ 50941 w 50946"/>
                  <a:gd name="connsiteY30" fmla="*/ 57878 h 80185"/>
                  <a:gd name="connsiteX31" fmla="*/ 48430 w 50946"/>
                  <a:gd name="connsiteY31" fmla="*/ 67737 h 80185"/>
                  <a:gd name="connsiteX32" fmla="*/ 41719 w 50946"/>
                  <a:gd name="connsiteY32" fmla="*/ 74704 h 80185"/>
                  <a:gd name="connsiteX33" fmla="*/ 32049 w 50946"/>
                  <a:gd name="connsiteY33" fmla="*/ 78823 h 80185"/>
                  <a:gd name="connsiteX34" fmla="*/ 20580 w 50946"/>
                  <a:gd name="connsiteY34" fmla="*/ 80170 h 80185"/>
                  <a:gd name="connsiteX35" fmla="*/ 0 w 50946"/>
                  <a:gd name="connsiteY35" fmla="*/ 75635 h 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946" h="80185">
                    <a:moveTo>
                      <a:pt x="0" y="75635"/>
                    </a:moveTo>
                    <a:lnTo>
                      <a:pt x="0" y="62490"/>
                    </a:lnTo>
                    <a:cubicBezTo>
                      <a:pt x="6359" y="67321"/>
                      <a:pt x="14133" y="69928"/>
                      <a:pt x="22115" y="69906"/>
                    </a:cubicBezTo>
                    <a:cubicBezTo>
                      <a:pt x="32904" y="69906"/>
                      <a:pt x="38299" y="66313"/>
                      <a:pt x="38299" y="59127"/>
                    </a:cubicBezTo>
                    <a:cubicBezTo>
                      <a:pt x="38353" y="57298"/>
                      <a:pt x="37882" y="55490"/>
                      <a:pt x="36917" y="53924"/>
                    </a:cubicBezTo>
                    <a:cubicBezTo>
                      <a:pt x="35930" y="52434"/>
                      <a:pt x="34659" y="51152"/>
                      <a:pt x="33178" y="50144"/>
                    </a:cubicBezTo>
                    <a:cubicBezTo>
                      <a:pt x="31446" y="48961"/>
                      <a:pt x="29582" y="47964"/>
                      <a:pt x="27630" y="47187"/>
                    </a:cubicBezTo>
                    <a:cubicBezTo>
                      <a:pt x="25492" y="46310"/>
                      <a:pt x="23244" y="45390"/>
                      <a:pt x="20766" y="44448"/>
                    </a:cubicBezTo>
                    <a:cubicBezTo>
                      <a:pt x="17707" y="43254"/>
                      <a:pt x="14714" y="41896"/>
                      <a:pt x="11809" y="40362"/>
                    </a:cubicBezTo>
                    <a:cubicBezTo>
                      <a:pt x="9440" y="39146"/>
                      <a:pt x="7280" y="37580"/>
                      <a:pt x="5372" y="35728"/>
                    </a:cubicBezTo>
                    <a:cubicBezTo>
                      <a:pt x="3673" y="34063"/>
                      <a:pt x="2346" y="32058"/>
                      <a:pt x="1469" y="29846"/>
                    </a:cubicBezTo>
                    <a:cubicBezTo>
                      <a:pt x="548" y="27392"/>
                      <a:pt x="99" y="24796"/>
                      <a:pt x="154" y="22178"/>
                    </a:cubicBezTo>
                    <a:cubicBezTo>
                      <a:pt x="88" y="18825"/>
                      <a:pt x="943" y="15517"/>
                      <a:pt x="2631" y="12625"/>
                    </a:cubicBezTo>
                    <a:cubicBezTo>
                      <a:pt x="4287" y="9843"/>
                      <a:pt x="6524" y="7477"/>
                      <a:pt x="9210" y="5669"/>
                    </a:cubicBezTo>
                    <a:cubicBezTo>
                      <a:pt x="12083" y="3741"/>
                      <a:pt x="15262" y="2306"/>
                      <a:pt x="18618" y="1430"/>
                    </a:cubicBezTo>
                    <a:cubicBezTo>
                      <a:pt x="22192" y="477"/>
                      <a:pt x="25876" y="-5"/>
                      <a:pt x="29582" y="6"/>
                    </a:cubicBezTo>
                    <a:cubicBezTo>
                      <a:pt x="35700" y="-93"/>
                      <a:pt x="41785" y="1079"/>
                      <a:pt x="47421" y="3456"/>
                    </a:cubicBezTo>
                    <a:lnTo>
                      <a:pt x="47421" y="15813"/>
                    </a:lnTo>
                    <a:cubicBezTo>
                      <a:pt x="41621" y="12067"/>
                      <a:pt x="34834" y="10139"/>
                      <a:pt x="27926" y="10270"/>
                    </a:cubicBezTo>
                    <a:cubicBezTo>
                      <a:pt x="25832" y="10248"/>
                      <a:pt x="23738" y="10511"/>
                      <a:pt x="21710" y="11059"/>
                    </a:cubicBezTo>
                    <a:cubicBezTo>
                      <a:pt x="20010" y="11508"/>
                      <a:pt x="18398" y="12253"/>
                      <a:pt x="16951" y="13250"/>
                    </a:cubicBezTo>
                    <a:cubicBezTo>
                      <a:pt x="15679" y="14137"/>
                      <a:pt x="14626" y="15298"/>
                      <a:pt x="13881" y="16657"/>
                    </a:cubicBezTo>
                    <a:cubicBezTo>
                      <a:pt x="13146" y="18004"/>
                      <a:pt x="12774" y="19505"/>
                      <a:pt x="12784" y="21038"/>
                    </a:cubicBezTo>
                    <a:cubicBezTo>
                      <a:pt x="12730" y="22780"/>
                      <a:pt x="13103" y="24500"/>
                      <a:pt x="13881" y="26055"/>
                    </a:cubicBezTo>
                    <a:cubicBezTo>
                      <a:pt x="14659" y="27480"/>
                      <a:pt x="15745" y="28706"/>
                      <a:pt x="17061" y="29648"/>
                    </a:cubicBezTo>
                    <a:cubicBezTo>
                      <a:pt x="18639" y="30799"/>
                      <a:pt x="20350" y="31752"/>
                      <a:pt x="22159" y="32497"/>
                    </a:cubicBezTo>
                    <a:cubicBezTo>
                      <a:pt x="24155" y="33351"/>
                      <a:pt x="26435" y="34271"/>
                      <a:pt x="28979" y="35268"/>
                    </a:cubicBezTo>
                    <a:cubicBezTo>
                      <a:pt x="32093" y="36440"/>
                      <a:pt x="35152" y="37777"/>
                      <a:pt x="38123" y="39278"/>
                    </a:cubicBezTo>
                    <a:cubicBezTo>
                      <a:pt x="40623" y="40504"/>
                      <a:pt x="42936" y="42071"/>
                      <a:pt x="45020" y="43922"/>
                    </a:cubicBezTo>
                    <a:cubicBezTo>
                      <a:pt x="46873" y="45587"/>
                      <a:pt x="48375" y="47603"/>
                      <a:pt x="49406" y="49870"/>
                    </a:cubicBezTo>
                    <a:cubicBezTo>
                      <a:pt x="50480" y="52401"/>
                      <a:pt x="51006" y="55129"/>
                      <a:pt x="50941" y="57878"/>
                    </a:cubicBezTo>
                    <a:cubicBezTo>
                      <a:pt x="51017" y="61329"/>
                      <a:pt x="50151" y="64747"/>
                      <a:pt x="48430" y="67737"/>
                    </a:cubicBezTo>
                    <a:cubicBezTo>
                      <a:pt x="46752" y="70542"/>
                      <a:pt x="44461" y="72919"/>
                      <a:pt x="41719" y="74704"/>
                    </a:cubicBezTo>
                    <a:cubicBezTo>
                      <a:pt x="38759" y="76621"/>
                      <a:pt x="35481" y="78012"/>
                      <a:pt x="32049" y="78823"/>
                    </a:cubicBezTo>
                    <a:cubicBezTo>
                      <a:pt x="28299" y="79732"/>
                      <a:pt x="24440" y="80192"/>
                      <a:pt x="20580" y="80170"/>
                    </a:cubicBezTo>
                    <a:cubicBezTo>
                      <a:pt x="13453" y="80357"/>
                      <a:pt x="6392" y="78801"/>
                      <a:pt x="0" y="75635"/>
                    </a:cubicBezTo>
                    <a:close/>
                  </a:path>
                </a:pathLst>
              </a:custGeom>
              <a:solidFill>
                <a:srgbClr val="2F2F2F"/>
              </a:solidFill>
              <a:ln w="1095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4828B869-D067-0573-174C-030299DAE920}"/>
                  </a:ext>
                </a:extLst>
              </p:cNvPr>
              <p:cNvSpPr/>
              <p:nvPr/>
            </p:nvSpPr>
            <p:spPr>
              <a:xfrm>
                <a:off x="3256955" y="3564150"/>
                <a:ext cx="12598" cy="107353"/>
              </a:xfrm>
              <a:custGeom>
                <a:avLst/>
                <a:gdLst>
                  <a:gd name="connsiteX0" fmla="*/ 12598 w 12598"/>
                  <a:gd name="connsiteY0" fmla="*/ 107354 h 107353"/>
                  <a:gd name="connsiteX1" fmla="*/ 0 w 12598"/>
                  <a:gd name="connsiteY1" fmla="*/ 107354 h 107353"/>
                  <a:gd name="connsiteX2" fmla="*/ 0 w 12598"/>
                  <a:gd name="connsiteY2" fmla="*/ 0 h 107353"/>
                  <a:gd name="connsiteX3" fmla="*/ 12598 w 12598"/>
                  <a:gd name="connsiteY3" fmla="*/ 0 h 107353"/>
                </a:gdLst>
                <a:ahLst/>
                <a:cxnLst>
                  <a:cxn ang="0">
                    <a:pos x="connsiteX0" y="connsiteY0"/>
                  </a:cxn>
                  <a:cxn ang="0">
                    <a:pos x="connsiteX1" y="connsiteY1"/>
                  </a:cxn>
                  <a:cxn ang="0">
                    <a:pos x="connsiteX2" y="connsiteY2"/>
                  </a:cxn>
                  <a:cxn ang="0">
                    <a:pos x="connsiteX3" y="connsiteY3"/>
                  </a:cxn>
                </a:cxnLst>
                <a:rect l="l" t="t" r="r" b="b"/>
                <a:pathLst>
                  <a:path w="12598" h="107353">
                    <a:moveTo>
                      <a:pt x="12598" y="107354"/>
                    </a:moveTo>
                    <a:lnTo>
                      <a:pt x="0" y="107354"/>
                    </a:lnTo>
                    <a:lnTo>
                      <a:pt x="0" y="0"/>
                    </a:lnTo>
                    <a:lnTo>
                      <a:pt x="12598" y="0"/>
                    </a:lnTo>
                    <a:close/>
                  </a:path>
                </a:pathLst>
              </a:custGeom>
              <a:solidFill>
                <a:srgbClr val="2F2F2F"/>
              </a:solidFill>
              <a:ln w="1095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C41164E-CA2B-089D-590D-A3285EB58485}"/>
                  </a:ext>
                </a:extLst>
              </p:cNvPr>
              <p:cNvSpPr/>
              <p:nvPr/>
            </p:nvSpPr>
            <p:spPr>
              <a:xfrm>
                <a:off x="3290178" y="3557972"/>
                <a:ext cx="70840" cy="115364"/>
              </a:xfrm>
              <a:custGeom>
                <a:avLst/>
                <a:gdLst>
                  <a:gd name="connsiteX0" fmla="*/ 70818 w 70840"/>
                  <a:gd name="connsiteY0" fmla="*/ 113532 h 115364"/>
                  <a:gd name="connsiteX1" fmla="*/ 58527 w 70840"/>
                  <a:gd name="connsiteY1" fmla="*/ 113532 h 115364"/>
                  <a:gd name="connsiteX2" fmla="*/ 58527 w 70840"/>
                  <a:gd name="connsiteY2" fmla="*/ 100496 h 115364"/>
                  <a:gd name="connsiteX3" fmla="*/ 58220 w 70840"/>
                  <a:gd name="connsiteY3" fmla="*/ 100496 h 115364"/>
                  <a:gd name="connsiteX4" fmla="*/ 31840 w 70840"/>
                  <a:gd name="connsiteY4" fmla="*/ 115329 h 115364"/>
                  <a:gd name="connsiteX5" fmla="*/ 8716 w 70840"/>
                  <a:gd name="connsiteY5" fmla="*/ 105031 h 115364"/>
                  <a:gd name="connsiteX6" fmla="*/ 65 w 70840"/>
                  <a:gd name="connsiteY6" fmla="*/ 76988 h 115364"/>
                  <a:gd name="connsiteX7" fmla="*/ 9659 w 70840"/>
                  <a:gd name="connsiteY7" fmla="*/ 46513 h 115364"/>
                  <a:gd name="connsiteX8" fmla="*/ 35217 w 70840"/>
                  <a:gd name="connsiteY8" fmla="*/ 35054 h 115364"/>
                  <a:gd name="connsiteX9" fmla="*/ 58242 w 70840"/>
                  <a:gd name="connsiteY9" fmla="*/ 47477 h 115364"/>
                  <a:gd name="connsiteX10" fmla="*/ 58549 w 70840"/>
                  <a:gd name="connsiteY10" fmla="*/ 47477 h 115364"/>
                  <a:gd name="connsiteX11" fmla="*/ 58549 w 70840"/>
                  <a:gd name="connsiteY11" fmla="*/ 0 h 115364"/>
                  <a:gd name="connsiteX12" fmla="*/ 70840 w 70840"/>
                  <a:gd name="connsiteY12" fmla="*/ 0 h 115364"/>
                  <a:gd name="connsiteX13" fmla="*/ 58527 w 70840"/>
                  <a:gd name="connsiteY13" fmla="*/ 78861 h 115364"/>
                  <a:gd name="connsiteX14" fmla="*/ 58527 w 70840"/>
                  <a:gd name="connsiteY14" fmla="*/ 67545 h 115364"/>
                  <a:gd name="connsiteX15" fmla="*/ 52376 w 70840"/>
                  <a:gd name="connsiteY15" fmla="*/ 51826 h 115364"/>
                  <a:gd name="connsiteX16" fmla="*/ 36785 w 70840"/>
                  <a:gd name="connsiteY16" fmla="*/ 45384 h 115364"/>
                  <a:gd name="connsiteX17" fmla="*/ 19099 w 70840"/>
                  <a:gd name="connsiteY17" fmla="*/ 53622 h 115364"/>
                  <a:gd name="connsiteX18" fmla="*/ 12652 w 70840"/>
                  <a:gd name="connsiteY18" fmla="*/ 76386 h 115364"/>
                  <a:gd name="connsiteX19" fmla="*/ 18836 w 70840"/>
                  <a:gd name="connsiteY19" fmla="*/ 97320 h 115364"/>
                  <a:gd name="connsiteX20" fmla="*/ 35436 w 70840"/>
                  <a:gd name="connsiteY20" fmla="*/ 104988 h 115364"/>
                  <a:gd name="connsiteX21" fmla="*/ 52113 w 70840"/>
                  <a:gd name="connsiteY21" fmla="*/ 97582 h 115364"/>
                  <a:gd name="connsiteX22" fmla="*/ 58527 w 70840"/>
                  <a:gd name="connsiteY22" fmla="*/ 78861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40" h="115364">
                    <a:moveTo>
                      <a:pt x="70818" y="113532"/>
                    </a:moveTo>
                    <a:lnTo>
                      <a:pt x="58527" y="113532"/>
                    </a:lnTo>
                    <a:lnTo>
                      <a:pt x="58527" y="100496"/>
                    </a:lnTo>
                    <a:lnTo>
                      <a:pt x="58220" y="100496"/>
                    </a:lnTo>
                    <a:cubicBezTo>
                      <a:pt x="53023" y="110103"/>
                      <a:pt x="42760" y="115876"/>
                      <a:pt x="31840" y="115329"/>
                    </a:cubicBezTo>
                    <a:cubicBezTo>
                      <a:pt x="22948" y="115668"/>
                      <a:pt x="14406" y="111856"/>
                      <a:pt x="8716" y="105031"/>
                    </a:cubicBezTo>
                    <a:cubicBezTo>
                      <a:pt x="2576" y="97013"/>
                      <a:pt x="-494" y="87066"/>
                      <a:pt x="65" y="76988"/>
                    </a:cubicBezTo>
                    <a:cubicBezTo>
                      <a:pt x="-494" y="66012"/>
                      <a:pt x="2916" y="55200"/>
                      <a:pt x="9659" y="46513"/>
                    </a:cubicBezTo>
                    <a:cubicBezTo>
                      <a:pt x="15930" y="38921"/>
                      <a:pt x="25371" y="34693"/>
                      <a:pt x="35217" y="35054"/>
                    </a:cubicBezTo>
                    <a:cubicBezTo>
                      <a:pt x="44646" y="34430"/>
                      <a:pt x="53593" y="39261"/>
                      <a:pt x="58242" y="47477"/>
                    </a:cubicBezTo>
                    <a:lnTo>
                      <a:pt x="58549" y="47477"/>
                    </a:lnTo>
                    <a:lnTo>
                      <a:pt x="58549" y="0"/>
                    </a:lnTo>
                    <a:lnTo>
                      <a:pt x="70840" y="0"/>
                    </a:lnTo>
                    <a:close/>
                    <a:moveTo>
                      <a:pt x="58527" y="78861"/>
                    </a:moveTo>
                    <a:lnTo>
                      <a:pt x="58527" y="67545"/>
                    </a:lnTo>
                    <a:cubicBezTo>
                      <a:pt x="58659" y="61696"/>
                      <a:pt x="56444" y="56032"/>
                      <a:pt x="52376" y="51826"/>
                    </a:cubicBezTo>
                    <a:cubicBezTo>
                      <a:pt x="48341" y="47553"/>
                      <a:pt x="42662" y="45209"/>
                      <a:pt x="36785" y="45384"/>
                    </a:cubicBezTo>
                    <a:cubicBezTo>
                      <a:pt x="29899" y="45100"/>
                      <a:pt x="23309" y="48178"/>
                      <a:pt x="19099" y="53622"/>
                    </a:cubicBezTo>
                    <a:cubicBezTo>
                      <a:pt x="14450" y="60271"/>
                      <a:pt x="12181" y="68290"/>
                      <a:pt x="12652" y="76386"/>
                    </a:cubicBezTo>
                    <a:cubicBezTo>
                      <a:pt x="12235" y="83867"/>
                      <a:pt x="14417" y="91262"/>
                      <a:pt x="18836" y="97320"/>
                    </a:cubicBezTo>
                    <a:cubicBezTo>
                      <a:pt x="22827" y="102370"/>
                      <a:pt x="29000" y="105218"/>
                      <a:pt x="35436" y="104988"/>
                    </a:cubicBezTo>
                    <a:cubicBezTo>
                      <a:pt x="41839" y="105185"/>
                      <a:pt x="47979" y="102468"/>
                      <a:pt x="52113" y="97582"/>
                    </a:cubicBezTo>
                    <a:cubicBezTo>
                      <a:pt x="56488" y="92346"/>
                      <a:pt x="58779" y="85675"/>
                      <a:pt x="58527" y="78861"/>
                    </a:cubicBezTo>
                    <a:close/>
                  </a:path>
                </a:pathLst>
              </a:custGeom>
              <a:solidFill>
                <a:srgbClr val="2F2F2F"/>
              </a:solidFill>
              <a:ln w="1095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79EAC625-6776-8A77-1A40-D946A7C92ED2}"/>
                  </a:ext>
                </a:extLst>
              </p:cNvPr>
              <p:cNvSpPr/>
              <p:nvPr/>
            </p:nvSpPr>
            <p:spPr>
              <a:xfrm>
                <a:off x="3379781" y="3592979"/>
                <a:ext cx="67094" cy="80373"/>
              </a:xfrm>
              <a:custGeom>
                <a:avLst/>
                <a:gdLst>
                  <a:gd name="connsiteX0" fmla="*/ 67022 w 67094"/>
                  <a:gd name="connsiteY0" fmla="*/ 43251 h 80373"/>
                  <a:gd name="connsiteX1" fmla="*/ 12836 w 67094"/>
                  <a:gd name="connsiteY1" fmla="*/ 43251 h 80373"/>
                  <a:gd name="connsiteX2" fmla="*/ 19722 w 67094"/>
                  <a:gd name="connsiteY2" fmla="*/ 63024 h 80373"/>
                  <a:gd name="connsiteX3" fmla="*/ 37868 w 67094"/>
                  <a:gd name="connsiteY3" fmla="*/ 69980 h 80373"/>
                  <a:gd name="connsiteX4" fmla="*/ 61705 w 67094"/>
                  <a:gd name="connsiteY4" fmla="*/ 61447 h 80373"/>
                  <a:gd name="connsiteX5" fmla="*/ 61705 w 67094"/>
                  <a:gd name="connsiteY5" fmla="*/ 72982 h 80373"/>
                  <a:gd name="connsiteX6" fmla="*/ 34940 w 67094"/>
                  <a:gd name="connsiteY6" fmla="*/ 80321 h 80373"/>
                  <a:gd name="connsiteX7" fmla="*/ 9382 w 67094"/>
                  <a:gd name="connsiteY7" fmla="*/ 69871 h 80373"/>
                  <a:gd name="connsiteX8" fmla="*/ 85 w 67094"/>
                  <a:gd name="connsiteY8" fmla="*/ 40480 h 80373"/>
                  <a:gd name="connsiteX9" fmla="*/ 10249 w 67094"/>
                  <a:gd name="connsiteY9" fmla="*/ 11308 h 80373"/>
                  <a:gd name="connsiteX10" fmla="*/ 35467 w 67094"/>
                  <a:gd name="connsiteY10" fmla="*/ 47 h 80373"/>
                  <a:gd name="connsiteX11" fmla="*/ 58777 w 67094"/>
                  <a:gd name="connsiteY11" fmla="*/ 9774 h 80373"/>
                  <a:gd name="connsiteX12" fmla="*/ 67022 w 67094"/>
                  <a:gd name="connsiteY12" fmla="*/ 36810 h 80373"/>
                  <a:gd name="connsiteX13" fmla="*/ 54424 w 67094"/>
                  <a:gd name="connsiteY13" fmla="*/ 32845 h 80373"/>
                  <a:gd name="connsiteX14" fmla="*/ 49293 w 67094"/>
                  <a:gd name="connsiteY14" fmla="*/ 16292 h 80373"/>
                  <a:gd name="connsiteX15" fmla="*/ 35236 w 67094"/>
                  <a:gd name="connsiteY15" fmla="*/ 10377 h 80373"/>
                  <a:gd name="connsiteX16" fmla="*/ 20478 w 67094"/>
                  <a:gd name="connsiteY16" fmla="*/ 16588 h 80373"/>
                  <a:gd name="connsiteX17" fmla="*/ 12979 w 67094"/>
                  <a:gd name="connsiteY17" fmla="*/ 32845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94" h="80373">
                    <a:moveTo>
                      <a:pt x="67022" y="43251"/>
                    </a:moveTo>
                    <a:lnTo>
                      <a:pt x="12836" y="43251"/>
                    </a:lnTo>
                    <a:cubicBezTo>
                      <a:pt x="12562" y="50470"/>
                      <a:pt x="15018" y="57536"/>
                      <a:pt x="19722" y="63024"/>
                    </a:cubicBezTo>
                    <a:cubicBezTo>
                      <a:pt x="24502" y="67822"/>
                      <a:pt x="31103" y="70353"/>
                      <a:pt x="37868" y="69980"/>
                    </a:cubicBezTo>
                    <a:cubicBezTo>
                      <a:pt x="46563" y="69969"/>
                      <a:pt x="54983" y="66957"/>
                      <a:pt x="61705" y="61447"/>
                    </a:cubicBezTo>
                    <a:lnTo>
                      <a:pt x="61705" y="72982"/>
                    </a:lnTo>
                    <a:cubicBezTo>
                      <a:pt x="53788" y="78218"/>
                      <a:pt x="44414" y="80781"/>
                      <a:pt x="34940" y="80321"/>
                    </a:cubicBezTo>
                    <a:cubicBezTo>
                      <a:pt x="25292" y="80814"/>
                      <a:pt x="15917" y="76980"/>
                      <a:pt x="9382" y="69871"/>
                    </a:cubicBezTo>
                    <a:cubicBezTo>
                      <a:pt x="2727" y="61567"/>
                      <a:pt x="-584" y="51095"/>
                      <a:pt x="85" y="40480"/>
                    </a:cubicBezTo>
                    <a:cubicBezTo>
                      <a:pt x="-365" y="29821"/>
                      <a:pt x="3275" y="19381"/>
                      <a:pt x="10249" y="11308"/>
                    </a:cubicBezTo>
                    <a:cubicBezTo>
                      <a:pt x="16564" y="4001"/>
                      <a:pt x="25807" y="-128"/>
                      <a:pt x="35467" y="47"/>
                    </a:cubicBezTo>
                    <a:cubicBezTo>
                      <a:pt x="44315" y="-457"/>
                      <a:pt x="52911" y="3125"/>
                      <a:pt x="58777" y="9774"/>
                    </a:cubicBezTo>
                    <a:cubicBezTo>
                      <a:pt x="64676" y="17508"/>
                      <a:pt x="67603" y="27104"/>
                      <a:pt x="67022" y="36810"/>
                    </a:cubicBezTo>
                    <a:close/>
                    <a:moveTo>
                      <a:pt x="54424" y="32845"/>
                    </a:moveTo>
                    <a:cubicBezTo>
                      <a:pt x="54753" y="26896"/>
                      <a:pt x="52933" y="21025"/>
                      <a:pt x="49293" y="16292"/>
                    </a:cubicBezTo>
                    <a:cubicBezTo>
                      <a:pt x="45751" y="12283"/>
                      <a:pt x="40576" y="10103"/>
                      <a:pt x="35236" y="10377"/>
                    </a:cubicBezTo>
                    <a:cubicBezTo>
                      <a:pt x="29667" y="10289"/>
                      <a:pt x="24305" y="12535"/>
                      <a:pt x="20478" y="16588"/>
                    </a:cubicBezTo>
                    <a:cubicBezTo>
                      <a:pt x="16279" y="21057"/>
                      <a:pt x="13648" y="26754"/>
                      <a:pt x="12979" y="32845"/>
                    </a:cubicBezTo>
                    <a:close/>
                  </a:path>
                </a:pathLst>
              </a:custGeom>
              <a:solidFill>
                <a:srgbClr val="2F2F2F"/>
              </a:solidFill>
              <a:ln w="1095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1C962349-DF8D-286E-D252-58953A1C3AEA}"/>
                  </a:ext>
                </a:extLst>
              </p:cNvPr>
              <p:cNvSpPr/>
              <p:nvPr/>
            </p:nvSpPr>
            <p:spPr>
              <a:xfrm>
                <a:off x="3465201" y="3593015"/>
                <a:ext cx="63827" cy="78521"/>
              </a:xfrm>
              <a:custGeom>
                <a:avLst/>
                <a:gdLst>
                  <a:gd name="connsiteX0" fmla="*/ 63703 w 63827"/>
                  <a:gd name="connsiteY0" fmla="*/ 78489 h 78521"/>
                  <a:gd name="connsiteX1" fmla="*/ 51412 w 63827"/>
                  <a:gd name="connsiteY1" fmla="*/ 78489 h 78521"/>
                  <a:gd name="connsiteX2" fmla="*/ 51412 w 63827"/>
                  <a:gd name="connsiteY2" fmla="*/ 34759 h 78521"/>
                  <a:gd name="connsiteX3" fmla="*/ 33573 w 63827"/>
                  <a:gd name="connsiteY3" fmla="*/ 10341 h 78521"/>
                  <a:gd name="connsiteX4" fmla="*/ 18322 w 63827"/>
                  <a:gd name="connsiteY4" fmla="*/ 17264 h 78521"/>
                  <a:gd name="connsiteX5" fmla="*/ 12291 w 63827"/>
                  <a:gd name="connsiteY5" fmla="*/ 34792 h 78521"/>
                  <a:gd name="connsiteX6" fmla="*/ 12291 w 63827"/>
                  <a:gd name="connsiteY6" fmla="*/ 78522 h 78521"/>
                  <a:gd name="connsiteX7" fmla="*/ 0 w 63827"/>
                  <a:gd name="connsiteY7" fmla="*/ 78522 h 78521"/>
                  <a:gd name="connsiteX8" fmla="*/ 0 w 63827"/>
                  <a:gd name="connsiteY8" fmla="*/ 1841 h 78521"/>
                  <a:gd name="connsiteX9" fmla="*/ 12302 w 63827"/>
                  <a:gd name="connsiteY9" fmla="*/ 1841 h 78521"/>
                  <a:gd name="connsiteX10" fmla="*/ 12302 w 63827"/>
                  <a:gd name="connsiteY10" fmla="*/ 14570 h 78521"/>
                  <a:gd name="connsiteX11" fmla="*/ 12598 w 63827"/>
                  <a:gd name="connsiteY11" fmla="*/ 14570 h 78521"/>
                  <a:gd name="connsiteX12" fmla="*/ 37816 w 63827"/>
                  <a:gd name="connsiteY12" fmla="*/ 44 h 78521"/>
                  <a:gd name="connsiteX13" fmla="*/ 57081 w 63827"/>
                  <a:gd name="connsiteY13" fmla="*/ 8161 h 78521"/>
                  <a:gd name="connsiteX14" fmla="*/ 63747 w 63827"/>
                  <a:gd name="connsiteY14" fmla="*/ 31637 h 7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27" h="78521">
                    <a:moveTo>
                      <a:pt x="63703" y="78489"/>
                    </a:moveTo>
                    <a:lnTo>
                      <a:pt x="51412" y="78489"/>
                    </a:lnTo>
                    <a:lnTo>
                      <a:pt x="51412" y="34759"/>
                    </a:lnTo>
                    <a:cubicBezTo>
                      <a:pt x="51412" y="18480"/>
                      <a:pt x="45469" y="10341"/>
                      <a:pt x="33573" y="10341"/>
                    </a:cubicBezTo>
                    <a:cubicBezTo>
                      <a:pt x="27696" y="10221"/>
                      <a:pt x="22093" y="12762"/>
                      <a:pt x="18322" y="17264"/>
                    </a:cubicBezTo>
                    <a:cubicBezTo>
                      <a:pt x="14199" y="22150"/>
                      <a:pt x="12050" y="28405"/>
                      <a:pt x="12291" y="34792"/>
                    </a:cubicBezTo>
                    <a:lnTo>
                      <a:pt x="12291" y="78522"/>
                    </a:lnTo>
                    <a:lnTo>
                      <a:pt x="0" y="78522"/>
                    </a:lnTo>
                    <a:lnTo>
                      <a:pt x="0" y="1841"/>
                    </a:lnTo>
                    <a:lnTo>
                      <a:pt x="12302" y="1841"/>
                    </a:lnTo>
                    <a:lnTo>
                      <a:pt x="12302" y="14570"/>
                    </a:lnTo>
                    <a:lnTo>
                      <a:pt x="12598" y="14570"/>
                    </a:lnTo>
                    <a:cubicBezTo>
                      <a:pt x="17576" y="5346"/>
                      <a:pt x="27334" y="-274"/>
                      <a:pt x="37816" y="44"/>
                    </a:cubicBezTo>
                    <a:cubicBezTo>
                      <a:pt x="45151" y="-405"/>
                      <a:pt x="52278" y="2597"/>
                      <a:pt x="57081" y="8161"/>
                    </a:cubicBezTo>
                    <a:cubicBezTo>
                      <a:pt x="61949" y="14986"/>
                      <a:pt x="64306" y="23279"/>
                      <a:pt x="63747" y="31637"/>
                    </a:cubicBezTo>
                    <a:close/>
                  </a:path>
                </a:pathLst>
              </a:custGeom>
              <a:solidFill>
                <a:srgbClr val="2F2F2F"/>
              </a:solidFill>
              <a:ln w="1095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FC6065FB-D39B-DF15-8E36-A337E5501493}"/>
                  </a:ext>
                </a:extLst>
              </p:cNvPr>
              <p:cNvSpPr/>
              <p:nvPr/>
            </p:nvSpPr>
            <p:spPr>
              <a:xfrm>
                <a:off x="3541448" y="3572125"/>
                <a:ext cx="44789" cy="101045"/>
              </a:xfrm>
              <a:custGeom>
                <a:avLst/>
                <a:gdLst>
                  <a:gd name="connsiteX0" fmla="*/ 44789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8 w 44789"/>
                  <a:gd name="connsiteY8" fmla="*/ 0 h 101045"/>
                  <a:gd name="connsiteX9" fmla="*/ 25448 w 44789"/>
                  <a:gd name="connsiteY9" fmla="*/ 22698 h 101045"/>
                  <a:gd name="connsiteX10" fmla="*/ 44789 w 44789"/>
                  <a:gd name="connsiteY10" fmla="*/ 22698 h 101045"/>
                  <a:gd name="connsiteX11" fmla="*/ 44789 w 44789"/>
                  <a:gd name="connsiteY11" fmla="*/ 33181 h 101045"/>
                  <a:gd name="connsiteX12" fmla="*/ 25448 w 44789"/>
                  <a:gd name="connsiteY12" fmla="*/ 33181 h 101045"/>
                  <a:gd name="connsiteX13" fmla="*/ 25448 w 44789"/>
                  <a:gd name="connsiteY13" fmla="*/ 76385 h 101045"/>
                  <a:gd name="connsiteX14" fmla="*/ 28069 w 44789"/>
                  <a:gd name="connsiteY14" fmla="*/ 87395 h 101045"/>
                  <a:gd name="connsiteX15" fmla="*/ 36764 w 44789"/>
                  <a:gd name="connsiteY15" fmla="*/ 90681 h 101045"/>
                  <a:gd name="connsiteX16" fmla="*/ 44789 w 44789"/>
                  <a:gd name="connsiteY16" fmla="*/ 88129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65"/>
                      <a:pt x="37290" y="101197"/>
                      <a:pt x="33321" y="101022"/>
                    </a:cubicBezTo>
                    <a:cubicBezTo>
                      <a:pt x="19878" y="101022"/>
                      <a:pt x="13157" y="93529"/>
                      <a:pt x="13157" y="78554"/>
                    </a:cubicBezTo>
                    <a:lnTo>
                      <a:pt x="13157" y="33181"/>
                    </a:lnTo>
                    <a:lnTo>
                      <a:pt x="0" y="33181"/>
                    </a:lnTo>
                    <a:lnTo>
                      <a:pt x="0" y="22698"/>
                    </a:lnTo>
                    <a:lnTo>
                      <a:pt x="13157" y="22698"/>
                    </a:lnTo>
                    <a:lnTo>
                      <a:pt x="13157" y="3976"/>
                    </a:lnTo>
                    <a:lnTo>
                      <a:pt x="25448" y="0"/>
                    </a:lnTo>
                    <a:lnTo>
                      <a:pt x="25448" y="22698"/>
                    </a:lnTo>
                    <a:lnTo>
                      <a:pt x="44789" y="22698"/>
                    </a:lnTo>
                    <a:lnTo>
                      <a:pt x="44789" y="33181"/>
                    </a:lnTo>
                    <a:lnTo>
                      <a:pt x="25448" y="33181"/>
                    </a:lnTo>
                    <a:lnTo>
                      <a:pt x="25448" y="76385"/>
                    </a:lnTo>
                    <a:cubicBezTo>
                      <a:pt x="25108" y="80241"/>
                      <a:pt x="26029" y="84097"/>
                      <a:pt x="28069" y="87395"/>
                    </a:cubicBezTo>
                    <a:cubicBezTo>
                      <a:pt x="30295" y="89783"/>
                      <a:pt x="33507" y="90999"/>
                      <a:pt x="36764" y="90681"/>
                    </a:cubicBezTo>
                    <a:cubicBezTo>
                      <a:pt x="39647" y="90747"/>
                      <a:pt x="42476" y="89849"/>
                      <a:pt x="44789" y="88129"/>
                    </a:cubicBezTo>
                    <a:close/>
                  </a:path>
                </a:pathLst>
              </a:custGeom>
              <a:solidFill>
                <a:srgbClr val="2F2F2F"/>
              </a:solidFill>
              <a:ln w="1095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CF0C72A7-897B-3370-4743-0AFD680CC503}"/>
                  </a:ext>
                </a:extLst>
              </p:cNvPr>
              <p:cNvSpPr/>
              <p:nvPr/>
            </p:nvSpPr>
            <p:spPr>
              <a:xfrm>
                <a:off x="3599720" y="3559394"/>
                <a:ext cx="16047" cy="112109"/>
              </a:xfrm>
              <a:custGeom>
                <a:avLst/>
                <a:gdLst>
                  <a:gd name="connsiteX0" fmla="*/ 7953 w 16047"/>
                  <a:gd name="connsiteY0" fmla="*/ 15951 h 112109"/>
                  <a:gd name="connsiteX1" fmla="*/ 2328 w 16047"/>
                  <a:gd name="connsiteY1" fmla="*/ 13706 h 112109"/>
                  <a:gd name="connsiteX2" fmla="*/ 4 w 16047"/>
                  <a:gd name="connsiteY2" fmla="*/ 8020 h 112109"/>
                  <a:gd name="connsiteX3" fmla="*/ 7744 w 16047"/>
                  <a:gd name="connsiteY3" fmla="*/ 2 h 112109"/>
                  <a:gd name="connsiteX4" fmla="*/ 7953 w 16047"/>
                  <a:gd name="connsiteY4" fmla="*/ 2 h 112109"/>
                  <a:gd name="connsiteX5" fmla="*/ 13687 w 16047"/>
                  <a:gd name="connsiteY5" fmla="*/ 2291 h 112109"/>
                  <a:gd name="connsiteX6" fmla="*/ 13720 w 16047"/>
                  <a:gd name="connsiteY6" fmla="*/ 13596 h 112109"/>
                  <a:gd name="connsiteX7" fmla="*/ 13687 w 16047"/>
                  <a:gd name="connsiteY7" fmla="*/ 13629 h 112109"/>
                  <a:gd name="connsiteX8" fmla="*/ 7953 w 16047"/>
                  <a:gd name="connsiteY8" fmla="*/ 15951 h 112109"/>
                  <a:gd name="connsiteX9" fmla="*/ 13950 w 16047"/>
                  <a:gd name="connsiteY9" fmla="*/ 112110 h 112109"/>
                  <a:gd name="connsiteX10" fmla="*/ 1681 w 16047"/>
                  <a:gd name="connsiteY10" fmla="*/ 112110 h 112109"/>
                  <a:gd name="connsiteX11" fmla="*/ 1681 w 16047"/>
                  <a:gd name="connsiteY11" fmla="*/ 35428 h 112109"/>
                  <a:gd name="connsiteX12" fmla="*/ 13983 w 16047"/>
                  <a:gd name="connsiteY12" fmla="*/ 35428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7" h="112109">
                    <a:moveTo>
                      <a:pt x="7953" y="15951"/>
                    </a:moveTo>
                    <a:cubicBezTo>
                      <a:pt x="5847" y="15995"/>
                      <a:pt x="3819" y="15185"/>
                      <a:pt x="2328" y="13706"/>
                    </a:cubicBezTo>
                    <a:cubicBezTo>
                      <a:pt x="782" y="12227"/>
                      <a:pt x="-62" y="10156"/>
                      <a:pt x="4" y="8020"/>
                    </a:cubicBezTo>
                    <a:cubicBezTo>
                      <a:pt x="-73" y="3671"/>
                      <a:pt x="3391" y="78"/>
                      <a:pt x="7744" y="2"/>
                    </a:cubicBezTo>
                    <a:cubicBezTo>
                      <a:pt x="7810" y="2"/>
                      <a:pt x="7887" y="2"/>
                      <a:pt x="7953" y="2"/>
                    </a:cubicBezTo>
                    <a:cubicBezTo>
                      <a:pt x="10091" y="-42"/>
                      <a:pt x="12163" y="790"/>
                      <a:pt x="13687" y="2291"/>
                    </a:cubicBezTo>
                    <a:cubicBezTo>
                      <a:pt x="16823" y="5402"/>
                      <a:pt x="16834" y="10474"/>
                      <a:pt x="13720" y="13596"/>
                    </a:cubicBezTo>
                    <a:cubicBezTo>
                      <a:pt x="13709" y="13607"/>
                      <a:pt x="13698" y="13618"/>
                      <a:pt x="13687" y="13629"/>
                    </a:cubicBezTo>
                    <a:cubicBezTo>
                      <a:pt x="12174" y="15152"/>
                      <a:pt x="10102" y="15995"/>
                      <a:pt x="7953" y="15951"/>
                    </a:cubicBezTo>
                    <a:close/>
                    <a:moveTo>
                      <a:pt x="13950" y="112110"/>
                    </a:moveTo>
                    <a:lnTo>
                      <a:pt x="1681" y="112110"/>
                    </a:lnTo>
                    <a:lnTo>
                      <a:pt x="1681" y="35428"/>
                    </a:lnTo>
                    <a:lnTo>
                      <a:pt x="13983" y="35428"/>
                    </a:lnTo>
                    <a:close/>
                  </a:path>
                </a:pathLst>
              </a:custGeom>
              <a:solidFill>
                <a:srgbClr val="2F2F2F"/>
              </a:solidFill>
              <a:ln w="1095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1A9A98F-E5C9-1C9C-0F7F-05A303DF4EB5}"/>
                  </a:ext>
                </a:extLst>
              </p:cNvPr>
              <p:cNvSpPr/>
              <p:nvPr/>
            </p:nvSpPr>
            <p:spPr>
              <a:xfrm>
                <a:off x="3628615" y="3572125"/>
                <a:ext cx="44789" cy="101045"/>
              </a:xfrm>
              <a:custGeom>
                <a:avLst/>
                <a:gdLst>
                  <a:gd name="connsiteX0" fmla="*/ 44790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8 w 44789"/>
                  <a:gd name="connsiteY8" fmla="*/ 0 h 101045"/>
                  <a:gd name="connsiteX9" fmla="*/ 25448 w 44789"/>
                  <a:gd name="connsiteY9" fmla="*/ 22698 h 101045"/>
                  <a:gd name="connsiteX10" fmla="*/ 44790 w 44789"/>
                  <a:gd name="connsiteY10" fmla="*/ 22698 h 101045"/>
                  <a:gd name="connsiteX11" fmla="*/ 44790 w 44789"/>
                  <a:gd name="connsiteY11" fmla="*/ 33181 h 101045"/>
                  <a:gd name="connsiteX12" fmla="*/ 25415 w 44789"/>
                  <a:gd name="connsiteY12" fmla="*/ 33181 h 101045"/>
                  <a:gd name="connsiteX13" fmla="*/ 25415 w 44789"/>
                  <a:gd name="connsiteY13" fmla="*/ 76385 h 101045"/>
                  <a:gd name="connsiteX14" fmla="*/ 28036 w 44789"/>
                  <a:gd name="connsiteY14" fmla="*/ 87395 h 101045"/>
                  <a:gd name="connsiteX15" fmla="*/ 36731 w 44789"/>
                  <a:gd name="connsiteY15" fmla="*/ 90681 h 101045"/>
                  <a:gd name="connsiteX16" fmla="*/ 44757 w 44789"/>
                  <a:gd name="connsiteY16" fmla="*/ 88129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90" y="98623"/>
                    </a:moveTo>
                    <a:cubicBezTo>
                      <a:pt x="41226" y="100365"/>
                      <a:pt x="37290" y="101197"/>
                      <a:pt x="33321" y="101022"/>
                    </a:cubicBezTo>
                    <a:cubicBezTo>
                      <a:pt x="19878" y="101022"/>
                      <a:pt x="13157" y="93529"/>
                      <a:pt x="13157" y="78554"/>
                    </a:cubicBezTo>
                    <a:lnTo>
                      <a:pt x="13157" y="33181"/>
                    </a:lnTo>
                    <a:lnTo>
                      <a:pt x="0" y="33181"/>
                    </a:lnTo>
                    <a:lnTo>
                      <a:pt x="0" y="22698"/>
                    </a:lnTo>
                    <a:lnTo>
                      <a:pt x="13157" y="22698"/>
                    </a:lnTo>
                    <a:lnTo>
                      <a:pt x="13157" y="3976"/>
                    </a:lnTo>
                    <a:lnTo>
                      <a:pt x="25448" y="0"/>
                    </a:lnTo>
                    <a:lnTo>
                      <a:pt x="25448" y="22698"/>
                    </a:lnTo>
                    <a:lnTo>
                      <a:pt x="44790" y="22698"/>
                    </a:lnTo>
                    <a:lnTo>
                      <a:pt x="44790" y="33181"/>
                    </a:lnTo>
                    <a:lnTo>
                      <a:pt x="25415" y="33181"/>
                    </a:lnTo>
                    <a:lnTo>
                      <a:pt x="25415" y="76385"/>
                    </a:lnTo>
                    <a:cubicBezTo>
                      <a:pt x="25076" y="80241"/>
                      <a:pt x="25997" y="84097"/>
                      <a:pt x="28036" y="87395"/>
                    </a:cubicBezTo>
                    <a:cubicBezTo>
                      <a:pt x="30262" y="89783"/>
                      <a:pt x="33474" y="90999"/>
                      <a:pt x="36731" y="90681"/>
                    </a:cubicBezTo>
                    <a:cubicBezTo>
                      <a:pt x="39614" y="90747"/>
                      <a:pt x="42443" y="89849"/>
                      <a:pt x="44757" y="88129"/>
                    </a:cubicBezTo>
                    <a:close/>
                  </a:path>
                </a:pathLst>
              </a:custGeom>
              <a:solidFill>
                <a:srgbClr val="2F2F2F"/>
              </a:solidFill>
              <a:ln w="1095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B049226B-74E8-BDD0-9382-25CEA5090282}"/>
                  </a:ext>
                </a:extLst>
              </p:cNvPr>
              <p:cNvSpPr/>
              <p:nvPr/>
            </p:nvSpPr>
            <p:spPr>
              <a:xfrm>
                <a:off x="3682921" y="3594823"/>
                <a:ext cx="72474" cy="112782"/>
              </a:xfrm>
              <a:custGeom>
                <a:avLst/>
                <a:gdLst>
                  <a:gd name="connsiteX0" fmla="*/ 72474 w 72474"/>
                  <a:gd name="connsiteY0" fmla="*/ 0 h 112782"/>
                  <a:gd name="connsiteX1" fmla="*/ 37180 w 72474"/>
                  <a:gd name="connsiteY1" fmla="*/ 88961 h 112782"/>
                  <a:gd name="connsiteX2" fmla="*/ 10647 w 72474"/>
                  <a:gd name="connsiteY2" fmla="*/ 112776 h 112782"/>
                  <a:gd name="connsiteX3" fmla="*/ 2620 w 72474"/>
                  <a:gd name="connsiteY3" fmla="*/ 111801 h 112782"/>
                  <a:gd name="connsiteX4" fmla="*/ 2620 w 72474"/>
                  <a:gd name="connsiteY4" fmla="*/ 100847 h 112782"/>
                  <a:gd name="connsiteX5" fmla="*/ 9890 w 72474"/>
                  <a:gd name="connsiteY5" fmla="*/ 102194 h 112782"/>
                  <a:gd name="connsiteX6" fmla="*/ 23837 w 72474"/>
                  <a:gd name="connsiteY6" fmla="*/ 91108 h 112782"/>
                  <a:gd name="connsiteX7" fmla="*/ 29977 w 72474"/>
                  <a:gd name="connsiteY7" fmla="*/ 76583 h 112782"/>
                  <a:gd name="connsiteX8" fmla="*/ 0 w 72474"/>
                  <a:gd name="connsiteY8" fmla="*/ 55 h 112782"/>
                  <a:gd name="connsiteX9" fmla="*/ 13640 w 72474"/>
                  <a:gd name="connsiteY9" fmla="*/ 55 h 112782"/>
                  <a:gd name="connsiteX10" fmla="*/ 34406 w 72474"/>
                  <a:gd name="connsiteY10" fmla="*/ 59001 h 112782"/>
                  <a:gd name="connsiteX11" fmla="*/ 35974 w 72474"/>
                  <a:gd name="connsiteY11" fmla="*/ 64850 h 112782"/>
                  <a:gd name="connsiteX12" fmla="*/ 36424 w 72474"/>
                  <a:gd name="connsiteY12" fmla="*/ 64850 h 112782"/>
                  <a:gd name="connsiteX13" fmla="*/ 37926 w 72474"/>
                  <a:gd name="connsiteY13" fmla="*/ 59154 h 112782"/>
                  <a:gd name="connsiteX14" fmla="*/ 59734 w 72474"/>
                  <a:gd name="connsiteY14" fmla="*/ 0 h 1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74" h="112782">
                    <a:moveTo>
                      <a:pt x="72474" y="0"/>
                    </a:moveTo>
                    <a:lnTo>
                      <a:pt x="37180" y="88961"/>
                    </a:lnTo>
                    <a:cubicBezTo>
                      <a:pt x="30876" y="104834"/>
                      <a:pt x="22027" y="112765"/>
                      <a:pt x="10647" y="112776"/>
                    </a:cubicBezTo>
                    <a:cubicBezTo>
                      <a:pt x="7938" y="112831"/>
                      <a:pt x="5241" y="112502"/>
                      <a:pt x="2620" y="111801"/>
                    </a:cubicBezTo>
                    <a:lnTo>
                      <a:pt x="2620" y="100847"/>
                    </a:lnTo>
                    <a:cubicBezTo>
                      <a:pt x="4956" y="101690"/>
                      <a:pt x="7412" y="102140"/>
                      <a:pt x="9890" y="102194"/>
                    </a:cubicBezTo>
                    <a:cubicBezTo>
                      <a:pt x="16468" y="101942"/>
                      <a:pt x="22115" y="97451"/>
                      <a:pt x="23837" y="91108"/>
                    </a:cubicBezTo>
                    <a:lnTo>
                      <a:pt x="29977" y="76583"/>
                    </a:lnTo>
                    <a:lnTo>
                      <a:pt x="0" y="55"/>
                    </a:lnTo>
                    <a:lnTo>
                      <a:pt x="13640" y="55"/>
                    </a:lnTo>
                    <a:lnTo>
                      <a:pt x="34406" y="59001"/>
                    </a:lnTo>
                    <a:cubicBezTo>
                      <a:pt x="34659" y="59735"/>
                      <a:pt x="35185" y="61685"/>
                      <a:pt x="35974" y="64850"/>
                    </a:cubicBezTo>
                    <a:lnTo>
                      <a:pt x="36424" y="64850"/>
                    </a:lnTo>
                    <a:cubicBezTo>
                      <a:pt x="36687" y="63645"/>
                      <a:pt x="37180" y="61750"/>
                      <a:pt x="37926" y="59154"/>
                    </a:cubicBezTo>
                    <a:lnTo>
                      <a:pt x="59734" y="0"/>
                    </a:lnTo>
                    <a:close/>
                  </a:path>
                </a:pathLst>
              </a:custGeom>
              <a:solidFill>
                <a:srgbClr val="2F2F2F"/>
              </a:solidFill>
              <a:ln w="1095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2D80BC5-0CEB-44C0-284D-388F8ADCE131}"/>
                  </a:ext>
                </a:extLst>
              </p:cNvPr>
              <p:cNvSpPr/>
              <p:nvPr/>
            </p:nvSpPr>
            <p:spPr>
              <a:xfrm>
                <a:off x="3804924" y="3593018"/>
                <a:ext cx="60663" cy="80326"/>
              </a:xfrm>
              <a:custGeom>
                <a:avLst/>
                <a:gdLst>
                  <a:gd name="connsiteX0" fmla="*/ 60653 w 60663"/>
                  <a:gd name="connsiteY0" fmla="*/ 78486 h 80326"/>
                  <a:gd name="connsiteX1" fmla="*/ 48362 w 60663"/>
                  <a:gd name="connsiteY1" fmla="*/ 78486 h 80326"/>
                  <a:gd name="connsiteX2" fmla="*/ 48362 w 60663"/>
                  <a:gd name="connsiteY2" fmla="*/ 66502 h 80326"/>
                  <a:gd name="connsiteX3" fmla="*/ 48066 w 60663"/>
                  <a:gd name="connsiteY3" fmla="*/ 66502 h 80326"/>
                  <a:gd name="connsiteX4" fmla="*/ 24448 w 60663"/>
                  <a:gd name="connsiteY4" fmla="*/ 80283 h 80326"/>
                  <a:gd name="connsiteX5" fmla="*/ 6511 w 60663"/>
                  <a:gd name="connsiteY5" fmla="*/ 74214 h 80326"/>
                  <a:gd name="connsiteX6" fmla="*/ 20 w 60663"/>
                  <a:gd name="connsiteY6" fmla="*/ 58111 h 80326"/>
                  <a:gd name="connsiteX7" fmla="*/ 25348 w 60663"/>
                  <a:gd name="connsiteY7" fmla="*/ 33102 h 80326"/>
                  <a:gd name="connsiteX8" fmla="*/ 48373 w 60663"/>
                  <a:gd name="connsiteY8" fmla="*/ 29882 h 80326"/>
                  <a:gd name="connsiteX9" fmla="*/ 32562 w 60663"/>
                  <a:gd name="connsiteY9" fmla="*/ 10339 h 80326"/>
                  <a:gd name="connsiteX10" fmla="*/ 7519 w 60663"/>
                  <a:gd name="connsiteY10" fmla="*/ 19770 h 80326"/>
                  <a:gd name="connsiteX11" fmla="*/ 7519 w 60663"/>
                  <a:gd name="connsiteY11" fmla="*/ 7195 h 80326"/>
                  <a:gd name="connsiteX12" fmla="*/ 33604 w 60663"/>
                  <a:gd name="connsiteY12" fmla="*/ 9 h 80326"/>
                  <a:gd name="connsiteX13" fmla="*/ 60664 w 60663"/>
                  <a:gd name="connsiteY13" fmla="*/ 28611 h 80326"/>
                  <a:gd name="connsiteX14" fmla="*/ 48362 w 60663"/>
                  <a:gd name="connsiteY14" fmla="*/ 39697 h 80326"/>
                  <a:gd name="connsiteX15" fmla="*/ 29854 w 60663"/>
                  <a:gd name="connsiteY15" fmla="*/ 42238 h 80326"/>
                  <a:gd name="connsiteX16" fmla="*/ 16960 w 60663"/>
                  <a:gd name="connsiteY16" fmla="*/ 46467 h 80326"/>
                  <a:gd name="connsiteX17" fmla="*/ 12574 w 60663"/>
                  <a:gd name="connsiteY17" fmla="*/ 57213 h 80326"/>
                  <a:gd name="connsiteX18" fmla="*/ 16598 w 60663"/>
                  <a:gd name="connsiteY18" fmla="*/ 66393 h 80326"/>
                  <a:gd name="connsiteX19" fmla="*/ 27266 w 60663"/>
                  <a:gd name="connsiteY19" fmla="*/ 69942 h 80326"/>
                  <a:gd name="connsiteX20" fmla="*/ 42375 w 60663"/>
                  <a:gd name="connsiteY20" fmla="*/ 63545 h 80326"/>
                  <a:gd name="connsiteX21" fmla="*/ 48329 w 60663"/>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3" h="80326">
                    <a:moveTo>
                      <a:pt x="60653" y="78486"/>
                    </a:moveTo>
                    <a:lnTo>
                      <a:pt x="48362" y="78486"/>
                    </a:lnTo>
                    <a:lnTo>
                      <a:pt x="48362" y="66502"/>
                    </a:lnTo>
                    <a:lnTo>
                      <a:pt x="48066" y="66502"/>
                    </a:lnTo>
                    <a:cubicBezTo>
                      <a:pt x="43494" y="75244"/>
                      <a:pt x="34316" y="80590"/>
                      <a:pt x="24448" y="80283"/>
                    </a:cubicBezTo>
                    <a:cubicBezTo>
                      <a:pt x="17903" y="80666"/>
                      <a:pt x="11478" y="78486"/>
                      <a:pt x="6511" y="74214"/>
                    </a:cubicBezTo>
                    <a:cubicBezTo>
                      <a:pt x="2125" y="70030"/>
                      <a:pt x="-243" y="64158"/>
                      <a:pt x="20" y="58111"/>
                    </a:cubicBezTo>
                    <a:cubicBezTo>
                      <a:pt x="20" y="43783"/>
                      <a:pt x="8462" y="35446"/>
                      <a:pt x="25348" y="33102"/>
                    </a:cubicBezTo>
                    <a:lnTo>
                      <a:pt x="48373" y="29882"/>
                    </a:lnTo>
                    <a:cubicBezTo>
                      <a:pt x="48373" y="16857"/>
                      <a:pt x="43099" y="10350"/>
                      <a:pt x="32562" y="10339"/>
                    </a:cubicBezTo>
                    <a:cubicBezTo>
                      <a:pt x="23341" y="10328"/>
                      <a:pt x="14438" y="13680"/>
                      <a:pt x="7519" y="19770"/>
                    </a:cubicBezTo>
                    <a:lnTo>
                      <a:pt x="7519" y="7195"/>
                    </a:lnTo>
                    <a:cubicBezTo>
                      <a:pt x="15337" y="2331"/>
                      <a:pt x="24394" y="-167"/>
                      <a:pt x="33604" y="9"/>
                    </a:cubicBezTo>
                    <a:cubicBezTo>
                      <a:pt x="51651" y="9"/>
                      <a:pt x="60675" y="9539"/>
                      <a:pt x="60664" y="28611"/>
                    </a:cubicBezTo>
                    <a:close/>
                    <a:moveTo>
                      <a:pt x="48362" y="39697"/>
                    </a:moveTo>
                    <a:lnTo>
                      <a:pt x="29854" y="42238"/>
                    </a:lnTo>
                    <a:cubicBezTo>
                      <a:pt x="25293" y="42654"/>
                      <a:pt x="20885" y="44100"/>
                      <a:pt x="16960" y="46467"/>
                    </a:cubicBezTo>
                    <a:cubicBezTo>
                      <a:pt x="13780" y="49085"/>
                      <a:pt x="12136" y="53127"/>
                      <a:pt x="12574" y="57213"/>
                    </a:cubicBezTo>
                    <a:cubicBezTo>
                      <a:pt x="12464" y="60718"/>
                      <a:pt x="13944" y="64092"/>
                      <a:pt x="16598" y="66393"/>
                    </a:cubicBezTo>
                    <a:cubicBezTo>
                      <a:pt x="19580" y="68868"/>
                      <a:pt x="23396" y="70139"/>
                      <a:pt x="27266" y="69942"/>
                    </a:cubicBezTo>
                    <a:cubicBezTo>
                      <a:pt x="32990" y="70106"/>
                      <a:pt x="38505" y="67762"/>
                      <a:pt x="42375" y="63545"/>
                    </a:cubicBezTo>
                    <a:cubicBezTo>
                      <a:pt x="46399" y="59119"/>
                      <a:pt x="48537" y="53302"/>
                      <a:pt x="48329" y="47332"/>
                    </a:cubicBezTo>
                    <a:close/>
                  </a:path>
                </a:pathLst>
              </a:custGeom>
              <a:solidFill>
                <a:srgbClr val="2F2F2F"/>
              </a:solidFill>
              <a:ln w="1095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B7F232C2-FB13-C45F-B764-F57A79AD3AFD}"/>
                  </a:ext>
                </a:extLst>
              </p:cNvPr>
              <p:cNvSpPr/>
              <p:nvPr/>
            </p:nvSpPr>
            <p:spPr>
              <a:xfrm>
                <a:off x="3887692" y="3593013"/>
                <a:ext cx="63819" cy="78523"/>
              </a:xfrm>
              <a:custGeom>
                <a:avLst/>
                <a:gdLst>
                  <a:gd name="connsiteX0" fmla="*/ 63758 w 63819"/>
                  <a:gd name="connsiteY0" fmla="*/ 78491 h 78523"/>
                  <a:gd name="connsiteX1" fmla="*/ 51412 w 63819"/>
                  <a:gd name="connsiteY1" fmla="*/ 78491 h 78523"/>
                  <a:gd name="connsiteX2" fmla="*/ 51412 w 63819"/>
                  <a:gd name="connsiteY2" fmla="*/ 34761 h 78523"/>
                  <a:gd name="connsiteX3" fmla="*/ 33573 w 63819"/>
                  <a:gd name="connsiteY3" fmla="*/ 10343 h 78523"/>
                  <a:gd name="connsiteX4" fmla="*/ 18321 w 63819"/>
                  <a:gd name="connsiteY4" fmla="*/ 17266 h 78523"/>
                  <a:gd name="connsiteX5" fmla="*/ 12291 w 63819"/>
                  <a:gd name="connsiteY5" fmla="*/ 34794 h 78523"/>
                  <a:gd name="connsiteX6" fmla="*/ 12291 w 63819"/>
                  <a:gd name="connsiteY6" fmla="*/ 78524 h 78523"/>
                  <a:gd name="connsiteX7" fmla="*/ 0 w 63819"/>
                  <a:gd name="connsiteY7" fmla="*/ 78524 h 78523"/>
                  <a:gd name="connsiteX8" fmla="*/ 0 w 63819"/>
                  <a:gd name="connsiteY8" fmla="*/ 1843 h 78523"/>
                  <a:gd name="connsiteX9" fmla="*/ 12291 w 63819"/>
                  <a:gd name="connsiteY9" fmla="*/ 1843 h 78523"/>
                  <a:gd name="connsiteX10" fmla="*/ 12291 w 63819"/>
                  <a:gd name="connsiteY10" fmla="*/ 14572 h 78523"/>
                  <a:gd name="connsiteX11" fmla="*/ 12587 w 63819"/>
                  <a:gd name="connsiteY11" fmla="*/ 14572 h 78523"/>
                  <a:gd name="connsiteX12" fmla="*/ 37805 w 63819"/>
                  <a:gd name="connsiteY12" fmla="*/ 46 h 78523"/>
                  <a:gd name="connsiteX13" fmla="*/ 57070 w 63819"/>
                  <a:gd name="connsiteY13" fmla="*/ 8163 h 78523"/>
                  <a:gd name="connsiteX14" fmla="*/ 63736 w 63819"/>
                  <a:gd name="connsiteY14" fmla="*/ 31639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9" h="78523">
                    <a:moveTo>
                      <a:pt x="63758" y="78491"/>
                    </a:moveTo>
                    <a:lnTo>
                      <a:pt x="51412" y="78491"/>
                    </a:lnTo>
                    <a:lnTo>
                      <a:pt x="51412" y="34761"/>
                    </a:lnTo>
                    <a:cubicBezTo>
                      <a:pt x="51412" y="18482"/>
                      <a:pt x="45469" y="10343"/>
                      <a:pt x="33573" y="10343"/>
                    </a:cubicBezTo>
                    <a:cubicBezTo>
                      <a:pt x="27707" y="10223"/>
                      <a:pt x="22093" y="12764"/>
                      <a:pt x="18321" y="17266"/>
                    </a:cubicBezTo>
                    <a:cubicBezTo>
                      <a:pt x="14199" y="22152"/>
                      <a:pt x="12050" y="28407"/>
                      <a:pt x="12291" y="34794"/>
                    </a:cubicBezTo>
                    <a:lnTo>
                      <a:pt x="12291" y="78524"/>
                    </a:lnTo>
                    <a:lnTo>
                      <a:pt x="0" y="78524"/>
                    </a:lnTo>
                    <a:lnTo>
                      <a:pt x="0" y="1843"/>
                    </a:lnTo>
                    <a:lnTo>
                      <a:pt x="12291" y="1843"/>
                    </a:lnTo>
                    <a:lnTo>
                      <a:pt x="12291" y="14572"/>
                    </a:lnTo>
                    <a:lnTo>
                      <a:pt x="12587" y="14572"/>
                    </a:lnTo>
                    <a:cubicBezTo>
                      <a:pt x="17565" y="5359"/>
                      <a:pt x="27323" y="-272"/>
                      <a:pt x="37805" y="46"/>
                    </a:cubicBezTo>
                    <a:cubicBezTo>
                      <a:pt x="45140" y="-414"/>
                      <a:pt x="52278" y="2598"/>
                      <a:pt x="57070" y="8163"/>
                    </a:cubicBezTo>
                    <a:cubicBezTo>
                      <a:pt x="61949" y="14977"/>
                      <a:pt x="64306" y="23280"/>
                      <a:pt x="63736" y="31639"/>
                    </a:cubicBezTo>
                    <a:close/>
                  </a:path>
                </a:pathLst>
              </a:custGeom>
              <a:solidFill>
                <a:srgbClr val="2F2F2F"/>
              </a:solidFill>
              <a:ln w="1095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CE5AF76-8B53-C8A8-DC40-F303AEB7DC5D}"/>
                  </a:ext>
                </a:extLst>
              </p:cNvPr>
              <p:cNvSpPr/>
              <p:nvPr/>
            </p:nvSpPr>
            <p:spPr>
              <a:xfrm>
                <a:off x="3969159" y="3557972"/>
                <a:ext cx="70818" cy="115364"/>
              </a:xfrm>
              <a:custGeom>
                <a:avLst/>
                <a:gdLst>
                  <a:gd name="connsiteX0" fmla="*/ 70818 w 70818"/>
                  <a:gd name="connsiteY0" fmla="*/ 113532 h 115364"/>
                  <a:gd name="connsiteX1" fmla="*/ 58527 w 70818"/>
                  <a:gd name="connsiteY1" fmla="*/ 113532 h 115364"/>
                  <a:gd name="connsiteX2" fmla="*/ 58527 w 70818"/>
                  <a:gd name="connsiteY2" fmla="*/ 100496 h 115364"/>
                  <a:gd name="connsiteX3" fmla="*/ 58231 w 70818"/>
                  <a:gd name="connsiteY3" fmla="*/ 100496 h 115364"/>
                  <a:gd name="connsiteX4" fmla="*/ 31850 w 70818"/>
                  <a:gd name="connsiteY4" fmla="*/ 115329 h 115364"/>
                  <a:gd name="connsiteX5" fmla="*/ 8727 w 70818"/>
                  <a:gd name="connsiteY5" fmla="*/ 105031 h 115364"/>
                  <a:gd name="connsiteX6" fmla="*/ 65 w 70818"/>
                  <a:gd name="connsiteY6" fmla="*/ 76988 h 115364"/>
                  <a:gd name="connsiteX7" fmla="*/ 9659 w 70818"/>
                  <a:gd name="connsiteY7" fmla="*/ 46513 h 115364"/>
                  <a:gd name="connsiteX8" fmla="*/ 35217 w 70818"/>
                  <a:gd name="connsiteY8" fmla="*/ 35054 h 115364"/>
                  <a:gd name="connsiteX9" fmla="*/ 58242 w 70818"/>
                  <a:gd name="connsiteY9" fmla="*/ 47477 h 115364"/>
                  <a:gd name="connsiteX10" fmla="*/ 58538 w 70818"/>
                  <a:gd name="connsiteY10" fmla="*/ 47477 h 115364"/>
                  <a:gd name="connsiteX11" fmla="*/ 58538 w 70818"/>
                  <a:gd name="connsiteY11" fmla="*/ 0 h 115364"/>
                  <a:gd name="connsiteX12" fmla="*/ 70818 w 70818"/>
                  <a:gd name="connsiteY12" fmla="*/ 0 h 115364"/>
                  <a:gd name="connsiteX13" fmla="*/ 58527 w 70818"/>
                  <a:gd name="connsiteY13" fmla="*/ 78861 h 115364"/>
                  <a:gd name="connsiteX14" fmla="*/ 58527 w 70818"/>
                  <a:gd name="connsiteY14" fmla="*/ 67545 h 115364"/>
                  <a:gd name="connsiteX15" fmla="*/ 52387 w 70818"/>
                  <a:gd name="connsiteY15" fmla="*/ 51826 h 115364"/>
                  <a:gd name="connsiteX16" fmla="*/ 36796 w 70818"/>
                  <a:gd name="connsiteY16" fmla="*/ 45384 h 115364"/>
                  <a:gd name="connsiteX17" fmla="*/ 19110 w 70818"/>
                  <a:gd name="connsiteY17" fmla="*/ 53622 h 115364"/>
                  <a:gd name="connsiteX18" fmla="*/ 12663 w 70818"/>
                  <a:gd name="connsiteY18" fmla="*/ 76386 h 115364"/>
                  <a:gd name="connsiteX19" fmla="*/ 18847 w 70818"/>
                  <a:gd name="connsiteY19" fmla="*/ 97320 h 115364"/>
                  <a:gd name="connsiteX20" fmla="*/ 35447 w 70818"/>
                  <a:gd name="connsiteY20" fmla="*/ 104988 h 115364"/>
                  <a:gd name="connsiteX21" fmla="*/ 52124 w 70818"/>
                  <a:gd name="connsiteY21" fmla="*/ 97582 h 115364"/>
                  <a:gd name="connsiteX22" fmla="*/ 58527 w 70818"/>
                  <a:gd name="connsiteY22" fmla="*/ 78861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18" h="115364">
                    <a:moveTo>
                      <a:pt x="70818" y="113532"/>
                    </a:moveTo>
                    <a:lnTo>
                      <a:pt x="58527" y="113532"/>
                    </a:lnTo>
                    <a:lnTo>
                      <a:pt x="58527" y="100496"/>
                    </a:lnTo>
                    <a:lnTo>
                      <a:pt x="58231" y="100496"/>
                    </a:lnTo>
                    <a:cubicBezTo>
                      <a:pt x="53034" y="110103"/>
                      <a:pt x="42771" y="115876"/>
                      <a:pt x="31850" y="115329"/>
                    </a:cubicBezTo>
                    <a:cubicBezTo>
                      <a:pt x="22958" y="115657"/>
                      <a:pt x="14417" y="111856"/>
                      <a:pt x="8727" y="105031"/>
                    </a:cubicBezTo>
                    <a:cubicBezTo>
                      <a:pt x="2576" y="97013"/>
                      <a:pt x="-494" y="87066"/>
                      <a:pt x="65" y="76988"/>
                    </a:cubicBezTo>
                    <a:cubicBezTo>
                      <a:pt x="-484" y="66012"/>
                      <a:pt x="2916" y="55200"/>
                      <a:pt x="9659" y="46513"/>
                    </a:cubicBezTo>
                    <a:cubicBezTo>
                      <a:pt x="15930" y="38932"/>
                      <a:pt x="25382" y="34693"/>
                      <a:pt x="35217" y="35054"/>
                    </a:cubicBezTo>
                    <a:cubicBezTo>
                      <a:pt x="44646" y="34441"/>
                      <a:pt x="53593" y="39261"/>
                      <a:pt x="58242" y="47477"/>
                    </a:cubicBezTo>
                    <a:lnTo>
                      <a:pt x="58538" y="47477"/>
                    </a:lnTo>
                    <a:lnTo>
                      <a:pt x="58538" y="0"/>
                    </a:lnTo>
                    <a:lnTo>
                      <a:pt x="70818" y="0"/>
                    </a:lnTo>
                    <a:close/>
                    <a:moveTo>
                      <a:pt x="58527" y="78861"/>
                    </a:moveTo>
                    <a:lnTo>
                      <a:pt x="58527" y="67545"/>
                    </a:lnTo>
                    <a:cubicBezTo>
                      <a:pt x="58658" y="61696"/>
                      <a:pt x="56455" y="56032"/>
                      <a:pt x="52387" y="51826"/>
                    </a:cubicBezTo>
                    <a:cubicBezTo>
                      <a:pt x="48352" y="47553"/>
                      <a:pt x="42672" y="45209"/>
                      <a:pt x="36796" y="45384"/>
                    </a:cubicBezTo>
                    <a:cubicBezTo>
                      <a:pt x="29910" y="45100"/>
                      <a:pt x="23320" y="48167"/>
                      <a:pt x="19110" y="53622"/>
                    </a:cubicBezTo>
                    <a:cubicBezTo>
                      <a:pt x="14461" y="60271"/>
                      <a:pt x="12191" y="68290"/>
                      <a:pt x="12663" y="76386"/>
                    </a:cubicBezTo>
                    <a:cubicBezTo>
                      <a:pt x="12246" y="83867"/>
                      <a:pt x="14428" y="91262"/>
                      <a:pt x="18847" y="97320"/>
                    </a:cubicBezTo>
                    <a:cubicBezTo>
                      <a:pt x="22838" y="102370"/>
                      <a:pt x="29011" y="105218"/>
                      <a:pt x="35447" y="104988"/>
                    </a:cubicBezTo>
                    <a:cubicBezTo>
                      <a:pt x="41850" y="105196"/>
                      <a:pt x="47990" y="102468"/>
                      <a:pt x="52124" y="97582"/>
                    </a:cubicBezTo>
                    <a:cubicBezTo>
                      <a:pt x="56499" y="92346"/>
                      <a:pt x="58779" y="85675"/>
                      <a:pt x="58527" y="78861"/>
                    </a:cubicBezTo>
                    <a:close/>
                  </a:path>
                </a:pathLst>
              </a:custGeom>
              <a:solidFill>
                <a:srgbClr val="2F2F2F"/>
              </a:solidFill>
              <a:ln w="1095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78F097E-F435-E274-0B3F-8ABF65B85496}"/>
                  </a:ext>
                </a:extLst>
              </p:cNvPr>
              <p:cNvSpPr/>
              <p:nvPr/>
            </p:nvSpPr>
            <p:spPr>
              <a:xfrm>
                <a:off x="4101597" y="3557972"/>
                <a:ext cx="70828" cy="115364"/>
              </a:xfrm>
              <a:custGeom>
                <a:avLst/>
                <a:gdLst>
                  <a:gd name="connsiteX0" fmla="*/ 70818 w 70828"/>
                  <a:gd name="connsiteY0" fmla="*/ 113532 h 115364"/>
                  <a:gd name="connsiteX1" fmla="*/ 58527 w 70828"/>
                  <a:gd name="connsiteY1" fmla="*/ 113532 h 115364"/>
                  <a:gd name="connsiteX2" fmla="*/ 58527 w 70828"/>
                  <a:gd name="connsiteY2" fmla="*/ 100496 h 115364"/>
                  <a:gd name="connsiteX3" fmla="*/ 58231 w 70828"/>
                  <a:gd name="connsiteY3" fmla="*/ 100496 h 115364"/>
                  <a:gd name="connsiteX4" fmla="*/ 31851 w 70828"/>
                  <a:gd name="connsiteY4" fmla="*/ 115329 h 115364"/>
                  <a:gd name="connsiteX5" fmla="*/ 8727 w 70828"/>
                  <a:gd name="connsiteY5" fmla="*/ 105031 h 115364"/>
                  <a:gd name="connsiteX6" fmla="*/ 65 w 70828"/>
                  <a:gd name="connsiteY6" fmla="*/ 76988 h 115364"/>
                  <a:gd name="connsiteX7" fmla="*/ 9659 w 70828"/>
                  <a:gd name="connsiteY7" fmla="*/ 46513 h 115364"/>
                  <a:gd name="connsiteX8" fmla="*/ 35217 w 70828"/>
                  <a:gd name="connsiteY8" fmla="*/ 35054 h 115364"/>
                  <a:gd name="connsiteX9" fmla="*/ 58242 w 70828"/>
                  <a:gd name="connsiteY9" fmla="*/ 47477 h 115364"/>
                  <a:gd name="connsiteX10" fmla="*/ 58538 w 70828"/>
                  <a:gd name="connsiteY10" fmla="*/ 47477 h 115364"/>
                  <a:gd name="connsiteX11" fmla="*/ 58538 w 70828"/>
                  <a:gd name="connsiteY11" fmla="*/ 0 h 115364"/>
                  <a:gd name="connsiteX12" fmla="*/ 70829 w 70828"/>
                  <a:gd name="connsiteY12" fmla="*/ 0 h 115364"/>
                  <a:gd name="connsiteX13" fmla="*/ 58527 w 70828"/>
                  <a:gd name="connsiteY13" fmla="*/ 78861 h 115364"/>
                  <a:gd name="connsiteX14" fmla="*/ 58527 w 70828"/>
                  <a:gd name="connsiteY14" fmla="*/ 67545 h 115364"/>
                  <a:gd name="connsiteX15" fmla="*/ 52387 w 70828"/>
                  <a:gd name="connsiteY15" fmla="*/ 51826 h 115364"/>
                  <a:gd name="connsiteX16" fmla="*/ 36795 w 70828"/>
                  <a:gd name="connsiteY16" fmla="*/ 45384 h 115364"/>
                  <a:gd name="connsiteX17" fmla="*/ 19110 w 70828"/>
                  <a:gd name="connsiteY17" fmla="*/ 53622 h 115364"/>
                  <a:gd name="connsiteX18" fmla="*/ 12663 w 70828"/>
                  <a:gd name="connsiteY18" fmla="*/ 76386 h 115364"/>
                  <a:gd name="connsiteX19" fmla="*/ 18847 w 70828"/>
                  <a:gd name="connsiteY19" fmla="*/ 97320 h 115364"/>
                  <a:gd name="connsiteX20" fmla="*/ 35447 w 70828"/>
                  <a:gd name="connsiteY20" fmla="*/ 104988 h 115364"/>
                  <a:gd name="connsiteX21" fmla="*/ 52124 w 70828"/>
                  <a:gd name="connsiteY21" fmla="*/ 97582 h 115364"/>
                  <a:gd name="connsiteX22" fmla="*/ 58527 w 70828"/>
                  <a:gd name="connsiteY22" fmla="*/ 78861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28" h="115364">
                    <a:moveTo>
                      <a:pt x="70818" y="113532"/>
                    </a:moveTo>
                    <a:lnTo>
                      <a:pt x="58527" y="113532"/>
                    </a:lnTo>
                    <a:lnTo>
                      <a:pt x="58527" y="100496"/>
                    </a:lnTo>
                    <a:lnTo>
                      <a:pt x="58231" y="100496"/>
                    </a:lnTo>
                    <a:cubicBezTo>
                      <a:pt x="53034" y="110103"/>
                      <a:pt x="42771" y="115876"/>
                      <a:pt x="31851" y="115329"/>
                    </a:cubicBezTo>
                    <a:cubicBezTo>
                      <a:pt x="22958" y="115657"/>
                      <a:pt x="14417" y="111856"/>
                      <a:pt x="8727" y="105031"/>
                    </a:cubicBezTo>
                    <a:cubicBezTo>
                      <a:pt x="2575" y="97013"/>
                      <a:pt x="-495" y="87066"/>
                      <a:pt x="65" y="76988"/>
                    </a:cubicBezTo>
                    <a:cubicBezTo>
                      <a:pt x="-483" y="66012"/>
                      <a:pt x="2915" y="55200"/>
                      <a:pt x="9659" y="46513"/>
                    </a:cubicBezTo>
                    <a:cubicBezTo>
                      <a:pt x="15930" y="38932"/>
                      <a:pt x="25382" y="34693"/>
                      <a:pt x="35217" y="35054"/>
                    </a:cubicBezTo>
                    <a:cubicBezTo>
                      <a:pt x="44646" y="34441"/>
                      <a:pt x="53593" y="39261"/>
                      <a:pt x="58242" y="47477"/>
                    </a:cubicBezTo>
                    <a:lnTo>
                      <a:pt x="58538" y="47477"/>
                    </a:lnTo>
                    <a:lnTo>
                      <a:pt x="58538" y="0"/>
                    </a:lnTo>
                    <a:lnTo>
                      <a:pt x="70829" y="0"/>
                    </a:lnTo>
                    <a:close/>
                    <a:moveTo>
                      <a:pt x="58527" y="78861"/>
                    </a:moveTo>
                    <a:lnTo>
                      <a:pt x="58527" y="67545"/>
                    </a:lnTo>
                    <a:cubicBezTo>
                      <a:pt x="58659" y="61696"/>
                      <a:pt x="56455" y="56032"/>
                      <a:pt x="52387" y="51826"/>
                    </a:cubicBezTo>
                    <a:cubicBezTo>
                      <a:pt x="48352" y="47553"/>
                      <a:pt x="42672" y="45209"/>
                      <a:pt x="36795" y="45384"/>
                    </a:cubicBezTo>
                    <a:cubicBezTo>
                      <a:pt x="29910" y="45100"/>
                      <a:pt x="23320" y="48167"/>
                      <a:pt x="19110" y="53622"/>
                    </a:cubicBezTo>
                    <a:cubicBezTo>
                      <a:pt x="14461" y="60271"/>
                      <a:pt x="12191" y="68290"/>
                      <a:pt x="12663" y="76386"/>
                    </a:cubicBezTo>
                    <a:cubicBezTo>
                      <a:pt x="12246" y="83867"/>
                      <a:pt x="14428" y="91262"/>
                      <a:pt x="18847" y="97320"/>
                    </a:cubicBezTo>
                    <a:cubicBezTo>
                      <a:pt x="22838" y="102370"/>
                      <a:pt x="29011" y="105218"/>
                      <a:pt x="35447" y="104988"/>
                    </a:cubicBezTo>
                    <a:cubicBezTo>
                      <a:pt x="41850" y="105196"/>
                      <a:pt x="47990" y="102468"/>
                      <a:pt x="52124" y="97582"/>
                    </a:cubicBezTo>
                    <a:cubicBezTo>
                      <a:pt x="56498" y="92346"/>
                      <a:pt x="58779" y="85675"/>
                      <a:pt x="58527" y="78861"/>
                    </a:cubicBezTo>
                    <a:close/>
                  </a:path>
                </a:pathLst>
              </a:custGeom>
              <a:solidFill>
                <a:srgbClr val="2F2F2F"/>
              </a:solidFill>
              <a:ln w="1095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7009420C-C806-C7A1-5D3F-FD81F13BBD6B}"/>
                  </a:ext>
                </a:extLst>
              </p:cNvPr>
              <p:cNvSpPr/>
              <p:nvPr/>
            </p:nvSpPr>
            <p:spPr>
              <a:xfrm>
                <a:off x="4193958" y="3559394"/>
                <a:ext cx="16046" cy="112109"/>
              </a:xfrm>
              <a:custGeom>
                <a:avLst/>
                <a:gdLst>
                  <a:gd name="connsiteX0" fmla="*/ 7951 w 16046"/>
                  <a:gd name="connsiteY0" fmla="*/ 15951 h 112109"/>
                  <a:gd name="connsiteX1" fmla="*/ 2327 w 16046"/>
                  <a:gd name="connsiteY1" fmla="*/ 13706 h 112109"/>
                  <a:gd name="connsiteX2" fmla="*/ 3 w 16046"/>
                  <a:gd name="connsiteY2" fmla="*/ 8020 h 112109"/>
                  <a:gd name="connsiteX3" fmla="*/ 7743 w 16046"/>
                  <a:gd name="connsiteY3" fmla="*/ 2 h 112109"/>
                  <a:gd name="connsiteX4" fmla="*/ 7951 w 16046"/>
                  <a:gd name="connsiteY4" fmla="*/ 2 h 112109"/>
                  <a:gd name="connsiteX5" fmla="*/ 13686 w 16046"/>
                  <a:gd name="connsiteY5" fmla="*/ 2291 h 112109"/>
                  <a:gd name="connsiteX6" fmla="*/ 13719 w 16046"/>
                  <a:gd name="connsiteY6" fmla="*/ 13596 h 112109"/>
                  <a:gd name="connsiteX7" fmla="*/ 13686 w 16046"/>
                  <a:gd name="connsiteY7" fmla="*/ 13629 h 112109"/>
                  <a:gd name="connsiteX8" fmla="*/ 7951 w 16046"/>
                  <a:gd name="connsiteY8" fmla="*/ 15951 h 112109"/>
                  <a:gd name="connsiteX9" fmla="*/ 13949 w 16046"/>
                  <a:gd name="connsiteY9" fmla="*/ 112110 h 112109"/>
                  <a:gd name="connsiteX10" fmla="*/ 1713 w 16046"/>
                  <a:gd name="connsiteY10" fmla="*/ 112110 h 112109"/>
                  <a:gd name="connsiteX11" fmla="*/ 1713 w 16046"/>
                  <a:gd name="connsiteY11" fmla="*/ 35428 h 112109"/>
                  <a:gd name="connsiteX12" fmla="*/ 14004 w 16046"/>
                  <a:gd name="connsiteY12" fmla="*/ 35428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6" h="112109">
                    <a:moveTo>
                      <a:pt x="7951" y="15951"/>
                    </a:moveTo>
                    <a:cubicBezTo>
                      <a:pt x="5846" y="15984"/>
                      <a:pt x="3818" y="15185"/>
                      <a:pt x="2327" y="13706"/>
                    </a:cubicBezTo>
                    <a:cubicBezTo>
                      <a:pt x="792" y="12216"/>
                      <a:pt x="-52" y="10156"/>
                      <a:pt x="3" y="8020"/>
                    </a:cubicBezTo>
                    <a:cubicBezTo>
                      <a:pt x="-74" y="3671"/>
                      <a:pt x="3390" y="78"/>
                      <a:pt x="7743" y="2"/>
                    </a:cubicBezTo>
                    <a:cubicBezTo>
                      <a:pt x="7809" y="2"/>
                      <a:pt x="7886" y="2"/>
                      <a:pt x="7951" y="2"/>
                    </a:cubicBezTo>
                    <a:cubicBezTo>
                      <a:pt x="10090" y="-42"/>
                      <a:pt x="12162" y="790"/>
                      <a:pt x="13686" y="2291"/>
                    </a:cubicBezTo>
                    <a:cubicBezTo>
                      <a:pt x="16822" y="5402"/>
                      <a:pt x="16833" y="10474"/>
                      <a:pt x="13719" y="13596"/>
                    </a:cubicBezTo>
                    <a:cubicBezTo>
                      <a:pt x="13708" y="13607"/>
                      <a:pt x="13697" y="13618"/>
                      <a:pt x="13686" y="13629"/>
                    </a:cubicBezTo>
                    <a:cubicBezTo>
                      <a:pt x="12173" y="15152"/>
                      <a:pt x="10101" y="15995"/>
                      <a:pt x="7951" y="15951"/>
                    </a:cubicBezTo>
                    <a:close/>
                    <a:moveTo>
                      <a:pt x="13949" y="112110"/>
                    </a:moveTo>
                    <a:lnTo>
                      <a:pt x="1713" y="112110"/>
                    </a:lnTo>
                    <a:lnTo>
                      <a:pt x="1713" y="35428"/>
                    </a:lnTo>
                    <a:lnTo>
                      <a:pt x="14004" y="35428"/>
                    </a:lnTo>
                    <a:close/>
                  </a:path>
                </a:pathLst>
              </a:custGeom>
              <a:solidFill>
                <a:srgbClr val="2F2F2F"/>
              </a:solidFill>
              <a:ln w="1095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D08B26D9-AC15-4245-8CE2-323E6C425E8B}"/>
                  </a:ext>
                </a:extLst>
              </p:cNvPr>
              <p:cNvSpPr/>
              <p:nvPr/>
            </p:nvSpPr>
            <p:spPr>
              <a:xfrm>
                <a:off x="4231108" y="3593456"/>
                <a:ext cx="40019" cy="78048"/>
              </a:xfrm>
              <a:custGeom>
                <a:avLst/>
                <a:gdLst>
                  <a:gd name="connsiteX0" fmla="*/ 40020 w 40019"/>
                  <a:gd name="connsiteY0" fmla="*/ 13789 h 78048"/>
                  <a:gd name="connsiteX1" fmla="*/ 30733 w 40019"/>
                  <a:gd name="connsiteY1" fmla="*/ 11325 h 78048"/>
                  <a:gd name="connsiteX2" fmla="*/ 17576 w 40019"/>
                  <a:gd name="connsiteY2" fmla="*/ 18741 h 78048"/>
                  <a:gd name="connsiteX3" fmla="*/ 12291 w 40019"/>
                  <a:gd name="connsiteY3" fmla="*/ 38952 h 78048"/>
                  <a:gd name="connsiteX4" fmla="*/ 12291 w 40019"/>
                  <a:gd name="connsiteY4" fmla="*/ 78048 h 78048"/>
                  <a:gd name="connsiteX5" fmla="*/ 0 w 40019"/>
                  <a:gd name="connsiteY5" fmla="*/ 78048 h 78048"/>
                  <a:gd name="connsiteX6" fmla="*/ 0 w 40019"/>
                  <a:gd name="connsiteY6" fmla="*/ 1367 h 78048"/>
                  <a:gd name="connsiteX7" fmla="*/ 12291 w 40019"/>
                  <a:gd name="connsiteY7" fmla="*/ 1367 h 78048"/>
                  <a:gd name="connsiteX8" fmla="*/ 12291 w 40019"/>
                  <a:gd name="connsiteY8" fmla="*/ 17163 h 78048"/>
                  <a:gd name="connsiteX9" fmla="*/ 12587 w 40019"/>
                  <a:gd name="connsiteY9" fmla="*/ 17163 h 78048"/>
                  <a:gd name="connsiteX10" fmla="*/ 20613 w 40019"/>
                  <a:gd name="connsiteY10" fmla="*/ 4544 h 78048"/>
                  <a:gd name="connsiteX11" fmla="*/ 32674 w 40019"/>
                  <a:gd name="connsiteY11" fmla="*/ 20 h 78048"/>
                  <a:gd name="connsiteX12" fmla="*/ 40020 w 40019"/>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19" h="78048">
                    <a:moveTo>
                      <a:pt x="40020" y="13789"/>
                    </a:moveTo>
                    <a:cubicBezTo>
                      <a:pt x="37279" y="11971"/>
                      <a:pt x="34011" y="11106"/>
                      <a:pt x="30733" y="11325"/>
                    </a:cubicBezTo>
                    <a:cubicBezTo>
                      <a:pt x="25361" y="11379"/>
                      <a:pt x="20405" y="14184"/>
                      <a:pt x="17576" y="18741"/>
                    </a:cubicBezTo>
                    <a:cubicBezTo>
                      <a:pt x="13749" y="24766"/>
                      <a:pt x="11896" y="31831"/>
                      <a:pt x="12291" y="38952"/>
                    </a:cubicBezTo>
                    <a:lnTo>
                      <a:pt x="12291" y="78048"/>
                    </a:lnTo>
                    <a:lnTo>
                      <a:pt x="0" y="78048"/>
                    </a:lnTo>
                    <a:lnTo>
                      <a:pt x="0" y="1367"/>
                    </a:lnTo>
                    <a:lnTo>
                      <a:pt x="12291" y="1367"/>
                    </a:lnTo>
                    <a:lnTo>
                      <a:pt x="12291" y="17163"/>
                    </a:lnTo>
                    <a:lnTo>
                      <a:pt x="12587" y="17163"/>
                    </a:lnTo>
                    <a:cubicBezTo>
                      <a:pt x="14012" y="12278"/>
                      <a:pt x="16797" y="7907"/>
                      <a:pt x="20613" y="4544"/>
                    </a:cubicBezTo>
                    <a:cubicBezTo>
                      <a:pt x="23946" y="1619"/>
                      <a:pt x="28233" y="9"/>
                      <a:pt x="32674" y="20"/>
                    </a:cubicBezTo>
                    <a:cubicBezTo>
                      <a:pt x="35163" y="-90"/>
                      <a:pt x="37663" y="261"/>
                      <a:pt x="40020" y="1060"/>
                    </a:cubicBezTo>
                    <a:close/>
                  </a:path>
                </a:pathLst>
              </a:custGeom>
              <a:solidFill>
                <a:srgbClr val="2F2F2F"/>
              </a:solidFill>
              <a:ln w="1095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AD9EF86-787F-99F0-593C-28135F83B213}"/>
                  </a:ext>
                </a:extLst>
              </p:cNvPr>
              <p:cNvSpPr/>
              <p:nvPr/>
            </p:nvSpPr>
            <p:spPr>
              <a:xfrm>
                <a:off x="4279146" y="3592979"/>
                <a:ext cx="67072" cy="80373"/>
              </a:xfrm>
              <a:custGeom>
                <a:avLst/>
                <a:gdLst>
                  <a:gd name="connsiteX0" fmla="*/ 67011 w 67072"/>
                  <a:gd name="connsiteY0" fmla="*/ 43251 h 80373"/>
                  <a:gd name="connsiteX1" fmla="*/ 12826 w 67072"/>
                  <a:gd name="connsiteY1" fmla="*/ 43251 h 80373"/>
                  <a:gd name="connsiteX2" fmla="*/ 19722 w 67072"/>
                  <a:gd name="connsiteY2" fmla="*/ 63024 h 80373"/>
                  <a:gd name="connsiteX3" fmla="*/ 37857 w 67072"/>
                  <a:gd name="connsiteY3" fmla="*/ 69980 h 80373"/>
                  <a:gd name="connsiteX4" fmla="*/ 61694 w 67072"/>
                  <a:gd name="connsiteY4" fmla="*/ 61447 h 80373"/>
                  <a:gd name="connsiteX5" fmla="*/ 61694 w 67072"/>
                  <a:gd name="connsiteY5" fmla="*/ 72982 h 80373"/>
                  <a:gd name="connsiteX6" fmla="*/ 34930 w 67072"/>
                  <a:gd name="connsiteY6" fmla="*/ 80321 h 80373"/>
                  <a:gd name="connsiteX7" fmla="*/ 9372 w 67072"/>
                  <a:gd name="connsiteY7" fmla="*/ 69871 h 80373"/>
                  <a:gd name="connsiteX8" fmla="*/ 85 w 67072"/>
                  <a:gd name="connsiteY8" fmla="*/ 40480 h 80373"/>
                  <a:gd name="connsiteX9" fmla="*/ 10227 w 67072"/>
                  <a:gd name="connsiteY9" fmla="*/ 11308 h 80373"/>
                  <a:gd name="connsiteX10" fmla="*/ 35445 w 67072"/>
                  <a:gd name="connsiteY10" fmla="*/ 47 h 80373"/>
                  <a:gd name="connsiteX11" fmla="*/ 58755 w 67072"/>
                  <a:gd name="connsiteY11" fmla="*/ 9774 h 80373"/>
                  <a:gd name="connsiteX12" fmla="*/ 67000 w 67072"/>
                  <a:gd name="connsiteY12" fmla="*/ 36810 h 80373"/>
                  <a:gd name="connsiteX13" fmla="*/ 54424 w 67072"/>
                  <a:gd name="connsiteY13" fmla="*/ 32845 h 80373"/>
                  <a:gd name="connsiteX14" fmla="*/ 49282 w 67072"/>
                  <a:gd name="connsiteY14" fmla="*/ 16292 h 80373"/>
                  <a:gd name="connsiteX15" fmla="*/ 35237 w 67072"/>
                  <a:gd name="connsiteY15" fmla="*/ 10377 h 80373"/>
                  <a:gd name="connsiteX16" fmla="*/ 20468 w 67072"/>
                  <a:gd name="connsiteY16" fmla="*/ 16588 h 80373"/>
                  <a:gd name="connsiteX17" fmla="*/ 12968 w 67072"/>
                  <a:gd name="connsiteY17" fmla="*/ 32845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72" h="80373">
                    <a:moveTo>
                      <a:pt x="67011" y="43251"/>
                    </a:moveTo>
                    <a:lnTo>
                      <a:pt x="12826" y="43251"/>
                    </a:lnTo>
                    <a:cubicBezTo>
                      <a:pt x="12540" y="50481"/>
                      <a:pt x="15007" y="57547"/>
                      <a:pt x="19722" y="63024"/>
                    </a:cubicBezTo>
                    <a:cubicBezTo>
                      <a:pt x="24503" y="67822"/>
                      <a:pt x="31092" y="70353"/>
                      <a:pt x="37857" y="69980"/>
                    </a:cubicBezTo>
                    <a:cubicBezTo>
                      <a:pt x="46552" y="69969"/>
                      <a:pt x="54973" y="66957"/>
                      <a:pt x="61694" y="61447"/>
                    </a:cubicBezTo>
                    <a:lnTo>
                      <a:pt x="61694" y="72982"/>
                    </a:lnTo>
                    <a:cubicBezTo>
                      <a:pt x="53788" y="78218"/>
                      <a:pt x="44403" y="80781"/>
                      <a:pt x="34930" y="80321"/>
                    </a:cubicBezTo>
                    <a:cubicBezTo>
                      <a:pt x="25281" y="80814"/>
                      <a:pt x="15907" y="76980"/>
                      <a:pt x="9372" y="69871"/>
                    </a:cubicBezTo>
                    <a:cubicBezTo>
                      <a:pt x="2727" y="61567"/>
                      <a:pt x="-584" y="51095"/>
                      <a:pt x="85" y="40480"/>
                    </a:cubicBezTo>
                    <a:cubicBezTo>
                      <a:pt x="-365" y="29821"/>
                      <a:pt x="3264" y="19392"/>
                      <a:pt x="10227" y="11308"/>
                    </a:cubicBezTo>
                    <a:cubicBezTo>
                      <a:pt x="16542" y="4001"/>
                      <a:pt x="25785" y="-117"/>
                      <a:pt x="35445" y="47"/>
                    </a:cubicBezTo>
                    <a:cubicBezTo>
                      <a:pt x="44293" y="-457"/>
                      <a:pt x="52889" y="3125"/>
                      <a:pt x="58755" y="9774"/>
                    </a:cubicBezTo>
                    <a:cubicBezTo>
                      <a:pt x="64654" y="17508"/>
                      <a:pt x="67582" y="27104"/>
                      <a:pt x="67000" y="36810"/>
                    </a:cubicBezTo>
                    <a:close/>
                    <a:moveTo>
                      <a:pt x="54424" y="32845"/>
                    </a:moveTo>
                    <a:cubicBezTo>
                      <a:pt x="54742" y="26896"/>
                      <a:pt x="52922" y="21025"/>
                      <a:pt x="49282" y="16292"/>
                    </a:cubicBezTo>
                    <a:cubicBezTo>
                      <a:pt x="45751" y="12272"/>
                      <a:pt x="40576" y="10103"/>
                      <a:pt x="35237" y="10377"/>
                    </a:cubicBezTo>
                    <a:cubicBezTo>
                      <a:pt x="29656" y="10278"/>
                      <a:pt x="24294" y="12535"/>
                      <a:pt x="20468" y="16588"/>
                    </a:cubicBezTo>
                    <a:cubicBezTo>
                      <a:pt x="16268" y="21047"/>
                      <a:pt x="13637" y="26754"/>
                      <a:pt x="12968" y="32845"/>
                    </a:cubicBezTo>
                    <a:close/>
                  </a:path>
                </a:pathLst>
              </a:custGeom>
              <a:solidFill>
                <a:srgbClr val="2F2F2F"/>
              </a:solidFill>
              <a:ln w="1095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738985B1-8828-75E4-8060-595C512204E9}"/>
                  </a:ext>
                </a:extLst>
              </p:cNvPr>
              <p:cNvSpPr/>
              <p:nvPr/>
            </p:nvSpPr>
            <p:spPr>
              <a:xfrm>
                <a:off x="4359783" y="3592987"/>
                <a:ext cx="57763" cy="80342"/>
              </a:xfrm>
              <a:custGeom>
                <a:avLst/>
                <a:gdLst>
                  <a:gd name="connsiteX0" fmla="*/ 57610 w 57763"/>
                  <a:gd name="connsiteY0" fmla="*/ 74990 h 80342"/>
                  <a:gd name="connsiteX1" fmla="*/ 36624 w 57763"/>
                  <a:gd name="connsiteY1" fmla="*/ 80314 h 80342"/>
                  <a:gd name="connsiteX2" fmla="*/ 10134 w 57763"/>
                  <a:gd name="connsiteY2" fmla="*/ 69644 h 80342"/>
                  <a:gd name="connsiteX3" fmla="*/ 47 w 57763"/>
                  <a:gd name="connsiteY3" fmla="*/ 41973 h 80342"/>
                  <a:gd name="connsiteX4" fmla="*/ 10913 w 57763"/>
                  <a:gd name="connsiteY4" fmla="*/ 11530 h 80342"/>
                  <a:gd name="connsiteX5" fmla="*/ 39925 w 57763"/>
                  <a:gd name="connsiteY5" fmla="*/ 39 h 80342"/>
                  <a:gd name="connsiteX6" fmla="*/ 57764 w 57763"/>
                  <a:gd name="connsiteY6" fmla="*/ 3775 h 80342"/>
                  <a:gd name="connsiteX7" fmla="*/ 57764 w 57763"/>
                  <a:gd name="connsiteY7" fmla="*/ 16361 h 80342"/>
                  <a:gd name="connsiteX8" fmla="*/ 39475 w 57763"/>
                  <a:gd name="connsiteY8" fmla="*/ 10369 h 80342"/>
                  <a:gd name="connsiteX9" fmla="*/ 20178 w 57763"/>
                  <a:gd name="connsiteY9" fmla="*/ 18793 h 80342"/>
                  <a:gd name="connsiteX10" fmla="*/ 12645 w 57763"/>
                  <a:gd name="connsiteY10" fmla="*/ 40921 h 80342"/>
                  <a:gd name="connsiteX11" fmla="*/ 19728 w 57763"/>
                  <a:gd name="connsiteY11" fmla="*/ 62184 h 80342"/>
                  <a:gd name="connsiteX12" fmla="*/ 38729 w 57763"/>
                  <a:gd name="connsiteY12" fmla="*/ 69972 h 80342"/>
                  <a:gd name="connsiteX13" fmla="*/ 57610 w 57763"/>
                  <a:gd name="connsiteY13" fmla="*/ 63312 h 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42">
                    <a:moveTo>
                      <a:pt x="57610" y="74990"/>
                    </a:moveTo>
                    <a:cubicBezTo>
                      <a:pt x="51240" y="78659"/>
                      <a:pt x="43981" y="80511"/>
                      <a:pt x="36624" y="80314"/>
                    </a:cubicBezTo>
                    <a:cubicBezTo>
                      <a:pt x="26669" y="80719"/>
                      <a:pt x="17020" y="76830"/>
                      <a:pt x="10134" y="69644"/>
                    </a:cubicBezTo>
                    <a:cubicBezTo>
                      <a:pt x="3249" y="62107"/>
                      <a:pt x="-370" y="52160"/>
                      <a:pt x="47" y="41973"/>
                    </a:cubicBezTo>
                    <a:cubicBezTo>
                      <a:pt x="-479" y="30788"/>
                      <a:pt x="3424" y="19856"/>
                      <a:pt x="10913" y="11530"/>
                    </a:cubicBezTo>
                    <a:cubicBezTo>
                      <a:pt x="18489" y="3731"/>
                      <a:pt x="29059" y="-454"/>
                      <a:pt x="39925" y="39"/>
                    </a:cubicBezTo>
                    <a:cubicBezTo>
                      <a:pt x="46076" y="-92"/>
                      <a:pt x="52183" y="1189"/>
                      <a:pt x="57764" y="3775"/>
                    </a:cubicBezTo>
                    <a:lnTo>
                      <a:pt x="57764" y="16361"/>
                    </a:lnTo>
                    <a:cubicBezTo>
                      <a:pt x="52446" y="12494"/>
                      <a:pt x="46053" y="10391"/>
                      <a:pt x="39475" y="10369"/>
                    </a:cubicBezTo>
                    <a:cubicBezTo>
                      <a:pt x="32107" y="10161"/>
                      <a:pt x="25035" y="13250"/>
                      <a:pt x="20178" y="18793"/>
                    </a:cubicBezTo>
                    <a:cubicBezTo>
                      <a:pt x="14958" y="24961"/>
                      <a:pt x="12272" y="32859"/>
                      <a:pt x="12645" y="40921"/>
                    </a:cubicBezTo>
                    <a:cubicBezTo>
                      <a:pt x="12217" y="48655"/>
                      <a:pt x="14750" y="56258"/>
                      <a:pt x="19728" y="62184"/>
                    </a:cubicBezTo>
                    <a:cubicBezTo>
                      <a:pt x="24607" y="67453"/>
                      <a:pt x="31559" y="70301"/>
                      <a:pt x="38729" y="69972"/>
                    </a:cubicBezTo>
                    <a:cubicBezTo>
                      <a:pt x="45593" y="69918"/>
                      <a:pt x="52238" y="67574"/>
                      <a:pt x="57610" y="63312"/>
                    </a:cubicBezTo>
                    <a:close/>
                  </a:path>
                </a:pathLst>
              </a:custGeom>
              <a:solidFill>
                <a:srgbClr val="2F2F2F"/>
              </a:solidFill>
              <a:ln w="1095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6275C82-40F4-5919-6729-1BC041273CCC}"/>
                  </a:ext>
                </a:extLst>
              </p:cNvPr>
              <p:cNvSpPr/>
              <p:nvPr/>
            </p:nvSpPr>
            <p:spPr>
              <a:xfrm>
                <a:off x="4429234" y="3572125"/>
                <a:ext cx="44778" cy="101045"/>
              </a:xfrm>
              <a:custGeom>
                <a:avLst/>
                <a:gdLst>
                  <a:gd name="connsiteX0" fmla="*/ 44779 w 44778"/>
                  <a:gd name="connsiteY0" fmla="*/ 98623 h 101045"/>
                  <a:gd name="connsiteX1" fmla="*/ 33310 w 44778"/>
                  <a:gd name="connsiteY1" fmla="*/ 101022 h 101045"/>
                  <a:gd name="connsiteX2" fmla="*/ 13157 w 44778"/>
                  <a:gd name="connsiteY2" fmla="*/ 78554 h 101045"/>
                  <a:gd name="connsiteX3" fmla="*/ 13157 w 44778"/>
                  <a:gd name="connsiteY3" fmla="*/ 33181 h 101045"/>
                  <a:gd name="connsiteX4" fmla="*/ 0 w 44778"/>
                  <a:gd name="connsiteY4" fmla="*/ 33181 h 101045"/>
                  <a:gd name="connsiteX5" fmla="*/ 0 w 44778"/>
                  <a:gd name="connsiteY5" fmla="*/ 22698 h 101045"/>
                  <a:gd name="connsiteX6" fmla="*/ 13157 w 44778"/>
                  <a:gd name="connsiteY6" fmla="*/ 22698 h 101045"/>
                  <a:gd name="connsiteX7" fmla="*/ 13157 w 44778"/>
                  <a:gd name="connsiteY7" fmla="*/ 3976 h 101045"/>
                  <a:gd name="connsiteX8" fmla="*/ 25449 w 44778"/>
                  <a:gd name="connsiteY8" fmla="*/ 0 h 101045"/>
                  <a:gd name="connsiteX9" fmla="*/ 25449 w 44778"/>
                  <a:gd name="connsiteY9" fmla="*/ 22698 h 101045"/>
                  <a:gd name="connsiteX10" fmla="*/ 44779 w 44778"/>
                  <a:gd name="connsiteY10" fmla="*/ 22698 h 101045"/>
                  <a:gd name="connsiteX11" fmla="*/ 44779 w 44778"/>
                  <a:gd name="connsiteY11" fmla="*/ 33181 h 101045"/>
                  <a:gd name="connsiteX12" fmla="*/ 25449 w 44778"/>
                  <a:gd name="connsiteY12" fmla="*/ 33181 h 101045"/>
                  <a:gd name="connsiteX13" fmla="*/ 25449 w 44778"/>
                  <a:gd name="connsiteY13" fmla="*/ 76385 h 101045"/>
                  <a:gd name="connsiteX14" fmla="*/ 28069 w 44778"/>
                  <a:gd name="connsiteY14" fmla="*/ 87395 h 101045"/>
                  <a:gd name="connsiteX15" fmla="*/ 36764 w 44778"/>
                  <a:gd name="connsiteY15" fmla="*/ 90681 h 101045"/>
                  <a:gd name="connsiteX16" fmla="*/ 44779 w 44778"/>
                  <a:gd name="connsiteY16" fmla="*/ 88129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78" h="101045">
                    <a:moveTo>
                      <a:pt x="44779" y="98623"/>
                    </a:moveTo>
                    <a:cubicBezTo>
                      <a:pt x="41215" y="100365"/>
                      <a:pt x="37279" y="101197"/>
                      <a:pt x="33310" y="101022"/>
                    </a:cubicBezTo>
                    <a:cubicBezTo>
                      <a:pt x="19868" y="101022"/>
                      <a:pt x="13146" y="93529"/>
                      <a:pt x="13157" y="78554"/>
                    </a:cubicBezTo>
                    <a:lnTo>
                      <a:pt x="13157" y="33181"/>
                    </a:lnTo>
                    <a:lnTo>
                      <a:pt x="0" y="33181"/>
                    </a:lnTo>
                    <a:lnTo>
                      <a:pt x="0" y="22698"/>
                    </a:lnTo>
                    <a:lnTo>
                      <a:pt x="13157" y="22698"/>
                    </a:lnTo>
                    <a:lnTo>
                      <a:pt x="13157" y="3976"/>
                    </a:lnTo>
                    <a:lnTo>
                      <a:pt x="25449" y="0"/>
                    </a:lnTo>
                    <a:lnTo>
                      <a:pt x="25449" y="22698"/>
                    </a:lnTo>
                    <a:lnTo>
                      <a:pt x="44779" y="22698"/>
                    </a:lnTo>
                    <a:lnTo>
                      <a:pt x="44779" y="33181"/>
                    </a:lnTo>
                    <a:lnTo>
                      <a:pt x="25449" y="33181"/>
                    </a:lnTo>
                    <a:lnTo>
                      <a:pt x="25449" y="76385"/>
                    </a:lnTo>
                    <a:cubicBezTo>
                      <a:pt x="25109" y="80241"/>
                      <a:pt x="26030" y="84108"/>
                      <a:pt x="28069" y="87395"/>
                    </a:cubicBezTo>
                    <a:cubicBezTo>
                      <a:pt x="30295" y="89794"/>
                      <a:pt x="33507" y="91010"/>
                      <a:pt x="36764" y="90681"/>
                    </a:cubicBezTo>
                    <a:cubicBezTo>
                      <a:pt x="39647" y="90747"/>
                      <a:pt x="42465" y="89849"/>
                      <a:pt x="44779" y="88129"/>
                    </a:cubicBezTo>
                    <a:close/>
                  </a:path>
                </a:pathLst>
              </a:custGeom>
              <a:solidFill>
                <a:srgbClr val="2F2F2F"/>
              </a:solidFill>
              <a:ln w="1095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5DFB8307-9BF8-1E5A-B966-17E9787CFEA9}"/>
                  </a:ext>
                </a:extLst>
              </p:cNvPr>
              <p:cNvSpPr/>
              <p:nvPr/>
            </p:nvSpPr>
            <p:spPr>
              <a:xfrm>
                <a:off x="4483304" y="3592984"/>
                <a:ext cx="75648" cy="80355"/>
              </a:xfrm>
              <a:custGeom>
                <a:avLst/>
                <a:gdLst>
                  <a:gd name="connsiteX0" fmla="*/ 37396 w 75648"/>
                  <a:gd name="connsiteY0" fmla="*/ 80317 h 80355"/>
                  <a:gd name="connsiteX1" fmla="*/ 10226 w 75648"/>
                  <a:gd name="connsiteY1" fmla="*/ 69570 h 80355"/>
                  <a:gd name="connsiteX2" fmla="*/ 73 w 75648"/>
                  <a:gd name="connsiteY2" fmla="*/ 41089 h 80355"/>
                  <a:gd name="connsiteX3" fmla="*/ 10643 w 75648"/>
                  <a:gd name="connsiteY3" fmla="*/ 10909 h 80355"/>
                  <a:gd name="connsiteX4" fmla="*/ 39150 w 75648"/>
                  <a:gd name="connsiteY4" fmla="*/ 53 h 80355"/>
                  <a:gd name="connsiteX5" fmla="*/ 65947 w 75648"/>
                  <a:gd name="connsiteY5" fmla="*/ 10613 h 80355"/>
                  <a:gd name="connsiteX6" fmla="*/ 75574 w 75648"/>
                  <a:gd name="connsiteY6" fmla="*/ 39884 h 80355"/>
                  <a:gd name="connsiteX7" fmla="*/ 65191 w 75648"/>
                  <a:gd name="connsiteY7" fmla="*/ 69275 h 80355"/>
                  <a:gd name="connsiteX8" fmla="*/ 37396 w 75648"/>
                  <a:gd name="connsiteY8" fmla="*/ 80317 h 80355"/>
                  <a:gd name="connsiteX9" fmla="*/ 38295 w 75648"/>
                  <a:gd name="connsiteY9" fmla="*/ 10372 h 80355"/>
                  <a:gd name="connsiteX10" fmla="*/ 19557 w 75648"/>
                  <a:gd name="connsiteY10" fmla="*/ 18424 h 80355"/>
                  <a:gd name="connsiteX11" fmla="*/ 12660 w 75648"/>
                  <a:gd name="connsiteY11" fmla="*/ 40629 h 80355"/>
                  <a:gd name="connsiteX12" fmla="*/ 19634 w 75648"/>
                  <a:gd name="connsiteY12" fmla="*/ 62121 h 80355"/>
                  <a:gd name="connsiteX13" fmla="*/ 38273 w 75648"/>
                  <a:gd name="connsiteY13" fmla="*/ 69976 h 80355"/>
                  <a:gd name="connsiteX14" fmla="*/ 56594 w 75648"/>
                  <a:gd name="connsiteY14" fmla="*/ 62308 h 80355"/>
                  <a:gd name="connsiteX15" fmla="*/ 63009 w 75648"/>
                  <a:gd name="connsiteY15" fmla="*/ 40399 h 80355"/>
                  <a:gd name="connsiteX16" fmla="*/ 56594 w 75648"/>
                  <a:gd name="connsiteY16" fmla="*/ 18238 h 80355"/>
                  <a:gd name="connsiteX17" fmla="*/ 38295 w 75648"/>
                  <a:gd name="connsiteY17" fmla="*/ 10372 h 8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48" h="80355">
                    <a:moveTo>
                      <a:pt x="37396" y="80317"/>
                    </a:moveTo>
                    <a:cubicBezTo>
                      <a:pt x="27221" y="80788"/>
                      <a:pt x="17331" y="76877"/>
                      <a:pt x="10226" y="69570"/>
                    </a:cubicBezTo>
                    <a:cubicBezTo>
                      <a:pt x="3220" y="61782"/>
                      <a:pt x="-432" y="51550"/>
                      <a:pt x="73" y="41089"/>
                    </a:cubicBezTo>
                    <a:cubicBezTo>
                      <a:pt x="-585" y="30025"/>
                      <a:pt x="3220" y="19147"/>
                      <a:pt x="10643" y="10909"/>
                    </a:cubicBezTo>
                    <a:cubicBezTo>
                      <a:pt x="18208" y="3471"/>
                      <a:pt x="28547" y="-473"/>
                      <a:pt x="39150" y="53"/>
                    </a:cubicBezTo>
                    <a:cubicBezTo>
                      <a:pt x="49193" y="-505"/>
                      <a:pt x="58985" y="3351"/>
                      <a:pt x="65947" y="10613"/>
                    </a:cubicBezTo>
                    <a:cubicBezTo>
                      <a:pt x="72767" y="18796"/>
                      <a:pt x="76210" y="29258"/>
                      <a:pt x="75574" y="39884"/>
                    </a:cubicBezTo>
                    <a:cubicBezTo>
                      <a:pt x="76100" y="50663"/>
                      <a:pt x="72372" y="61212"/>
                      <a:pt x="65191" y="69275"/>
                    </a:cubicBezTo>
                    <a:cubicBezTo>
                      <a:pt x="57943" y="76767"/>
                      <a:pt x="47823" y="80799"/>
                      <a:pt x="37396" y="80317"/>
                    </a:cubicBezTo>
                    <a:close/>
                    <a:moveTo>
                      <a:pt x="38295" y="10372"/>
                    </a:moveTo>
                    <a:cubicBezTo>
                      <a:pt x="31146" y="10044"/>
                      <a:pt x="24238" y="13012"/>
                      <a:pt x="19557" y="18424"/>
                    </a:cubicBezTo>
                    <a:cubicBezTo>
                      <a:pt x="14634" y="24745"/>
                      <a:pt x="12189" y="32632"/>
                      <a:pt x="12660" y="40629"/>
                    </a:cubicBezTo>
                    <a:cubicBezTo>
                      <a:pt x="12222" y="48406"/>
                      <a:pt x="14710" y="56074"/>
                      <a:pt x="19634" y="62121"/>
                    </a:cubicBezTo>
                    <a:cubicBezTo>
                      <a:pt x="24359" y="67390"/>
                      <a:pt x="31201" y="70271"/>
                      <a:pt x="38273" y="69976"/>
                    </a:cubicBezTo>
                    <a:cubicBezTo>
                      <a:pt x="45246" y="70403"/>
                      <a:pt x="52011" y="67577"/>
                      <a:pt x="56594" y="62308"/>
                    </a:cubicBezTo>
                    <a:cubicBezTo>
                      <a:pt x="61232" y="55987"/>
                      <a:pt x="63513" y="48231"/>
                      <a:pt x="63009" y="40399"/>
                    </a:cubicBezTo>
                    <a:cubicBezTo>
                      <a:pt x="63524" y="32489"/>
                      <a:pt x="61254" y="24646"/>
                      <a:pt x="56594" y="18238"/>
                    </a:cubicBezTo>
                    <a:cubicBezTo>
                      <a:pt x="52066" y="12892"/>
                      <a:pt x="45290" y="9989"/>
                      <a:pt x="38295" y="10372"/>
                    </a:cubicBezTo>
                    <a:close/>
                  </a:path>
                </a:pathLst>
              </a:custGeom>
              <a:solidFill>
                <a:srgbClr val="2F2F2F"/>
              </a:solidFill>
              <a:ln w="1095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0EA9427-3647-0246-0E1A-162F5CC56EC2}"/>
                  </a:ext>
                </a:extLst>
              </p:cNvPr>
              <p:cNvSpPr/>
              <p:nvPr/>
            </p:nvSpPr>
            <p:spPr>
              <a:xfrm>
                <a:off x="4577758" y="3593456"/>
                <a:ext cx="40041" cy="78048"/>
              </a:xfrm>
              <a:custGeom>
                <a:avLst/>
                <a:gdLst>
                  <a:gd name="connsiteX0" fmla="*/ 40042 w 40041"/>
                  <a:gd name="connsiteY0" fmla="*/ 13789 h 78048"/>
                  <a:gd name="connsiteX1" fmla="*/ 30744 w 40041"/>
                  <a:gd name="connsiteY1" fmla="*/ 11325 h 78048"/>
                  <a:gd name="connsiteX2" fmla="*/ 17587 w 40041"/>
                  <a:gd name="connsiteY2" fmla="*/ 18741 h 78048"/>
                  <a:gd name="connsiteX3" fmla="*/ 12291 w 40041"/>
                  <a:gd name="connsiteY3" fmla="*/ 38952 h 78048"/>
                  <a:gd name="connsiteX4" fmla="*/ 12291 w 40041"/>
                  <a:gd name="connsiteY4" fmla="*/ 78048 h 78048"/>
                  <a:gd name="connsiteX5" fmla="*/ 0 w 40041"/>
                  <a:gd name="connsiteY5" fmla="*/ 78048 h 78048"/>
                  <a:gd name="connsiteX6" fmla="*/ 0 w 40041"/>
                  <a:gd name="connsiteY6" fmla="*/ 1367 h 78048"/>
                  <a:gd name="connsiteX7" fmla="*/ 12291 w 40041"/>
                  <a:gd name="connsiteY7" fmla="*/ 1367 h 78048"/>
                  <a:gd name="connsiteX8" fmla="*/ 12291 w 40041"/>
                  <a:gd name="connsiteY8" fmla="*/ 17163 h 78048"/>
                  <a:gd name="connsiteX9" fmla="*/ 12598 w 40041"/>
                  <a:gd name="connsiteY9" fmla="*/ 17163 h 78048"/>
                  <a:gd name="connsiteX10" fmla="*/ 20613 w 40041"/>
                  <a:gd name="connsiteY10" fmla="*/ 4544 h 78048"/>
                  <a:gd name="connsiteX11" fmla="*/ 32674 w 40041"/>
                  <a:gd name="connsiteY11" fmla="*/ 20 h 78048"/>
                  <a:gd name="connsiteX12" fmla="*/ 40020 w 40041"/>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41" h="78048">
                    <a:moveTo>
                      <a:pt x="40042" y="13789"/>
                    </a:moveTo>
                    <a:cubicBezTo>
                      <a:pt x="37290" y="11971"/>
                      <a:pt x="34034" y="11106"/>
                      <a:pt x="30744" y="11325"/>
                    </a:cubicBezTo>
                    <a:cubicBezTo>
                      <a:pt x="25372" y="11379"/>
                      <a:pt x="20405" y="14184"/>
                      <a:pt x="17587" y="18741"/>
                    </a:cubicBezTo>
                    <a:cubicBezTo>
                      <a:pt x="13760" y="24766"/>
                      <a:pt x="11907" y="31831"/>
                      <a:pt x="12291" y="38952"/>
                    </a:cubicBezTo>
                    <a:lnTo>
                      <a:pt x="12291" y="78048"/>
                    </a:lnTo>
                    <a:lnTo>
                      <a:pt x="0" y="78048"/>
                    </a:lnTo>
                    <a:lnTo>
                      <a:pt x="0" y="1367"/>
                    </a:lnTo>
                    <a:lnTo>
                      <a:pt x="12291" y="1367"/>
                    </a:lnTo>
                    <a:lnTo>
                      <a:pt x="12291" y="17163"/>
                    </a:lnTo>
                    <a:lnTo>
                      <a:pt x="12598" y="17163"/>
                    </a:lnTo>
                    <a:cubicBezTo>
                      <a:pt x="14023" y="12289"/>
                      <a:pt x="16797" y="7907"/>
                      <a:pt x="20613" y="4544"/>
                    </a:cubicBezTo>
                    <a:cubicBezTo>
                      <a:pt x="23946" y="1619"/>
                      <a:pt x="28233" y="20"/>
                      <a:pt x="32674" y="20"/>
                    </a:cubicBezTo>
                    <a:cubicBezTo>
                      <a:pt x="35163" y="-90"/>
                      <a:pt x="37663" y="261"/>
                      <a:pt x="40020" y="1060"/>
                    </a:cubicBezTo>
                    <a:close/>
                  </a:path>
                </a:pathLst>
              </a:custGeom>
              <a:solidFill>
                <a:srgbClr val="2F2F2F"/>
              </a:solidFill>
              <a:ln w="1095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29E4C01-5F4C-FA91-451B-94EA6CC9AFD8}"/>
                  </a:ext>
                </a:extLst>
              </p:cNvPr>
              <p:cNvSpPr/>
              <p:nvPr/>
            </p:nvSpPr>
            <p:spPr>
              <a:xfrm>
                <a:off x="4625771" y="3594823"/>
                <a:ext cx="72474" cy="112784"/>
              </a:xfrm>
              <a:custGeom>
                <a:avLst/>
                <a:gdLst>
                  <a:gd name="connsiteX0" fmla="*/ 72474 w 72474"/>
                  <a:gd name="connsiteY0" fmla="*/ 0 h 112784"/>
                  <a:gd name="connsiteX1" fmla="*/ 37180 w 72474"/>
                  <a:gd name="connsiteY1" fmla="*/ 88961 h 112784"/>
                  <a:gd name="connsiteX2" fmla="*/ 10646 w 72474"/>
                  <a:gd name="connsiteY2" fmla="*/ 112776 h 112784"/>
                  <a:gd name="connsiteX3" fmla="*/ 2620 w 72474"/>
                  <a:gd name="connsiteY3" fmla="*/ 111801 h 112784"/>
                  <a:gd name="connsiteX4" fmla="*/ 2620 w 72474"/>
                  <a:gd name="connsiteY4" fmla="*/ 100847 h 112784"/>
                  <a:gd name="connsiteX5" fmla="*/ 9890 w 72474"/>
                  <a:gd name="connsiteY5" fmla="*/ 102194 h 112784"/>
                  <a:gd name="connsiteX6" fmla="*/ 23836 w 72474"/>
                  <a:gd name="connsiteY6" fmla="*/ 91108 h 112784"/>
                  <a:gd name="connsiteX7" fmla="*/ 29987 w 72474"/>
                  <a:gd name="connsiteY7" fmla="*/ 76583 h 112784"/>
                  <a:gd name="connsiteX8" fmla="*/ 0 w 72474"/>
                  <a:gd name="connsiteY8" fmla="*/ 55 h 112784"/>
                  <a:gd name="connsiteX9" fmla="*/ 13640 w 72474"/>
                  <a:gd name="connsiteY9" fmla="*/ 55 h 112784"/>
                  <a:gd name="connsiteX10" fmla="*/ 34406 w 72474"/>
                  <a:gd name="connsiteY10" fmla="*/ 59001 h 112784"/>
                  <a:gd name="connsiteX11" fmla="*/ 35974 w 72474"/>
                  <a:gd name="connsiteY11" fmla="*/ 64850 h 112784"/>
                  <a:gd name="connsiteX12" fmla="*/ 36424 w 72474"/>
                  <a:gd name="connsiteY12" fmla="*/ 64850 h 112784"/>
                  <a:gd name="connsiteX13" fmla="*/ 37926 w 72474"/>
                  <a:gd name="connsiteY13" fmla="*/ 59154 h 112784"/>
                  <a:gd name="connsiteX14" fmla="*/ 59734 w 72474"/>
                  <a:gd name="connsiteY14" fmla="*/ 0 h 11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74" h="112784">
                    <a:moveTo>
                      <a:pt x="72474" y="0"/>
                    </a:moveTo>
                    <a:lnTo>
                      <a:pt x="37180" y="88961"/>
                    </a:lnTo>
                    <a:cubicBezTo>
                      <a:pt x="30887" y="104834"/>
                      <a:pt x="22038" y="112765"/>
                      <a:pt x="10646" y="112776"/>
                    </a:cubicBezTo>
                    <a:cubicBezTo>
                      <a:pt x="7938" y="112842"/>
                      <a:pt x="5230" y="112513"/>
                      <a:pt x="2620" y="111801"/>
                    </a:cubicBezTo>
                    <a:lnTo>
                      <a:pt x="2620" y="100847"/>
                    </a:lnTo>
                    <a:cubicBezTo>
                      <a:pt x="4956" y="101690"/>
                      <a:pt x="7412" y="102140"/>
                      <a:pt x="9890" y="102194"/>
                    </a:cubicBezTo>
                    <a:cubicBezTo>
                      <a:pt x="16458" y="101931"/>
                      <a:pt x="22104" y="97451"/>
                      <a:pt x="23836" y="91108"/>
                    </a:cubicBezTo>
                    <a:lnTo>
                      <a:pt x="29987" y="76583"/>
                    </a:lnTo>
                    <a:lnTo>
                      <a:pt x="0" y="55"/>
                    </a:lnTo>
                    <a:lnTo>
                      <a:pt x="13640" y="55"/>
                    </a:lnTo>
                    <a:lnTo>
                      <a:pt x="34406" y="59001"/>
                    </a:lnTo>
                    <a:cubicBezTo>
                      <a:pt x="34648" y="59735"/>
                      <a:pt x="35174" y="61685"/>
                      <a:pt x="35974" y="64850"/>
                    </a:cubicBezTo>
                    <a:lnTo>
                      <a:pt x="36424" y="64850"/>
                    </a:lnTo>
                    <a:cubicBezTo>
                      <a:pt x="36676" y="63645"/>
                      <a:pt x="37180" y="61750"/>
                      <a:pt x="37926" y="59154"/>
                    </a:cubicBezTo>
                    <a:lnTo>
                      <a:pt x="59734" y="0"/>
                    </a:lnTo>
                    <a:close/>
                  </a:path>
                </a:pathLst>
              </a:custGeom>
              <a:solidFill>
                <a:srgbClr val="2F2F2F"/>
              </a:solidFill>
              <a:ln w="1095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2B1597C-E61C-5EDF-F34E-6D0467335E5F}"/>
                  </a:ext>
                </a:extLst>
              </p:cNvPr>
              <p:cNvSpPr/>
              <p:nvPr/>
            </p:nvSpPr>
            <p:spPr>
              <a:xfrm>
                <a:off x="4751836" y="3559394"/>
                <a:ext cx="16043" cy="112109"/>
              </a:xfrm>
              <a:custGeom>
                <a:avLst/>
                <a:gdLst>
                  <a:gd name="connsiteX0" fmla="*/ 7953 w 16043"/>
                  <a:gd name="connsiteY0" fmla="*/ 15951 h 112109"/>
                  <a:gd name="connsiteX1" fmla="*/ 2328 w 16043"/>
                  <a:gd name="connsiteY1" fmla="*/ 13706 h 112109"/>
                  <a:gd name="connsiteX2" fmla="*/ 4 w 16043"/>
                  <a:gd name="connsiteY2" fmla="*/ 8020 h 112109"/>
                  <a:gd name="connsiteX3" fmla="*/ 7744 w 16043"/>
                  <a:gd name="connsiteY3" fmla="*/ 2 h 112109"/>
                  <a:gd name="connsiteX4" fmla="*/ 7953 w 16043"/>
                  <a:gd name="connsiteY4" fmla="*/ 2 h 112109"/>
                  <a:gd name="connsiteX5" fmla="*/ 13676 w 16043"/>
                  <a:gd name="connsiteY5" fmla="*/ 2291 h 112109"/>
                  <a:gd name="connsiteX6" fmla="*/ 13731 w 16043"/>
                  <a:gd name="connsiteY6" fmla="*/ 13574 h 112109"/>
                  <a:gd name="connsiteX7" fmla="*/ 13676 w 16043"/>
                  <a:gd name="connsiteY7" fmla="*/ 13629 h 112109"/>
                  <a:gd name="connsiteX8" fmla="*/ 7953 w 16043"/>
                  <a:gd name="connsiteY8" fmla="*/ 15951 h 112109"/>
                  <a:gd name="connsiteX9" fmla="*/ 13950 w 16043"/>
                  <a:gd name="connsiteY9" fmla="*/ 112110 h 112109"/>
                  <a:gd name="connsiteX10" fmla="*/ 1659 w 16043"/>
                  <a:gd name="connsiteY10" fmla="*/ 112110 h 112109"/>
                  <a:gd name="connsiteX11" fmla="*/ 1659 w 16043"/>
                  <a:gd name="connsiteY11" fmla="*/ 35428 h 112109"/>
                  <a:gd name="connsiteX12" fmla="*/ 13983 w 16043"/>
                  <a:gd name="connsiteY12" fmla="*/ 35428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3" h="112109">
                    <a:moveTo>
                      <a:pt x="7953" y="15951"/>
                    </a:moveTo>
                    <a:cubicBezTo>
                      <a:pt x="5848" y="15995"/>
                      <a:pt x="3819" y="15185"/>
                      <a:pt x="2328" y="13706"/>
                    </a:cubicBezTo>
                    <a:cubicBezTo>
                      <a:pt x="782" y="12227"/>
                      <a:pt x="-62" y="10156"/>
                      <a:pt x="4" y="8020"/>
                    </a:cubicBezTo>
                    <a:cubicBezTo>
                      <a:pt x="-73" y="3671"/>
                      <a:pt x="3392" y="78"/>
                      <a:pt x="7744" y="2"/>
                    </a:cubicBezTo>
                    <a:cubicBezTo>
                      <a:pt x="7810" y="2"/>
                      <a:pt x="7887" y="2"/>
                      <a:pt x="7953" y="2"/>
                    </a:cubicBezTo>
                    <a:cubicBezTo>
                      <a:pt x="10091" y="-42"/>
                      <a:pt x="12152" y="790"/>
                      <a:pt x="13676" y="2291"/>
                    </a:cubicBezTo>
                    <a:cubicBezTo>
                      <a:pt x="16812" y="5391"/>
                      <a:pt x="16834" y="10441"/>
                      <a:pt x="13731" y="13574"/>
                    </a:cubicBezTo>
                    <a:cubicBezTo>
                      <a:pt x="13720" y="13585"/>
                      <a:pt x="13698" y="13607"/>
                      <a:pt x="13676" y="13629"/>
                    </a:cubicBezTo>
                    <a:cubicBezTo>
                      <a:pt x="12174" y="15152"/>
                      <a:pt x="10102" y="15995"/>
                      <a:pt x="7953" y="15951"/>
                    </a:cubicBezTo>
                    <a:close/>
                    <a:moveTo>
                      <a:pt x="13950" y="112110"/>
                    </a:moveTo>
                    <a:lnTo>
                      <a:pt x="1659" y="112110"/>
                    </a:lnTo>
                    <a:lnTo>
                      <a:pt x="1659" y="35428"/>
                    </a:lnTo>
                    <a:lnTo>
                      <a:pt x="13983" y="35428"/>
                    </a:lnTo>
                    <a:close/>
                  </a:path>
                </a:pathLst>
              </a:custGeom>
              <a:solidFill>
                <a:srgbClr val="2F2F2F"/>
              </a:solidFill>
              <a:ln w="1095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FF58F54-4352-492D-CF55-B411443D9C31}"/>
                  </a:ext>
                </a:extLst>
              </p:cNvPr>
              <p:cNvSpPr/>
              <p:nvPr/>
            </p:nvSpPr>
            <p:spPr>
              <a:xfrm>
                <a:off x="4788965" y="3593013"/>
                <a:ext cx="63816" cy="78523"/>
              </a:xfrm>
              <a:custGeom>
                <a:avLst/>
                <a:gdLst>
                  <a:gd name="connsiteX0" fmla="*/ 63747 w 63816"/>
                  <a:gd name="connsiteY0" fmla="*/ 78491 h 78523"/>
                  <a:gd name="connsiteX1" fmla="*/ 51412 w 63816"/>
                  <a:gd name="connsiteY1" fmla="*/ 78491 h 78523"/>
                  <a:gd name="connsiteX2" fmla="*/ 51412 w 63816"/>
                  <a:gd name="connsiteY2" fmla="*/ 34761 h 78523"/>
                  <a:gd name="connsiteX3" fmla="*/ 33573 w 63816"/>
                  <a:gd name="connsiteY3" fmla="*/ 10343 h 78523"/>
                  <a:gd name="connsiteX4" fmla="*/ 18321 w 63816"/>
                  <a:gd name="connsiteY4" fmla="*/ 17266 h 78523"/>
                  <a:gd name="connsiteX5" fmla="*/ 12291 w 63816"/>
                  <a:gd name="connsiteY5" fmla="*/ 34794 h 78523"/>
                  <a:gd name="connsiteX6" fmla="*/ 12291 w 63816"/>
                  <a:gd name="connsiteY6" fmla="*/ 78524 h 78523"/>
                  <a:gd name="connsiteX7" fmla="*/ 0 w 63816"/>
                  <a:gd name="connsiteY7" fmla="*/ 78524 h 78523"/>
                  <a:gd name="connsiteX8" fmla="*/ 0 w 63816"/>
                  <a:gd name="connsiteY8" fmla="*/ 1843 h 78523"/>
                  <a:gd name="connsiteX9" fmla="*/ 12291 w 63816"/>
                  <a:gd name="connsiteY9" fmla="*/ 1843 h 78523"/>
                  <a:gd name="connsiteX10" fmla="*/ 12291 w 63816"/>
                  <a:gd name="connsiteY10" fmla="*/ 14572 h 78523"/>
                  <a:gd name="connsiteX11" fmla="*/ 12587 w 63816"/>
                  <a:gd name="connsiteY11" fmla="*/ 14572 h 78523"/>
                  <a:gd name="connsiteX12" fmla="*/ 37805 w 63816"/>
                  <a:gd name="connsiteY12" fmla="*/ 46 h 78523"/>
                  <a:gd name="connsiteX13" fmla="*/ 57070 w 63816"/>
                  <a:gd name="connsiteY13" fmla="*/ 8163 h 78523"/>
                  <a:gd name="connsiteX14" fmla="*/ 63736 w 63816"/>
                  <a:gd name="connsiteY14" fmla="*/ 31639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6" h="78523">
                    <a:moveTo>
                      <a:pt x="63747" y="78491"/>
                    </a:moveTo>
                    <a:lnTo>
                      <a:pt x="51412" y="78491"/>
                    </a:lnTo>
                    <a:lnTo>
                      <a:pt x="51412" y="34761"/>
                    </a:lnTo>
                    <a:cubicBezTo>
                      <a:pt x="51412" y="18482"/>
                      <a:pt x="45469" y="10343"/>
                      <a:pt x="33573" y="10343"/>
                    </a:cubicBezTo>
                    <a:cubicBezTo>
                      <a:pt x="27707" y="10223"/>
                      <a:pt x="22093" y="12764"/>
                      <a:pt x="18321" y="17266"/>
                    </a:cubicBezTo>
                    <a:cubicBezTo>
                      <a:pt x="14199" y="22163"/>
                      <a:pt x="12050" y="28407"/>
                      <a:pt x="12291" y="34794"/>
                    </a:cubicBezTo>
                    <a:lnTo>
                      <a:pt x="12291" y="78524"/>
                    </a:lnTo>
                    <a:lnTo>
                      <a:pt x="0" y="78524"/>
                    </a:lnTo>
                    <a:lnTo>
                      <a:pt x="0" y="1843"/>
                    </a:lnTo>
                    <a:lnTo>
                      <a:pt x="12291" y="1843"/>
                    </a:lnTo>
                    <a:lnTo>
                      <a:pt x="12291" y="14572"/>
                    </a:lnTo>
                    <a:lnTo>
                      <a:pt x="12587" y="14572"/>
                    </a:lnTo>
                    <a:cubicBezTo>
                      <a:pt x="17565" y="5348"/>
                      <a:pt x="27323" y="-272"/>
                      <a:pt x="37805" y="46"/>
                    </a:cubicBezTo>
                    <a:cubicBezTo>
                      <a:pt x="45140" y="-414"/>
                      <a:pt x="52278" y="2598"/>
                      <a:pt x="57070" y="8163"/>
                    </a:cubicBezTo>
                    <a:cubicBezTo>
                      <a:pt x="61938" y="14988"/>
                      <a:pt x="64295" y="23280"/>
                      <a:pt x="63736" y="31639"/>
                    </a:cubicBezTo>
                    <a:close/>
                  </a:path>
                </a:pathLst>
              </a:custGeom>
              <a:solidFill>
                <a:srgbClr val="2F2F2F"/>
              </a:solidFill>
              <a:ln w="1095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84A1353-DC34-68B4-0C3C-B1A110911D5F}"/>
                  </a:ext>
                </a:extLst>
              </p:cNvPr>
              <p:cNvSpPr/>
              <p:nvPr/>
            </p:nvSpPr>
            <p:spPr>
              <a:xfrm>
                <a:off x="4865595" y="3556313"/>
                <a:ext cx="46445" cy="115191"/>
              </a:xfrm>
              <a:custGeom>
                <a:avLst/>
                <a:gdLst>
                  <a:gd name="connsiteX0" fmla="*/ 46401 w 46445"/>
                  <a:gd name="connsiteY0" fmla="*/ 12449 h 115191"/>
                  <a:gd name="connsiteX1" fmla="*/ 38233 w 46445"/>
                  <a:gd name="connsiteY1" fmla="*/ 10423 h 115191"/>
                  <a:gd name="connsiteX2" fmla="*/ 25339 w 46445"/>
                  <a:gd name="connsiteY2" fmla="*/ 26679 h 115191"/>
                  <a:gd name="connsiteX3" fmla="*/ 25339 w 46445"/>
                  <a:gd name="connsiteY3" fmla="*/ 38510 h 115191"/>
                  <a:gd name="connsiteX4" fmla="*/ 43321 w 46445"/>
                  <a:gd name="connsiteY4" fmla="*/ 38510 h 115191"/>
                  <a:gd name="connsiteX5" fmla="*/ 43321 w 46445"/>
                  <a:gd name="connsiteY5" fmla="*/ 48994 h 115191"/>
                  <a:gd name="connsiteX6" fmla="*/ 25339 w 46445"/>
                  <a:gd name="connsiteY6" fmla="*/ 48994 h 115191"/>
                  <a:gd name="connsiteX7" fmla="*/ 25339 w 46445"/>
                  <a:gd name="connsiteY7" fmla="*/ 115191 h 115191"/>
                  <a:gd name="connsiteX8" fmla="*/ 13157 w 46445"/>
                  <a:gd name="connsiteY8" fmla="*/ 115191 h 115191"/>
                  <a:gd name="connsiteX9" fmla="*/ 13157 w 46445"/>
                  <a:gd name="connsiteY9" fmla="*/ 48994 h 115191"/>
                  <a:gd name="connsiteX10" fmla="*/ 0 w 46445"/>
                  <a:gd name="connsiteY10" fmla="*/ 48994 h 115191"/>
                  <a:gd name="connsiteX11" fmla="*/ 0 w 46445"/>
                  <a:gd name="connsiteY11" fmla="*/ 38510 h 115191"/>
                  <a:gd name="connsiteX12" fmla="*/ 13157 w 46445"/>
                  <a:gd name="connsiteY12" fmla="*/ 38510 h 115191"/>
                  <a:gd name="connsiteX13" fmla="*/ 13157 w 46445"/>
                  <a:gd name="connsiteY13" fmla="*/ 26077 h 115191"/>
                  <a:gd name="connsiteX14" fmla="*/ 20131 w 46445"/>
                  <a:gd name="connsiteY14" fmla="*/ 7016 h 115191"/>
                  <a:gd name="connsiteX15" fmla="*/ 37520 w 46445"/>
                  <a:gd name="connsiteY15" fmla="*/ 16 h 115191"/>
                  <a:gd name="connsiteX16" fmla="*/ 46445 w 46445"/>
                  <a:gd name="connsiteY16" fmla="*/ 1364 h 11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445" h="115191">
                    <a:moveTo>
                      <a:pt x="46401" y="12449"/>
                    </a:moveTo>
                    <a:cubicBezTo>
                      <a:pt x="43901" y="11080"/>
                      <a:pt x="41084" y="10379"/>
                      <a:pt x="38233" y="10423"/>
                    </a:cubicBezTo>
                    <a:cubicBezTo>
                      <a:pt x="29626" y="10423"/>
                      <a:pt x="25328" y="15845"/>
                      <a:pt x="25339" y="26679"/>
                    </a:cubicBezTo>
                    <a:lnTo>
                      <a:pt x="25339" y="38510"/>
                    </a:lnTo>
                    <a:lnTo>
                      <a:pt x="43321" y="38510"/>
                    </a:lnTo>
                    <a:lnTo>
                      <a:pt x="43321" y="48994"/>
                    </a:lnTo>
                    <a:lnTo>
                      <a:pt x="25339" y="48994"/>
                    </a:lnTo>
                    <a:lnTo>
                      <a:pt x="25339" y="115191"/>
                    </a:lnTo>
                    <a:lnTo>
                      <a:pt x="13157" y="115191"/>
                    </a:lnTo>
                    <a:lnTo>
                      <a:pt x="13157" y="48994"/>
                    </a:lnTo>
                    <a:lnTo>
                      <a:pt x="0" y="48994"/>
                    </a:lnTo>
                    <a:lnTo>
                      <a:pt x="0" y="38510"/>
                    </a:lnTo>
                    <a:lnTo>
                      <a:pt x="13157" y="38510"/>
                    </a:lnTo>
                    <a:lnTo>
                      <a:pt x="13157" y="26077"/>
                    </a:lnTo>
                    <a:cubicBezTo>
                      <a:pt x="12785" y="19044"/>
                      <a:pt x="15296" y="12154"/>
                      <a:pt x="20131" y="7016"/>
                    </a:cubicBezTo>
                    <a:cubicBezTo>
                      <a:pt x="24703" y="2371"/>
                      <a:pt x="31007" y="-159"/>
                      <a:pt x="37520" y="16"/>
                    </a:cubicBezTo>
                    <a:cubicBezTo>
                      <a:pt x="40557" y="-94"/>
                      <a:pt x="43584" y="356"/>
                      <a:pt x="46445" y="1364"/>
                    </a:cubicBezTo>
                    <a:close/>
                  </a:path>
                </a:pathLst>
              </a:custGeom>
              <a:solidFill>
                <a:srgbClr val="2F2F2F"/>
              </a:solidFill>
              <a:ln w="1095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4B23E791-3332-0488-4122-B483575BFB0A}"/>
                  </a:ext>
                </a:extLst>
              </p:cNvPr>
              <p:cNvSpPr/>
              <p:nvPr/>
            </p:nvSpPr>
            <p:spPr>
              <a:xfrm>
                <a:off x="4922511" y="3593456"/>
                <a:ext cx="40031" cy="78048"/>
              </a:xfrm>
              <a:custGeom>
                <a:avLst/>
                <a:gdLst>
                  <a:gd name="connsiteX0" fmla="*/ 40031 w 40031"/>
                  <a:gd name="connsiteY0" fmla="*/ 13789 h 78048"/>
                  <a:gd name="connsiteX1" fmla="*/ 30733 w 40031"/>
                  <a:gd name="connsiteY1" fmla="*/ 11325 h 78048"/>
                  <a:gd name="connsiteX2" fmla="*/ 17576 w 40031"/>
                  <a:gd name="connsiteY2" fmla="*/ 18741 h 78048"/>
                  <a:gd name="connsiteX3" fmla="*/ 12291 w 40031"/>
                  <a:gd name="connsiteY3" fmla="*/ 38952 h 78048"/>
                  <a:gd name="connsiteX4" fmla="*/ 12291 w 40031"/>
                  <a:gd name="connsiteY4" fmla="*/ 78048 h 78048"/>
                  <a:gd name="connsiteX5" fmla="*/ 0 w 40031"/>
                  <a:gd name="connsiteY5" fmla="*/ 78048 h 78048"/>
                  <a:gd name="connsiteX6" fmla="*/ 0 w 40031"/>
                  <a:gd name="connsiteY6" fmla="*/ 1367 h 78048"/>
                  <a:gd name="connsiteX7" fmla="*/ 12291 w 40031"/>
                  <a:gd name="connsiteY7" fmla="*/ 1367 h 78048"/>
                  <a:gd name="connsiteX8" fmla="*/ 12291 w 40031"/>
                  <a:gd name="connsiteY8" fmla="*/ 17163 h 78048"/>
                  <a:gd name="connsiteX9" fmla="*/ 12587 w 40031"/>
                  <a:gd name="connsiteY9" fmla="*/ 17163 h 78048"/>
                  <a:gd name="connsiteX10" fmla="*/ 20602 w 40031"/>
                  <a:gd name="connsiteY10" fmla="*/ 4544 h 78048"/>
                  <a:gd name="connsiteX11" fmla="*/ 32663 w 40031"/>
                  <a:gd name="connsiteY11" fmla="*/ 20 h 78048"/>
                  <a:gd name="connsiteX12" fmla="*/ 40009 w 40031"/>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31" h="78048">
                    <a:moveTo>
                      <a:pt x="40031" y="13789"/>
                    </a:moveTo>
                    <a:cubicBezTo>
                      <a:pt x="37290" y="11971"/>
                      <a:pt x="34022" y="11106"/>
                      <a:pt x="30733" y="11325"/>
                    </a:cubicBezTo>
                    <a:cubicBezTo>
                      <a:pt x="25361" y="11379"/>
                      <a:pt x="20405" y="14184"/>
                      <a:pt x="17576" y="18741"/>
                    </a:cubicBezTo>
                    <a:cubicBezTo>
                      <a:pt x="13749" y="24766"/>
                      <a:pt x="11907" y="31831"/>
                      <a:pt x="12291" y="38952"/>
                    </a:cubicBezTo>
                    <a:lnTo>
                      <a:pt x="12291" y="78048"/>
                    </a:lnTo>
                    <a:lnTo>
                      <a:pt x="0" y="78048"/>
                    </a:lnTo>
                    <a:lnTo>
                      <a:pt x="0" y="1367"/>
                    </a:lnTo>
                    <a:lnTo>
                      <a:pt x="12291" y="1367"/>
                    </a:lnTo>
                    <a:lnTo>
                      <a:pt x="12291" y="17163"/>
                    </a:lnTo>
                    <a:lnTo>
                      <a:pt x="12587" y="17163"/>
                    </a:lnTo>
                    <a:cubicBezTo>
                      <a:pt x="14012" y="12289"/>
                      <a:pt x="16787" y="7907"/>
                      <a:pt x="20602" y="4544"/>
                    </a:cubicBezTo>
                    <a:cubicBezTo>
                      <a:pt x="23946" y="1630"/>
                      <a:pt x="28222" y="20"/>
                      <a:pt x="32663" y="20"/>
                    </a:cubicBezTo>
                    <a:cubicBezTo>
                      <a:pt x="35152" y="-90"/>
                      <a:pt x="37652" y="261"/>
                      <a:pt x="40009" y="1060"/>
                    </a:cubicBezTo>
                    <a:close/>
                  </a:path>
                </a:pathLst>
              </a:custGeom>
              <a:solidFill>
                <a:srgbClr val="2F2F2F"/>
              </a:solidFill>
              <a:ln w="1095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704A1462-D11D-C4A1-DBA8-101CCDD83B95}"/>
                  </a:ext>
                </a:extLst>
              </p:cNvPr>
              <p:cNvSpPr/>
              <p:nvPr/>
            </p:nvSpPr>
            <p:spPr>
              <a:xfrm>
                <a:off x="4969628" y="3593018"/>
                <a:ext cx="60674" cy="80326"/>
              </a:xfrm>
              <a:custGeom>
                <a:avLst/>
                <a:gdLst>
                  <a:gd name="connsiteX0" fmla="*/ 60631 w 60674"/>
                  <a:gd name="connsiteY0" fmla="*/ 78486 h 80326"/>
                  <a:gd name="connsiteX1" fmla="*/ 48373 w 60674"/>
                  <a:gd name="connsiteY1" fmla="*/ 78486 h 80326"/>
                  <a:gd name="connsiteX2" fmla="*/ 48373 w 60674"/>
                  <a:gd name="connsiteY2" fmla="*/ 66502 h 80326"/>
                  <a:gd name="connsiteX3" fmla="*/ 48066 w 60674"/>
                  <a:gd name="connsiteY3" fmla="*/ 66502 h 80326"/>
                  <a:gd name="connsiteX4" fmla="*/ 24459 w 60674"/>
                  <a:gd name="connsiteY4" fmla="*/ 80283 h 80326"/>
                  <a:gd name="connsiteX5" fmla="*/ 6511 w 60674"/>
                  <a:gd name="connsiteY5" fmla="*/ 74214 h 80326"/>
                  <a:gd name="connsiteX6" fmla="*/ 20 w 60674"/>
                  <a:gd name="connsiteY6" fmla="*/ 58111 h 80326"/>
                  <a:gd name="connsiteX7" fmla="*/ 25358 w 60674"/>
                  <a:gd name="connsiteY7" fmla="*/ 33102 h 80326"/>
                  <a:gd name="connsiteX8" fmla="*/ 48384 w 60674"/>
                  <a:gd name="connsiteY8" fmla="*/ 29882 h 80326"/>
                  <a:gd name="connsiteX9" fmla="*/ 32562 w 60674"/>
                  <a:gd name="connsiteY9" fmla="*/ 10339 h 80326"/>
                  <a:gd name="connsiteX10" fmla="*/ 7530 w 60674"/>
                  <a:gd name="connsiteY10" fmla="*/ 19770 h 80326"/>
                  <a:gd name="connsiteX11" fmla="*/ 7530 w 60674"/>
                  <a:gd name="connsiteY11" fmla="*/ 7195 h 80326"/>
                  <a:gd name="connsiteX12" fmla="*/ 33615 w 60674"/>
                  <a:gd name="connsiteY12" fmla="*/ 9 h 80326"/>
                  <a:gd name="connsiteX13" fmla="*/ 60675 w 60674"/>
                  <a:gd name="connsiteY13" fmla="*/ 28611 h 80326"/>
                  <a:gd name="connsiteX14" fmla="*/ 48340 w 60674"/>
                  <a:gd name="connsiteY14" fmla="*/ 39697 h 80326"/>
                  <a:gd name="connsiteX15" fmla="*/ 29821 w 60674"/>
                  <a:gd name="connsiteY15" fmla="*/ 42238 h 80326"/>
                  <a:gd name="connsiteX16" fmla="*/ 16927 w 60674"/>
                  <a:gd name="connsiteY16" fmla="*/ 46467 h 80326"/>
                  <a:gd name="connsiteX17" fmla="*/ 12541 w 60674"/>
                  <a:gd name="connsiteY17" fmla="*/ 57213 h 80326"/>
                  <a:gd name="connsiteX18" fmla="*/ 16554 w 60674"/>
                  <a:gd name="connsiteY18" fmla="*/ 66393 h 80326"/>
                  <a:gd name="connsiteX19" fmla="*/ 27233 w 60674"/>
                  <a:gd name="connsiteY19" fmla="*/ 69942 h 80326"/>
                  <a:gd name="connsiteX20" fmla="*/ 42342 w 60674"/>
                  <a:gd name="connsiteY20" fmla="*/ 63545 h 80326"/>
                  <a:gd name="connsiteX21" fmla="*/ 48296 w 60674"/>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6">
                    <a:moveTo>
                      <a:pt x="60631" y="78486"/>
                    </a:moveTo>
                    <a:lnTo>
                      <a:pt x="48373" y="78486"/>
                    </a:lnTo>
                    <a:lnTo>
                      <a:pt x="48373" y="66502"/>
                    </a:lnTo>
                    <a:lnTo>
                      <a:pt x="48066" y="66502"/>
                    </a:lnTo>
                    <a:cubicBezTo>
                      <a:pt x="43494" y="75233"/>
                      <a:pt x="34316" y="80590"/>
                      <a:pt x="24459" y="80283"/>
                    </a:cubicBezTo>
                    <a:cubicBezTo>
                      <a:pt x="17914" y="80666"/>
                      <a:pt x="11477" y="78486"/>
                      <a:pt x="6511" y="74214"/>
                    </a:cubicBezTo>
                    <a:cubicBezTo>
                      <a:pt x="2125" y="70030"/>
                      <a:pt x="-243" y="64158"/>
                      <a:pt x="20" y="58111"/>
                    </a:cubicBezTo>
                    <a:cubicBezTo>
                      <a:pt x="20" y="43783"/>
                      <a:pt x="8462" y="35446"/>
                      <a:pt x="25358" y="33102"/>
                    </a:cubicBezTo>
                    <a:lnTo>
                      <a:pt x="48384" y="29882"/>
                    </a:lnTo>
                    <a:cubicBezTo>
                      <a:pt x="48384" y="16857"/>
                      <a:pt x="43110" y="10350"/>
                      <a:pt x="32562" y="10339"/>
                    </a:cubicBezTo>
                    <a:cubicBezTo>
                      <a:pt x="23352" y="10328"/>
                      <a:pt x="14449" y="13691"/>
                      <a:pt x="7530" y="19770"/>
                    </a:cubicBezTo>
                    <a:lnTo>
                      <a:pt x="7530" y="7195"/>
                    </a:lnTo>
                    <a:cubicBezTo>
                      <a:pt x="15348" y="2331"/>
                      <a:pt x="24405" y="-167"/>
                      <a:pt x="33615" y="9"/>
                    </a:cubicBezTo>
                    <a:cubicBezTo>
                      <a:pt x="51662" y="9"/>
                      <a:pt x="60686" y="9539"/>
                      <a:pt x="60675" y="28611"/>
                    </a:cubicBezTo>
                    <a:close/>
                    <a:moveTo>
                      <a:pt x="48340" y="39697"/>
                    </a:moveTo>
                    <a:lnTo>
                      <a:pt x="29821" y="42238"/>
                    </a:lnTo>
                    <a:cubicBezTo>
                      <a:pt x="25260" y="42654"/>
                      <a:pt x="20852" y="44100"/>
                      <a:pt x="16927" y="46467"/>
                    </a:cubicBezTo>
                    <a:cubicBezTo>
                      <a:pt x="13747" y="49085"/>
                      <a:pt x="12102" y="53127"/>
                      <a:pt x="12541" y="57213"/>
                    </a:cubicBezTo>
                    <a:cubicBezTo>
                      <a:pt x="12431" y="60718"/>
                      <a:pt x="13912" y="64081"/>
                      <a:pt x="16554" y="66393"/>
                    </a:cubicBezTo>
                    <a:cubicBezTo>
                      <a:pt x="19547" y="68868"/>
                      <a:pt x="23352" y="70139"/>
                      <a:pt x="27233" y="69942"/>
                    </a:cubicBezTo>
                    <a:cubicBezTo>
                      <a:pt x="32957" y="70106"/>
                      <a:pt x="38472" y="67762"/>
                      <a:pt x="42342" y="63545"/>
                    </a:cubicBezTo>
                    <a:cubicBezTo>
                      <a:pt x="46366" y="59119"/>
                      <a:pt x="48504" y="53302"/>
                      <a:pt x="48296" y="47332"/>
                    </a:cubicBezTo>
                    <a:close/>
                  </a:path>
                </a:pathLst>
              </a:custGeom>
              <a:solidFill>
                <a:srgbClr val="2F2F2F"/>
              </a:solidFill>
              <a:ln w="1095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C5F2A47-107B-64A2-F35E-AC1384A4819C}"/>
                  </a:ext>
                </a:extLst>
              </p:cNvPr>
              <p:cNvSpPr/>
              <p:nvPr/>
            </p:nvSpPr>
            <p:spPr>
              <a:xfrm>
                <a:off x="5048262" y="3593097"/>
                <a:ext cx="50957" cy="80198"/>
              </a:xfrm>
              <a:custGeom>
                <a:avLst/>
                <a:gdLst>
                  <a:gd name="connsiteX0" fmla="*/ 0 w 50957"/>
                  <a:gd name="connsiteY0" fmla="*/ 75635 h 80198"/>
                  <a:gd name="connsiteX1" fmla="*/ 0 w 50957"/>
                  <a:gd name="connsiteY1" fmla="*/ 62490 h 80198"/>
                  <a:gd name="connsiteX2" fmla="*/ 22115 w 50957"/>
                  <a:gd name="connsiteY2" fmla="*/ 69895 h 80198"/>
                  <a:gd name="connsiteX3" fmla="*/ 38309 w 50957"/>
                  <a:gd name="connsiteY3" fmla="*/ 59116 h 80198"/>
                  <a:gd name="connsiteX4" fmla="*/ 36917 w 50957"/>
                  <a:gd name="connsiteY4" fmla="*/ 53913 h 80198"/>
                  <a:gd name="connsiteX5" fmla="*/ 33167 w 50957"/>
                  <a:gd name="connsiteY5" fmla="*/ 50133 h 80198"/>
                  <a:gd name="connsiteX6" fmla="*/ 27619 w 50957"/>
                  <a:gd name="connsiteY6" fmla="*/ 47176 h 80198"/>
                  <a:gd name="connsiteX7" fmla="*/ 20767 w 50957"/>
                  <a:gd name="connsiteY7" fmla="*/ 44437 h 80198"/>
                  <a:gd name="connsiteX8" fmla="*/ 11809 w 50957"/>
                  <a:gd name="connsiteY8" fmla="*/ 40362 h 80198"/>
                  <a:gd name="connsiteX9" fmla="*/ 5362 w 50957"/>
                  <a:gd name="connsiteY9" fmla="*/ 35717 h 80198"/>
                  <a:gd name="connsiteX10" fmla="*/ 1458 w 50957"/>
                  <a:gd name="connsiteY10" fmla="*/ 29835 h 80198"/>
                  <a:gd name="connsiteX11" fmla="*/ 154 w 50957"/>
                  <a:gd name="connsiteY11" fmla="*/ 22167 h 80198"/>
                  <a:gd name="connsiteX12" fmla="*/ 2631 w 50957"/>
                  <a:gd name="connsiteY12" fmla="*/ 12625 h 80198"/>
                  <a:gd name="connsiteX13" fmla="*/ 9210 w 50957"/>
                  <a:gd name="connsiteY13" fmla="*/ 5658 h 80198"/>
                  <a:gd name="connsiteX14" fmla="*/ 18618 w 50957"/>
                  <a:gd name="connsiteY14" fmla="*/ 1430 h 80198"/>
                  <a:gd name="connsiteX15" fmla="*/ 29582 w 50957"/>
                  <a:gd name="connsiteY15" fmla="*/ 6 h 80198"/>
                  <a:gd name="connsiteX16" fmla="*/ 47421 w 50957"/>
                  <a:gd name="connsiteY16" fmla="*/ 3445 h 80198"/>
                  <a:gd name="connsiteX17" fmla="*/ 47421 w 50957"/>
                  <a:gd name="connsiteY17" fmla="*/ 15813 h 80198"/>
                  <a:gd name="connsiteX18" fmla="*/ 27926 w 50957"/>
                  <a:gd name="connsiteY18" fmla="*/ 10270 h 80198"/>
                  <a:gd name="connsiteX19" fmla="*/ 21710 w 50957"/>
                  <a:gd name="connsiteY19" fmla="*/ 11059 h 80198"/>
                  <a:gd name="connsiteX20" fmla="*/ 16940 w 50957"/>
                  <a:gd name="connsiteY20" fmla="*/ 13250 h 80198"/>
                  <a:gd name="connsiteX21" fmla="*/ 13870 w 50957"/>
                  <a:gd name="connsiteY21" fmla="*/ 16657 h 80198"/>
                  <a:gd name="connsiteX22" fmla="*/ 12774 w 50957"/>
                  <a:gd name="connsiteY22" fmla="*/ 21038 h 80198"/>
                  <a:gd name="connsiteX23" fmla="*/ 13870 w 50957"/>
                  <a:gd name="connsiteY23" fmla="*/ 26056 h 80198"/>
                  <a:gd name="connsiteX24" fmla="*/ 17061 w 50957"/>
                  <a:gd name="connsiteY24" fmla="*/ 29660 h 80198"/>
                  <a:gd name="connsiteX25" fmla="*/ 22159 w 50957"/>
                  <a:gd name="connsiteY25" fmla="*/ 32497 h 80198"/>
                  <a:gd name="connsiteX26" fmla="*/ 28979 w 50957"/>
                  <a:gd name="connsiteY26" fmla="*/ 35268 h 80198"/>
                  <a:gd name="connsiteX27" fmla="*/ 38123 w 50957"/>
                  <a:gd name="connsiteY27" fmla="*/ 39278 h 80198"/>
                  <a:gd name="connsiteX28" fmla="*/ 45020 w 50957"/>
                  <a:gd name="connsiteY28" fmla="*/ 43922 h 80198"/>
                  <a:gd name="connsiteX29" fmla="*/ 49406 w 50957"/>
                  <a:gd name="connsiteY29" fmla="*/ 49871 h 80198"/>
                  <a:gd name="connsiteX30" fmla="*/ 50952 w 50957"/>
                  <a:gd name="connsiteY30" fmla="*/ 57889 h 80198"/>
                  <a:gd name="connsiteX31" fmla="*/ 48430 w 50957"/>
                  <a:gd name="connsiteY31" fmla="*/ 67748 h 80198"/>
                  <a:gd name="connsiteX32" fmla="*/ 41730 w 50957"/>
                  <a:gd name="connsiteY32" fmla="*/ 74715 h 80198"/>
                  <a:gd name="connsiteX33" fmla="*/ 32060 w 50957"/>
                  <a:gd name="connsiteY33" fmla="*/ 78834 h 80198"/>
                  <a:gd name="connsiteX34" fmla="*/ 20591 w 50957"/>
                  <a:gd name="connsiteY34" fmla="*/ 80182 h 80198"/>
                  <a:gd name="connsiteX35" fmla="*/ 0 w 50957"/>
                  <a:gd name="connsiteY35" fmla="*/ 75635 h 8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957" h="80198">
                    <a:moveTo>
                      <a:pt x="0" y="75635"/>
                    </a:moveTo>
                    <a:lnTo>
                      <a:pt x="0" y="62490"/>
                    </a:lnTo>
                    <a:cubicBezTo>
                      <a:pt x="6360" y="67321"/>
                      <a:pt x="14133" y="69917"/>
                      <a:pt x="22115" y="69895"/>
                    </a:cubicBezTo>
                    <a:cubicBezTo>
                      <a:pt x="32904" y="69895"/>
                      <a:pt x="38299" y="66302"/>
                      <a:pt x="38309" y="59116"/>
                    </a:cubicBezTo>
                    <a:cubicBezTo>
                      <a:pt x="38364" y="57287"/>
                      <a:pt x="37882" y="55468"/>
                      <a:pt x="36917" y="53913"/>
                    </a:cubicBezTo>
                    <a:cubicBezTo>
                      <a:pt x="35919" y="52423"/>
                      <a:pt x="34648" y="51141"/>
                      <a:pt x="33167" y="50133"/>
                    </a:cubicBezTo>
                    <a:cubicBezTo>
                      <a:pt x="31435" y="48950"/>
                      <a:pt x="29571" y="47953"/>
                      <a:pt x="27619" y="47176"/>
                    </a:cubicBezTo>
                    <a:cubicBezTo>
                      <a:pt x="25503" y="46299"/>
                      <a:pt x="23233" y="45390"/>
                      <a:pt x="20767" y="44437"/>
                    </a:cubicBezTo>
                    <a:cubicBezTo>
                      <a:pt x="17707" y="43243"/>
                      <a:pt x="14714" y="41885"/>
                      <a:pt x="11809" y="40362"/>
                    </a:cubicBezTo>
                    <a:cubicBezTo>
                      <a:pt x="9440" y="39135"/>
                      <a:pt x="7269" y="37569"/>
                      <a:pt x="5362" y="35717"/>
                    </a:cubicBezTo>
                    <a:cubicBezTo>
                      <a:pt x="3662" y="34052"/>
                      <a:pt x="2336" y="32048"/>
                      <a:pt x="1458" y="29835"/>
                    </a:cubicBezTo>
                    <a:cubicBezTo>
                      <a:pt x="548" y="27381"/>
                      <a:pt x="110" y="24785"/>
                      <a:pt x="154" y="22167"/>
                    </a:cubicBezTo>
                    <a:cubicBezTo>
                      <a:pt x="88" y="18815"/>
                      <a:pt x="943" y="15517"/>
                      <a:pt x="2631" y="12625"/>
                    </a:cubicBezTo>
                    <a:cubicBezTo>
                      <a:pt x="4276" y="9843"/>
                      <a:pt x="6524" y="7466"/>
                      <a:pt x="9210" y="5658"/>
                    </a:cubicBezTo>
                    <a:cubicBezTo>
                      <a:pt x="12083" y="3719"/>
                      <a:pt x="15262" y="2295"/>
                      <a:pt x="18618" y="1430"/>
                    </a:cubicBezTo>
                    <a:cubicBezTo>
                      <a:pt x="22192" y="466"/>
                      <a:pt x="25876" y="-5"/>
                      <a:pt x="29582" y="6"/>
                    </a:cubicBezTo>
                    <a:cubicBezTo>
                      <a:pt x="35700" y="-93"/>
                      <a:pt x="41774" y="1079"/>
                      <a:pt x="47421" y="3445"/>
                    </a:cubicBezTo>
                    <a:lnTo>
                      <a:pt x="47421" y="15813"/>
                    </a:lnTo>
                    <a:cubicBezTo>
                      <a:pt x="41621" y="12067"/>
                      <a:pt x="34834" y="10139"/>
                      <a:pt x="27926" y="10270"/>
                    </a:cubicBezTo>
                    <a:cubicBezTo>
                      <a:pt x="25832" y="10248"/>
                      <a:pt x="23738" y="10511"/>
                      <a:pt x="21710" y="11059"/>
                    </a:cubicBezTo>
                    <a:cubicBezTo>
                      <a:pt x="20010" y="11508"/>
                      <a:pt x="18398" y="12253"/>
                      <a:pt x="16940" y="13250"/>
                    </a:cubicBezTo>
                    <a:cubicBezTo>
                      <a:pt x="15679" y="14148"/>
                      <a:pt x="14627" y="15309"/>
                      <a:pt x="13870" y="16657"/>
                    </a:cubicBezTo>
                    <a:cubicBezTo>
                      <a:pt x="13146" y="18004"/>
                      <a:pt x="12763" y="19505"/>
                      <a:pt x="12774" y="21038"/>
                    </a:cubicBezTo>
                    <a:cubicBezTo>
                      <a:pt x="12719" y="22780"/>
                      <a:pt x="13103" y="24500"/>
                      <a:pt x="13870" y="26056"/>
                    </a:cubicBezTo>
                    <a:cubicBezTo>
                      <a:pt x="14659" y="27480"/>
                      <a:pt x="15745" y="28706"/>
                      <a:pt x="17061" y="29660"/>
                    </a:cubicBezTo>
                    <a:cubicBezTo>
                      <a:pt x="18640" y="30810"/>
                      <a:pt x="20350" y="31763"/>
                      <a:pt x="22159" y="32497"/>
                    </a:cubicBezTo>
                    <a:cubicBezTo>
                      <a:pt x="24155" y="33351"/>
                      <a:pt x="26435" y="34271"/>
                      <a:pt x="28979" y="35268"/>
                    </a:cubicBezTo>
                    <a:cubicBezTo>
                      <a:pt x="32093" y="36440"/>
                      <a:pt x="35152" y="37777"/>
                      <a:pt x="38123" y="39278"/>
                    </a:cubicBezTo>
                    <a:cubicBezTo>
                      <a:pt x="40612" y="40515"/>
                      <a:pt x="42937" y="42082"/>
                      <a:pt x="45020" y="43922"/>
                    </a:cubicBezTo>
                    <a:cubicBezTo>
                      <a:pt x="46884" y="45576"/>
                      <a:pt x="48375" y="47603"/>
                      <a:pt x="49406" y="49871"/>
                    </a:cubicBezTo>
                    <a:cubicBezTo>
                      <a:pt x="50491" y="52401"/>
                      <a:pt x="51017" y="55140"/>
                      <a:pt x="50952" y="57889"/>
                    </a:cubicBezTo>
                    <a:cubicBezTo>
                      <a:pt x="51039" y="61340"/>
                      <a:pt x="50162" y="64758"/>
                      <a:pt x="48430" y="67748"/>
                    </a:cubicBezTo>
                    <a:cubicBezTo>
                      <a:pt x="46752" y="70553"/>
                      <a:pt x="44461" y="72930"/>
                      <a:pt x="41730" y="74715"/>
                    </a:cubicBezTo>
                    <a:cubicBezTo>
                      <a:pt x="38770" y="76632"/>
                      <a:pt x="35492" y="78023"/>
                      <a:pt x="32060" y="78834"/>
                    </a:cubicBezTo>
                    <a:cubicBezTo>
                      <a:pt x="28310" y="79743"/>
                      <a:pt x="24451" y="80192"/>
                      <a:pt x="20591" y="80182"/>
                    </a:cubicBezTo>
                    <a:cubicBezTo>
                      <a:pt x="13453" y="80379"/>
                      <a:pt x="6392" y="78812"/>
                      <a:pt x="0" y="75635"/>
                    </a:cubicBezTo>
                    <a:close/>
                  </a:path>
                </a:pathLst>
              </a:custGeom>
              <a:solidFill>
                <a:srgbClr val="2F2F2F"/>
              </a:solidFill>
              <a:ln w="1095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6EFBE7FD-9355-C92E-D9F9-A6114445FE8B}"/>
                  </a:ext>
                </a:extLst>
              </p:cNvPr>
              <p:cNvSpPr/>
              <p:nvPr/>
            </p:nvSpPr>
            <p:spPr>
              <a:xfrm>
                <a:off x="5109323" y="3572125"/>
                <a:ext cx="44789" cy="101045"/>
              </a:xfrm>
              <a:custGeom>
                <a:avLst/>
                <a:gdLst>
                  <a:gd name="connsiteX0" fmla="*/ 44789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9 w 44789"/>
                  <a:gd name="connsiteY8" fmla="*/ 0 h 101045"/>
                  <a:gd name="connsiteX9" fmla="*/ 25449 w 44789"/>
                  <a:gd name="connsiteY9" fmla="*/ 22698 h 101045"/>
                  <a:gd name="connsiteX10" fmla="*/ 44789 w 44789"/>
                  <a:gd name="connsiteY10" fmla="*/ 22698 h 101045"/>
                  <a:gd name="connsiteX11" fmla="*/ 44789 w 44789"/>
                  <a:gd name="connsiteY11" fmla="*/ 33181 h 101045"/>
                  <a:gd name="connsiteX12" fmla="*/ 25449 w 44789"/>
                  <a:gd name="connsiteY12" fmla="*/ 33181 h 101045"/>
                  <a:gd name="connsiteX13" fmla="*/ 25449 w 44789"/>
                  <a:gd name="connsiteY13" fmla="*/ 76385 h 101045"/>
                  <a:gd name="connsiteX14" fmla="*/ 28069 w 44789"/>
                  <a:gd name="connsiteY14" fmla="*/ 87395 h 101045"/>
                  <a:gd name="connsiteX15" fmla="*/ 36764 w 44789"/>
                  <a:gd name="connsiteY15" fmla="*/ 90681 h 101045"/>
                  <a:gd name="connsiteX16" fmla="*/ 44789 w 44789"/>
                  <a:gd name="connsiteY16" fmla="*/ 88129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65"/>
                      <a:pt x="37279" y="101197"/>
                      <a:pt x="33321" y="101022"/>
                    </a:cubicBezTo>
                    <a:cubicBezTo>
                      <a:pt x="19868" y="101022"/>
                      <a:pt x="13146" y="93529"/>
                      <a:pt x="13157" y="78554"/>
                    </a:cubicBezTo>
                    <a:lnTo>
                      <a:pt x="13157" y="33181"/>
                    </a:lnTo>
                    <a:lnTo>
                      <a:pt x="0" y="33181"/>
                    </a:lnTo>
                    <a:lnTo>
                      <a:pt x="0" y="22698"/>
                    </a:lnTo>
                    <a:lnTo>
                      <a:pt x="13157" y="22698"/>
                    </a:lnTo>
                    <a:lnTo>
                      <a:pt x="13157" y="3976"/>
                    </a:lnTo>
                    <a:lnTo>
                      <a:pt x="25449" y="0"/>
                    </a:lnTo>
                    <a:lnTo>
                      <a:pt x="25449" y="22698"/>
                    </a:lnTo>
                    <a:lnTo>
                      <a:pt x="44789" y="22698"/>
                    </a:lnTo>
                    <a:lnTo>
                      <a:pt x="44789" y="33181"/>
                    </a:lnTo>
                    <a:lnTo>
                      <a:pt x="25449" y="33181"/>
                    </a:lnTo>
                    <a:lnTo>
                      <a:pt x="25449" y="76385"/>
                    </a:lnTo>
                    <a:cubicBezTo>
                      <a:pt x="25109" y="80241"/>
                      <a:pt x="26029" y="84108"/>
                      <a:pt x="28069" y="87395"/>
                    </a:cubicBezTo>
                    <a:cubicBezTo>
                      <a:pt x="30295" y="89794"/>
                      <a:pt x="33507" y="91010"/>
                      <a:pt x="36764" y="90681"/>
                    </a:cubicBezTo>
                    <a:cubicBezTo>
                      <a:pt x="39647" y="90747"/>
                      <a:pt x="42476" y="89849"/>
                      <a:pt x="44789" y="88129"/>
                    </a:cubicBezTo>
                    <a:close/>
                  </a:path>
                </a:pathLst>
              </a:custGeom>
              <a:solidFill>
                <a:srgbClr val="2F2F2F"/>
              </a:solidFill>
              <a:ln w="1095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07AA3D9-4762-27B4-315B-F3F6D0496AFD}"/>
                  </a:ext>
                </a:extLst>
              </p:cNvPr>
              <p:cNvSpPr/>
              <p:nvPr/>
            </p:nvSpPr>
            <p:spPr>
              <a:xfrm>
                <a:off x="5169309" y="3593456"/>
                <a:ext cx="40008" cy="78048"/>
              </a:xfrm>
              <a:custGeom>
                <a:avLst/>
                <a:gdLst>
                  <a:gd name="connsiteX0" fmla="*/ 39965 w 40008"/>
                  <a:gd name="connsiteY0" fmla="*/ 13789 h 78048"/>
                  <a:gd name="connsiteX1" fmla="*/ 30667 w 40008"/>
                  <a:gd name="connsiteY1" fmla="*/ 11325 h 78048"/>
                  <a:gd name="connsiteX2" fmla="*/ 17510 w 40008"/>
                  <a:gd name="connsiteY2" fmla="*/ 18741 h 78048"/>
                  <a:gd name="connsiteX3" fmla="*/ 12236 w 40008"/>
                  <a:gd name="connsiteY3" fmla="*/ 38952 h 78048"/>
                  <a:gd name="connsiteX4" fmla="*/ 12236 w 40008"/>
                  <a:gd name="connsiteY4" fmla="*/ 78048 h 78048"/>
                  <a:gd name="connsiteX5" fmla="*/ 0 w 40008"/>
                  <a:gd name="connsiteY5" fmla="*/ 78048 h 78048"/>
                  <a:gd name="connsiteX6" fmla="*/ 0 w 40008"/>
                  <a:gd name="connsiteY6" fmla="*/ 1367 h 78048"/>
                  <a:gd name="connsiteX7" fmla="*/ 12291 w 40008"/>
                  <a:gd name="connsiteY7" fmla="*/ 1367 h 78048"/>
                  <a:gd name="connsiteX8" fmla="*/ 12291 w 40008"/>
                  <a:gd name="connsiteY8" fmla="*/ 17163 h 78048"/>
                  <a:gd name="connsiteX9" fmla="*/ 12587 w 40008"/>
                  <a:gd name="connsiteY9" fmla="*/ 17163 h 78048"/>
                  <a:gd name="connsiteX10" fmla="*/ 20602 w 40008"/>
                  <a:gd name="connsiteY10" fmla="*/ 4544 h 78048"/>
                  <a:gd name="connsiteX11" fmla="*/ 32663 w 40008"/>
                  <a:gd name="connsiteY11" fmla="*/ 20 h 78048"/>
                  <a:gd name="connsiteX12" fmla="*/ 40009 w 40008"/>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08" h="78048">
                    <a:moveTo>
                      <a:pt x="39965" y="13789"/>
                    </a:moveTo>
                    <a:cubicBezTo>
                      <a:pt x="37213" y="11971"/>
                      <a:pt x="33957" y="11106"/>
                      <a:pt x="30667" y="11325"/>
                    </a:cubicBezTo>
                    <a:cubicBezTo>
                      <a:pt x="25306" y="11379"/>
                      <a:pt x="20339" y="14184"/>
                      <a:pt x="17510" y="18741"/>
                    </a:cubicBezTo>
                    <a:cubicBezTo>
                      <a:pt x="13694" y="24766"/>
                      <a:pt x="11841" y="31831"/>
                      <a:pt x="12236" y="38952"/>
                    </a:cubicBezTo>
                    <a:lnTo>
                      <a:pt x="12236" y="78048"/>
                    </a:lnTo>
                    <a:lnTo>
                      <a:pt x="0" y="78048"/>
                    </a:lnTo>
                    <a:lnTo>
                      <a:pt x="0" y="1367"/>
                    </a:lnTo>
                    <a:lnTo>
                      <a:pt x="12291" y="1367"/>
                    </a:lnTo>
                    <a:lnTo>
                      <a:pt x="12291" y="17163"/>
                    </a:lnTo>
                    <a:lnTo>
                      <a:pt x="12587" y="17163"/>
                    </a:lnTo>
                    <a:cubicBezTo>
                      <a:pt x="14002" y="12278"/>
                      <a:pt x="16787" y="7907"/>
                      <a:pt x="20602" y="4544"/>
                    </a:cubicBezTo>
                    <a:cubicBezTo>
                      <a:pt x="23935" y="1619"/>
                      <a:pt x="28222" y="20"/>
                      <a:pt x="32663" y="20"/>
                    </a:cubicBezTo>
                    <a:cubicBezTo>
                      <a:pt x="35152" y="-90"/>
                      <a:pt x="37641" y="261"/>
                      <a:pt x="40009" y="1060"/>
                    </a:cubicBezTo>
                    <a:close/>
                  </a:path>
                </a:pathLst>
              </a:custGeom>
              <a:solidFill>
                <a:srgbClr val="2F2F2F"/>
              </a:solidFill>
              <a:ln w="1095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ACA9BD43-2796-9375-5810-26BD6F57E816}"/>
                  </a:ext>
                </a:extLst>
              </p:cNvPr>
              <p:cNvSpPr/>
              <p:nvPr/>
            </p:nvSpPr>
            <p:spPr>
              <a:xfrm>
                <a:off x="5222080" y="3594823"/>
                <a:ext cx="63725" cy="78502"/>
              </a:xfrm>
              <a:custGeom>
                <a:avLst/>
                <a:gdLst>
                  <a:gd name="connsiteX0" fmla="*/ 63725 w 63725"/>
                  <a:gd name="connsiteY0" fmla="*/ 76681 h 78502"/>
                  <a:gd name="connsiteX1" fmla="*/ 51390 w 63725"/>
                  <a:gd name="connsiteY1" fmla="*/ 76681 h 78502"/>
                  <a:gd name="connsiteX2" fmla="*/ 51390 w 63725"/>
                  <a:gd name="connsiteY2" fmla="*/ 64544 h 78502"/>
                  <a:gd name="connsiteX3" fmla="*/ 51094 w 63725"/>
                  <a:gd name="connsiteY3" fmla="*/ 64544 h 78502"/>
                  <a:gd name="connsiteX4" fmla="*/ 27411 w 63725"/>
                  <a:gd name="connsiteY4" fmla="*/ 78478 h 78502"/>
                  <a:gd name="connsiteX5" fmla="*/ 0 w 63725"/>
                  <a:gd name="connsiteY5" fmla="*/ 45823 h 78502"/>
                  <a:gd name="connsiteX6" fmla="*/ 0 w 63725"/>
                  <a:gd name="connsiteY6" fmla="*/ 0 h 78502"/>
                  <a:gd name="connsiteX7" fmla="*/ 12214 w 63725"/>
                  <a:gd name="connsiteY7" fmla="*/ 0 h 78502"/>
                  <a:gd name="connsiteX8" fmla="*/ 12214 w 63725"/>
                  <a:gd name="connsiteY8" fmla="*/ 43884 h 78502"/>
                  <a:gd name="connsiteX9" fmla="*/ 30799 w 63725"/>
                  <a:gd name="connsiteY9" fmla="*/ 68137 h 78502"/>
                  <a:gd name="connsiteX10" fmla="*/ 45612 w 63725"/>
                  <a:gd name="connsiteY10" fmla="*/ 61564 h 78502"/>
                  <a:gd name="connsiteX11" fmla="*/ 51412 w 63725"/>
                  <a:gd name="connsiteY11" fmla="*/ 44234 h 78502"/>
                  <a:gd name="connsiteX12" fmla="*/ 51412 w 63725"/>
                  <a:gd name="connsiteY12" fmla="*/ 55 h 78502"/>
                  <a:gd name="connsiteX13" fmla="*/ 63703 w 63725"/>
                  <a:gd name="connsiteY13" fmla="*/ 55 h 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25" h="78502">
                    <a:moveTo>
                      <a:pt x="63725" y="76681"/>
                    </a:moveTo>
                    <a:lnTo>
                      <a:pt x="51390" y="76681"/>
                    </a:lnTo>
                    <a:lnTo>
                      <a:pt x="51390" y="64544"/>
                    </a:lnTo>
                    <a:lnTo>
                      <a:pt x="51094" y="64544"/>
                    </a:lnTo>
                    <a:cubicBezTo>
                      <a:pt x="46654" y="73461"/>
                      <a:pt x="37367" y="78916"/>
                      <a:pt x="27411" y="78478"/>
                    </a:cubicBezTo>
                    <a:cubicBezTo>
                      <a:pt x="9133" y="78478"/>
                      <a:pt x="0" y="67589"/>
                      <a:pt x="0" y="45823"/>
                    </a:cubicBezTo>
                    <a:lnTo>
                      <a:pt x="0" y="0"/>
                    </a:lnTo>
                    <a:lnTo>
                      <a:pt x="12214" y="0"/>
                    </a:lnTo>
                    <a:lnTo>
                      <a:pt x="12214" y="43884"/>
                    </a:lnTo>
                    <a:cubicBezTo>
                      <a:pt x="12214" y="60052"/>
                      <a:pt x="18409" y="68137"/>
                      <a:pt x="30799" y="68137"/>
                    </a:cubicBezTo>
                    <a:cubicBezTo>
                      <a:pt x="36478" y="68290"/>
                      <a:pt x="41917" y="65880"/>
                      <a:pt x="45612" y="61564"/>
                    </a:cubicBezTo>
                    <a:cubicBezTo>
                      <a:pt x="49636" y="56711"/>
                      <a:pt x="51708" y="50533"/>
                      <a:pt x="51412" y="44234"/>
                    </a:cubicBezTo>
                    <a:lnTo>
                      <a:pt x="51412" y="55"/>
                    </a:lnTo>
                    <a:lnTo>
                      <a:pt x="63703" y="55"/>
                    </a:lnTo>
                    <a:close/>
                  </a:path>
                </a:pathLst>
              </a:custGeom>
              <a:solidFill>
                <a:srgbClr val="2F2F2F"/>
              </a:solidFill>
              <a:ln w="1095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A825C977-6E84-FADB-D6FC-B9B301D6DE9A}"/>
                  </a:ext>
                </a:extLst>
              </p:cNvPr>
              <p:cNvSpPr/>
              <p:nvPr/>
            </p:nvSpPr>
            <p:spPr>
              <a:xfrm>
                <a:off x="5304332" y="3592987"/>
                <a:ext cx="57752" cy="80342"/>
              </a:xfrm>
              <a:custGeom>
                <a:avLst/>
                <a:gdLst>
                  <a:gd name="connsiteX0" fmla="*/ 57610 w 57752"/>
                  <a:gd name="connsiteY0" fmla="*/ 74990 h 80342"/>
                  <a:gd name="connsiteX1" fmla="*/ 36624 w 57752"/>
                  <a:gd name="connsiteY1" fmla="*/ 80314 h 80342"/>
                  <a:gd name="connsiteX2" fmla="*/ 10123 w 57752"/>
                  <a:gd name="connsiteY2" fmla="*/ 69644 h 80342"/>
                  <a:gd name="connsiteX3" fmla="*/ 47 w 57752"/>
                  <a:gd name="connsiteY3" fmla="*/ 41973 h 80342"/>
                  <a:gd name="connsiteX4" fmla="*/ 10913 w 57752"/>
                  <a:gd name="connsiteY4" fmla="*/ 11530 h 80342"/>
                  <a:gd name="connsiteX5" fmla="*/ 39913 w 57752"/>
                  <a:gd name="connsiteY5" fmla="*/ 39 h 80342"/>
                  <a:gd name="connsiteX6" fmla="*/ 57753 w 57752"/>
                  <a:gd name="connsiteY6" fmla="*/ 3775 h 80342"/>
                  <a:gd name="connsiteX7" fmla="*/ 57753 w 57752"/>
                  <a:gd name="connsiteY7" fmla="*/ 16361 h 80342"/>
                  <a:gd name="connsiteX8" fmla="*/ 39464 w 57752"/>
                  <a:gd name="connsiteY8" fmla="*/ 10369 h 80342"/>
                  <a:gd name="connsiteX9" fmla="*/ 20167 w 57752"/>
                  <a:gd name="connsiteY9" fmla="*/ 18793 h 80342"/>
                  <a:gd name="connsiteX10" fmla="*/ 12634 w 57752"/>
                  <a:gd name="connsiteY10" fmla="*/ 40921 h 80342"/>
                  <a:gd name="connsiteX11" fmla="*/ 19717 w 57752"/>
                  <a:gd name="connsiteY11" fmla="*/ 62184 h 80342"/>
                  <a:gd name="connsiteX12" fmla="*/ 38719 w 57752"/>
                  <a:gd name="connsiteY12" fmla="*/ 69972 h 80342"/>
                  <a:gd name="connsiteX13" fmla="*/ 57610 w 57752"/>
                  <a:gd name="connsiteY13" fmla="*/ 63312 h 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52" h="80342">
                    <a:moveTo>
                      <a:pt x="57610" y="74990"/>
                    </a:moveTo>
                    <a:cubicBezTo>
                      <a:pt x="51240" y="78659"/>
                      <a:pt x="43981" y="80500"/>
                      <a:pt x="36624" y="80314"/>
                    </a:cubicBezTo>
                    <a:cubicBezTo>
                      <a:pt x="26668" y="80719"/>
                      <a:pt x="17020" y="76830"/>
                      <a:pt x="10123" y="69644"/>
                    </a:cubicBezTo>
                    <a:cubicBezTo>
                      <a:pt x="3249" y="62107"/>
                      <a:pt x="-381" y="52160"/>
                      <a:pt x="47" y="41973"/>
                    </a:cubicBezTo>
                    <a:cubicBezTo>
                      <a:pt x="-479" y="30788"/>
                      <a:pt x="3424" y="19856"/>
                      <a:pt x="10913" y="11530"/>
                    </a:cubicBezTo>
                    <a:cubicBezTo>
                      <a:pt x="18489" y="3731"/>
                      <a:pt x="29048" y="-454"/>
                      <a:pt x="39913" y="39"/>
                    </a:cubicBezTo>
                    <a:cubicBezTo>
                      <a:pt x="46065" y="-92"/>
                      <a:pt x="52172" y="1189"/>
                      <a:pt x="57753" y="3775"/>
                    </a:cubicBezTo>
                    <a:lnTo>
                      <a:pt x="57753" y="16361"/>
                    </a:lnTo>
                    <a:cubicBezTo>
                      <a:pt x="52435" y="12494"/>
                      <a:pt x="46043" y="10391"/>
                      <a:pt x="39464" y="10369"/>
                    </a:cubicBezTo>
                    <a:cubicBezTo>
                      <a:pt x="32096" y="10161"/>
                      <a:pt x="25024" y="13250"/>
                      <a:pt x="20167" y="18793"/>
                    </a:cubicBezTo>
                    <a:cubicBezTo>
                      <a:pt x="14948" y="24961"/>
                      <a:pt x="12261" y="32859"/>
                      <a:pt x="12634" y="40921"/>
                    </a:cubicBezTo>
                    <a:cubicBezTo>
                      <a:pt x="12196" y="48655"/>
                      <a:pt x="14739" y="56258"/>
                      <a:pt x="19717" y="62184"/>
                    </a:cubicBezTo>
                    <a:cubicBezTo>
                      <a:pt x="24596" y="67453"/>
                      <a:pt x="31548" y="70301"/>
                      <a:pt x="38719" y="69972"/>
                    </a:cubicBezTo>
                    <a:cubicBezTo>
                      <a:pt x="45582" y="69918"/>
                      <a:pt x="52227" y="67574"/>
                      <a:pt x="57610" y="63312"/>
                    </a:cubicBezTo>
                    <a:close/>
                  </a:path>
                </a:pathLst>
              </a:custGeom>
              <a:solidFill>
                <a:srgbClr val="2F2F2F"/>
              </a:solidFill>
              <a:ln w="1095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C7EBBC9A-C802-9AD6-AD8D-C94FB8A4874D}"/>
                  </a:ext>
                </a:extLst>
              </p:cNvPr>
              <p:cNvSpPr/>
              <p:nvPr/>
            </p:nvSpPr>
            <p:spPr>
              <a:xfrm>
                <a:off x="5373762" y="3572125"/>
                <a:ext cx="44789" cy="101045"/>
              </a:xfrm>
              <a:custGeom>
                <a:avLst/>
                <a:gdLst>
                  <a:gd name="connsiteX0" fmla="*/ 44789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8 w 44789"/>
                  <a:gd name="connsiteY8" fmla="*/ 0 h 101045"/>
                  <a:gd name="connsiteX9" fmla="*/ 25448 w 44789"/>
                  <a:gd name="connsiteY9" fmla="*/ 22698 h 101045"/>
                  <a:gd name="connsiteX10" fmla="*/ 44789 w 44789"/>
                  <a:gd name="connsiteY10" fmla="*/ 22698 h 101045"/>
                  <a:gd name="connsiteX11" fmla="*/ 44789 w 44789"/>
                  <a:gd name="connsiteY11" fmla="*/ 33181 h 101045"/>
                  <a:gd name="connsiteX12" fmla="*/ 25448 w 44789"/>
                  <a:gd name="connsiteY12" fmla="*/ 33181 h 101045"/>
                  <a:gd name="connsiteX13" fmla="*/ 25448 w 44789"/>
                  <a:gd name="connsiteY13" fmla="*/ 76385 h 101045"/>
                  <a:gd name="connsiteX14" fmla="*/ 28069 w 44789"/>
                  <a:gd name="connsiteY14" fmla="*/ 87395 h 101045"/>
                  <a:gd name="connsiteX15" fmla="*/ 36764 w 44789"/>
                  <a:gd name="connsiteY15" fmla="*/ 90681 h 101045"/>
                  <a:gd name="connsiteX16" fmla="*/ 44789 w 44789"/>
                  <a:gd name="connsiteY16" fmla="*/ 88129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76"/>
                      <a:pt x="37290" y="101197"/>
                      <a:pt x="33321" y="101022"/>
                    </a:cubicBezTo>
                    <a:cubicBezTo>
                      <a:pt x="19878" y="101022"/>
                      <a:pt x="13157" y="93529"/>
                      <a:pt x="13157" y="78554"/>
                    </a:cubicBezTo>
                    <a:lnTo>
                      <a:pt x="13157" y="33181"/>
                    </a:lnTo>
                    <a:lnTo>
                      <a:pt x="0" y="33181"/>
                    </a:lnTo>
                    <a:lnTo>
                      <a:pt x="0" y="22698"/>
                    </a:lnTo>
                    <a:lnTo>
                      <a:pt x="13157" y="22698"/>
                    </a:lnTo>
                    <a:lnTo>
                      <a:pt x="13157" y="3976"/>
                    </a:lnTo>
                    <a:lnTo>
                      <a:pt x="25448" y="0"/>
                    </a:lnTo>
                    <a:lnTo>
                      <a:pt x="25448" y="22698"/>
                    </a:lnTo>
                    <a:lnTo>
                      <a:pt x="44789" y="22698"/>
                    </a:lnTo>
                    <a:lnTo>
                      <a:pt x="44789" y="33181"/>
                    </a:lnTo>
                    <a:lnTo>
                      <a:pt x="25448" y="33181"/>
                    </a:lnTo>
                    <a:lnTo>
                      <a:pt x="25448" y="76385"/>
                    </a:lnTo>
                    <a:cubicBezTo>
                      <a:pt x="25108" y="80241"/>
                      <a:pt x="26029" y="84097"/>
                      <a:pt x="28069" y="87395"/>
                    </a:cubicBezTo>
                    <a:cubicBezTo>
                      <a:pt x="30295" y="89783"/>
                      <a:pt x="33507" y="90999"/>
                      <a:pt x="36764" y="90681"/>
                    </a:cubicBezTo>
                    <a:cubicBezTo>
                      <a:pt x="39647" y="90747"/>
                      <a:pt x="42476" y="89849"/>
                      <a:pt x="44789" y="88129"/>
                    </a:cubicBezTo>
                    <a:close/>
                  </a:path>
                </a:pathLst>
              </a:custGeom>
              <a:solidFill>
                <a:srgbClr val="2F2F2F"/>
              </a:solidFill>
              <a:ln w="1095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62FD2CB-1696-1639-B2F8-843561BEEF6D}"/>
                  </a:ext>
                </a:extLst>
              </p:cNvPr>
              <p:cNvSpPr/>
              <p:nvPr/>
            </p:nvSpPr>
            <p:spPr>
              <a:xfrm>
                <a:off x="5432882" y="3594823"/>
                <a:ext cx="63714" cy="78502"/>
              </a:xfrm>
              <a:custGeom>
                <a:avLst/>
                <a:gdLst>
                  <a:gd name="connsiteX0" fmla="*/ 63714 w 63714"/>
                  <a:gd name="connsiteY0" fmla="*/ 76681 h 78502"/>
                  <a:gd name="connsiteX1" fmla="*/ 51423 w 63714"/>
                  <a:gd name="connsiteY1" fmla="*/ 76681 h 78502"/>
                  <a:gd name="connsiteX2" fmla="*/ 51423 w 63714"/>
                  <a:gd name="connsiteY2" fmla="*/ 64544 h 78502"/>
                  <a:gd name="connsiteX3" fmla="*/ 51105 w 63714"/>
                  <a:gd name="connsiteY3" fmla="*/ 64544 h 78502"/>
                  <a:gd name="connsiteX4" fmla="*/ 27411 w 63714"/>
                  <a:gd name="connsiteY4" fmla="*/ 78478 h 78502"/>
                  <a:gd name="connsiteX5" fmla="*/ 0 w 63714"/>
                  <a:gd name="connsiteY5" fmla="*/ 45823 h 78502"/>
                  <a:gd name="connsiteX6" fmla="*/ 0 w 63714"/>
                  <a:gd name="connsiteY6" fmla="*/ 0 h 78502"/>
                  <a:gd name="connsiteX7" fmla="*/ 12225 w 63714"/>
                  <a:gd name="connsiteY7" fmla="*/ 0 h 78502"/>
                  <a:gd name="connsiteX8" fmla="*/ 12225 w 63714"/>
                  <a:gd name="connsiteY8" fmla="*/ 43884 h 78502"/>
                  <a:gd name="connsiteX9" fmla="*/ 30810 w 63714"/>
                  <a:gd name="connsiteY9" fmla="*/ 68137 h 78502"/>
                  <a:gd name="connsiteX10" fmla="*/ 45623 w 63714"/>
                  <a:gd name="connsiteY10" fmla="*/ 61564 h 78502"/>
                  <a:gd name="connsiteX11" fmla="*/ 51423 w 63714"/>
                  <a:gd name="connsiteY11" fmla="*/ 44234 h 78502"/>
                  <a:gd name="connsiteX12" fmla="*/ 51423 w 63714"/>
                  <a:gd name="connsiteY12" fmla="*/ 55 h 78502"/>
                  <a:gd name="connsiteX13" fmla="*/ 63714 w 63714"/>
                  <a:gd name="connsiteY13" fmla="*/ 55 h 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14" h="78502">
                    <a:moveTo>
                      <a:pt x="63714" y="76681"/>
                    </a:moveTo>
                    <a:lnTo>
                      <a:pt x="51423" y="76681"/>
                    </a:lnTo>
                    <a:lnTo>
                      <a:pt x="51423" y="64544"/>
                    </a:lnTo>
                    <a:lnTo>
                      <a:pt x="51105" y="64544"/>
                    </a:lnTo>
                    <a:cubicBezTo>
                      <a:pt x="46654" y="73461"/>
                      <a:pt x="37367" y="78916"/>
                      <a:pt x="27411" y="78478"/>
                    </a:cubicBezTo>
                    <a:cubicBezTo>
                      <a:pt x="9133" y="78478"/>
                      <a:pt x="0" y="67589"/>
                      <a:pt x="0" y="45823"/>
                    </a:cubicBezTo>
                    <a:lnTo>
                      <a:pt x="0" y="0"/>
                    </a:lnTo>
                    <a:lnTo>
                      <a:pt x="12225" y="0"/>
                    </a:lnTo>
                    <a:lnTo>
                      <a:pt x="12225" y="43884"/>
                    </a:lnTo>
                    <a:cubicBezTo>
                      <a:pt x="12225" y="60052"/>
                      <a:pt x="18420" y="68137"/>
                      <a:pt x="30810" y="68137"/>
                    </a:cubicBezTo>
                    <a:cubicBezTo>
                      <a:pt x="36490" y="68290"/>
                      <a:pt x="41928" y="65880"/>
                      <a:pt x="45623" y="61564"/>
                    </a:cubicBezTo>
                    <a:cubicBezTo>
                      <a:pt x="49647" y="56711"/>
                      <a:pt x="51708" y="50533"/>
                      <a:pt x="51423" y="44234"/>
                    </a:cubicBezTo>
                    <a:lnTo>
                      <a:pt x="51423" y="55"/>
                    </a:lnTo>
                    <a:lnTo>
                      <a:pt x="63714" y="55"/>
                    </a:lnTo>
                    <a:close/>
                  </a:path>
                </a:pathLst>
              </a:custGeom>
              <a:solidFill>
                <a:srgbClr val="2F2F2F"/>
              </a:solidFill>
              <a:ln w="1095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414D4706-600A-121C-C61A-71F0220758A1}"/>
                  </a:ext>
                </a:extLst>
              </p:cNvPr>
              <p:cNvSpPr/>
              <p:nvPr/>
            </p:nvSpPr>
            <p:spPr>
              <a:xfrm>
                <a:off x="5519687" y="3593456"/>
                <a:ext cx="40042" cy="78048"/>
              </a:xfrm>
              <a:custGeom>
                <a:avLst/>
                <a:gdLst>
                  <a:gd name="connsiteX0" fmla="*/ 40042 w 40042"/>
                  <a:gd name="connsiteY0" fmla="*/ 13789 h 78048"/>
                  <a:gd name="connsiteX1" fmla="*/ 30744 w 40042"/>
                  <a:gd name="connsiteY1" fmla="*/ 11325 h 78048"/>
                  <a:gd name="connsiteX2" fmla="*/ 17587 w 40042"/>
                  <a:gd name="connsiteY2" fmla="*/ 18741 h 78048"/>
                  <a:gd name="connsiteX3" fmla="*/ 12302 w 40042"/>
                  <a:gd name="connsiteY3" fmla="*/ 38952 h 78048"/>
                  <a:gd name="connsiteX4" fmla="*/ 12302 w 40042"/>
                  <a:gd name="connsiteY4" fmla="*/ 78048 h 78048"/>
                  <a:gd name="connsiteX5" fmla="*/ 0 w 40042"/>
                  <a:gd name="connsiteY5" fmla="*/ 78048 h 78048"/>
                  <a:gd name="connsiteX6" fmla="*/ 0 w 40042"/>
                  <a:gd name="connsiteY6" fmla="*/ 1367 h 78048"/>
                  <a:gd name="connsiteX7" fmla="*/ 12302 w 40042"/>
                  <a:gd name="connsiteY7" fmla="*/ 1367 h 78048"/>
                  <a:gd name="connsiteX8" fmla="*/ 12302 w 40042"/>
                  <a:gd name="connsiteY8" fmla="*/ 17163 h 78048"/>
                  <a:gd name="connsiteX9" fmla="*/ 12598 w 40042"/>
                  <a:gd name="connsiteY9" fmla="*/ 17163 h 78048"/>
                  <a:gd name="connsiteX10" fmla="*/ 20613 w 40042"/>
                  <a:gd name="connsiteY10" fmla="*/ 4544 h 78048"/>
                  <a:gd name="connsiteX11" fmla="*/ 32674 w 40042"/>
                  <a:gd name="connsiteY11" fmla="*/ 20 h 78048"/>
                  <a:gd name="connsiteX12" fmla="*/ 40020 w 40042"/>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42" h="78048">
                    <a:moveTo>
                      <a:pt x="40042" y="13789"/>
                    </a:moveTo>
                    <a:cubicBezTo>
                      <a:pt x="37290" y="11971"/>
                      <a:pt x="34034" y="11106"/>
                      <a:pt x="30744" y="11325"/>
                    </a:cubicBezTo>
                    <a:cubicBezTo>
                      <a:pt x="25372" y="11379"/>
                      <a:pt x="20416" y="14184"/>
                      <a:pt x="17587" y="18741"/>
                    </a:cubicBezTo>
                    <a:cubicBezTo>
                      <a:pt x="13760" y="24766"/>
                      <a:pt x="11918" y="31831"/>
                      <a:pt x="12302" y="38952"/>
                    </a:cubicBezTo>
                    <a:lnTo>
                      <a:pt x="12302" y="78048"/>
                    </a:lnTo>
                    <a:lnTo>
                      <a:pt x="0" y="78048"/>
                    </a:lnTo>
                    <a:lnTo>
                      <a:pt x="0" y="1367"/>
                    </a:lnTo>
                    <a:lnTo>
                      <a:pt x="12302" y="1367"/>
                    </a:lnTo>
                    <a:lnTo>
                      <a:pt x="12302" y="17163"/>
                    </a:lnTo>
                    <a:lnTo>
                      <a:pt x="12598" y="17163"/>
                    </a:lnTo>
                    <a:cubicBezTo>
                      <a:pt x="14023" y="12289"/>
                      <a:pt x="16798" y="7907"/>
                      <a:pt x="20613" y="4544"/>
                    </a:cubicBezTo>
                    <a:cubicBezTo>
                      <a:pt x="23946" y="1619"/>
                      <a:pt x="28233" y="20"/>
                      <a:pt x="32674" y="20"/>
                    </a:cubicBezTo>
                    <a:cubicBezTo>
                      <a:pt x="35163" y="-90"/>
                      <a:pt x="37663" y="261"/>
                      <a:pt x="40020" y="1060"/>
                    </a:cubicBezTo>
                    <a:close/>
                  </a:path>
                </a:pathLst>
              </a:custGeom>
              <a:solidFill>
                <a:srgbClr val="2F2F2F"/>
              </a:solidFill>
              <a:ln w="1095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FEF9172-C6BB-4738-D3EE-8BF0B109FCF4}"/>
                  </a:ext>
                </a:extLst>
              </p:cNvPr>
              <p:cNvSpPr/>
              <p:nvPr/>
            </p:nvSpPr>
            <p:spPr>
              <a:xfrm>
                <a:off x="5567736" y="3592979"/>
                <a:ext cx="67097" cy="80373"/>
              </a:xfrm>
              <a:custGeom>
                <a:avLst/>
                <a:gdLst>
                  <a:gd name="connsiteX0" fmla="*/ 67022 w 67097"/>
                  <a:gd name="connsiteY0" fmla="*/ 43251 h 80373"/>
                  <a:gd name="connsiteX1" fmla="*/ 12825 w 67097"/>
                  <a:gd name="connsiteY1" fmla="*/ 43251 h 80373"/>
                  <a:gd name="connsiteX2" fmla="*/ 19722 w 67097"/>
                  <a:gd name="connsiteY2" fmla="*/ 63024 h 80373"/>
                  <a:gd name="connsiteX3" fmla="*/ 37857 w 67097"/>
                  <a:gd name="connsiteY3" fmla="*/ 69980 h 80373"/>
                  <a:gd name="connsiteX4" fmla="*/ 61693 w 67097"/>
                  <a:gd name="connsiteY4" fmla="*/ 61447 h 80373"/>
                  <a:gd name="connsiteX5" fmla="*/ 61693 w 67097"/>
                  <a:gd name="connsiteY5" fmla="*/ 72982 h 80373"/>
                  <a:gd name="connsiteX6" fmla="*/ 34940 w 67097"/>
                  <a:gd name="connsiteY6" fmla="*/ 80321 h 80373"/>
                  <a:gd name="connsiteX7" fmla="*/ 9382 w 67097"/>
                  <a:gd name="connsiteY7" fmla="*/ 69871 h 80373"/>
                  <a:gd name="connsiteX8" fmla="*/ 85 w 67097"/>
                  <a:gd name="connsiteY8" fmla="*/ 40480 h 80373"/>
                  <a:gd name="connsiteX9" fmla="*/ 10248 w 67097"/>
                  <a:gd name="connsiteY9" fmla="*/ 11308 h 80373"/>
                  <a:gd name="connsiteX10" fmla="*/ 35467 w 67097"/>
                  <a:gd name="connsiteY10" fmla="*/ 47 h 80373"/>
                  <a:gd name="connsiteX11" fmla="*/ 58777 w 67097"/>
                  <a:gd name="connsiteY11" fmla="*/ 9774 h 80373"/>
                  <a:gd name="connsiteX12" fmla="*/ 67022 w 67097"/>
                  <a:gd name="connsiteY12" fmla="*/ 36810 h 80373"/>
                  <a:gd name="connsiteX13" fmla="*/ 54424 w 67097"/>
                  <a:gd name="connsiteY13" fmla="*/ 32845 h 80373"/>
                  <a:gd name="connsiteX14" fmla="*/ 49293 w 67097"/>
                  <a:gd name="connsiteY14" fmla="*/ 16292 h 80373"/>
                  <a:gd name="connsiteX15" fmla="*/ 35236 w 67097"/>
                  <a:gd name="connsiteY15" fmla="*/ 10377 h 80373"/>
                  <a:gd name="connsiteX16" fmla="*/ 20467 w 67097"/>
                  <a:gd name="connsiteY16" fmla="*/ 16588 h 80373"/>
                  <a:gd name="connsiteX17" fmla="*/ 12979 w 67097"/>
                  <a:gd name="connsiteY17" fmla="*/ 32845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97" h="80373">
                    <a:moveTo>
                      <a:pt x="67022" y="43251"/>
                    </a:moveTo>
                    <a:lnTo>
                      <a:pt x="12825" y="43251"/>
                    </a:lnTo>
                    <a:cubicBezTo>
                      <a:pt x="12562" y="50470"/>
                      <a:pt x="15018" y="57536"/>
                      <a:pt x="19722" y="63024"/>
                    </a:cubicBezTo>
                    <a:cubicBezTo>
                      <a:pt x="24502" y="67822"/>
                      <a:pt x="31092" y="70353"/>
                      <a:pt x="37857" y="69980"/>
                    </a:cubicBezTo>
                    <a:cubicBezTo>
                      <a:pt x="46552" y="69969"/>
                      <a:pt x="54972" y="66957"/>
                      <a:pt x="61693" y="61447"/>
                    </a:cubicBezTo>
                    <a:lnTo>
                      <a:pt x="61693" y="72982"/>
                    </a:lnTo>
                    <a:cubicBezTo>
                      <a:pt x="53788" y="78218"/>
                      <a:pt x="44414" y="80781"/>
                      <a:pt x="34940" y="80321"/>
                    </a:cubicBezTo>
                    <a:cubicBezTo>
                      <a:pt x="25292" y="80814"/>
                      <a:pt x="15917" y="76980"/>
                      <a:pt x="9382" y="69871"/>
                    </a:cubicBezTo>
                    <a:cubicBezTo>
                      <a:pt x="2727" y="61567"/>
                      <a:pt x="-584" y="51095"/>
                      <a:pt x="85" y="40480"/>
                    </a:cubicBezTo>
                    <a:cubicBezTo>
                      <a:pt x="-365" y="29821"/>
                      <a:pt x="3275" y="19381"/>
                      <a:pt x="10248" y="11308"/>
                    </a:cubicBezTo>
                    <a:cubicBezTo>
                      <a:pt x="16564" y="4001"/>
                      <a:pt x="25807" y="-128"/>
                      <a:pt x="35467" y="47"/>
                    </a:cubicBezTo>
                    <a:cubicBezTo>
                      <a:pt x="44315" y="-457"/>
                      <a:pt x="52911" y="3125"/>
                      <a:pt x="58777" y="9774"/>
                    </a:cubicBezTo>
                    <a:cubicBezTo>
                      <a:pt x="64687" y="17508"/>
                      <a:pt x="67614" y="27104"/>
                      <a:pt x="67022" y="36810"/>
                    </a:cubicBezTo>
                    <a:close/>
                    <a:moveTo>
                      <a:pt x="54424" y="32845"/>
                    </a:moveTo>
                    <a:cubicBezTo>
                      <a:pt x="54753" y="26896"/>
                      <a:pt x="52933" y="21025"/>
                      <a:pt x="49293" y="16292"/>
                    </a:cubicBezTo>
                    <a:cubicBezTo>
                      <a:pt x="45751" y="12283"/>
                      <a:pt x="40576" y="10103"/>
                      <a:pt x="35236" y="10377"/>
                    </a:cubicBezTo>
                    <a:cubicBezTo>
                      <a:pt x="29656" y="10289"/>
                      <a:pt x="24305" y="12546"/>
                      <a:pt x="20467" y="16588"/>
                    </a:cubicBezTo>
                    <a:cubicBezTo>
                      <a:pt x="16279" y="21057"/>
                      <a:pt x="13648" y="26754"/>
                      <a:pt x="12979" y="32845"/>
                    </a:cubicBezTo>
                    <a:close/>
                  </a:path>
                </a:pathLst>
              </a:custGeom>
              <a:solidFill>
                <a:srgbClr val="2F2F2F"/>
              </a:solidFill>
              <a:ln w="1095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3B5045F-2CFC-F1B0-4514-F70F194E9CFD}"/>
                  </a:ext>
                </a:extLst>
              </p:cNvPr>
              <p:cNvSpPr/>
              <p:nvPr/>
            </p:nvSpPr>
            <p:spPr>
              <a:xfrm>
                <a:off x="3244499" y="3894964"/>
                <a:ext cx="95653" cy="107353"/>
              </a:xfrm>
              <a:custGeom>
                <a:avLst/>
                <a:gdLst>
                  <a:gd name="connsiteX0" fmla="*/ 95653 w 95653"/>
                  <a:gd name="connsiteY0" fmla="*/ 107354 h 107353"/>
                  <a:gd name="connsiteX1" fmla="*/ 81696 w 95653"/>
                  <a:gd name="connsiteY1" fmla="*/ 107354 h 107353"/>
                  <a:gd name="connsiteX2" fmla="*/ 70304 w 95653"/>
                  <a:gd name="connsiteY2" fmla="*/ 77251 h 107353"/>
                  <a:gd name="connsiteX3" fmla="*/ 24725 w 95653"/>
                  <a:gd name="connsiteY3" fmla="*/ 77251 h 107353"/>
                  <a:gd name="connsiteX4" fmla="*/ 14012 w 95653"/>
                  <a:gd name="connsiteY4" fmla="*/ 107354 h 107353"/>
                  <a:gd name="connsiteX5" fmla="*/ 0 w 95653"/>
                  <a:gd name="connsiteY5" fmla="*/ 107354 h 107353"/>
                  <a:gd name="connsiteX6" fmla="*/ 41215 w 95653"/>
                  <a:gd name="connsiteY6" fmla="*/ 0 h 107353"/>
                  <a:gd name="connsiteX7" fmla="*/ 54285 w 95653"/>
                  <a:gd name="connsiteY7" fmla="*/ 0 h 107353"/>
                  <a:gd name="connsiteX8" fmla="*/ 66203 w 95653"/>
                  <a:gd name="connsiteY8" fmla="*/ 65946 h 107353"/>
                  <a:gd name="connsiteX9" fmla="*/ 49340 w 95653"/>
                  <a:gd name="connsiteY9" fmla="*/ 20189 h 107353"/>
                  <a:gd name="connsiteX10" fmla="*/ 47684 w 95653"/>
                  <a:gd name="connsiteY10" fmla="*/ 13003 h 107353"/>
                  <a:gd name="connsiteX11" fmla="*/ 47388 w 95653"/>
                  <a:gd name="connsiteY11" fmla="*/ 13003 h 107353"/>
                  <a:gd name="connsiteX12" fmla="*/ 45667 w 95653"/>
                  <a:gd name="connsiteY12" fmla="*/ 20189 h 107353"/>
                  <a:gd name="connsiteX13" fmla="*/ 28946 w 95653"/>
                  <a:gd name="connsiteY13" fmla="*/ 65946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653" h="107353">
                    <a:moveTo>
                      <a:pt x="95653" y="107354"/>
                    </a:moveTo>
                    <a:lnTo>
                      <a:pt x="81696" y="107354"/>
                    </a:lnTo>
                    <a:lnTo>
                      <a:pt x="70304" y="77251"/>
                    </a:lnTo>
                    <a:lnTo>
                      <a:pt x="24725" y="77251"/>
                    </a:lnTo>
                    <a:lnTo>
                      <a:pt x="14012" y="107354"/>
                    </a:lnTo>
                    <a:lnTo>
                      <a:pt x="0" y="107354"/>
                    </a:lnTo>
                    <a:lnTo>
                      <a:pt x="41215" y="0"/>
                    </a:lnTo>
                    <a:lnTo>
                      <a:pt x="54285" y="0"/>
                    </a:lnTo>
                    <a:close/>
                    <a:moveTo>
                      <a:pt x="66203" y="65946"/>
                    </a:moveTo>
                    <a:lnTo>
                      <a:pt x="49340" y="20189"/>
                    </a:lnTo>
                    <a:cubicBezTo>
                      <a:pt x="48583" y="17845"/>
                      <a:pt x="48035" y="15446"/>
                      <a:pt x="47684" y="13003"/>
                    </a:cubicBezTo>
                    <a:lnTo>
                      <a:pt x="47388" y="13003"/>
                    </a:lnTo>
                    <a:cubicBezTo>
                      <a:pt x="47037" y="15446"/>
                      <a:pt x="46456" y="17856"/>
                      <a:pt x="45667" y="20189"/>
                    </a:cubicBezTo>
                    <a:lnTo>
                      <a:pt x="28946" y="65946"/>
                    </a:lnTo>
                    <a:close/>
                  </a:path>
                </a:pathLst>
              </a:custGeom>
              <a:solidFill>
                <a:srgbClr val="2F2F2F"/>
              </a:solidFill>
              <a:ln w="1095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CACE1BB1-89EF-E65E-8B95-3B88D765E1F5}"/>
                  </a:ext>
                </a:extLst>
              </p:cNvPr>
              <p:cNvSpPr/>
              <p:nvPr/>
            </p:nvSpPr>
            <p:spPr>
              <a:xfrm>
                <a:off x="3354110" y="3923730"/>
                <a:ext cx="70660" cy="113840"/>
              </a:xfrm>
              <a:custGeom>
                <a:avLst/>
                <a:gdLst>
                  <a:gd name="connsiteX0" fmla="*/ 12587 w 70660"/>
                  <a:gd name="connsiteY0" fmla="*/ 67492 h 113840"/>
                  <a:gd name="connsiteX1" fmla="*/ 12291 w 70660"/>
                  <a:gd name="connsiteY1" fmla="*/ 67492 h 113840"/>
                  <a:gd name="connsiteX2" fmla="*/ 12291 w 70660"/>
                  <a:gd name="connsiteY2" fmla="*/ 113840 h 113840"/>
                  <a:gd name="connsiteX3" fmla="*/ 0 w 70660"/>
                  <a:gd name="connsiteY3" fmla="*/ 113840 h 113840"/>
                  <a:gd name="connsiteX4" fmla="*/ 0 w 70660"/>
                  <a:gd name="connsiteY4" fmla="*/ 1885 h 113840"/>
                  <a:gd name="connsiteX5" fmla="*/ 12291 w 70660"/>
                  <a:gd name="connsiteY5" fmla="*/ 1885 h 113840"/>
                  <a:gd name="connsiteX6" fmla="*/ 12291 w 70660"/>
                  <a:gd name="connsiteY6" fmla="*/ 15370 h 113840"/>
                  <a:gd name="connsiteX7" fmla="*/ 12587 w 70660"/>
                  <a:gd name="connsiteY7" fmla="*/ 15370 h 113840"/>
                  <a:gd name="connsiteX8" fmla="*/ 39121 w 70660"/>
                  <a:gd name="connsiteY8" fmla="*/ 34 h 113840"/>
                  <a:gd name="connsiteX9" fmla="*/ 62278 w 70660"/>
                  <a:gd name="connsiteY9" fmla="*/ 10331 h 113840"/>
                  <a:gd name="connsiteX10" fmla="*/ 70600 w 70660"/>
                  <a:gd name="connsiteY10" fmla="*/ 37925 h 113840"/>
                  <a:gd name="connsiteX11" fmla="*/ 61236 w 70660"/>
                  <a:gd name="connsiteY11" fmla="*/ 68740 h 113840"/>
                  <a:gd name="connsiteX12" fmla="*/ 35601 w 70660"/>
                  <a:gd name="connsiteY12" fmla="*/ 80308 h 113840"/>
                  <a:gd name="connsiteX13" fmla="*/ 12587 w 70660"/>
                  <a:gd name="connsiteY13" fmla="*/ 67492 h 113840"/>
                  <a:gd name="connsiteX14" fmla="*/ 12291 w 70660"/>
                  <a:gd name="connsiteY14" fmla="*/ 36556 h 113840"/>
                  <a:gd name="connsiteX15" fmla="*/ 12291 w 70660"/>
                  <a:gd name="connsiteY15" fmla="*/ 47270 h 113840"/>
                  <a:gd name="connsiteX16" fmla="*/ 18475 w 70660"/>
                  <a:gd name="connsiteY16" fmla="*/ 63406 h 113840"/>
                  <a:gd name="connsiteX17" fmla="*/ 49669 w 70660"/>
                  <a:gd name="connsiteY17" fmla="*/ 63745 h 113840"/>
                  <a:gd name="connsiteX18" fmla="*/ 51675 w 70660"/>
                  <a:gd name="connsiteY18" fmla="*/ 61500 h 113840"/>
                  <a:gd name="connsiteX19" fmla="*/ 58013 w 70660"/>
                  <a:gd name="connsiteY19" fmla="*/ 37761 h 113840"/>
                  <a:gd name="connsiteX20" fmla="*/ 52092 w 70660"/>
                  <a:gd name="connsiteY20" fmla="*/ 17693 h 113840"/>
                  <a:gd name="connsiteX21" fmla="*/ 36051 w 70660"/>
                  <a:gd name="connsiteY21" fmla="*/ 10430 h 113840"/>
                  <a:gd name="connsiteX22" fmla="*/ 18815 w 70660"/>
                  <a:gd name="connsiteY22" fmla="*/ 17879 h 113840"/>
                  <a:gd name="connsiteX23" fmla="*/ 12291 w 70660"/>
                  <a:gd name="connsiteY23" fmla="*/ 36578 h 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60" h="113840">
                    <a:moveTo>
                      <a:pt x="12587" y="67492"/>
                    </a:moveTo>
                    <a:lnTo>
                      <a:pt x="12291" y="67492"/>
                    </a:lnTo>
                    <a:lnTo>
                      <a:pt x="12291" y="113840"/>
                    </a:lnTo>
                    <a:lnTo>
                      <a:pt x="0" y="113840"/>
                    </a:lnTo>
                    <a:lnTo>
                      <a:pt x="0" y="1885"/>
                    </a:lnTo>
                    <a:lnTo>
                      <a:pt x="12291" y="1885"/>
                    </a:lnTo>
                    <a:lnTo>
                      <a:pt x="12291" y="15370"/>
                    </a:lnTo>
                    <a:lnTo>
                      <a:pt x="12587" y="15370"/>
                    </a:lnTo>
                    <a:cubicBezTo>
                      <a:pt x="17795" y="5632"/>
                      <a:pt x="28080" y="-306"/>
                      <a:pt x="39121" y="34"/>
                    </a:cubicBezTo>
                    <a:cubicBezTo>
                      <a:pt x="48035" y="-404"/>
                      <a:pt x="56631" y="3419"/>
                      <a:pt x="62278" y="10331"/>
                    </a:cubicBezTo>
                    <a:cubicBezTo>
                      <a:pt x="68177" y="18284"/>
                      <a:pt x="71115" y="28045"/>
                      <a:pt x="70600" y="37925"/>
                    </a:cubicBezTo>
                    <a:cubicBezTo>
                      <a:pt x="71159" y="48968"/>
                      <a:pt x="67848" y="59867"/>
                      <a:pt x="61236" y="68740"/>
                    </a:cubicBezTo>
                    <a:cubicBezTo>
                      <a:pt x="55019" y="76441"/>
                      <a:pt x="45502" y="80736"/>
                      <a:pt x="35601" y="80308"/>
                    </a:cubicBezTo>
                    <a:cubicBezTo>
                      <a:pt x="26150" y="80593"/>
                      <a:pt x="17313" y="75664"/>
                      <a:pt x="12587" y="67492"/>
                    </a:cubicBezTo>
                    <a:close/>
                    <a:moveTo>
                      <a:pt x="12291" y="36556"/>
                    </a:moveTo>
                    <a:lnTo>
                      <a:pt x="12291" y="47270"/>
                    </a:lnTo>
                    <a:cubicBezTo>
                      <a:pt x="12149" y="53251"/>
                      <a:pt x="14374" y="59046"/>
                      <a:pt x="18475" y="63406"/>
                    </a:cubicBezTo>
                    <a:cubicBezTo>
                      <a:pt x="26994" y="72103"/>
                      <a:pt x="40963" y="72257"/>
                      <a:pt x="49669" y="63745"/>
                    </a:cubicBezTo>
                    <a:cubicBezTo>
                      <a:pt x="50392" y="63044"/>
                      <a:pt x="51061" y="62288"/>
                      <a:pt x="51675" y="61500"/>
                    </a:cubicBezTo>
                    <a:cubicBezTo>
                      <a:pt x="56280" y="54467"/>
                      <a:pt x="58506" y="46152"/>
                      <a:pt x="58013" y="37761"/>
                    </a:cubicBezTo>
                    <a:cubicBezTo>
                      <a:pt x="58429" y="30586"/>
                      <a:pt x="56335" y="23488"/>
                      <a:pt x="52092" y="17693"/>
                    </a:cubicBezTo>
                    <a:cubicBezTo>
                      <a:pt x="48199" y="12873"/>
                      <a:pt x="42246" y="10178"/>
                      <a:pt x="36051" y="10430"/>
                    </a:cubicBezTo>
                    <a:cubicBezTo>
                      <a:pt x="29472" y="10178"/>
                      <a:pt x="23135" y="12916"/>
                      <a:pt x="18815" y="17879"/>
                    </a:cubicBezTo>
                    <a:cubicBezTo>
                      <a:pt x="14385" y="23082"/>
                      <a:pt x="12050" y="29753"/>
                      <a:pt x="12291" y="36578"/>
                    </a:cubicBezTo>
                    <a:close/>
                  </a:path>
                </a:pathLst>
              </a:custGeom>
              <a:solidFill>
                <a:srgbClr val="2F2F2F"/>
              </a:solidFill>
              <a:ln w="1095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4401CD4-697A-4E05-50EC-05685A3309EE}"/>
                  </a:ext>
                </a:extLst>
              </p:cNvPr>
              <p:cNvSpPr/>
              <p:nvPr/>
            </p:nvSpPr>
            <p:spPr>
              <a:xfrm>
                <a:off x="3443514" y="3923730"/>
                <a:ext cx="70662" cy="113840"/>
              </a:xfrm>
              <a:custGeom>
                <a:avLst/>
                <a:gdLst>
                  <a:gd name="connsiteX0" fmla="*/ 12609 w 70662"/>
                  <a:gd name="connsiteY0" fmla="*/ 67492 h 113840"/>
                  <a:gd name="connsiteX1" fmla="*/ 12313 w 70662"/>
                  <a:gd name="connsiteY1" fmla="*/ 67492 h 113840"/>
                  <a:gd name="connsiteX2" fmla="*/ 12313 w 70662"/>
                  <a:gd name="connsiteY2" fmla="*/ 113840 h 113840"/>
                  <a:gd name="connsiteX3" fmla="*/ 0 w 70662"/>
                  <a:gd name="connsiteY3" fmla="*/ 113840 h 113840"/>
                  <a:gd name="connsiteX4" fmla="*/ 0 w 70662"/>
                  <a:gd name="connsiteY4" fmla="*/ 1885 h 113840"/>
                  <a:gd name="connsiteX5" fmla="*/ 12291 w 70662"/>
                  <a:gd name="connsiteY5" fmla="*/ 1885 h 113840"/>
                  <a:gd name="connsiteX6" fmla="*/ 12291 w 70662"/>
                  <a:gd name="connsiteY6" fmla="*/ 15370 h 113840"/>
                  <a:gd name="connsiteX7" fmla="*/ 12587 w 70662"/>
                  <a:gd name="connsiteY7" fmla="*/ 15370 h 113840"/>
                  <a:gd name="connsiteX8" fmla="*/ 39121 w 70662"/>
                  <a:gd name="connsiteY8" fmla="*/ 34 h 113840"/>
                  <a:gd name="connsiteX9" fmla="*/ 62289 w 70662"/>
                  <a:gd name="connsiteY9" fmla="*/ 10331 h 113840"/>
                  <a:gd name="connsiteX10" fmla="*/ 70600 w 70662"/>
                  <a:gd name="connsiteY10" fmla="*/ 37925 h 113840"/>
                  <a:gd name="connsiteX11" fmla="*/ 61236 w 70662"/>
                  <a:gd name="connsiteY11" fmla="*/ 68740 h 113840"/>
                  <a:gd name="connsiteX12" fmla="*/ 35601 w 70662"/>
                  <a:gd name="connsiteY12" fmla="*/ 80308 h 113840"/>
                  <a:gd name="connsiteX13" fmla="*/ 12609 w 70662"/>
                  <a:gd name="connsiteY13" fmla="*/ 67492 h 113840"/>
                  <a:gd name="connsiteX14" fmla="*/ 12313 w 70662"/>
                  <a:gd name="connsiteY14" fmla="*/ 36556 h 113840"/>
                  <a:gd name="connsiteX15" fmla="*/ 12313 w 70662"/>
                  <a:gd name="connsiteY15" fmla="*/ 47270 h 113840"/>
                  <a:gd name="connsiteX16" fmla="*/ 18497 w 70662"/>
                  <a:gd name="connsiteY16" fmla="*/ 63406 h 113840"/>
                  <a:gd name="connsiteX17" fmla="*/ 49691 w 70662"/>
                  <a:gd name="connsiteY17" fmla="*/ 63745 h 113840"/>
                  <a:gd name="connsiteX18" fmla="*/ 51697 w 70662"/>
                  <a:gd name="connsiteY18" fmla="*/ 61500 h 113840"/>
                  <a:gd name="connsiteX19" fmla="*/ 58035 w 70662"/>
                  <a:gd name="connsiteY19" fmla="*/ 37761 h 113840"/>
                  <a:gd name="connsiteX20" fmla="*/ 52114 w 70662"/>
                  <a:gd name="connsiteY20" fmla="*/ 17693 h 113840"/>
                  <a:gd name="connsiteX21" fmla="*/ 36073 w 70662"/>
                  <a:gd name="connsiteY21" fmla="*/ 10430 h 113840"/>
                  <a:gd name="connsiteX22" fmla="*/ 18837 w 70662"/>
                  <a:gd name="connsiteY22" fmla="*/ 17879 h 113840"/>
                  <a:gd name="connsiteX23" fmla="*/ 12313 w 70662"/>
                  <a:gd name="connsiteY23" fmla="*/ 36578 h 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62" h="113840">
                    <a:moveTo>
                      <a:pt x="12609" y="67492"/>
                    </a:moveTo>
                    <a:lnTo>
                      <a:pt x="12313" y="67492"/>
                    </a:lnTo>
                    <a:lnTo>
                      <a:pt x="12313" y="113840"/>
                    </a:lnTo>
                    <a:lnTo>
                      <a:pt x="0" y="113840"/>
                    </a:lnTo>
                    <a:lnTo>
                      <a:pt x="0" y="1885"/>
                    </a:lnTo>
                    <a:lnTo>
                      <a:pt x="12291" y="1885"/>
                    </a:lnTo>
                    <a:lnTo>
                      <a:pt x="12291" y="15370"/>
                    </a:lnTo>
                    <a:lnTo>
                      <a:pt x="12587" y="15370"/>
                    </a:lnTo>
                    <a:cubicBezTo>
                      <a:pt x="17795" y="5632"/>
                      <a:pt x="28080" y="-306"/>
                      <a:pt x="39121" y="34"/>
                    </a:cubicBezTo>
                    <a:cubicBezTo>
                      <a:pt x="48046" y="-404"/>
                      <a:pt x="56642" y="3419"/>
                      <a:pt x="62289" y="10331"/>
                    </a:cubicBezTo>
                    <a:cubicBezTo>
                      <a:pt x="68177" y="18295"/>
                      <a:pt x="71115" y="28045"/>
                      <a:pt x="70600" y="37925"/>
                    </a:cubicBezTo>
                    <a:cubicBezTo>
                      <a:pt x="71170" y="48979"/>
                      <a:pt x="67859" y="59867"/>
                      <a:pt x="61236" y="68740"/>
                    </a:cubicBezTo>
                    <a:cubicBezTo>
                      <a:pt x="55019" y="76441"/>
                      <a:pt x="45502" y="80736"/>
                      <a:pt x="35601" y="80308"/>
                    </a:cubicBezTo>
                    <a:cubicBezTo>
                      <a:pt x="26161" y="80582"/>
                      <a:pt x="17335" y="75664"/>
                      <a:pt x="12609" y="67492"/>
                    </a:cubicBezTo>
                    <a:close/>
                    <a:moveTo>
                      <a:pt x="12313" y="36556"/>
                    </a:moveTo>
                    <a:lnTo>
                      <a:pt x="12313" y="47270"/>
                    </a:lnTo>
                    <a:cubicBezTo>
                      <a:pt x="12170" y="53251"/>
                      <a:pt x="14396" y="59046"/>
                      <a:pt x="18497" y="63406"/>
                    </a:cubicBezTo>
                    <a:cubicBezTo>
                      <a:pt x="27016" y="72103"/>
                      <a:pt x="40985" y="72257"/>
                      <a:pt x="49691" y="63745"/>
                    </a:cubicBezTo>
                    <a:cubicBezTo>
                      <a:pt x="50414" y="63044"/>
                      <a:pt x="51083" y="62288"/>
                      <a:pt x="51697" y="61500"/>
                    </a:cubicBezTo>
                    <a:cubicBezTo>
                      <a:pt x="56302" y="54467"/>
                      <a:pt x="58528" y="46152"/>
                      <a:pt x="58035" y="37761"/>
                    </a:cubicBezTo>
                    <a:cubicBezTo>
                      <a:pt x="58451" y="30586"/>
                      <a:pt x="56357" y="23488"/>
                      <a:pt x="52114" y="17693"/>
                    </a:cubicBezTo>
                    <a:cubicBezTo>
                      <a:pt x="48222" y="12873"/>
                      <a:pt x="42268" y="10178"/>
                      <a:pt x="36073" y="10430"/>
                    </a:cubicBezTo>
                    <a:cubicBezTo>
                      <a:pt x="29494" y="10178"/>
                      <a:pt x="23157" y="12916"/>
                      <a:pt x="18837" y="17879"/>
                    </a:cubicBezTo>
                    <a:cubicBezTo>
                      <a:pt x="14407" y="23082"/>
                      <a:pt x="12072" y="29753"/>
                      <a:pt x="12313" y="36578"/>
                    </a:cubicBezTo>
                    <a:close/>
                  </a:path>
                </a:pathLst>
              </a:custGeom>
              <a:solidFill>
                <a:srgbClr val="2F2F2F"/>
              </a:solidFill>
              <a:ln w="1095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AA2B92FE-37A8-CCC1-04D3-2FA2F3508385}"/>
                  </a:ext>
                </a:extLst>
              </p:cNvPr>
              <p:cNvSpPr/>
              <p:nvPr/>
            </p:nvSpPr>
            <p:spPr>
              <a:xfrm>
                <a:off x="3533104" y="3888797"/>
                <a:ext cx="12291" cy="113521"/>
              </a:xfrm>
              <a:custGeom>
                <a:avLst/>
                <a:gdLst>
                  <a:gd name="connsiteX0" fmla="*/ 12291 w 12291"/>
                  <a:gd name="connsiteY0" fmla="*/ 113521 h 113521"/>
                  <a:gd name="connsiteX1" fmla="*/ 0 w 12291"/>
                  <a:gd name="connsiteY1" fmla="*/ 113521 h 113521"/>
                  <a:gd name="connsiteX2" fmla="*/ 0 w 12291"/>
                  <a:gd name="connsiteY2" fmla="*/ 0 h 113521"/>
                  <a:gd name="connsiteX3" fmla="*/ 12291 w 12291"/>
                  <a:gd name="connsiteY3" fmla="*/ 0 h 113521"/>
                </a:gdLst>
                <a:ahLst/>
                <a:cxnLst>
                  <a:cxn ang="0">
                    <a:pos x="connsiteX0" y="connsiteY0"/>
                  </a:cxn>
                  <a:cxn ang="0">
                    <a:pos x="connsiteX1" y="connsiteY1"/>
                  </a:cxn>
                  <a:cxn ang="0">
                    <a:pos x="connsiteX2" y="connsiteY2"/>
                  </a:cxn>
                  <a:cxn ang="0">
                    <a:pos x="connsiteX3" y="connsiteY3"/>
                  </a:cxn>
                </a:cxnLst>
                <a:rect l="l" t="t" r="r" b="b"/>
                <a:pathLst>
                  <a:path w="12291" h="113521">
                    <a:moveTo>
                      <a:pt x="12291" y="113521"/>
                    </a:moveTo>
                    <a:lnTo>
                      <a:pt x="0" y="113521"/>
                    </a:lnTo>
                    <a:lnTo>
                      <a:pt x="0" y="0"/>
                    </a:lnTo>
                    <a:lnTo>
                      <a:pt x="12291" y="0"/>
                    </a:lnTo>
                    <a:close/>
                  </a:path>
                </a:pathLst>
              </a:custGeom>
              <a:solidFill>
                <a:srgbClr val="2F2F2F"/>
              </a:solidFill>
              <a:ln w="1095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201E2563-7FD6-FF1F-6347-0EA08A6A83AB}"/>
                  </a:ext>
                </a:extLst>
              </p:cNvPr>
              <p:cNvSpPr/>
              <p:nvPr/>
            </p:nvSpPr>
            <p:spPr>
              <a:xfrm>
                <a:off x="3566903" y="3890219"/>
                <a:ext cx="16047" cy="112098"/>
              </a:xfrm>
              <a:custGeom>
                <a:avLst/>
                <a:gdLst>
                  <a:gd name="connsiteX0" fmla="*/ 7953 w 16047"/>
                  <a:gd name="connsiteY0" fmla="*/ 15951 h 112098"/>
                  <a:gd name="connsiteX1" fmla="*/ 2328 w 16047"/>
                  <a:gd name="connsiteY1" fmla="*/ 13706 h 112098"/>
                  <a:gd name="connsiteX2" fmla="*/ 4 w 16047"/>
                  <a:gd name="connsiteY2" fmla="*/ 8009 h 112098"/>
                  <a:gd name="connsiteX3" fmla="*/ 7755 w 16047"/>
                  <a:gd name="connsiteY3" fmla="*/ 2 h 112098"/>
                  <a:gd name="connsiteX4" fmla="*/ 7953 w 16047"/>
                  <a:gd name="connsiteY4" fmla="*/ 2 h 112098"/>
                  <a:gd name="connsiteX5" fmla="*/ 13687 w 16047"/>
                  <a:gd name="connsiteY5" fmla="*/ 2291 h 112098"/>
                  <a:gd name="connsiteX6" fmla="*/ 13720 w 16047"/>
                  <a:gd name="connsiteY6" fmla="*/ 13596 h 112098"/>
                  <a:gd name="connsiteX7" fmla="*/ 13687 w 16047"/>
                  <a:gd name="connsiteY7" fmla="*/ 13629 h 112098"/>
                  <a:gd name="connsiteX8" fmla="*/ 7953 w 16047"/>
                  <a:gd name="connsiteY8" fmla="*/ 15951 h 112098"/>
                  <a:gd name="connsiteX9" fmla="*/ 13939 w 16047"/>
                  <a:gd name="connsiteY9" fmla="*/ 112099 h 112098"/>
                  <a:gd name="connsiteX10" fmla="*/ 1604 w 16047"/>
                  <a:gd name="connsiteY10" fmla="*/ 112099 h 112098"/>
                  <a:gd name="connsiteX11" fmla="*/ 1604 w 16047"/>
                  <a:gd name="connsiteY11" fmla="*/ 35417 h 112098"/>
                  <a:gd name="connsiteX12" fmla="*/ 13895 w 16047"/>
                  <a:gd name="connsiteY12" fmla="*/ 35417 h 11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7" h="112098">
                    <a:moveTo>
                      <a:pt x="7953" y="15951"/>
                    </a:moveTo>
                    <a:cubicBezTo>
                      <a:pt x="5848" y="15995"/>
                      <a:pt x="3819" y="15185"/>
                      <a:pt x="2328" y="13706"/>
                    </a:cubicBezTo>
                    <a:cubicBezTo>
                      <a:pt x="782" y="12216"/>
                      <a:pt x="-62" y="10145"/>
                      <a:pt x="4" y="8009"/>
                    </a:cubicBezTo>
                    <a:cubicBezTo>
                      <a:pt x="-73" y="3660"/>
                      <a:pt x="3403" y="78"/>
                      <a:pt x="7755" y="2"/>
                    </a:cubicBezTo>
                    <a:cubicBezTo>
                      <a:pt x="7821" y="2"/>
                      <a:pt x="7887" y="2"/>
                      <a:pt x="7953" y="2"/>
                    </a:cubicBezTo>
                    <a:cubicBezTo>
                      <a:pt x="10091" y="-42"/>
                      <a:pt x="12163" y="779"/>
                      <a:pt x="13687" y="2291"/>
                    </a:cubicBezTo>
                    <a:cubicBezTo>
                      <a:pt x="16823" y="5402"/>
                      <a:pt x="16834" y="10474"/>
                      <a:pt x="13720" y="13596"/>
                    </a:cubicBezTo>
                    <a:cubicBezTo>
                      <a:pt x="13709" y="13607"/>
                      <a:pt x="13698" y="13618"/>
                      <a:pt x="13687" y="13629"/>
                    </a:cubicBezTo>
                    <a:cubicBezTo>
                      <a:pt x="12174" y="15152"/>
                      <a:pt x="10102" y="15984"/>
                      <a:pt x="7953" y="15951"/>
                    </a:cubicBezTo>
                    <a:close/>
                    <a:moveTo>
                      <a:pt x="13939" y="112099"/>
                    </a:moveTo>
                    <a:lnTo>
                      <a:pt x="1604" y="112099"/>
                    </a:lnTo>
                    <a:lnTo>
                      <a:pt x="1604" y="35417"/>
                    </a:lnTo>
                    <a:lnTo>
                      <a:pt x="13895" y="35417"/>
                    </a:lnTo>
                    <a:close/>
                  </a:path>
                </a:pathLst>
              </a:custGeom>
              <a:solidFill>
                <a:srgbClr val="2F2F2F"/>
              </a:solidFill>
              <a:ln w="1095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C400B84-15D9-066F-0E3D-A116789D1387}"/>
                  </a:ext>
                </a:extLst>
              </p:cNvPr>
              <p:cNvSpPr/>
              <p:nvPr/>
            </p:nvSpPr>
            <p:spPr>
              <a:xfrm>
                <a:off x="3599019" y="3923801"/>
                <a:ext cx="57763" cy="80342"/>
              </a:xfrm>
              <a:custGeom>
                <a:avLst/>
                <a:gdLst>
                  <a:gd name="connsiteX0" fmla="*/ 57610 w 57763"/>
                  <a:gd name="connsiteY0" fmla="*/ 75001 h 80342"/>
                  <a:gd name="connsiteX1" fmla="*/ 36624 w 57763"/>
                  <a:gd name="connsiteY1" fmla="*/ 80313 h 80342"/>
                  <a:gd name="connsiteX2" fmla="*/ 10134 w 57763"/>
                  <a:gd name="connsiteY2" fmla="*/ 69644 h 80342"/>
                  <a:gd name="connsiteX3" fmla="*/ 47 w 57763"/>
                  <a:gd name="connsiteY3" fmla="*/ 41973 h 80342"/>
                  <a:gd name="connsiteX4" fmla="*/ 10924 w 57763"/>
                  <a:gd name="connsiteY4" fmla="*/ 11541 h 80342"/>
                  <a:gd name="connsiteX5" fmla="*/ 39925 w 57763"/>
                  <a:gd name="connsiteY5" fmla="*/ 39 h 80342"/>
                  <a:gd name="connsiteX6" fmla="*/ 57764 w 57763"/>
                  <a:gd name="connsiteY6" fmla="*/ 3785 h 80342"/>
                  <a:gd name="connsiteX7" fmla="*/ 57764 w 57763"/>
                  <a:gd name="connsiteY7" fmla="*/ 16372 h 80342"/>
                  <a:gd name="connsiteX8" fmla="*/ 39475 w 57763"/>
                  <a:gd name="connsiteY8" fmla="*/ 10380 h 80342"/>
                  <a:gd name="connsiteX9" fmla="*/ 20178 w 57763"/>
                  <a:gd name="connsiteY9" fmla="*/ 18804 h 80342"/>
                  <a:gd name="connsiteX10" fmla="*/ 12645 w 57763"/>
                  <a:gd name="connsiteY10" fmla="*/ 40932 h 80342"/>
                  <a:gd name="connsiteX11" fmla="*/ 19728 w 57763"/>
                  <a:gd name="connsiteY11" fmla="*/ 62195 h 80342"/>
                  <a:gd name="connsiteX12" fmla="*/ 38729 w 57763"/>
                  <a:gd name="connsiteY12" fmla="*/ 69983 h 80342"/>
                  <a:gd name="connsiteX13" fmla="*/ 57610 w 57763"/>
                  <a:gd name="connsiteY13" fmla="*/ 63323 h 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42">
                    <a:moveTo>
                      <a:pt x="57610" y="75001"/>
                    </a:moveTo>
                    <a:cubicBezTo>
                      <a:pt x="51240" y="78670"/>
                      <a:pt x="43981" y="80510"/>
                      <a:pt x="36624" y="80313"/>
                    </a:cubicBezTo>
                    <a:cubicBezTo>
                      <a:pt x="26669" y="80719"/>
                      <a:pt x="17020" y="76830"/>
                      <a:pt x="10134" y="69644"/>
                    </a:cubicBezTo>
                    <a:cubicBezTo>
                      <a:pt x="3249" y="62107"/>
                      <a:pt x="-381" y="52160"/>
                      <a:pt x="47" y="41973"/>
                    </a:cubicBezTo>
                    <a:cubicBezTo>
                      <a:pt x="-479" y="30799"/>
                      <a:pt x="3435" y="19867"/>
                      <a:pt x="10924" y="11541"/>
                    </a:cubicBezTo>
                    <a:cubicBezTo>
                      <a:pt x="18500" y="3742"/>
                      <a:pt x="29059" y="-454"/>
                      <a:pt x="39925" y="39"/>
                    </a:cubicBezTo>
                    <a:cubicBezTo>
                      <a:pt x="46076" y="-93"/>
                      <a:pt x="52183" y="1189"/>
                      <a:pt x="57764" y="3785"/>
                    </a:cubicBezTo>
                    <a:lnTo>
                      <a:pt x="57764" y="16372"/>
                    </a:lnTo>
                    <a:cubicBezTo>
                      <a:pt x="52457" y="12494"/>
                      <a:pt x="46054" y="10402"/>
                      <a:pt x="39475" y="10380"/>
                    </a:cubicBezTo>
                    <a:cubicBezTo>
                      <a:pt x="32107" y="10172"/>
                      <a:pt x="25035" y="13261"/>
                      <a:pt x="20178" y="18804"/>
                    </a:cubicBezTo>
                    <a:cubicBezTo>
                      <a:pt x="14959" y="24960"/>
                      <a:pt x="12272" y="32870"/>
                      <a:pt x="12645" y="40932"/>
                    </a:cubicBezTo>
                    <a:cubicBezTo>
                      <a:pt x="12217" y="48666"/>
                      <a:pt x="14750" y="56268"/>
                      <a:pt x="19728" y="62195"/>
                    </a:cubicBezTo>
                    <a:cubicBezTo>
                      <a:pt x="24607" y="67453"/>
                      <a:pt x="31559" y="70301"/>
                      <a:pt x="38729" y="69983"/>
                    </a:cubicBezTo>
                    <a:cubicBezTo>
                      <a:pt x="45593" y="69929"/>
                      <a:pt x="52238" y="67584"/>
                      <a:pt x="57610" y="63323"/>
                    </a:cubicBezTo>
                    <a:close/>
                  </a:path>
                </a:pathLst>
              </a:custGeom>
              <a:solidFill>
                <a:srgbClr val="2F2F2F"/>
              </a:solidFill>
              <a:ln w="1095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F3E62089-5444-CFE8-6DEA-878BF80D1BD3}"/>
                  </a:ext>
                </a:extLst>
              </p:cNvPr>
              <p:cNvSpPr/>
              <p:nvPr/>
            </p:nvSpPr>
            <p:spPr>
              <a:xfrm>
                <a:off x="3669920" y="3923832"/>
                <a:ext cx="60674" cy="80326"/>
              </a:xfrm>
              <a:custGeom>
                <a:avLst/>
                <a:gdLst>
                  <a:gd name="connsiteX0" fmla="*/ 60664 w 60674"/>
                  <a:gd name="connsiteY0" fmla="*/ 78486 h 80326"/>
                  <a:gd name="connsiteX1" fmla="*/ 48373 w 60674"/>
                  <a:gd name="connsiteY1" fmla="*/ 78486 h 80326"/>
                  <a:gd name="connsiteX2" fmla="*/ 48373 w 60674"/>
                  <a:gd name="connsiteY2" fmla="*/ 66513 h 80326"/>
                  <a:gd name="connsiteX3" fmla="*/ 48066 w 60674"/>
                  <a:gd name="connsiteY3" fmla="*/ 66513 h 80326"/>
                  <a:gd name="connsiteX4" fmla="*/ 24459 w 60674"/>
                  <a:gd name="connsiteY4" fmla="*/ 80283 h 80326"/>
                  <a:gd name="connsiteX5" fmla="*/ 6500 w 60674"/>
                  <a:gd name="connsiteY5" fmla="*/ 74225 h 80326"/>
                  <a:gd name="connsiteX6" fmla="*/ 20 w 60674"/>
                  <a:gd name="connsiteY6" fmla="*/ 58122 h 80326"/>
                  <a:gd name="connsiteX7" fmla="*/ 25358 w 60674"/>
                  <a:gd name="connsiteY7" fmla="*/ 33113 h 80326"/>
                  <a:gd name="connsiteX8" fmla="*/ 48384 w 60674"/>
                  <a:gd name="connsiteY8" fmla="*/ 29892 h 80326"/>
                  <a:gd name="connsiteX9" fmla="*/ 32562 w 60674"/>
                  <a:gd name="connsiteY9" fmla="*/ 10350 h 80326"/>
                  <a:gd name="connsiteX10" fmla="*/ 7530 w 60674"/>
                  <a:gd name="connsiteY10" fmla="*/ 19781 h 80326"/>
                  <a:gd name="connsiteX11" fmla="*/ 7530 w 60674"/>
                  <a:gd name="connsiteY11" fmla="*/ 7206 h 80326"/>
                  <a:gd name="connsiteX12" fmla="*/ 33615 w 60674"/>
                  <a:gd name="connsiteY12" fmla="*/ 9 h 80326"/>
                  <a:gd name="connsiteX13" fmla="*/ 60675 w 60674"/>
                  <a:gd name="connsiteY13" fmla="*/ 28622 h 80326"/>
                  <a:gd name="connsiteX14" fmla="*/ 48373 w 60674"/>
                  <a:gd name="connsiteY14" fmla="*/ 39697 h 80326"/>
                  <a:gd name="connsiteX15" fmla="*/ 29854 w 60674"/>
                  <a:gd name="connsiteY15" fmla="*/ 42249 h 80326"/>
                  <a:gd name="connsiteX16" fmla="*/ 16960 w 60674"/>
                  <a:gd name="connsiteY16" fmla="*/ 46478 h 80326"/>
                  <a:gd name="connsiteX17" fmla="*/ 12574 w 60674"/>
                  <a:gd name="connsiteY17" fmla="*/ 57224 h 80326"/>
                  <a:gd name="connsiteX18" fmla="*/ 16576 w 60674"/>
                  <a:gd name="connsiteY18" fmla="*/ 66393 h 80326"/>
                  <a:gd name="connsiteX19" fmla="*/ 27266 w 60674"/>
                  <a:gd name="connsiteY19" fmla="*/ 69953 h 80326"/>
                  <a:gd name="connsiteX20" fmla="*/ 42364 w 60674"/>
                  <a:gd name="connsiteY20" fmla="*/ 63555 h 80326"/>
                  <a:gd name="connsiteX21" fmla="*/ 48329 w 60674"/>
                  <a:gd name="connsiteY21" fmla="*/ 47343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6">
                    <a:moveTo>
                      <a:pt x="60664" y="78486"/>
                    </a:moveTo>
                    <a:lnTo>
                      <a:pt x="48373" y="78486"/>
                    </a:lnTo>
                    <a:lnTo>
                      <a:pt x="48373" y="66513"/>
                    </a:lnTo>
                    <a:lnTo>
                      <a:pt x="48066" y="66513"/>
                    </a:lnTo>
                    <a:cubicBezTo>
                      <a:pt x="43483" y="75244"/>
                      <a:pt x="34316" y="80590"/>
                      <a:pt x="24459" y="80283"/>
                    </a:cubicBezTo>
                    <a:cubicBezTo>
                      <a:pt x="17914" y="80666"/>
                      <a:pt x="11478" y="78497"/>
                      <a:pt x="6500" y="74225"/>
                    </a:cubicBezTo>
                    <a:cubicBezTo>
                      <a:pt x="2125" y="70041"/>
                      <a:pt x="-243" y="64169"/>
                      <a:pt x="20" y="58122"/>
                    </a:cubicBezTo>
                    <a:cubicBezTo>
                      <a:pt x="20" y="43794"/>
                      <a:pt x="8462" y="35457"/>
                      <a:pt x="25358" y="33113"/>
                    </a:cubicBezTo>
                    <a:lnTo>
                      <a:pt x="48384" y="29892"/>
                    </a:lnTo>
                    <a:cubicBezTo>
                      <a:pt x="48384" y="16857"/>
                      <a:pt x="43110" y="10339"/>
                      <a:pt x="32562" y="10350"/>
                    </a:cubicBezTo>
                    <a:cubicBezTo>
                      <a:pt x="23341" y="10339"/>
                      <a:pt x="14438" y="13691"/>
                      <a:pt x="7530" y="19781"/>
                    </a:cubicBezTo>
                    <a:lnTo>
                      <a:pt x="7530" y="7206"/>
                    </a:lnTo>
                    <a:cubicBezTo>
                      <a:pt x="15337" y="2331"/>
                      <a:pt x="24405" y="-167"/>
                      <a:pt x="33615" y="9"/>
                    </a:cubicBezTo>
                    <a:cubicBezTo>
                      <a:pt x="51640" y="9"/>
                      <a:pt x="60664" y="9550"/>
                      <a:pt x="60675" y="28622"/>
                    </a:cubicBezTo>
                    <a:close/>
                    <a:moveTo>
                      <a:pt x="48373" y="39697"/>
                    </a:moveTo>
                    <a:lnTo>
                      <a:pt x="29854" y="42249"/>
                    </a:lnTo>
                    <a:cubicBezTo>
                      <a:pt x="25293" y="42654"/>
                      <a:pt x="20874" y="44100"/>
                      <a:pt x="16960" y="46478"/>
                    </a:cubicBezTo>
                    <a:cubicBezTo>
                      <a:pt x="13780" y="49096"/>
                      <a:pt x="12135" y="53138"/>
                      <a:pt x="12574" y="57224"/>
                    </a:cubicBezTo>
                    <a:cubicBezTo>
                      <a:pt x="12464" y="60729"/>
                      <a:pt x="13934" y="64092"/>
                      <a:pt x="16576" y="66393"/>
                    </a:cubicBezTo>
                    <a:cubicBezTo>
                      <a:pt x="19569" y="68879"/>
                      <a:pt x="23385" y="70150"/>
                      <a:pt x="27266" y="69953"/>
                    </a:cubicBezTo>
                    <a:cubicBezTo>
                      <a:pt x="32990" y="70106"/>
                      <a:pt x="38494" y="67773"/>
                      <a:pt x="42364" y="63555"/>
                    </a:cubicBezTo>
                    <a:cubicBezTo>
                      <a:pt x="46399" y="59141"/>
                      <a:pt x="48537" y="53313"/>
                      <a:pt x="48329" y="47343"/>
                    </a:cubicBezTo>
                    <a:close/>
                  </a:path>
                </a:pathLst>
              </a:custGeom>
              <a:solidFill>
                <a:srgbClr val="2F2F2F"/>
              </a:solidFill>
              <a:ln w="1095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3ED6FBA3-48AD-8C60-6DCF-460EF41CAF38}"/>
                  </a:ext>
                </a:extLst>
              </p:cNvPr>
              <p:cNvSpPr/>
              <p:nvPr/>
            </p:nvSpPr>
            <p:spPr>
              <a:xfrm>
                <a:off x="3743456" y="3902906"/>
                <a:ext cx="44778" cy="101088"/>
              </a:xfrm>
              <a:custGeom>
                <a:avLst/>
                <a:gdLst>
                  <a:gd name="connsiteX0" fmla="*/ 44779 w 44778"/>
                  <a:gd name="connsiteY0" fmla="*/ 98667 h 101088"/>
                  <a:gd name="connsiteX1" fmla="*/ 33321 w 44778"/>
                  <a:gd name="connsiteY1" fmla="*/ 101066 h 101088"/>
                  <a:gd name="connsiteX2" fmla="*/ 13157 w 44778"/>
                  <a:gd name="connsiteY2" fmla="*/ 78598 h 101088"/>
                  <a:gd name="connsiteX3" fmla="*/ 13157 w 44778"/>
                  <a:gd name="connsiteY3" fmla="*/ 33214 h 101088"/>
                  <a:gd name="connsiteX4" fmla="*/ 0 w 44778"/>
                  <a:gd name="connsiteY4" fmla="*/ 33214 h 101088"/>
                  <a:gd name="connsiteX5" fmla="*/ 0 w 44778"/>
                  <a:gd name="connsiteY5" fmla="*/ 22730 h 101088"/>
                  <a:gd name="connsiteX6" fmla="*/ 13157 w 44778"/>
                  <a:gd name="connsiteY6" fmla="*/ 22730 h 101088"/>
                  <a:gd name="connsiteX7" fmla="*/ 13157 w 44778"/>
                  <a:gd name="connsiteY7" fmla="*/ 3966 h 101088"/>
                  <a:gd name="connsiteX8" fmla="*/ 25449 w 44778"/>
                  <a:gd name="connsiteY8" fmla="*/ 0 h 101088"/>
                  <a:gd name="connsiteX9" fmla="*/ 25449 w 44778"/>
                  <a:gd name="connsiteY9" fmla="*/ 22687 h 101088"/>
                  <a:gd name="connsiteX10" fmla="*/ 44779 w 44778"/>
                  <a:gd name="connsiteY10" fmla="*/ 22687 h 101088"/>
                  <a:gd name="connsiteX11" fmla="*/ 44779 w 44778"/>
                  <a:gd name="connsiteY11" fmla="*/ 33170 h 101088"/>
                  <a:gd name="connsiteX12" fmla="*/ 25449 w 44778"/>
                  <a:gd name="connsiteY12" fmla="*/ 33170 h 101088"/>
                  <a:gd name="connsiteX13" fmla="*/ 25449 w 44778"/>
                  <a:gd name="connsiteY13" fmla="*/ 76385 h 101088"/>
                  <a:gd name="connsiteX14" fmla="*/ 28069 w 44778"/>
                  <a:gd name="connsiteY14" fmla="*/ 87340 h 101088"/>
                  <a:gd name="connsiteX15" fmla="*/ 36764 w 44778"/>
                  <a:gd name="connsiteY15" fmla="*/ 90626 h 101088"/>
                  <a:gd name="connsiteX16" fmla="*/ 44779 w 44778"/>
                  <a:gd name="connsiteY16" fmla="*/ 88085 h 1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78" h="101088">
                    <a:moveTo>
                      <a:pt x="44779" y="98667"/>
                    </a:moveTo>
                    <a:cubicBezTo>
                      <a:pt x="41226" y="100409"/>
                      <a:pt x="37279" y="101241"/>
                      <a:pt x="33321" y="101066"/>
                    </a:cubicBezTo>
                    <a:cubicBezTo>
                      <a:pt x="19868" y="101066"/>
                      <a:pt x="13146" y="93573"/>
                      <a:pt x="13157" y="78598"/>
                    </a:cubicBezTo>
                    <a:lnTo>
                      <a:pt x="13157" y="33214"/>
                    </a:lnTo>
                    <a:lnTo>
                      <a:pt x="0" y="33214"/>
                    </a:lnTo>
                    <a:lnTo>
                      <a:pt x="0" y="22730"/>
                    </a:lnTo>
                    <a:lnTo>
                      <a:pt x="13157" y="22730"/>
                    </a:lnTo>
                    <a:lnTo>
                      <a:pt x="13157" y="3966"/>
                    </a:lnTo>
                    <a:lnTo>
                      <a:pt x="25449" y="0"/>
                    </a:lnTo>
                    <a:lnTo>
                      <a:pt x="25449" y="22687"/>
                    </a:lnTo>
                    <a:lnTo>
                      <a:pt x="44779" y="22687"/>
                    </a:lnTo>
                    <a:lnTo>
                      <a:pt x="44779" y="33170"/>
                    </a:lnTo>
                    <a:lnTo>
                      <a:pt x="25449" y="33170"/>
                    </a:lnTo>
                    <a:lnTo>
                      <a:pt x="25449" y="76385"/>
                    </a:lnTo>
                    <a:cubicBezTo>
                      <a:pt x="25119" y="80220"/>
                      <a:pt x="26040" y="84065"/>
                      <a:pt x="28069" y="87340"/>
                    </a:cubicBezTo>
                    <a:cubicBezTo>
                      <a:pt x="30295" y="89728"/>
                      <a:pt x="33507" y="90944"/>
                      <a:pt x="36764" y="90626"/>
                    </a:cubicBezTo>
                    <a:cubicBezTo>
                      <a:pt x="39647" y="90692"/>
                      <a:pt x="42465" y="89805"/>
                      <a:pt x="44779" y="88085"/>
                    </a:cubicBezTo>
                    <a:close/>
                  </a:path>
                </a:pathLst>
              </a:custGeom>
              <a:solidFill>
                <a:srgbClr val="2F2F2F"/>
              </a:solidFill>
              <a:ln w="1095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679ABAA0-8E2D-7887-1A62-0CC05315EC5C}"/>
                  </a:ext>
                </a:extLst>
              </p:cNvPr>
              <p:cNvSpPr/>
              <p:nvPr/>
            </p:nvSpPr>
            <p:spPr>
              <a:xfrm>
                <a:off x="3801772" y="3890219"/>
                <a:ext cx="16043" cy="112098"/>
              </a:xfrm>
              <a:custGeom>
                <a:avLst/>
                <a:gdLst>
                  <a:gd name="connsiteX0" fmla="*/ 7953 w 16043"/>
                  <a:gd name="connsiteY0" fmla="*/ 15951 h 112098"/>
                  <a:gd name="connsiteX1" fmla="*/ 2328 w 16043"/>
                  <a:gd name="connsiteY1" fmla="*/ 13706 h 112098"/>
                  <a:gd name="connsiteX2" fmla="*/ 4 w 16043"/>
                  <a:gd name="connsiteY2" fmla="*/ 8009 h 112098"/>
                  <a:gd name="connsiteX3" fmla="*/ 7755 w 16043"/>
                  <a:gd name="connsiteY3" fmla="*/ 2 h 112098"/>
                  <a:gd name="connsiteX4" fmla="*/ 7953 w 16043"/>
                  <a:gd name="connsiteY4" fmla="*/ 2 h 112098"/>
                  <a:gd name="connsiteX5" fmla="*/ 13676 w 16043"/>
                  <a:gd name="connsiteY5" fmla="*/ 2291 h 112098"/>
                  <a:gd name="connsiteX6" fmla="*/ 13731 w 16043"/>
                  <a:gd name="connsiteY6" fmla="*/ 13574 h 112098"/>
                  <a:gd name="connsiteX7" fmla="*/ 13676 w 16043"/>
                  <a:gd name="connsiteY7" fmla="*/ 13629 h 112098"/>
                  <a:gd name="connsiteX8" fmla="*/ 7953 w 16043"/>
                  <a:gd name="connsiteY8" fmla="*/ 15951 h 112098"/>
                  <a:gd name="connsiteX9" fmla="*/ 13939 w 16043"/>
                  <a:gd name="connsiteY9" fmla="*/ 112099 h 112098"/>
                  <a:gd name="connsiteX10" fmla="*/ 1648 w 16043"/>
                  <a:gd name="connsiteY10" fmla="*/ 112099 h 112098"/>
                  <a:gd name="connsiteX11" fmla="*/ 1648 w 16043"/>
                  <a:gd name="connsiteY11" fmla="*/ 35417 h 112098"/>
                  <a:gd name="connsiteX12" fmla="*/ 13939 w 16043"/>
                  <a:gd name="connsiteY12" fmla="*/ 35417 h 11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3" h="112098">
                    <a:moveTo>
                      <a:pt x="7953" y="15951"/>
                    </a:moveTo>
                    <a:cubicBezTo>
                      <a:pt x="5847" y="15995"/>
                      <a:pt x="3819" y="15185"/>
                      <a:pt x="2328" y="13706"/>
                    </a:cubicBezTo>
                    <a:cubicBezTo>
                      <a:pt x="782" y="12227"/>
                      <a:pt x="-62" y="10156"/>
                      <a:pt x="4" y="8009"/>
                    </a:cubicBezTo>
                    <a:cubicBezTo>
                      <a:pt x="-73" y="3660"/>
                      <a:pt x="3403" y="78"/>
                      <a:pt x="7755" y="2"/>
                    </a:cubicBezTo>
                    <a:cubicBezTo>
                      <a:pt x="7821" y="2"/>
                      <a:pt x="7887" y="2"/>
                      <a:pt x="7953" y="2"/>
                    </a:cubicBezTo>
                    <a:cubicBezTo>
                      <a:pt x="10091" y="-42"/>
                      <a:pt x="12163" y="779"/>
                      <a:pt x="13676" y="2291"/>
                    </a:cubicBezTo>
                    <a:cubicBezTo>
                      <a:pt x="16812" y="5391"/>
                      <a:pt x="16834" y="10441"/>
                      <a:pt x="13731" y="13574"/>
                    </a:cubicBezTo>
                    <a:cubicBezTo>
                      <a:pt x="13720" y="13585"/>
                      <a:pt x="13698" y="13607"/>
                      <a:pt x="13676" y="13629"/>
                    </a:cubicBezTo>
                    <a:cubicBezTo>
                      <a:pt x="12163" y="15152"/>
                      <a:pt x="10102" y="15984"/>
                      <a:pt x="7953" y="15951"/>
                    </a:cubicBezTo>
                    <a:close/>
                    <a:moveTo>
                      <a:pt x="13939" y="112099"/>
                    </a:moveTo>
                    <a:lnTo>
                      <a:pt x="1648" y="112099"/>
                    </a:lnTo>
                    <a:lnTo>
                      <a:pt x="1648" y="35417"/>
                    </a:lnTo>
                    <a:lnTo>
                      <a:pt x="13939" y="35417"/>
                    </a:lnTo>
                    <a:close/>
                  </a:path>
                </a:pathLst>
              </a:custGeom>
              <a:solidFill>
                <a:srgbClr val="2F2F2F"/>
              </a:solidFill>
              <a:ln w="1095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3DAC80F7-5F2C-99F6-1323-D73F5A998954}"/>
                  </a:ext>
                </a:extLst>
              </p:cNvPr>
              <p:cNvSpPr/>
              <p:nvPr/>
            </p:nvSpPr>
            <p:spPr>
              <a:xfrm>
                <a:off x="3834124" y="3923809"/>
                <a:ext cx="75646" cy="80344"/>
              </a:xfrm>
              <a:custGeom>
                <a:avLst/>
                <a:gdLst>
                  <a:gd name="connsiteX0" fmla="*/ 37396 w 75646"/>
                  <a:gd name="connsiteY0" fmla="*/ 80306 h 80344"/>
                  <a:gd name="connsiteX1" fmla="*/ 10237 w 75646"/>
                  <a:gd name="connsiteY1" fmla="*/ 69570 h 80344"/>
                  <a:gd name="connsiteX2" fmla="*/ 73 w 75646"/>
                  <a:gd name="connsiteY2" fmla="*/ 41089 h 80344"/>
                  <a:gd name="connsiteX3" fmla="*/ 10643 w 75646"/>
                  <a:gd name="connsiteY3" fmla="*/ 10920 h 80344"/>
                  <a:gd name="connsiteX4" fmla="*/ 39150 w 75646"/>
                  <a:gd name="connsiteY4" fmla="*/ 53 h 80344"/>
                  <a:gd name="connsiteX5" fmla="*/ 65958 w 75646"/>
                  <a:gd name="connsiteY5" fmla="*/ 10613 h 80344"/>
                  <a:gd name="connsiteX6" fmla="*/ 75574 w 75646"/>
                  <a:gd name="connsiteY6" fmla="*/ 39895 h 80344"/>
                  <a:gd name="connsiteX7" fmla="*/ 65202 w 75646"/>
                  <a:gd name="connsiteY7" fmla="*/ 69285 h 80344"/>
                  <a:gd name="connsiteX8" fmla="*/ 37396 w 75646"/>
                  <a:gd name="connsiteY8" fmla="*/ 80306 h 80344"/>
                  <a:gd name="connsiteX9" fmla="*/ 38295 w 75646"/>
                  <a:gd name="connsiteY9" fmla="*/ 10372 h 80344"/>
                  <a:gd name="connsiteX10" fmla="*/ 19557 w 75646"/>
                  <a:gd name="connsiteY10" fmla="*/ 18424 h 80344"/>
                  <a:gd name="connsiteX11" fmla="*/ 12660 w 75646"/>
                  <a:gd name="connsiteY11" fmla="*/ 40618 h 80344"/>
                  <a:gd name="connsiteX12" fmla="*/ 19634 w 75646"/>
                  <a:gd name="connsiteY12" fmla="*/ 62110 h 80344"/>
                  <a:gd name="connsiteX13" fmla="*/ 38273 w 75646"/>
                  <a:gd name="connsiteY13" fmla="*/ 69976 h 80344"/>
                  <a:gd name="connsiteX14" fmla="*/ 56606 w 75646"/>
                  <a:gd name="connsiteY14" fmla="*/ 62308 h 80344"/>
                  <a:gd name="connsiteX15" fmla="*/ 63009 w 75646"/>
                  <a:gd name="connsiteY15" fmla="*/ 40399 h 80344"/>
                  <a:gd name="connsiteX16" fmla="*/ 56606 w 75646"/>
                  <a:gd name="connsiteY16" fmla="*/ 18238 h 80344"/>
                  <a:gd name="connsiteX17" fmla="*/ 38295 w 75646"/>
                  <a:gd name="connsiteY17" fmla="*/ 10372 h 8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46" h="80344">
                    <a:moveTo>
                      <a:pt x="37396" y="80306"/>
                    </a:moveTo>
                    <a:cubicBezTo>
                      <a:pt x="27221" y="80777"/>
                      <a:pt x="17331" y="76866"/>
                      <a:pt x="10237" y="69570"/>
                    </a:cubicBezTo>
                    <a:cubicBezTo>
                      <a:pt x="3231" y="61782"/>
                      <a:pt x="-431" y="51550"/>
                      <a:pt x="73" y="41089"/>
                    </a:cubicBezTo>
                    <a:cubicBezTo>
                      <a:pt x="-585" y="30025"/>
                      <a:pt x="3220" y="19158"/>
                      <a:pt x="10643" y="10920"/>
                    </a:cubicBezTo>
                    <a:cubicBezTo>
                      <a:pt x="18208" y="3471"/>
                      <a:pt x="28547" y="-462"/>
                      <a:pt x="39150" y="53"/>
                    </a:cubicBezTo>
                    <a:cubicBezTo>
                      <a:pt x="49204" y="-505"/>
                      <a:pt x="58996" y="3351"/>
                      <a:pt x="65958" y="10613"/>
                    </a:cubicBezTo>
                    <a:cubicBezTo>
                      <a:pt x="72767" y="18807"/>
                      <a:pt x="76199" y="29269"/>
                      <a:pt x="75574" y="39895"/>
                    </a:cubicBezTo>
                    <a:cubicBezTo>
                      <a:pt x="76100" y="50674"/>
                      <a:pt x="72383" y="61223"/>
                      <a:pt x="65202" y="69285"/>
                    </a:cubicBezTo>
                    <a:cubicBezTo>
                      <a:pt x="57943" y="76778"/>
                      <a:pt x="47823" y="80788"/>
                      <a:pt x="37396" y="80306"/>
                    </a:cubicBezTo>
                    <a:close/>
                    <a:moveTo>
                      <a:pt x="38295" y="10372"/>
                    </a:moveTo>
                    <a:cubicBezTo>
                      <a:pt x="31146" y="10055"/>
                      <a:pt x="24239" y="13012"/>
                      <a:pt x="19557" y="18424"/>
                    </a:cubicBezTo>
                    <a:cubicBezTo>
                      <a:pt x="14645" y="24745"/>
                      <a:pt x="12189" y="32632"/>
                      <a:pt x="12660" y="40618"/>
                    </a:cubicBezTo>
                    <a:cubicBezTo>
                      <a:pt x="12222" y="48395"/>
                      <a:pt x="14710" y="56064"/>
                      <a:pt x="19634" y="62110"/>
                    </a:cubicBezTo>
                    <a:cubicBezTo>
                      <a:pt x="24359" y="67390"/>
                      <a:pt x="31190" y="70271"/>
                      <a:pt x="38273" y="69976"/>
                    </a:cubicBezTo>
                    <a:cubicBezTo>
                      <a:pt x="45246" y="70403"/>
                      <a:pt x="52011" y="67566"/>
                      <a:pt x="56606" y="62308"/>
                    </a:cubicBezTo>
                    <a:cubicBezTo>
                      <a:pt x="61244" y="55976"/>
                      <a:pt x="63513" y="48231"/>
                      <a:pt x="63009" y="40399"/>
                    </a:cubicBezTo>
                    <a:cubicBezTo>
                      <a:pt x="63524" y="32489"/>
                      <a:pt x="61265" y="24657"/>
                      <a:pt x="56606" y="18238"/>
                    </a:cubicBezTo>
                    <a:cubicBezTo>
                      <a:pt x="52066" y="12892"/>
                      <a:pt x="45290" y="9989"/>
                      <a:pt x="38295" y="10372"/>
                    </a:cubicBezTo>
                    <a:close/>
                  </a:path>
                </a:pathLst>
              </a:custGeom>
              <a:solidFill>
                <a:srgbClr val="2F2F2F"/>
              </a:solidFill>
              <a:ln w="1095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CE224416-0B80-AD60-56FE-9730BCEC5AE7}"/>
                  </a:ext>
                </a:extLst>
              </p:cNvPr>
              <p:cNvSpPr/>
              <p:nvPr/>
            </p:nvSpPr>
            <p:spPr>
              <a:xfrm>
                <a:off x="3928556" y="3923838"/>
                <a:ext cx="63830" cy="78523"/>
              </a:xfrm>
              <a:custGeom>
                <a:avLst/>
                <a:gdLst>
                  <a:gd name="connsiteX0" fmla="*/ 63714 w 63830"/>
                  <a:gd name="connsiteY0" fmla="*/ 78480 h 78523"/>
                  <a:gd name="connsiteX1" fmla="*/ 51423 w 63830"/>
                  <a:gd name="connsiteY1" fmla="*/ 78480 h 78523"/>
                  <a:gd name="connsiteX2" fmla="*/ 51423 w 63830"/>
                  <a:gd name="connsiteY2" fmla="*/ 34750 h 78523"/>
                  <a:gd name="connsiteX3" fmla="*/ 33584 w 63830"/>
                  <a:gd name="connsiteY3" fmla="*/ 10343 h 78523"/>
                  <a:gd name="connsiteX4" fmla="*/ 18332 w 63830"/>
                  <a:gd name="connsiteY4" fmla="*/ 17266 h 78523"/>
                  <a:gd name="connsiteX5" fmla="*/ 12291 w 63830"/>
                  <a:gd name="connsiteY5" fmla="*/ 34794 h 78523"/>
                  <a:gd name="connsiteX6" fmla="*/ 12291 w 63830"/>
                  <a:gd name="connsiteY6" fmla="*/ 78524 h 78523"/>
                  <a:gd name="connsiteX7" fmla="*/ 0 w 63830"/>
                  <a:gd name="connsiteY7" fmla="*/ 78524 h 78523"/>
                  <a:gd name="connsiteX8" fmla="*/ 0 w 63830"/>
                  <a:gd name="connsiteY8" fmla="*/ 1843 h 78523"/>
                  <a:gd name="connsiteX9" fmla="*/ 12291 w 63830"/>
                  <a:gd name="connsiteY9" fmla="*/ 1843 h 78523"/>
                  <a:gd name="connsiteX10" fmla="*/ 12291 w 63830"/>
                  <a:gd name="connsiteY10" fmla="*/ 14583 h 78523"/>
                  <a:gd name="connsiteX11" fmla="*/ 12598 w 63830"/>
                  <a:gd name="connsiteY11" fmla="*/ 14583 h 78523"/>
                  <a:gd name="connsiteX12" fmla="*/ 37816 w 63830"/>
                  <a:gd name="connsiteY12" fmla="*/ 46 h 78523"/>
                  <a:gd name="connsiteX13" fmla="*/ 57070 w 63830"/>
                  <a:gd name="connsiteY13" fmla="*/ 8174 h 78523"/>
                  <a:gd name="connsiteX14" fmla="*/ 63747 w 63830"/>
                  <a:gd name="connsiteY14" fmla="*/ 31650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30" h="78523">
                    <a:moveTo>
                      <a:pt x="63714" y="78480"/>
                    </a:moveTo>
                    <a:lnTo>
                      <a:pt x="51423" y="78480"/>
                    </a:lnTo>
                    <a:lnTo>
                      <a:pt x="51423" y="34750"/>
                    </a:lnTo>
                    <a:cubicBezTo>
                      <a:pt x="51423" y="18471"/>
                      <a:pt x="45480" y="10332"/>
                      <a:pt x="33584" y="10343"/>
                    </a:cubicBezTo>
                    <a:cubicBezTo>
                      <a:pt x="27707" y="10223"/>
                      <a:pt x="22104" y="12764"/>
                      <a:pt x="18332" y="17266"/>
                    </a:cubicBezTo>
                    <a:cubicBezTo>
                      <a:pt x="14199" y="22152"/>
                      <a:pt x="12050" y="28407"/>
                      <a:pt x="12291" y="34794"/>
                    </a:cubicBezTo>
                    <a:lnTo>
                      <a:pt x="12291" y="78524"/>
                    </a:lnTo>
                    <a:lnTo>
                      <a:pt x="0" y="78524"/>
                    </a:lnTo>
                    <a:lnTo>
                      <a:pt x="0" y="1843"/>
                    </a:lnTo>
                    <a:lnTo>
                      <a:pt x="12291" y="1843"/>
                    </a:lnTo>
                    <a:lnTo>
                      <a:pt x="12291" y="14583"/>
                    </a:lnTo>
                    <a:lnTo>
                      <a:pt x="12598" y="14583"/>
                    </a:lnTo>
                    <a:cubicBezTo>
                      <a:pt x="17576" y="5359"/>
                      <a:pt x="27334" y="-272"/>
                      <a:pt x="37816" y="46"/>
                    </a:cubicBezTo>
                    <a:cubicBezTo>
                      <a:pt x="45151" y="-414"/>
                      <a:pt x="52278" y="2598"/>
                      <a:pt x="57070" y="8174"/>
                    </a:cubicBezTo>
                    <a:cubicBezTo>
                      <a:pt x="61949" y="14988"/>
                      <a:pt x="64317" y="23291"/>
                      <a:pt x="63747" y="31650"/>
                    </a:cubicBezTo>
                    <a:close/>
                  </a:path>
                </a:pathLst>
              </a:custGeom>
              <a:solidFill>
                <a:srgbClr val="2F2F2F"/>
              </a:solidFill>
              <a:ln w="1095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3E56C8D5-3FC6-93B3-F211-A02B7BA9CAE9}"/>
                  </a:ext>
                </a:extLst>
              </p:cNvPr>
              <p:cNvSpPr/>
              <p:nvPr/>
            </p:nvSpPr>
            <p:spPr>
              <a:xfrm>
                <a:off x="4010373" y="3923911"/>
                <a:ext cx="50891" cy="80185"/>
              </a:xfrm>
              <a:custGeom>
                <a:avLst/>
                <a:gdLst>
                  <a:gd name="connsiteX0" fmla="*/ 0 w 50891"/>
                  <a:gd name="connsiteY0" fmla="*/ 75635 h 80185"/>
                  <a:gd name="connsiteX1" fmla="*/ 0 w 50891"/>
                  <a:gd name="connsiteY1" fmla="*/ 62490 h 80185"/>
                  <a:gd name="connsiteX2" fmla="*/ 22115 w 50891"/>
                  <a:gd name="connsiteY2" fmla="*/ 69906 h 80185"/>
                  <a:gd name="connsiteX3" fmla="*/ 38299 w 50891"/>
                  <a:gd name="connsiteY3" fmla="*/ 59127 h 80185"/>
                  <a:gd name="connsiteX4" fmla="*/ 36917 w 50891"/>
                  <a:gd name="connsiteY4" fmla="*/ 53924 h 80185"/>
                  <a:gd name="connsiteX5" fmla="*/ 33178 w 50891"/>
                  <a:gd name="connsiteY5" fmla="*/ 50133 h 80185"/>
                  <a:gd name="connsiteX6" fmla="*/ 27630 w 50891"/>
                  <a:gd name="connsiteY6" fmla="*/ 47176 h 80185"/>
                  <a:gd name="connsiteX7" fmla="*/ 20767 w 50891"/>
                  <a:gd name="connsiteY7" fmla="*/ 44448 h 80185"/>
                  <a:gd name="connsiteX8" fmla="*/ 11809 w 50891"/>
                  <a:gd name="connsiteY8" fmla="*/ 40362 h 80185"/>
                  <a:gd name="connsiteX9" fmla="*/ 5373 w 50891"/>
                  <a:gd name="connsiteY9" fmla="*/ 35728 h 80185"/>
                  <a:gd name="connsiteX10" fmla="*/ 1469 w 50891"/>
                  <a:gd name="connsiteY10" fmla="*/ 29846 h 80185"/>
                  <a:gd name="connsiteX11" fmla="*/ 154 w 50891"/>
                  <a:gd name="connsiteY11" fmla="*/ 22177 h 80185"/>
                  <a:gd name="connsiteX12" fmla="*/ 2632 w 50891"/>
                  <a:gd name="connsiteY12" fmla="*/ 12625 h 80185"/>
                  <a:gd name="connsiteX13" fmla="*/ 9210 w 50891"/>
                  <a:gd name="connsiteY13" fmla="*/ 5658 h 80185"/>
                  <a:gd name="connsiteX14" fmla="*/ 18629 w 50891"/>
                  <a:gd name="connsiteY14" fmla="*/ 1430 h 80185"/>
                  <a:gd name="connsiteX15" fmla="*/ 29527 w 50891"/>
                  <a:gd name="connsiteY15" fmla="*/ 6 h 80185"/>
                  <a:gd name="connsiteX16" fmla="*/ 47366 w 50891"/>
                  <a:gd name="connsiteY16" fmla="*/ 3456 h 80185"/>
                  <a:gd name="connsiteX17" fmla="*/ 47366 w 50891"/>
                  <a:gd name="connsiteY17" fmla="*/ 15824 h 80185"/>
                  <a:gd name="connsiteX18" fmla="*/ 27871 w 50891"/>
                  <a:gd name="connsiteY18" fmla="*/ 10281 h 80185"/>
                  <a:gd name="connsiteX19" fmla="*/ 21655 w 50891"/>
                  <a:gd name="connsiteY19" fmla="*/ 11070 h 80185"/>
                  <a:gd name="connsiteX20" fmla="*/ 16896 w 50891"/>
                  <a:gd name="connsiteY20" fmla="*/ 13261 h 80185"/>
                  <a:gd name="connsiteX21" fmla="*/ 13826 w 50891"/>
                  <a:gd name="connsiteY21" fmla="*/ 16667 h 80185"/>
                  <a:gd name="connsiteX22" fmla="*/ 12730 w 50891"/>
                  <a:gd name="connsiteY22" fmla="*/ 21049 h 80185"/>
                  <a:gd name="connsiteX23" fmla="*/ 13826 w 50891"/>
                  <a:gd name="connsiteY23" fmla="*/ 26066 h 80185"/>
                  <a:gd name="connsiteX24" fmla="*/ 17006 w 50891"/>
                  <a:gd name="connsiteY24" fmla="*/ 29660 h 80185"/>
                  <a:gd name="connsiteX25" fmla="*/ 22104 w 50891"/>
                  <a:gd name="connsiteY25" fmla="*/ 32508 h 80185"/>
                  <a:gd name="connsiteX26" fmla="*/ 28924 w 50891"/>
                  <a:gd name="connsiteY26" fmla="*/ 35279 h 80185"/>
                  <a:gd name="connsiteX27" fmla="*/ 38069 w 50891"/>
                  <a:gd name="connsiteY27" fmla="*/ 39288 h 80185"/>
                  <a:gd name="connsiteX28" fmla="*/ 44965 w 50891"/>
                  <a:gd name="connsiteY28" fmla="*/ 43922 h 80185"/>
                  <a:gd name="connsiteX29" fmla="*/ 49351 w 50891"/>
                  <a:gd name="connsiteY29" fmla="*/ 49881 h 80185"/>
                  <a:gd name="connsiteX30" fmla="*/ 50886 w 50891"/>
                  <a:gd name="connsiteY30" fmla="*/ 57889 h 80185"/>
                  <a:gd name="connsiteX31" fmla="*/ 48375 w 50891"/>
                  <a:gd name="connsiteY31" fmla="*/ 67748 h 80185"/>
                  <a:gd name="connsiteX32" fmla="*/ 41665 w 50891"/>
                  <a:gd name="connsiteY32" fmla="*/ 74704 h 80185"/>
                  <a:gd name="connsiteX33" fmla="*/ 31994 w 50891"/>
                  <a:gd name="connsiteY33" fmla="*/ 78823 h 80185"/>
                  <a:gd name="connsiteX34" fmla="*/ 20525 w 50891"/>
                  <a:gd name="connsiteY34" fmla="*/ 80170 h 80185"/>
                  <a:gd name="connsiteX35" fmla="*/ 0 w 50891"/>
                  <a:gd name="connsiteY35" fmla="*/ 75635 h 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91" h="80185">
                    <a:moveTo>
                      <a:pt x="0" y="75635"/>
                    </a:moveTo>
                    <a:lnTo>
                      <a:pt x="0" y="62490"/>
                    </a:lnTo>
                    <a:cubicBezTo>
                      <a:pt x="6360" y="67321"/>
                      <a:pt x="14133" y="69928"/>
                      <a:pt x="22115" y="69906"/>
                    </a:cubicBezTo>
                    <a:cubicBezTo>
                      <a:pt x="32904" y="69906"/>
                      <a:pt x="38299" y="66313"/>
                      <a:pt x="38299" y="59127"/>
                    </a:cubicBezTo>
                    <a:cubicBezTo>
                      <a:pt x="38354" y="57298"/>
                      <a:pt x="37882" y="55490"/>
                      <a:pt x="36917" y="53924"/>
                    </a:cubicBezTo>
                    <a:cubicBezTo>
                      <a:pt x="35930" y="52434"/>
                      <a:pt x="34659" y="51141"/>
                      <a:pt x="33178" y="50133"/>
                    </a:cubicBezTo>
                    <a:cubicBezTo>
                      <a:pt x="31435" y="48950"/>
                      <a:pt x="29582" y="47964"/>
                      <a:pt x="27630" y="47176"/>
                    </a:cubicBezTo>
                    <a:cubicBezTo>
                      <a:pt x="25492" y="46310"/>
                      <a:pt x="23244" y="45390"/>
                      <a:pt x="20767" y="44448"/>
                    </a:cubicBezTo>
                    <a:cubicBezTo>
                      <a:pt x="17708" y="43254"/>
                      <a:pt x="14714" y="41896"/>
                      <a:pt x="11809" y="40362"/>
                    </a:cubicBezTo>
                    <a:cubicBezTo>
                      <a:pt x="9440" y="39146"/>
                      <a:pt x="7280" y="37580"/>
                      <a:pt x="5373" y="35728"/>
                    </a:cubicBezTo>
                    <a:cubicBezTo>
                      <a:pt x="3673" y="34063"/>
                      <a:pt x="2347" y="32058"/>
                      <a:pt x="1469" y="29846"/>
                    </a:cubicBezTo>
                    <a:cubicBezTo>
                      <a:pt x="548" y="27392"/>
                      <a:pt x="110" y="24796"/>
                      <a:pt x="154" y="22177"/>
                    </a:cubicBezTo>
                    <a:cubicBezTo>
                      <a:pt x="88" y="18825"/>
                      <a:pt x="943" y="15517"/>
                      <a:pt x="2632" y="12625"/>
                    </a:cubicBezTo>
                    <a:cubicBezTo>
                      <a:pt x="4287" y="9843"/>
                      <a:pt x="6535" y="7466"/>
                      <a:pt x="9210" y="5658"/>
                    </a:cubicBezTo>
                    <a:cubicBezTo>
                      <a:pt x="12094" y="3730"/>
                      <a:pt x="15273" y="2306"/>
                      <a:pt x="18629" y="1430"/>
                    </a:cubicBezTo>
                    <a:cubicBezTo>
                      <a:pt x="22181" y="477"/>
                      <a:pt x="25843" y="6"/>
                      <a:pt x="29527" y="6"/>
                    </a:cubicBezTo>
                    <a:cubicBezTo>
                      <a:pt x="35645" y="-93"/>
                      <a:pt x="41730" y="1079"/>
                      <a:pt x="47366" y="3456"/>
                    </a:cubicBezTo>
                    <a:lnTo>
                      <a:pt x="47366" y="15824"/>
                    </a:lnTo>
                    <a:cubicBezTo>
                      <a:pt x="41566" y="12077"/>
                      <a:pt x="34779" y="10150"/>
                      <a:pt x="27871" y="10281"/>
                    </a:cubicBezTo>
                    <a:cubicBezTo>
                      <a:pt x="25777" y="10259"/>
                      <a:pt x="23683" y="10522"/>
                      <a:pt x="21655" y="11070"/>
                    </a:cubicBezTo>
                    <a:cubicBezTo>
                      <a:pt x="19955" y="11519"/>
                      <a:pt x="18343" y="12264"/>
                      <a:pt x="16896" y="13261"/>
                    </a:cubicBezTo>
                    <a:cubicBezTo>
                      <a:pt x="15624" y="14148"/>
                      <a:pt x="14572" y="15309"/>
                      <a:pt x="13826" y="16667"/>
                    </a:cubicBezTo>
                    <a:cubicBezTo>
                      <a:pt x="13091" y="18015"/>
                      <a:pt x="12719" y="19516"/>
                      <a:pt x="12730" y="21049"/>
                    </a:cubicBezTo>
                    <a:cubicBezTo>
                      <a:pt x="12675" y="22791"/>
                      <a:pt x="13048" y="24511"/>
                      <a:pt x="13826" y="26066"/>
                    </a:cubicBezTo>
                    <a:cubicBezTo>
                      <a:pt x="14605" y="27490"/>
                      <a:pt x="15690" y="28717"/>
                      <a:pt x="17006" y="29660"/>
                    </a:cubicBezTo>
                    <a:cubicBezTo>
                      <a:pt x="18585" y="30810"/>
                      <a:pt x="20295" y="31763"/>
                      <a:pt x="22104" y="32508"/>
                    </a:cubicBezTo>
                    <a:cubicBezTo>
                      <a:pt x="24111" y="33362"/>
                      <a:pt x="26380" y="34282"/>
                      <a:pt x="28924" y="35279"/>
                    </a:cubicBezTo>
                    <a:cubicBezTo>
                      <a:pt x="32038" y="36451"/>
                      <a:pt x="35097" y="37788"/>
                      <a:pt x="38069" y="39288"/>
                    </a:cubicBezTo>
                    <a:cubicBezTo>
                      <a:pt x="40568" y="40515"/>
                      <a:pt x="42882" y="42082"/>
                      <a:pt x="44965" y="43922"/>
                    </a:cubicBezTo>
                    <a:cubicBezTo>
                      <a:pt x="46818" y="45587"/>
                      <a:pt x="48309" y="47614"/>
                      <a:pt x="49351" y="49881"/>
                    </a:cubicBezTo>
                    <a:cubicBezTo>
                      <a:pt x="50425" y="52412"/>
                      <a:pt x="50952" y="55139"/>
                      <a:pt x="50886" y="57889"/>
                    </a:cubicBezTo>
                    <a:cubicBezTo>
                      <a:pt x="50963" y="61340"/>
                      <a:pt x="50096" y="64758"/>
                      <a:pt x="48375" y="67748"/>
                    </a:cubicBezTo>
                    <a:cubicBezTo>
                      <a:pt x="46697" y="70552"/>
                      <a:pt x="44406" y="72930"/>
                      <a:pt x="41665" y="74704"/>
                    </a:cubicBezTo>
                    <a:cubicBezTo>
                      <a:pt x="38704" y="76621"/>
                      <a:pt x="35437" y="78023"/>
                      <a:pt x="31994" y="78823"/>
                    </a:cubicBezTo>
                    <a:cubicBezTo>
                      <a:pt x="28244" y="79732"/>
                      <a:pt x="24385" y="80192"/>
                      <a:pt x="20525" y="80170"/>
                    </a:cubicBezTo>
                    <a:cubicBezTo>
                      <a:pt x="13420" y="80357"/>
                      <a:pt x="6370" y="78801"/>
                      <a:pt x="0" y="75635"/>
                    </a:cubicBezTo>
                    <a:close/>
                  </a:path>
                </a:pathLst>
              </a:custGeom>
              <a:solidFill>
                <a:srgbClr val="2F2F2F"/>
              </a:solidFill>
              <a:ln w="1095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E3615B8-3DDA-B4B6-A233-1EF20AF41A1A}"/>
                  </a:ext>
                </a:extLst>
              </p:cNvPr>
              <p:cNvSpPr/>
              <p:nvPr/>
            </p:nvSpPr>
            <p:spPr>
              <a:xfrm>
                <a:off x="3256955" y="4225800"/>
                <a:ext cx="86695" cy="107353"/>
              </a:xfrm>
              <a:custGeom>
                <a:avLst/>
                <a:gdLst>
                  <a:gd name="connsiteX0" fmla="*/ 86652 w 86695"/>
                  <a:gd name="connsiteY0" fmla="*/ 107354 h 107353"/>
                  <a:gd name="connsiteX1" fmla="*/ 71203 w 86695"/>
                  <a:gd name="connsiteY1" fmla="*/ 107354 h 107353"/>
                  <a:gd name="connsiteX2" fmla="*/ 15898 w 86695"/>
                  <a:gd name="connsiteY2" fmla="*/ 21755 h 107353"/>
                  <a:gd name="connsiteX3" fmla="*/ 12445 w 86695"/>
                  <a:gd name="connsiteY3" fmla="*/ 15019 h 107353"/>
                  <a:gd name="connsiteX4" fmla="*/ 11995 w 86695"/>
                  <a:gd name="connsiteY4" fmla="*/ 15019 h 107353"/>
                  <a:gd name="connsiteX5" fmla="*/ 12598 w 86695"/>
                  <a:gd name="connsiteY5" fmla="*/ 29774 h 107353"/>
                  <a:gd name="connsiteX6" fmla="*/ 12598 w 86695"/>
                  <a:gd name="connsiteY6" fmla="*/ 107354 h 107353"/>
                  <a:gd name="connsiteX7" fmla="*/ 0 w 86695"/>
                  <a:gd name="connsiteY7" fmla="*/ 107354 h 107353"/>
                  <a:gd name="connsiteX8" fmla="*/ 0 w 86695"/>
                  <a:gd name="connsiteY8" fmla="*/ 0 h 107353"/>
                  <a:gd name="connsiteX9" fmla="*/ 16348 w 86695"/>
                  <a:gd name="connsiteY9" fmla="*/ 0 h 107353"/>
                  <a:gd name="connsiteX10" fmla="*/ 70161 w 86695"/>
                  <a:gd name="connsiteY10" fmla="*/ 84240 h 107353"/>
                  <a:gd name="connsiteX11" fmla="*/ 74547 w 86695"/>
                  <a:gd name="connsiteY11" fmla="*/ 91437 h 107353"/>
                  <a:gd name="connsiteX12" fmla="*/ 74854 w 86695"/>
                  <a:gd name="connsiteY12" fmla="*/ 91437 h 107353"/>
                  <a:gd name="connsiteX13" fmla="*/ 74097 w 86695"/>
                  <a:gd name="connsiteY13" fmla="*/ 75630 h 107353"/>
                  <a:gd name="connsiteX14" fmla="*/ 74097 w 86695"/>
                  <a:gd name="connsiteY14" fmla="*/ 44 h 107353"/>
                  <a:gd name="connsiteX15" fmla="*/ 86695 w 86695"/>
                  <a:gd name="connsiteY15" fmla="*/ 44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695" h="107353">
                    <a:moveTo>
                      <a:pt x="86652" y="107354"/>
                    </a:moveTo>
                    <a:lnTo>
                      <a:pt x="71203" y="107354"/>
                    </a:lnTo>
                    <a:lnTo>
                      <a:pt x="15898" y="21755"/>
                    </a:lnTo>
                    <a:cubicBezTo>
                      <a:pt x="14506" y="19641"/>
                      <a:pt x="13355" y="17385"/>
                      <a:pt x="12445" y="15019"/>
                    </a:cubicBezTo>
                    <a:lnTo>
                      <a:pt x="11995" y="15019"/>
                    </a:lnTo>
                    <a:cubicBezTo>
                      <a:pt x="12532" y="19915"/>
                      <a:pt x="12730" y="24845"/>
                      <a:pt x="12598" y="29774"/>
                    </a:cubicBezTo>
                    <a:lnTo>
                      <a:pt x="12598" y="107354"/>
                    </a:lnTo>
                    <a:lnTo>
                      <a:pt x="0" y="107354"/>
                    </a:lnTo>
                    <a:lnTo>
                      <a:pt x="0" y="0"/>
                    </a:lnTo>
                    <a:lnTo>
                      <a:pt x="16348" y="0"/>
                    </a:lnTo>
                    <a:lnTo>
                      <a:pt x="70161" y="84240"/>
                    </a:lnTo>
                    <a:cubicBezTo>
                      <a:pt x="72409" y="87734"/>
                      <a:pt x="73867" y="90133"/>
                      <a:pt x="74547" y="91437"/>
                    </a:cubicBezTo>
                    <a:lnTo>
                      <a:pt x="74854" y="91437"/>
                    </a:lnTo>
                    <a:cubicBezTo>
                      <a:pt x="74229" y="86190"/>
                      <a:pt x="73977" y="80910"/>
                      <a:pt x="74097" y="75630"/>
                    </a:cubicBezTo>
                    <a:lnTo>
                      <a:pt x="74097" y="44"/>
                    </a:lnTo>
                    <a:lnTo>
                      <a:pt x="86695" y="44"/>
                    </a:lnTo>
                    <a:close/>
                  </a:path>
                </a:pathLst>
              </a:custGeom>
              <a:solidFill>
                <a:srgbClr val="2F2F2F"/>
              </a:solidFill>
              <a:ln w="1095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B5CFB5BB-2A5E-9C22-35F0-C577D355C0EB}"/>
                  </a:ext>
                </a:extLst>
              </p:cNvPr>
              <p:cNvSpPr/>
              <p:nvPr/>
            </p:nvSpPr>
            <p:spPr>
              <a:xfrm>
                <a:off x="3364069" y="4254575"/>
                <a:ext cx="67086" cy="80373"/>
              </a:xfrm>
              <a:custGeom>
                <a:avLst/>
                <a:gdLst>
                  <a:gd name="connsiteX0" fmla="*/ 67011 w 67086"/>
                  <a:gd name="connsiteY0" fmla="*/ 43306 h 80373"/>
                  <a:gd name="connsiteX1" fmla="*/ 12825 w 67086"/>
                  <a:gd name="connsiteY1" fmla="*/ 43306 h 80373"/>
                  <a:gd name="connsiteX2" fmla="*/ 19722 w 67086"/>
                  <a:gd name="connsiteY2" fmla="*/ 63024 h 80373"/>
                  <a:gd name="connsiteX3" fmla="*/ 37857 w 67086"/>
                  <a:gd name="connsiteY3" fmla="*/ 69980 h 80373"/>
                  <a:gd name="connsiteX4" fmla="*/ 61693 w 67086"/>
                  <a:gd name="connsiteY4" fmla="*/ 61447 h 80373"/>
                  <a:gd name="connsiteX5" fmla="*/ 61693 w 67086"/>
                  <a:gd name="connsiteY5" fmla="*/ 72982 h 80373"/>
                  <a:gd name="connsiteX6" fmla="*/ 34929 w 67086"/>
                  <a:gd name="connsiteY6" fmla="*/ 80321 h 80373"/>
                  <a:gd name="connsiteX7" fmla="*/ 9372 w 67086"/>
                  <a:gd name="connsiteY7" fmla="*/ 69871 h 80373"/>
                  <a:gd name="connsiteX8" fmla="*/ 85 w 67086"/>
                  <a:gd name="connsiteY8" fmla="*/ 40480 h 80373"/>
                  <a:gd name="connsiteX9" fmla="*/ 10238 w 67086"/>
                  <a:gd name="connsiteY9" fmla="*/ 11308 h 80373"/>
                  <a:gd name="connsiteX10" fmla="*/ 35456 w 67086"/>
                  <a:gd name="connsiteY10" fmla="*/ 47 h 80373"/>
                  <a:gd name="connsiteX11" fmla="*/ 58766 w 67086"/>
                  <a:gd name="connsiteY11" fmla="*/ 9774 h 80373"/>
                  <a:gd name="connsiteX12" fmla="*/ 67011 w 67086"/>
                  <a:gd name="connsiteY12" fmla="*/ 36810 h 80373"/>
                  <a:gd name="connsiteX13" fmla="*/ 54424 w 67086"/>
                  <a:gd name="connsiteY13" fmla="*/ 32899 h 80373"/>
                  <a:gd name="connsiteX14" fmla="*/ 49293 w 67086"/>
                  <a:gd name="connsiteY14" fmla="*/ 16347 h 80373"/>
                  <a:gd name="connsiteX15" fmla="*/ 35236 w 67086"/>
                  <a:gd name="connsiteY15" fmla="*/ 10432 h 80373"/>
                  <a:gd name="connsiteX16" fmla="*/ 20467 w 67086"/>
                  <a:gd name="connsiteY16" fmla="*/ 16643 h 80373"/>
                  <a:gd name="connsiteX17" fmla="*/ 12968 w 67086"/>
                  <a:gd name="connsiteY17" fmla="*/ 32899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6" h="80373">
                    <a:moveTo>
                      <a:pt x="67011" y="43306"/>
                    </a:moveTo>
                    <a:lnTo>
                      <a:pt x="12825" y="43306"/>
                    </a:lnTo>
                    <a:cubicBezTo>
                      <a:pt x="12562" y="50514"/>
                      <a:pt x="15029" y="57547"/>
                      <a:pt x="19722" y="63024"/>
                    </a:cubicBezTo>
                    <a:cubicBezTo>
                      <a:pt x="24502" y="67811"/>
                      <a:pt x="31092" y="70342"/>
                      <a:pt x="37857" y="69980"/>
                    </a:cubicBezTo>
                    <a:cubicBezTo>
                      <a:pt x="46552" y="69969"/>
                      <a:pt x="54972" y="66957"/>
                      <a:pt x="61693" y="61447"/>
                    </a:cubicBezTo>
                    <a:lnTo>
                      <a:pt x="61693" y="72982"/>
                    </a:lnTo>
                    <a:cubicBezTo>
                      <a:pt x="53777" y="78218"/>
                      <a:pt x="44403" y="80781"/>
                      <a:pt x="34929" y="80321"/>
                    </a:cubicBezTo>
                    <a:cubicBezTo>
                      <a:pt x="25281" y="80814"/>
                      <a:pt x="15906" y="76980"/>
                      <a:pt x="9372" y="69871"/>
                    </a:cubicBezTo>
                    <a:cubicBezTo>
                      <a:pt x="2727" y="61567"/>
                      <a:pt x="-584" y="51095"/>
                      <a:pt x="85" y="40480"/>
                    </a:cubicBezTo>
                    <a:cubicBezTo>
                      <a:pt x="-365" y="29821"/>
                      <a:pt x="3264" y="19381"/>
                      <a:pt x="10238" y="11308"/>
                    </a:cubicBezTo>
                    <a:cubicBezTo>
                      <a:pt x="16553" y="4001"/>
                      <a:pt x="25796" y="-128"/>
                      <a:pt x="35456" y="47"/>
                    </a:cubicBezTo>
                    <a:cubicBezTo>
                      <a:pt x="44304" y="-457"/>
                      <a:pt x="52900" y="3125"/>
                      <a:pt x="58766" y="9774"/>
                    </a:cubicBezTo>
                    <a:cubicBezTo>
                      <a:pt x="64676" y="17508"/>
                      <a:pt x="67603" y="27104"/>
                      <a:pt x="67011" y="36810"/>
                    </a:cubicBezTo>
                    <a:close/>
                    <a:moveTo>
                      <a:pt x="54424" y="32899"/>
                    </a:moveTo>
                    <a:cubicBezTo>
                      <a:pt x="54742" y="26951"/>
                      <a:pt x="52922" y="21079"/>
                      <a:pt x="49293" y="16347"/>
                    </a:cubicBezTo>
                    <a:cubicBezTo>
                      <a:pt x="45751" y="12338"/>
                      <a:pt x="40576" y="10158"/>
                      <a:pt x="35236" y="10432"/>
                    </a:cubicBezTo>
                    <a:cubicBezTo>
                      <a:pt x="29656" y="10333"/>
                      <a:pt x="24294" y="12590"/>
                      <a:pt x="20467" y="16643"/>
                    </a:cubicBezTo>
                    <a:cubicBezTo>
                      <a:pt x="16268" y="21112"/>
                      <a:pt x="13637" y="26809"/>
                      <a:pt x="12968" y="32899"/>
                    </a:cubicBezTo>
                    <a:close/>
                  </a:path>
                </a:pathLst>
              </a:custGeom>
              <a:solidFill>
                <a:srgbClr val="2F2F2F"/>
              </a:solidFill>
              <a:ln w="1095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26A3CA1D-93BB-5F5C-FB19-CE5D7FAB9329}"/>
                  </a:ext>
                </a:extLst>
              </p:cNvPr>
              <p:cNvSpPr/>
              <p:nvPr/>
            </p:nvSpPr>
            <p:spPr>
              <a:xfrm>
                <a:off x="3440290" y="4233775"/>
                <a:ext cx="44789" cy="101045"/>
              </a:xfrm>
              <a:custGeom>
                <a:avLst/>
                <a:gdLst>
                  <a:gd name="connsiteX0" fmla="*/ 44789 w 44789"/>
                  <a:gd name="connsiteY0" fmla="*/ 98623 h 101045"/>
                  <a:gd name="connsiteX1" fmla="*/ 33321 w 44789"/>
                  <a:gd name="connsiteY1" fmla="*/ 101022 h 101045"/>
                  <a:gd name="connsiteX2" fmla="*/ 13157 w 44789"/>
                  <a:gd name="connsiteY2" fmla="*/ 78555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8 w 44789"/>
                  <a:gd name="connsiteY8" fmla="*/ 0 h 101045"/>
                  <a:gd name="connsiteX9" fmla="*/ 25448 w 44789"/>
                  <a:gd name="connsiteY9" fmla="*/ 22698 h 101045"/>
                  <a:gd name="connsiteX10" fmla="*/ 44789 w 44789"/>
                  <a:gd name="connsiteY10" fmla="*/ 22698 h 101045"/>
                  <a:gd name="connsiteX11" fmla="*/ 44789 w 44789"/>
                  <a:gd name="connsiteY11" fmla="*/ 33181 h 101045"/>
                  <a:gd name="connsiteX12" fmla="*/ 25448 w 44789"/>
                  <a:gd name="connsiteY12" fmla="*/ 33181 h 101045"/>
                  <a:gd name="connsiteX13" fmla="*/ 25448 w 44789"/>
                  <a:gd name="connsiteY13" fmla="*/ 76385 h 101045"/>
                  <a:gd name="connsiteX14" fmla="*/ 28069 w 44789"/>
                  <a:gd name="connsiteY14" fmla="*/ 87340 h 101045"/>
                  <a:gd name="connsiteX15" fmla="*/ 36764 w 44789"/>
                  <a:gd name="connsiteY15" fmla="*/ 90626 h 101045"/>
                  <a:gd name="connsiteX16" fmla="*/ 44789 w 44789"/>
                  <a:gd name="connsiteY16" fmla="*/ 88074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65"/>
                      <a:pt x="37290" y="101197"/>
                      <a:pt x="33321" y="101022"/>
                    </a:cubicBezTo>
                    <a:cubicBezTo>
                      <a:pt x="19878" y="101022"/>
                      <a:pt x="13157" y="93529"/>
                      <a:pt x="13157" y="78555"/>
                    </a:cubicBezTo>
                    <a:lnTo>
                      <a:pt x="13157" y="33181"/>
                    </a:lnTo>
                    <a:lnTo>
                      <a:pt x="0" y="33181"/>
                    </a:lnTo>
                    <a:lnTo>
                      <a:pt x="0" y="22698"/>
                    </a:lnTo>
                    <a:lnTo>
                      <a:pt x="13157" y="22698"/>
                    </a:lnTo>
                    <a:lnTo>
                      <a:pt x="13157" y="3976"/>
                    </a:lnTo>
                    <a:lnTo>
                      <a:pt x="25448" y="0"/>
                    </a:lnTo>
                    <a:lnTo>
                      <a:pt x="25448" y="22698"/>
                    </a:lnTo>
                    <a:lnTo>
                      <a:pt x="44789" y="22698"/>
                    </a:lnTo>
                    <a:lnTo>
                      <a:pt x="44789" y="33181"/>
                    </a:lnTo>
                    <a:lnTo>
                      <a:pt x="25448" y="33181"/>
                    </a:lnTo>
                    <a:lnTo>
                      <a:pt x="25448" y="76385"/>
                    </a:lnTo>
                    <a:cubicBezTo>
                      <a:pt x="25119" y="80220"/>
                      <a:pt x="26040" y="84065"/>
                      <a:pt x="28069" y="87340"/>
                    </a:cubicBezTo>
                    <a:cubicBezTo>
                      <a:pt x="30295" y="89728"/>
                      <a:pt x="33507" y="90944"/>
                      <a:pt x="36764" y="90626"/>
                    </a:cubicBezTo>
                    <a:cubicBezTo>
                      <a:pt x="39647" y="90692"/>
                      <a:pt x="42476" y="89794"/>
                      <a:pt x="44789" y="88074"/>
                    </a:cubicBezTo>
                    <a:close/>
                  </a:path>
                </a:pathLst>
              </a:custGeom>
              <a:solidFill>
                <a:srgbClr val="2F2F2F"/>
              </a:solidFill>
              <a:ln w="1095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4C0FCD44-B5C0-7037-2B6E-D347BB920675}"/>
                  </a:ext>
                </a:extLst>
              </p:cNvPr>
              <p:cNvSpPr/>
              <p:nvPr/>
            </p:nvSpPr>
            <p:spPr>
              <a:xfrm>
                <a:off x="3494959" y="4256440"/>
                <a:ext cx="107330" cy="76714"/>
              </a:xfrm>
              <a:custGeom>
                <a:avLst/>
                <a:gdLst>
                  <a:gd name="connsiteX0" fmla="*/ 107330 w 107330"/>
                  <a:gd name="connsiteY0" fmla="*/ 33 h 76714"/>
                  <a:gd name="connsiteX1" fmla="*/ 84305 w 107330"/>
                  <a:gd name="connsiteY1" fmla="*/ 76714 h 76714"/>
                  <a:gd name="connsiteX2" fmla="*/ 71565 w 107330"/>
                  <a:gd name="connsiteY2" fmla="*/ 76714 h 76714"/>
                  <a:gd name="connsiteX3" fmla="*/ 55765 w 107330"/>
                  <a:gd name="connsiteY3" fmla="*/ 21788 h 76714"/>
                  <a:gd name="connsiteX4" fmla="*/ 54570 w 107330"/>
                  <a:gd name="connsiteY4" fmla="*/ 14668 h 76714"/>
                  <a:gd name="connsiteX5" fmla="*/ 54274 w 107330"/>
                  <a:gd name="connsiteY5" fmla="*/ 14668 h 76714"/>
                  <a:gd name="connsiteX6" fmla="*/ 52695 w 107330"/>
                  <a:gd name="connsiteY6" fmla="*/ 21635 h 76714"/>
                  <a:gd name="connsiteX7" fmla="*/ 35536 w 107330"/>
                  <a:gd name="connsiteY7" fmla="*/ 76681 h 76714"/>
                  <a:gd name="connsiteX8" fmla="*/ 23244 w 107330"/>
                  <a:gd name="connsiteY8" fmla="*/ 76681 h 76714"/>
                  <a:gd name="connsiteX9" fmla="*/ 0 w 107330"/>
                  <a:gd name="connsiteY9" fmla="*/ 0 h 76714"/>
                  <a:gd name="connsiteX10" fmla="*/ 12894 w 107330"/>
                  <a:gd name="connsiteY10" fmla="*/ 0 h 76714"/>
                  <a:gd name="connsiteX11" fmla="*/ 28782 w 107330"/>
                  <a:gd name="connsiteY11" fmla="*/ 57653 h 76714"/>
                  <a:gd name="connsiteX12" fmla="*/ 29878 w 107330"/>
                  <a:gd name="connsiteY12" fmla="*/ 64544 h 76714"/>
                  <a:gd name="connsiteX13" fmla="*/ 30481 w 107330"/>
                  <a:gd name="connsiteY13" fmla="*/ 64544 h 76714"/>
                  <a:gd name="connsiteX14" fmla="*/ 31830 w 107330"/>
                  <a:gd name="connsiteY14" fmla="*/ 57511 h 76714"/>
                  <a:gd name="connsiteX15" fmla="*/ 49515 w 107330"/>
                  <a:gd name="connsiteY15" fmla="*/ 0 h 76714"/>
                  <a:gd name="connsiteX16" fmla="*/ 60754 w 107330"/>
                  <a:gd name="connsiteY16" fmla="*/ 0 h 76714"/>
                  <a:gd name="connsiteX17" fmla="*/ 76652 w 107330"/>
                  <a:gd name="connsiteY17" fmla="*/ 57807 h 76714"/>
                  <a:gd name="connsiteX18" fmla="*/ 77749 w 107330"/>
                  <a:gd name="connsiteY18" fmla="*/ 64697 h 76714"/>
                  <a:gd name="connsiteX19" fmla="*/ 78351 w 107330"/>
                  <a:gd name="connsiteY19" fmla="*/ 64697 h 76714"/>
                  <a:gd name="connsiteX20" fmla="*/ 79624 w 107330"/>
                  <a:gd name="connsiteY20" fmla="*/ 57807 h 76714"/>
                  <a:gd name="connsiteX21" fmla="*/ 95215 w 107330"/>
                  <a:gd name="connsiteY21" fmla="*/ 0 h 7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7330" h="76714">
                    <a:moveTo>
                      <a:pt x="107330" y="33"/>
                    </a:moveTo>
                    <a:lnTo>
                      <a:pt x="84305" y="76714"/>
                    </a:lnTo>
                    <a:lnTo>
                      <a:pt x="71565" y="76714"/>
                    </a:lnTo>
                    <a:lnTo>
                      <a:pt x="55765" y="21788"/>
                    </a:lnTo>
                    <a:cubicBezTo>
                      <a:pt x="55129" y="19466"/>
                      <a:pt x="54734" y="17078"/>
                      <a:pt x="54570" y="14668"/>
                    </a:cubicBezTo>
                    <a:lnTo>
                      <a:pt x="54274" y="14668"/>
                    </a:lnTo>
                    <a:cubicBezTo>
                      <a:pt x="54000" y="17034"/>
                      <a:pt x="53462" y="19378"/>
                      <a:pt x="52695" y="21635"/>
                    </a:cubicBezTo>
                    <a:lnTo>
                      <a:pt x="35536" y="76681"/>
                    </a:lnTo>
                    <a:lnTo>
                      <a:pt x="23244" y="76681"/>
                    </a:lnTo>
                    <a:lnTo>
                      <a:pt x="0" y="0"/>
                    </a:lnTo>
                    <a:lnTo>
                      <a:pt x="12894" y="0"/>
                    </a:lnTo>
                    <a:lnTo>
                      <a:pt x="28782" y="57653"/>
                    </a:lnTo>
                    <a:cubicBezTo>
                      <a:pt x="29385" y="59910"/>
                      <a:pt x="29746" y="62210"/>
                      <a:pt x="29878" y="64544"/>
                    </a:cubicBezTo>
                    <a:lnTo>
                      <a:pt x="30481" y="64544"/>
                    </a:lnTo>
                    <a:cubicBezTo>
                      <a:pt x="30656" y="62156"/>
                      <a:pt x="31117" y="59800"/>
                      <a:pt x="31830" y="57511"/>
                    </a:cubicBezTo>
                    <a:lnTo>
                      <a:pt x="49515" y="0"/>
                    </a:lnTo>
                    <a:lnTo>
                      <a:pt x="60754" y="0"/>
                    </a:lnTo>
                    <a:lnTo>
                      <a:pt x="76652" y="57807"/>
                    </a:lnTo>
                    <a:cubicBezTo>
                      <a:pt x="77211" y="60074"/>
                      <a:pt x="77573" y="62375"/>
                      <a:pt x="77749" y="64697"/>
                    </a:cubicBezTo>
                    <a:lnTo>
                      <a:pt x="78351" y="64697"/>
                    </a:lnTo>
                    <a:cubicBezTo>
                      <a:pt x="78527" y="62364"/>
                      <a:pt x="78944" y="60052"/>
                      <a:pt x="79624" y="57807"/>
                    </a:cubicBezTo>
                    <a:lnTo>
                      <a:pt x="95215" y="0"/>
                    </a:lnTo>
                    <a:close/>
                  </a:path>
                </a:pathLst>
              </a:custGeom>
              <a:solidFill>
                <a:srgbClr val="2F2F2F"/>
              </a:solidFill>
              <a:ln w="1095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DC9341C0-FFC5-8DAD-4557-124EC95C69BE}"/>
                  </a:ext>
                </a:extLst>
              </p:cNvPr>
              <p:cNvSpPr/>
              <p:nvPr/>
            </p:nvSpPr>
            <p:spPr>
              <a:xfrm>
                <a:off x="3609562" y="4254634"/>
                <a:ext cx="75646" cy="80354"/>
              </a:xfrm>
              <a:custGeom>
                <a:avLst/>
                <a:gdLst>
                  <a:gd name="connsiteX0" fmla="*/ 37407 w 75646"/>
                  <a:gd name="connsiteY0" fmla="*/ 80317 h 80354"/>
                  <a:gd name="connsiteX1" fmla="*/ 10237 w 75646"/>
                  <a:gd name="connsiteY1" fmla="*/ 69571 h 80354"/>
                  <a:gd name="connsiteX2" fmla="*/ 73 w 75646"/>
                  <a:gd name="connsiteY2" fmla="*/ 41089 h 80354"/>
                  <a:gd name="connsiteX3" fmla="*/ 10643 w 75646"/>
                  <a:gd name="connsiteY3" fmla="*/ 10909 h 80354"/>
                  <a:gd name="connsiteX4" fmla="*/ 39150 w 75646"/>
                  <a:gd name="connsiteY4" fmla="*/ 53 h 80354"/>
                  <a:gd name="connsiteX5" fmla="*/ 65947 w 75646"/>
                  <a:gd name="connsiteY5" fmla="*/ 10603 h 80354"/>
                  <a:gd name="connsiteX6" fmla="*/ 75574 w 75646"/>
                  <a:gd name="connsiteY6" fmla="*/ 39884 h 80354"/>
                  <a:gd name="connsiteX7" fmla="*/ 65202 w 75646"/>
                  <a:gd name="connsiteY7" fmla="*/ 69275 h 80354"/>
                  <a:gd name="connsiteX8" fmla="*/ 37407 w 75646"/>
                  <a:gd name="connsiteY8" fmla="*/ 80317 h 80354"/>
                  <a:gd name="connsiteX9" fmla="*/ 38306 w 75646"/>
                  <a:gd name="connsiteY9" fmla="*/ 10373 h 80354"/>
                  <a:gd name="connsiteX10" fmla="*/ 19568 w 75646"/>
                  <a:gd name="connsiteY10" fmla="*/ 18424 h 80354"/>
                  <a:gd name="connsiteX11" fmla="*/ 12671 w 75646"/>
                  <a:gd name="connsiteY11" fmla="*/ 40629 h 80354"/>
                  <a:gd name="connsiteX12" fmla="*/ 19645 w 75646"/>
                  <a:gd name="connsiteY12" fmla="*/ 62121 h 80354"/>
                  <a:gd name="connsiteX13" fmla="*/ 38284 w 75646"/>
                  <a:gd name="connsiteY13" fmla="*/ 69976 h 80354"/>
                  <a:gd name="connsiteX14" fmla="*/ 56616 w 75646"/>
                  <a:gd name="connsiteY14" fmla="*/ 62308 h 80354"/>
                  <a:gd name="connsiteX15" fmla="*/ 63020 w 75646"/>
                  <a:gd name="connsiteY15" fmla="*/ 40399 h 80354"/>
                  <a:gd name="connsiteX16" fmla="*/ 56616 w 75646"/>
                  <a:gd name="connsiteY16" fmla="*/ 18238 h 80354"/>
                  <a:gd name="connsiteX17" fmla="*/ 38306 w 75646"/>
                  <a:gd name="connsiteY17" fmla="*/ 10373 h 8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46" h="80354">
                    <a:moveTo>
                      <a:pt x="37407" y="80317"/>
                    </a:moveTo>
                    <a:cubicBezTo>
                      <a:pt x="27232" y="80788"/>
                      <a:pt x="17331" y="76877"/>
                      <a:pt x="10237" y="69571"/>
                    </a:cubicBezTo>
                    <a:cubicBezTo>
                      <a:pt x="3231" y="61782"/>
                      <a:pt x="-420" y="51550"/>
                      <a:pt x="73" y="41089"/>
                    </a:cubicBezTo>
                    <a:cubicBezTo>
                      <a:pt x="-585" y="30025"/>
                      <a:pt x="3220" y="19158"/>
                      <a:pt x="10643" y="10909"/>
                    </a:cubicBezTo>
                    <a:cubicBezTo>
                      <a:pt x="18208" y="3471"/>
                      <a:pt x="28548" y="-461"/>
                      <a:pt x="39150" y="53"/>
                    </a:cubicBezTo>
                    <a:cubicBezTo>
                      <a:pt x="49193" y="-505"/>
                      <a:pt x="58985" y="3340"/>
                      <a:pt x="65947" y="10603"/>
                    </a:cubicBezTo>
                    <a:cubicBezTo>
                      <a:pt x="72767" y="18786"/>
                      <a:pt x="76199" y="29258"/>
                      <a:pt x="75574" y="39884"/>
                    </a:cubicBezTo>
                    <a:cubicBezTo>
                      <a:pt x="76100" y="50663"/>
                      <a:pt x="72383" y="61212"/>
                      <a:pt x="65202" y="69275"/>
                    </a:cubicBezTo>
                    <a:cubicBezTo>
                      <a:pt x="57954" y="76768"/>
                      <a:pt x="47823" y="80788"/>
                      <a:pt x="37407" y="80317"/>
                    </a:cubicBezTo>
                    <a:close/>
                    <a:moveTo>
                      <a:pt x="38306" y="10373"/>
                    </a:moveTo>
                    <a:cubicBezTo>
                      <a:pt x="31157" y="10055"/>
                      <a:pt x="24250" y="13013"/>
                      <a:pt x="19568" y="18424"/>
                    </a:cubicBezTo>
                    <a:cubicBezTo>
                      <a:pt x="14656" y="24745"/>
                      <a:pt x="12200" y="32632"/>
                      <a:pt x="12671" y="40629"/>
                    </a:cubicBezTo>
                    <a:cubicBezTo>
                      <a:pt x="12233" y="48406"/>
                      <a:pt x="14721" y="56075"/>
                      <a:pt x="19645" y="62121"/>
                    </a:cubicBezTo>
                    <a:cubicBezTo>
                      <a:pt x="24370" y="67391"/>
                      <a:pt x="31212" y="70272"/>
                      <a:pt x="38284" y="69976"/>
                    </a:cubicBezTo>
                    <a:cubicBezTo>
                      <a:pt x="45257" y="70403"/>
                      <a:pt x="52022" y="67566"/>
                      <a:pt x="56616" y="62308"/>
                    </a:cubicBezTo>
                    <a:cubicBezTo>
                      <a:pt x="61254" y="55976"/>
                      <a:pt x="63513" y="48220"/>
                      <a:pt x="63020" y="40399"/>
                    </a:cubicBezTo>
                    <a:cubicBezTo>
                      <a:pt x="63524" y="32490"/>
                      <a:pt x="61265" y="24657"/>
                      <a:pt x="56616" y="18238"/>
                    </a:cubicBezTo>
                    <a:cubicBezTo>
                      <a:pt x="52077" y="12903"/>
                      <a:pt x="45301" y="9989"/>
                      <a:pt x="38306" y="10373"/>
                    </a:cubicBezTo>
                    <a:close/>
                  </a:path>
                </a:pathLst>
              </a:custGeom>
              <a:solidFill>
                <a:srgbClr val="2F2F2F"/>
              </a:solidFill>
              <a:ln w="1095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1437882-80FC-80E6-CF9F-23309C896EE3}"/>
                  </a:ext>
                </a:extLst>
              </p:cNvPr>
              <p:cNvSpPr/>
              <p:nvPr/>
            </p:nvSpPr>
            <p:spPr>
              <a:xfrm>
                <a:off x="3704017" y="4255106"/>
                <a:ext cx="40019" cy="78048"/>
              </a:xfrm>
              <a:custGeom>
                <a:avLst/>
                <a:gdLst>
                  <a:gd name="connsiteX0" fmla="*/ 40009 w 40019"/>
                  <a:gd name="connsiteY0" fmla="*/ 13789 h 78048"/>
                  <a:gd name="connsiteX1" fmla="*/ 30722 w 40019"/>
                  <a:gd name="connsiteY1" fmla="*/ 11325 h 78048"/>
                  <a:gd name="connsiteX2" fmla="*/ 17565 w 40019"/>
                  <a:gd name="connsiteY2" fmla="*/ 18741 h 78048"/>
                  <a:gd name="connsiteX3" fmla="*/ 12291 w 40019"/>
                  <a:gd name="connsiteY3" fmla="*/ 38952 h 78048"/>
                  <a:gd name="connsiteX4" fmla="*/ 12291 w 40019"/>
                  <a:gd name="connsiteY4" fmla="*/ 78048 h 78048"/>
                  <a:gd name="connsiteX5" fmla="*/ 0 w 40019"/>
                  <a:gd name="connsiteY5" fmla="*/ 78048 h 78048"/>
                  <a:gd name="connsiteX6" fmla="*/ 0 w 40019"/>
                  <a:gd name="connsiteY6" fmla="*/ 1367 h 78048"/>
                  <a:gd name="connsiteX7" fmla="*/ 12291 w 40019"/>
                  <a:gd name="connsiteY7" fmla="*/ 1367 h 78048"/>
                  <a:gd name="connsiteX8" fmla="*/ 12291 w 40019"/>
                  <a:gd name="connsiteY8" fmla="*/ 17163 h 78048"/>
                  <a:gd name="connsiteX9" fmla="*/ 12587 w 40019"/>
                  <a:gd name="connsiteY9" fmla="*/ 17163 h 78048"/>
                  <a:gd name="connsiteX10" fmla="*/ 20613 w 40019"/>
                  <a:gd name="connsiteY10" fmla="*/ 4544 h 78048"/>
                  <a:gd name="connsiteX11" fmla="*/ 32674 w 40019"/>
                  <a:gd name="connsiteY11" fmla="*/ 20 h 78048"/>
                  <a:gd name="connsiteX12" fmla="*/ 40020 w 40019"/>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19" h="78048">
                    <a:moveTo>
                      <a:pt x="40009" y="13789"/>
                    </a:moveTo>
                    <a:cubicBezTo>
                      <a:pt x="37268" y="11971"/>
                      <a:pt x="34000" y="11105"/>
                      <a:pt x="30722" y="11325"/>
                    </a:cubicBezTo>
                    <a:cubicBezTo>
                      <a:pt x="25361" y="11390"/>
                      <a:pt x="20394" y="14184"/>
                      <a:pt x="17565" y="18741"/>
                    </a:cubicBezTo>
                    <a:cubicBezTo>
                      <a:pt x="13749" y="24766"/>
                      <a:pt x="11896" y="31831"/>
                      <a:pt x="12291" y="38952"/>
                    </a:cubicBezTo>
                    <a:lnTo>
                      <a:pt x="12291" y="78048"/>
                    </a:lnTo>
                    <a:lnTo>
                      <a:pt x="0" y="78048"/>
                    </a:lnTo>
                    <a:lnTo>
                      <a:pt x="0" y="1367"/>
                    </a:lnTo>
                    <a:lnTo>
                      <a:pt x="12291" y="1367"/>
                    </a:lnTo>
                    <a:lnTo>
                      <a:pt x="12291" y="17163"/>
                    </a:lnTo>
                    <a:lnTo>
                      <a:pt x="12587" y="17163"/>
                    </a:lnTo>
                    <a:cubicBezTo>
                      <a:pt x="14012" y="12278"/>
                      <a:pt x="16797" y="7907"/>
                      <a:pt x="20613" y="4544"/>
                    </a:cubicBezTo>
                    <a:cubicBezTo>
                      <a:pt x="23946" y="1619"/>
                      <a:pt x="28233" y="9"/>
                      <a:pt x="32674" y="20"/>
                    </a:cubicBezTo>
                    <a:cubicBezTo>
                      <a:pt x="35162" y="-90"/>
                      <a:pt x="37652" y="260"/>
                      <a:pt x="40020" y="1060"/>
                    </a:cubicBezTo>
                    <a:close/>
                  </a:path>
                </a:pathLst>
              </a:custGeom>
              <a:solidFill>
                <a:srgbClr val="2F2F2F"/>
              </a:solidFill>
              <a:ln w="1095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4B65D299-AC12-6640-E7FD-277C4E9DEFC6}"/>
                  </a:ext>
                </a:extLst>
              </p:cNvPr>
              <p:cNvSpPr/>
              <p:nvPr/>
            </p:nvSpPr>
            <p:spPr>
              <a:xfrm>
                <a:off x="3757655" y="4219622"/>
                <a:ext cx="63713" cy="113532"/>
              </a:xfrm>
              <a:custGeom>
                <a:avLst/>
                <a:gdLst>
                  <a:gd name="connsiteX0" fmla="*/ 63714 w 63713"/>
                  <a:gd name="connsiteY0" fmla="*/ 113532 h 113532"/>
                  <a:gd name="connsiteX1" fmla="*/ 46478 w 63713"/>
                  <a:gd name="connsiteY1" fmla="*/ 113532 h 113532"/>
                  <a:gd name="connsiteX2" fmla="*/ 12598 w 63713"/>
                  <a:gd name="connsiteY2" fmla="*/ 76681 h 113532"/>
                  <a:gd name="connsiteX3" fmla="*/ 12291 w 63713"/>
                  <a:gd name="connsiteY3" fmla="*/ 76681 h 113532"/>
                  <a:gd name="connsiteX4" fmla="*/ 12291 w 63713"/>
                  <a:gd name="connsiteY4" fmla="*/ 113532 h 113532"/>
                  <a:gd name="connsiteX5" fmla="*/ 0 w 63713"/>
                  <a:gd name="connsiteY5" fmla="*/ 113532 h 113532"/>
                  <a:gd name="connsiteX6" fmla="*/ 0 w 63713"/>
                  <a:gd name="connsiteY6" fmla="*/ 0 h 113532"/>
                  <a:gd name="connsiteX7" fmla="*/ 12291 w 63713"/>
                  <a:gd name="connsiteY7" fmla="*/ 0 h 113532"/>
                  <a:gd name="connsiteX8" fmla="*/ 12291 w 63713"/>
                  <a:gd name="connsiteY8" fmla="*/ 71971 h 113532"/>
                  <a:gd name="connsiteX9" fmla="*/ 12598 w 63713"/>
                  <a:gd name="connsiteY9" fmla="*/ 71971 h 113532"/>
                  <a:gd name="connsiteX10" fmla="*/ 44822 w 63713"/>
                  <a:gd name="connsiteY10" fmla="*/ 36851 h 113532"/>
                  <a:gd name="connsiteX11" fmla="*/ 60940 w 63713"/>
                  <a:gd name="connsiteY11" fmla="*/ 36851 h 113532"/>
                  <a:gd name="connsiteX12" fmla="*/ 25338 w 63713"/>
                  <a:gd name="connsiteY12" fmla="*/ 73844 h 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13" h="113532">
                    <a:moveTo>
                      <a:pt x="63714" y="113532"/>
                    </a:moveTo>
                    <a:lnTo>
                      <a:pt x="46478" y="113532"/>
                    </a:lnTo>
                    <a:lnTo>
                      <a:pt x="12598" y="76681"/>
                    </a:lnTo>
                    <a:lnTo>
                      <a:pt x="12291" y="76681"/>
                    </a:lnTo>
                    <a:lnTo>
                      <a:pt x="12291" y="113532"/>
                    </a:lnTo>
                    <a:lnTo>
                      <a:pt x="0" y="113532"/>
                    </a:lnTo>
                    <a:lnTo>
                      <a:pt x="0" y="0"/>
                    </a:lnTo>
                    <a:lnTo>
                      <a:pt x="12291" y="0"/>
                    </a:lnTo>
                    <a:lnTo>
                      <a:pt x="12291" y="71971"/>
                    </a:lnTo>
                    <a:lnTo>
                      <a:pt x="12598" y="71971"/>
                    </a:lnTo>
                    <a:lnTo>
                      <a:pt x="44822" y="36851"/>
                    </a:lnTo>
                    <a:lnTo>
                      <a:pt x="60940" y="36851"/>
                    </a:lnTo>
                    <a:lnTo>
                      <a:pt x="25338" y="73844"/>
                    </a:lnTo>
                    <a:close/>
                  </a:path>
                </a:pathLst>
              </a:custGeom>
              <a:solidFill>
                <a:srgbClr val="2F2F2F"/>
              </a:solidFill>
              <a:ln w="1095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5FD27A1-7B54-8BDE-55D5-7A0F9C7A7743}"/>
                  </a:ext>
                </a:extLst>
              </p:cNvPr>
              <p:cNvSpPr/>
              <p:nvPr/>
            </p:nvSpPr>
            <p:spPr>
              <a:xfrm>
                <a:off x="3870716" y="4254636"/>
                <a:ext cx="57752" cy="80343"/>
              </a:xfrm>
              <a:custGeom>
                <a:avLst/>
                <a:gdLst>
                  <a:gd name="connsiteX0" fmla="*/ 57610 w 57752"/>
                  <a:gd name="connsiteY0" fmla="*/ 74991 h 80343"/>
                  <a:gd name="connsiteX1" fmla="*/ 36624 w 57752"/>
                  <a:gd name="connsiteY1" fmla="*/ 80315 h 80343"/>
                  <a:gd name="connsiteX2" fmla="*/ 10123 w 57752"/>
                  <a:gd name="connsiteY2" fmla="*/ 69645 h 80343"/>
                  <a:gd name="connsiteX3" fmla="*/ 47 w 57752"/>
                  <a:gd name="connsiteY3" fmla="*/ 41974 h 80343"/>
                  <a:gd name="connsiteX4" fmla="*/ 10913 w 57752"/>
                  <a:gd name="connsiteY4" fmla="*/ 11532 h 80343"/>
                  <a:gd name="connsiteX5" fmla="*/ 39924 w 57752"/>
                  <a:gd name="connsiteY5" fmla="*/ 41 h 80343"/>
                  <a:gd name="connsiteX6" fmla="*/ 57753 w 57752"/>
                  <a:gd name="connsiteY6" fmla="*/ 3776 h 80343"/>
                  <a:gd name="connsiteX7" fmla="*/ 57753 w 57752"/>
                  <a:gd name="connsiteY7" fmla="*/ 16363 h 80343"/>
                  <a:gd name="connsiteX8" fmla="*/ 39464 w 57752"/>
                  <a:gd name="connsiteY8" fmla="*/ 10371 h 80343"/>
                  <a:gd name="connsiteX9" fmla="*/ 20167 w 57752"/>
                  <a:gd name="connsiteY9" fmla="*/ 18795 h 80343"/>
                  <a:gd name="connsiteX10" fmla="*/ 12634 w 57752"/>
                  <a:gd name="connsiteY10" fmla="*/ 40923 h 80343"/>
                  <a:gd name="connsiteX11" fmla="*/ 19717 w 57752"/>
                  <a:gd name="connsiteY11" fmla="*/ 62185 h 80343"/>
                  <a:gd name="connsiteX12" fmla="*/ 38719 w 57752"/>
                  <a:gd name="connsiteY12" fmla="*/ 69974 h 80343"/>
                  <a:gd name="connsiteX13" fmla="*/ 57610 w 57752"/>
                  <a:gd name="connsiteY13" fmla="*/ 63314 h 8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52" h="80343">
                    <a:moveTo>
                      <a:pt x="57610" y="74991"/>
                    </a:moveTo>
                    <a:cubicBezTo>
                      <a:pt x="51240" y="78661"/>
                      <a:pt x="43982" y="80501"/>
                      <a:pt x="36624" y="80315"/>
                    </a:cubicBezTo>
                    <a:cubicBezTo>
                      <a:pt x="26669" y="80720"/>
                      <a:pt x="17020" y="76832"/>
                      <a:pt x="10123" y="69645"/>
                    </a:cubicBezTo>
                    <a:cubicBezTo>
                      <a:pt x="3249" y="62109"/>
                      <a:pt x="-381" y="52162"/>
                      <a:pt x="47" y="41974"/>
                    </a:cubicBezTo>
                    <a:cubicBezTo>
                      <a:pt x="-479" y="30790"/>
                      <a:pt x="3424" y="19857"/>
                      <a:pt x="10913" y="11532"/>
                    </a:cubicBezTo>
                    <a:cubicBezTo>
                      <a:pt x="18489" y="3721"/>
                      <a:pt x="29048" y="-463"/>
                      <a:pt x="39924" y="41"/>
                    </a:cubicBezTo>
                    <a:cubicBezTo>
                      <a:pt x="46076" y="-91"/>
                      <a:pt x="52172" y="1191"/>
                      <a:pt x="57753" y="3776"/>
                    </a:cubicBezTo>
                    <a:lnTo>
                      <a:pt x="57753" y="16363"/>
                    </a:lnTo>
                    <a:cubicBezTo>
                      <a:pt x="52435" y="12496"/>
                      <a:pt x="46043" y="10393"/>
                      <a:pt x="39464" y="10371"/>
                    </a:cubicBezTo>
                    <a:cubicBezTo>
                      <a:pt x="32096" y="10163"/>
                      <a:pt x="25024" y="13252"/>
                      <a:pt x="20167" y="18795"/>
                    </a:cubicBezTo>
                    <a:cubicBezTo>
                      <a:pt x="14948" y="24962"/>
                      <a:pt x="12262" y="32860"/>
                      <a:pt x="12634" y="40923"/>
                    </a:cubicBezTo>
                    <a:cubicBezTo>
                      <a:pt x="12196" y="48657"/>
                      <a:pt x="14739" y="56259"/>
                      <a:pt x="19717" y="62185"/>
                    </a:cubicBezTo>
                    <a:cubicBezTo>
                      <a:pt x="24597" y="67455"/>
                      <a:pt x="31548" y="70303"/>
                      <a:pt x="38719" y="69974"/>
                    </a:cubicBezTo>
                    <a:cubicBezTo>
                      <a:pt x="45582" y="69919"/>
                      <a:pt x="52227" y="67575"/>
                      <a:pt x="57610" y="63314"/>
                    </a:cubicBezTo>
                    <a:close/>
                  </a:path>
                </a:pathLst>
              </a:custGeom>
              <a:solidFill>
                <a:srgbClr val="2F2F2F"/>
              </a:solidFill>
              <a:ln w="1095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E5B19133-402C-178C-DCBF-0B457BA72F7E}"/>
                  </a:ext>
                </a:extLst>
              </p:cNvPr>
              <p:cNvSpPr/>
              <p:nvPr/>
            </p:nvSpPr>
            <p:spPr>
              <a:xfrm>
                <a:off x="3939612" y="4254634"/>
                <a:ext cx="75659" cy="80355"/>
              </a:xfrm>
              <a:custGeom>
                <a:avLst/>
                <a:gdLst>
                  <a:gd name="connsiteX0" fmla="*/ 37396 w 75659"/>
                  <a:gd name="connsiteY0" fmla="*/ 80317 h 80355"/>
                  <a:gd name="connsiteX1" fmla="*/ 10226 w 75659"/>
                  <a:gd name="connsiteY1" fmla="*/ 69571 h 80355"/>
                  <a:gd name="connsiteX2" fmla="*/ 73 w 75659"/>
                  <a:gd name="connsiteY2" fmla="*/ 41089 h 80355"/>
                  <a:gd name="connsiteX3" fmla="*/ 10643 w 75659"/>
                  <a:gd name="connsiteY3" fmla="*/ 10909 h 80355"/>
                  <a:gd name="connsiteX4" fmla="*/ 39150 w 75659"/>
                  <a:gd name="connsiteY4" fmla="*/ 53 h 80355"/>
                  <a:gd name="connsiteX5" fmla="*/ 65947 w 75659"/>
                  <a:gd name="connsiteY5" fmla="*/ 10603 h 80355"/>
                  <a:gd name="connsiteX6" fmla="*/ 75585 w 75659"/>
                  <a:gd name="connsiteY6" fmla="*/ 39884 h 80355"/>
                  <a:gd name="connsiteX7" fmla="*/ 65191 w 75659"/>
                  <a:gd name="connsiteY7" fmla="*/ 69275 h 80355"/>
                  <a:gd name="connsiteX8" fmla="*/ 37396 w 75659"/>
                  <a:gd name="connsiteY8" fmla="*/ 80317 h 80355"/>
                  <a:gd name="connsiteX9" fmla="*/ 38295 w 75659"/>
                  <a:gd name="connsiteY9" fmla="*/ 10373 h 80355"/>
                  <a:gd name="connsiteX10" fmla="*/ 19557 w 75659"/>
                  <a:gd name="connsiteY10" fmla="*/ 18424 h 80355"/>
                  <a:gd name="connsiteX11" fmla="*/ 12660 w 75659"/>
                  <a:gd name="connsiteY11" fmla="*/ 40629 h 80355"/>
                  <a:gd name="connsiteX12" fmla="*/ 19634 w 75659"/>
                  <a:gd name="connsiteY12" fmla="*/ 62121 h 80355"/>
                  <a:gd name="connsiteX13" fmla="*/ 38273 w 75659"/>
                  <a:gd name="connsiteY13" fmla="*/ 69976 h 80355"/>
                  <a:gd name="connsiteX14" fmla="*/ 56594 w 75659"/>
                  <a:gd name="connsiteY14" fmla="*/ 62308 h 80355"/>
                  <a:gd name="connsiteX15" fmla="*/ 63009 w 75659"/>
                  <a:gd name="connsiteY15" fmla="*/ 40399 h 80355"/>
                  <a:gd name="connsiteX16" fmla="*/ 56594 w 75659"/>
                  <a:gd name="connsiteY16" fmla="*/ 18238 h 80355"/>
                  <a:gd name="connsiteX17" fmla="*/ 38295 w 75659"/>
                  <a:gd name="connsiteY17" fmla="*/ 10373 h 8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59" h="80355">
                    <a:moveTo>
                      <a:pt x="37396" y="80317"/>
                    </a:moveTo>
                    <a:cubicBezTo>
                      <a:pt x="27221" y="80788"/>
                      <a:pt x="17331" y="76877"/>
                      <a:pt x="10226" y="69571"/>
                    </a:cubicBezTo>
                    <a:cubicBezTo>
                      <a:pt x="3231" y="61782"/>
                      <a:pt x="-420" y="51550"/>
                      <a:pt x="73" y="41089"/>
                    </a:cubicBezTo>
                    <a:cubicBezTo>
                      <a:pt x="-585" y="30025"/>
                      <a:pt x="3220" y="19147"/>
                      <a:pt x="10643" y="10909"/>
                    </a:cubicBezTo>
                    <a:cubicBezTo>
                      <a:pt x="18208" y="3471"/>
                      <a:pt x="28547" y="-472"/>
                      <a:pt x="39150" y="53"/>
                    </a:cubicBezTo>
                    <a:cubicBezTo>
                      <a:pt x="49194" y="-505"/>
                      <a:pt x="58985" y="3340"/>
                      <a:pt x="65947" y="10603"/>
                    </a:cubicBezTo>
                    <a:cubicBezTo>
                      <a:pt x="72767" y="18786"/>
                      <a:pt x="76221" y="29258"/>
                      <a:pt x="75585" y="39884"/>
                    </a:cubicBezTo>
                    <a:cubicBezTo>
                      <a:pt x="76111" y="50663"/>
                      <a:pt x="72383" y="61223"/>
                      <a:pt x="65191" y="69275"/>
                    </a:cubicBezTo>
                    <a:cubicBezTo>
                      <a:pt x="57943" y="76768"/>
                      <a:pt x="47823" y="80799"/>
                      <a:pt x="37396" y="80317"/>
                    </a:cubicBezTo>
                    <a:close/>
                    <a:moveTo>
                      <a:pt x="38295" y="10373"/>
                    </a:moveTo>
                    <a:cubicBezTo>
                      <a:pt x="31146" y="10044"/>
                      <a:pt x="24239" y="13013"/>
                      <a:pt x="19557" y="18424"/>
                    </a:cubicBezTo>
                    <a:cubicBezTo>
                      <a:pt x="14634" y="24745"/>
                      <a:pt x="12189" y="32632"/>
                      <a:pt x="12660" y="40629"/>
                    </a:cubicBezTo>
                    <a:cubicBezTo>
                      <a:pt x="12222" y="48406"/>
                      <a:pt x="14710" y="56075"/>
                      <a:pt x="19634" y="62121"/>
                    </a:cubicBezTo>
                    <a:cubicBezTo>
                      <a:pt x="24359" y="67391"/>
                      <a:pt x="31201" y="70272"/>
                      <a:pt x="38273" y="69976"/>
                    </a:cubicBezTo>
                    <a:cubicBezTo>
                      <a:pt x="45246" y="70403"/>
                      <a:pt x="52011" y="67566"/>
                      <a:pt x="56594" y="62308"/>
                    </a:cubicBezTo>
                    <a:cubicBezTo>
                      <a:pt x="61232" y="55987"/>
                      <a:pt x="63513" y="48231"/>
                      <a:pt x="63009" y="40399"/>
                    </a:cubicBezTo>
                    <a:cubicBezTo>
                      <a:pt x="63524" y="32490"/>
                      <a:pt x="61254" y="24646"/>
                      <a:pt x="56594" y="18238"/>
                    </a:cubicBezTo>
                    <a:cubicBezTo>
                      <a:pt x="52066" y="12892"/>
                      <a:pt x="45290" y="9978"/>
                      <a:pt x="38295" y="10373"/>
                    </a:cubicBezTo>
                    <a:close/>
                  </a:path>
                </a:pathLst>
              </a:custGeom>
              <a:solidFill>
                <a:srgbClr val="2F2F2F"/>
              </a:solidFill>
              <a:ln w="1095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2001712-1B05-F446-1447-9AE24C7B3472}"/>
                  </a:ext>
                </a:extLst>
              </p:cNvPr>
              <p:cNvSpPr/>
              <p:nvPr/>
            </p:nvSpPr>
            <p:spPr>
              <a:xfrm>
                <a:off x="4034045" y="4254676"/>
                <a:ext cx="63827" cy="78521"/>
              </a:xfrm>
              <a:custGeom>
                <a:avLst/>
                <a:gdLst>
                  <a:gd name="connsiteX0" fmla="*/ 63714 w 63827"/>
                  <a:gd name="connsiteY0" fmla="*/ 78478 h 78521"/>
                  <a:gd name="connsiteX1" fmla="*/ 51423 w 63827"/>
                  <a:gd name="connsiteY1" fmla="*/ 78478 h 78521"/>
                  <a:gd name="connsiteX2" fmla="*/ 51423 w 63827"/>
                  <a:gd name="connsiteY2" fmla="*/ 34737 h 78521"/>
                  <a:gd name="connsiteX3" fmla="*/ 33584 w 63827"/>
                  <a:gd name="connsiteY3" fmla="*/ 10330 h 78521"/>
                  <a:gd name="connsiteX4" fmla="*/ 18322 w 63827"/>
                  <a:gd name="connsiteY4" fmla="*/ 17254 h 78521"/>
                  <a:gd name="connsiteX5" fmla="*/ 12291 w 63827"/>
                  <a:gd name="connsiteY5" fmla="*/ 34781 h 78521"/>
                  <a:gd name="connsiteX6" fmla="*/ 12291 w 63827"/>
                  <a:gd name="connsiteY6" fmla="*/ 78522 h 78521"/>
                  <a:gd name="connsiteX7" fmla="*/ 0 w 63827"/>
                  <a:gd name="connsiteY7" fmla="*/ 78522 h 78521"/>
                  <a:gd name="connsiteX8" fmla="*/ 0 w 63827"/>
                  <a:gd name="connsiteY8" fmla="*/ 1841 h 78521"/>
                  <a:gd name="connsiteX9" fmla="*/ 12291 w 63827"/>
                  <a:gd name="connsiteY9" fmla="*/ 1841 h 78521"/>
                  <a:gd name="connsiteX10" fmla="*/ 12291 w 63827"/>
                  <a:gd name="connsiteY10" fmla="*/ 14570 h 78521"/>
                  <a:gd name="connsiteX11" fmla="*/ 12598 w 63827"/>
                  <a:gd name="connsiteY11" fmla="*/ 14570 h 78521"/>
                  <a:gd name="connsiteX12" fmla="*/ 37816 w 63827"/>
                  <a:gd name="connsiteY12" fmla="*/ 44 h 78521"/>
                  <a:gd name="connsiteX13" fmla="*/ 57081 w 63827"/>
                  <a:gd name="connsiteY13" fmla="*/ 8161 h 78521"/>
                  <a:gd name="connsiteX14" fmla="*/ 63747 w 63827"/>
                  <a:gd name="connsiteY14" fmla="*/ 31637 h 7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27" h="78521">
                    <a:moveTo>
                      <a:pt x="63714" y="78478"/>
                    </a:moveTo>
                    <a:lnTo>
                      <a:pt x="51423" y="78478"/>
                    </a:lnTo>
                    <a:lnTo>
                      <a:pt x="51423" y="34737"/>
                    </a:lnTo>
                    <a:cubicBezTo>
                      <a:pt x="51423" y="18469"/>
                      <a:pt x="45480" y="10341"/>
                      <a:pt x="33584" y="10330"/>
                    </a:cubicBezTo>
                    <a:cubicBezTo>
                      <a:pt x="27707" y="10210"/>
                      <a:pt x="22093" y="12751"/>
                      <a:pt x="18322" y="17254"/>
                    </a:cubicBezTo>
                    <a:cubicBezTo>
                      <a:pt x="14199" y="22150"/>
                      <a:pt x="12050" y="28394"/>
                      <a:pt x="12291" y="34781"/>
                    </a:cubicBezTo>
                    <a:lnTo>
                      <a:pt x="12291" y="78522"/>
                    </a:lnTo>
                    <a:lnTo>
                      <a:pt x="0" y="78522"/>
                    </a:lnTo>
                    <a:lnTo>
                      <a:pt x="0" y="1841"/>
                    </a:lnTo>
                    <a:lnTo>
                      <a:pt x="12291" y="1841"/>
                    </a:lnTo>
                    <a:lnTo>
                      <a:pt x="12291" y="14570"/>
                    </a:lnTo>
                    <a:lnTo>
                      <a:pt x="12598" y="14570"/>
                    </a:lnTo>
                    <a:cubicBezTo>
                      <a:pt x="17576" y="5346"/>
                      <a:pt x="27334" y="-274"/>
                      <a:pt x="37816" y="44"/>
                    </a:cubicBezTo>
                    <a:cubicBezTo>
                      <a:pt x="45151" y="-405"/>
                      <a:pt x="52278" y="2597"/>
                      <a:pt x="57081" y="8161"/>
                    </a:cubicBezTo>
                    <a:cubicBezTo>
                      <a:pt x="61949" y="14986"/>
                      <a:pt x="64306" y="23279"/>
                      <a:pt x="63747" y="31637"/>
                    </a:cubicBezTo>
                    <a:close/>
                  </a:path>
                </a:pathLst>
              </a:custGeom>
              <a:solidFill>
                <a:srgbClr val="2F2F2F"/>
              </a:solidFill>
              <a:ln w="1095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61FC93D7-07CD-5743-7812-5A0C976D1FD8}"/>
                  </a:ext>
                </a:extLst>
              </p:cNvPr>
              <p:cNvSpPr/>
              <p:nvPr/>
            </p:nvSpPr>
            <p:spPr>
              <a:xfrm>
                <a:off x="4110324" y="4233775"/>
                <a:ext cx="44778" cy="101045"/>
              </a:xfrm>
              <a:custGeom>
                <a:avLst/>
                <a:gdLst>
                  <a:gd name="connsiteX0" fmla="*/ 44779 w 44778"/>
                  <a:gd name="connsiteY0" fmla="*/ 98623 h 101045"/>
                  <a:gd name="connsiteX1" fmla="*/ 33321 w 44778"/>
                  <a:gd name="connsiteY1" fmla="*/ 101022 h 101045"/>
                  <a:gd name="connsiteX2" fmla="*/ 13157 w 44778"/>
                  <a:gd name="connsiteY2" fmla="*/ 78555 h 101045"/>
                  <a:gd name="connsiteX3" fmla="*/ 13157 w 44778"/>
                  <a:gd name="connsiteY3" fmla="*/ 33181 h 101045"/>
                  <a:gd name="connsiteX4" fmla="*/ 0 w 44778"/>
                  <a:gd name="connsiteY4" fmla="*/ 33181 h 101045"/>
                  <a:gd name="connsiteX5" fmla="*/ 0 w 44778"/>
                  <a:gd name="connsiteY5" fmla="*/ 22698 h 101045"/>
                  <a:gd name="connsiteX6" fmla="*/ 13157 w 44778"/>
                  <a:gd name="connsiteY6" fmla="*/ 22698 h 101045"/>
                  <a:gd name="connsiteX7" fmla="*/ 13157 w 44778"/>
                  <a:gd name="connsiteY7" fmla="*/ 3976 h 101045"/>
                  <a:gd name="connsiteX8" fmla="*/ 25449 w 44778"/>
                  <a:gd name="connsiteY8" fmla="*/ 0 h 101045"/>
                  <a:gd name="connsiteX9" fmla="*/ 25449 w 44778"/>
                  <a:gd name="connsiteY9" fmla="*/ 22698 h 101045"/>
                  <a:gd name="connsiteX10" fmla="*/ 44779 w 44778"/>
                  <a:gd name="connsiteY10" fmla="*/ 22698 h 101045"/>
                  <a:gd name="connsiteX11" fmla="*/ 44779 w 44778"/>
                  <a:gd name="connsiteY11" fmla="*/ 33181 h 101045"/>
                  <a:gd name="connsiteX12" fmla="*/ 25449 w 44778"/>
                  <a:gd name="connsiteY12" fmla="*/ 33181 h 101045"/>
                  <a:gd name="connsiteX13" fmla="*/ 25449 w 44778"/>
                  <a:gd name="connsiteY13" fmla="*/ 76385 h 101045"/>
                  <a:gd name="connsiteX14" fmla="*/ 28069 w 44778"/>
                  <a:gd name="connsiteY14" fmla="*/ 87340 h 101045"/>
                  <a:gd name="connsiteX15" fmla="*/ 36764 w 44778"/>
                  <a:gd name="connsiteY15" fmla="*/ 90626 h 101045"/>
                  <a:gd name="connsiteX16" fmla="*/ 44779 w 44778"/>
                  <a:gd name="connsiteY16" fmla="*/ 88074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78" h="101045">
                    <a:moveTo>
                      <a:pt x="44779" y="98623"/>
                    </a:moveTo>
                    <a:cubicBezTo>
                      <a:pt x="41226" y="100376"/>
                      <a:pt x="37279" y="101197"/>
                      <a:pt x="33321" y="101022"/>
                    </a:cubicBezTo>
                    <a:cubicBezTo>
                      <a:pt x="19879" y="101022"/>
                      <a:pt x="13157" y="93529"/>
                      <a:pt x="13157" y="78555"/>
                    </a:cubicBezTo>
                    <a:lnTo>
                      <a:pt x="13157" y="33181"/>
                    </a:lnTo>
                    <a:lnTo>
                      <a:pt x="0" y="33181"/>
                    </a:lnTo>
                    <a:lnTo>
                      <a:pt x="0" y="22698"/>
                    </a:lnTo>
                    <a:lnTo>
                      <a:pt x="13157" y="22698"/>
                    </a:lnTo>
                    <a:lnTo>
                      <a:pt x="13157" y="3976"/>
                    </a:lnTo>
                    <a:lnTo>
                      <a:pt x="25449" y="0"/>
                    </a:lnTo>
                    <a:lnTo>
                      <a:pt x="25449" y="22698"/>
                    </a:lnTo>
                    <a:lnTo>
                      <a:pt x="44779" y="22698"/>
                    </a:lnTo>
                    <a:lnTo>
                      <a:pt x="44779" y="33181"/>
                    </a:lnTo>
                    <a:lnTo>
                      <a:pt x="25449" y="33181"/>
                    </a:lnTo>
                    <a:lnTo>
                      <a:pt x="25449" y="76385"/>
                    </a:lnTo>
                    <a:cubicBezTo>
                      <a:pt x="25120" y="80220"/>
                      <a:pt x="26040" y="84065"/>
                      <a:pt x="28069" y="87340"/>
                    </a:cubicBezTo>
                    <a:cubicBezTo>
                      <a:pt x="30295" y="89728"/>
                      <a:pt x="33507" y="90944"/>
                      <a:pt x="36764" y="90626"/>
                    </a:cubicBezTo>
                    <a:cubicBezTo>
                      <a:pt x="39647" y="90692"/>
                      <a:pt x="42465" y="89794"/>
                      <a:pt x="44779" y="88074"/>
                    </a:cubicBezTo>
                    <a:close/>
                  </a:path>
                </a:pathLst>
              </a:custGeom>
              <a:solidFill>
                <a:srgbClr val="2F2F2F"/>
              </a:solidFill>
              <a:ln w="1095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DB4BFF66-8E5C-0507-1726-B2F297BA3F53}"/>
                  </a:ext>
                </a:extLst>
              </p:cNvPr>
              <p:cNvSpPr/>
              <p:nvPr/>
            </p:nvSpPr>
            <p:spPr>
              <a:xfrm>
                <a:off x="4170212" y="4255106"/>
                <a:ext cx="40042" cy="78048"/>
              </a:xfrm>
              <a:custGeom>
                <a:avLst/>
                <a:gdLst>
                  <a:gd name="connsiteX0" fmla="*/ 40042 w 40042"/>
                  <a:gd name="connsiteY0" fmla="*/ 13789 h 78048"/>
                  <a:gd name="connsiteX1" fmla="*/ 30744 w 40042"/>
                  <a:gd name="connsiteY1" fmla="*/ 11325 h 78048"/>
                  <a:gd name="connsiteX2" fmla="*/ 17587 w 40042"/>
                  <a:gd name="connsiteY2" fmla="*/ 18741 h 78048"/>
                  <a:gd name="connsiteX3" fmla="*/ 12291 w 40042"/>
                  <a:gd name="connsiteY3" fmla="*/ 38952 h 78048"/>
                  <a:gd name="connsiteX4" fmla="*/ 12291 w 40042"/>
                  <a:gd name="connsiteY4" fmla="*/ 78048 h 78048"/>
                  <a:gd name="connsiteX5" fmla="*/ 0 w 40042"/>
                  <a:gd name="connsiteY5" fmla="*/ 78048 h 78048"/>
                  <a:gd name="connsiteX6" fmla="*/ 0 w 40042"/>
                  <a:gd name="connsiteY6" fmla="*/ 1367 h 78048"/>
                  <a:gd name="connsiteX7" fmla="*/ 12302 w 40042"/>
                  <a:gd name="connsiteY7" fmla="*/ 1367 h 78048"/>
                  <a:gd name="connsiteX8" fmla="*/ 12302 w 40042"/>
                  <a:gd name="connsiteY8" fmla="*/ 17163 h 78048"/>
                  <a:gd name="connsiteX9" fmla="*/ 12609 w 40042"/>
                  <a:gd name="connsiteY9" fmla="*/ 17163 h 78048"/>
                  <a:gd name="connsiteX10" fmla="*/ 20624 w 40042"/>
                  <a:gd name="connsiteY10" fmla="*/ 4544 h 78048"/>
                  <a:gd name="connsiteX11" fmla="*/ 32685 w 40042"/>
                  <a:gd name="connsiteY11" fmla="*/ 20 h 78048"/>
                  <a:gd name="connsiteX12" fmla="*/ 40031 w 40042"/>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42" h="78048">
                    <a:moveTo>
                      <a:pt x="40042" y="13789"/>
                    </a:moveTo>
                    <a:cubicBezTo>
                      <a:pt x="37290" y="11971"/>
                      <a:pt x="34034" y="11105"/>
                      <a:pt x="30744" y="11325"/>
                    </a:cubicBezTo>
                    <a:cubicBezTo>
                      <a:pt x="25372" y="11379"/>
                      <a:pt x="20416" y="14184"/>
                      <a:pt x="17587" y="18741"/>
                    </a:cubicBezTo>
                    <a:cubicBezTo>
                      <a:pt x="13760" y="24766"/>
                      <a:pt x="11907" y="31831"/>
                      <a:pt x="12291" y="38952"/>
                    </a:cubicBezTo>
                    <a:lnTo>
                      <a:pt x="12291" y="78048"/>
                    </a:lnTo>
                    <a:lnTo>
                      <a:pt x="0" y="78048"/>
                    </a:lnTo>
                    <a:lnTo>
                      <a:pt x="0" y="1367"/>
                    </a:lnTo>
                    <a:lnTo>
                      <a:pt x="12302" y="1367"/>
                    </a:lnTo>
                    <a:lnTo>
                      <a:pt x="12302" y="17163"/>
                    </a:lnTo>
                    <a:lnTo>
                      <a:pt x="12609" y="17163"/>
                    </a:lnTo>
                    <a:cubicBezTo>
                      <a:pt x="14034" y="12289"/>
                      <a:pt x="16808" y="7907"/>
                      <a:pt x="20624" y="4544"/>
                    </a:cubicBezTo>
                    <a:cubicBezTo>
                      <a:pt x="23957" y="1619"/>
                      <a:pt x="28244" y="20"/>
                      <a:pt x="32685" y="20"/>
                    </a:cubicBezTo>
                    <a:cubicBezTo>
                      <a:pt x="35174" y="-90"/>
                      <a:pt x="37674" y="260"/>
                      <a:pt x="40031" y="1060"/>
                    </a:cubicBezTo>
                    <a:close/>
                  </a:path>
                </a:pathLst>
              </a:custGeom>
              <a:solidFill>
                <a:srgbClr val="2F2F2F"/>
              </a:solidFill>
              <a:ln w="1095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3BF1F4A0-6C48-5120-762F-DB6E49E59D30}"/>
                  </a:ext>
                </a:extLst>
              </p:cNvPr>
              <p:cNvSpPr/>
              <p:nvPr/>
            </p:nvSpPr>
            <p:spPr>
              <a:xfrm>
                <a:off x="4218272" y="4254634"/>
                <a:ext cx="75657" cy="80355"/>
              </a:xfrm>
              <a:custGeom>
                <a:avLst/>
                <a:gdLst>
                  <a:gd name="connsiteX0" fmla="*/ 37396 w 75657"/>
                  <a:gd name="connsiteY0" fmla="*/ 80317 h 80355"/>
                  <a:gd name="connsiteX1" fmla="*/ 10237 w 75657"/>
                  <a:gd name="connsiteY1" fmla="*/ 69571 h 80355"/>
                  <a:gd name="connsiteX2" fmla="*/ 73 w 75657"/>
                  <a:gd name="connsiteY2" fmla="*/ 41089 h 80355"/>
                  <a:gd name="connsiteX3" fmla="*/ 10643 w 75657"/>
                  <a:gd name="connsiteY3" fmla="*/ 10909 h 80355"/>
                  <a:gd name="connsiteX4" fmla="*/ 39150 w 75657"/>
                  <a:gd name="connsiteY4" fmla="*/ 53 h 80355"/>
                  <a:gd name="connsiteX5" fmla="*/ 65958 w 75657"/>
                  <a:gd name="connsiteY5" fmla="*/ 10603 h 80355"/>
                  <a:gd name="connsiteX6" fmla="*/ 75585 w 75657"/>
                  <a:gd name="connsiteY6" fmla="*/ 39884 h 80355"/>
                  <a:gd name="connsiteX7" fmla="*/ 65202 w 75657"/>
                  <a:gd name="connsiteY7" fmla="*/ 69275 h 80355"/>
                  <a:gd name="connsiteX8" fmla="*/ 37396 w 75657"/>
                  <a:gd name="connsiteY8" fmla="*/ 80317 h 80355"/>
                  <a:gd name="connsiteX9" fmla="*/ 38295 w 75657"/>
                  <a:gd name="connsiteY9" fmla="*/ 10373 h 80355"/>
                  <a:gd name="connsiteX10" fmla="*/ 19557 w 75657"/>
                  <a:gd name="connsiteY10" fmla="*/ 18424 h 80355"/>
                  <a:gd name="connsiteX11" fmla="*/ 12660 w 75657"/>
                  <a:gd name="connsiteY11" fmla="*/ 40629 h 80355"/>
                  <a:gd name="connsiteX12" fmla="*/ 19634 w 75657"/>
                  <a:gd name="connsiteY12" fmla="*/ 62121 h 80355"/>
                  <a:gd name="connsiteX13" fmla="*/ 38273 w 75657"/>
                  <a:gd name="connsiteY13" fmla="*/ 69976 h 80355"/>
                  <a:gd name="connsiteX14" fmla="*/ 56605 w 75657"/>
                  <a:gd name="connsiteY14" fmla="*/ 62308 h 80355"/>
                  <a:gd name="connsiteX15" fmla="*/ 63009 w 75657"/>
                  <a:gd name="connsiteY15" fmla="*/ 40399 h 80355"/>
                  <a:gd name="connsiteX16" fmla="*/ 56605 w 75657"/>
                  <a:gd name="connsiteY16" fmla="*/ 18238 h 80355"/>
                  <a:gd name="connsiteX17" fmla="*/ 38295 w 75657"/>
                  <a:gd name="connsiteY17" fmla="*/ 10373 h 8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57" h="80355">
                    <a:moveTo>
                      <a:pt x="37396" y="80317"/>
                    </a:moveTo>
                    <a:cubicBezTo>
                      <a:pt x="27221" y="80788"/>
                      <a:pt x="17331" y="76866"/>
                      <a:pt x="10237" y="69571"/>
                    </a:cubicBezTo>
                    <a:cubicBezTo>
                      <a:pt x="3231" y="61782"/>
                      <a:pt x="-420" y="51550"/>
                      <a:pt x="73" y="41089"/>
                    </a:cubicBezTo>
                    <a:cubicBezTo>
                      <a:pt x="-585" y="30025"/>
                      <a:pt x="3220" y="19147"/>
                      <a:pt x="10643" y="10909"/>
                    </a:cubicBezTo>
                    <a:cubicBezTo>
                      <a:pt x="18208" y="3471"/>
                      <a:pt x="28547" y="-472"/>
                      <a:pt x="39150" y="53"/>
                    </a:cubicBezTo>
                    <a:cubicBezTo>
                      <a:pt x="49204" y="-505"/>
                      <a:pt x="58996" y="3340"/>
                      <a:pt x="65958" y="10603"/>
                    </a:cubicBezTo>
                    <a:cubicBezTo>
                      <a:pt x="72778" y="18786"/>
                      <a:pt x="76210" y="29258"/>
                      <a:pt x="75585" y="39884"/>
                    </a:cubicBezTo>
                    <a:cubicBezTo>
                      <a:pt x="76111" y="50663"/>
                      <a:pt x="72383" y="61212"/>
                      <a:pt x="65202" y="69275"/>
                    </a:cubicBezTo>
                    <a:cubicBezTo>
                      <a:pt x="57954" y="76768"/>
                      <a:pt x="47823" y="80799"/>
                      <a:pt x="37396" y="80317"/>
                    </a:cubicBezTo>
                    <a:close/>
                    <a:moveTo>
                      <a:pt x="38295" y="10373"/>
                    </a:moveTo>
                    <a:cubicBezTo>
                      <a:pt x="31146" y="10055"/>
                      <a:pt x="24238" y="13024"/>
                      <a:pt x="19557" y="18424"/>
                    </a:cubicBezTo>
                    <a:cubicBezTo>
                      <a:pt x="14645" y="24745"/>
                      <a:pt x="12189" y="32632"/>
                      <a:pt x="12660" y="40629"/>
                    </a:cubicBezTo>
                    <a:cubicBezTo>
                      <a:pt x="12222" y="48406"/>
                      <a:pt x="14710" y="56075"/>
                      <a:pt x="19634" y="62121"/>
                    </a:cubicBezTo>
                    <a:cubicBezTo>
                      <a:pt x="24359" y="67391"/>
                      <a:pt x="31201" y="70272"/>
                      <a:pt x="38273" y="69976"/>
                    </a:cubicBezTo>
                    <a:cubicBezTo>
                      <a:pt x="45246" y="70403"/>
                      <a:pt x="52022" y="67566"/>
                      <a:pt x="56605" y="62308"/>
                    </a:cubicBezTo>
                    <a:cubicBezTo>
                      <a:pt x="61243" y="55976"/>
                      <a:pt x="63513" y="48231"/>
                      <a:pt x="63009" y="40399"/>
                    </a:cubicBezTo>
                    <a:cubicBezTo>
                      <a:pt x="63524" y="32490"/>
                      <a:pt x="61265" y="24657"/>
                      <a:pt x="56605" y="18238"/>
                    </a:cubicBezTo>
                    <a:cubicBezTo>
                      <a:pt x="52077" y="12892"/>
                      <a:pt x="45290" y="9978"/>
                      <a:pt x="38295" y="10373"/>
                    </a:cubicBezTo>
                    <a:close/>
                  </a:path>
                </a:pathLst>
              </a:custGeom>
              <a:solidFill>
                <a:srgbClr val="2F2F2F"/>
              </a:solidFill>
              <a:ln w="1095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C6307A11-EA2A-401E-3DFD-22C522B0B550}"/>
                  </a:ext>
                </a:extLst>
              </p:cNvPr>
              <p:cNvSpPr/>
              <p:nvPr/>
            </p:nvSpPr>
            <p:spPr>
              <a:xfrm>
                <a:off x="4312639" y="4219622"/>
                <a:ext cx="12291" cy="113532"/>
              </a:xfrm>
              <a:custGeom>
                <a:avLst/>
                <a:gdLst>
                  <a:gd name="connsiteX0" fmla="*/ 12291 w 12291"/>
                  <a:gd name="connsiteY0" fmla="*/ 113532 h 113532"/>
                  <a:gd name="connsiteX1" fmla="*/ 0 w 12291"/>
                  <a:gd name="connsiteY1" fmla="*/ 113532 h 113532"/>
                  <a:gd name="connsiteX2" fmla="*/ 0 w 12291"/>
                  <a:gd name="connsiteY2" fmla="*/ 0 h 113532"/>
                  <a:gd name="connsiteX3" fmla="*/ 12291 w 12291"/>
                  <a:gd name="connsiteY3" fmla="*/ 0 h 113532"/>
                </a:gdLst>
                <a:ahLst/>
                <a:cxnLst>
                  <a:cxn ang="0">
                    <a:pos x="connsiteX0" y="connsiteY0"/>
                  </a:cxn>
                  <a:cxn ang="0">
                    <a:pos x="connsiteX1" y="connsiteY1"/>
                  </a:cxn>
                  <a:cxn ang="0">
                    <a:pos x="connsiteX2" y="connsiteY2"/>
                  </a:cxn>
                  <a:cxn ang="0">
                    <a:pos x="connsiteX3" y="connsiteY3"/>
                  </a:cxn>
                </a:cxnLst>
                <a:rect l="l" t="t" r="r" b="b"/>
                <a:pathLst>
                  <a:path w="12291" h="113532">
                    <a:moveTo>
                      <a:pt x="12291" y="113532"/>
                    </a:moveTo>
                    <a:lnTo>
                      <a:pt x="0" y="113532"/>
                    </a:lnTo>
                    <a:lnTo>
                      <a:pt x="0" y="0"/>
                    </a:lnTo>
                    <a:lnTo>
                      <a:pt x="12291" y="0"/>
                    </a:lnTo>
                    <a:close/>
                  </a:path>
                </a:pathLst>
              </a:custGeom>
              <a:solidFill>
                <a:srgbClr val="2F2F2F"/>
              </a:solidFill>
              <a:ln w="1095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2D86BEE-AC25-E326-6031-29CCCCB8C769}"/>
                  </a:ext>
                </a:extLst>
              </p:cNvPr>
              <p:cNvSpPr/>
              <p:nvPr/>
            </p:nvSpPr>
            <p:spPr>
              <a:xfrm>
                <a:off x="4344436" y="4254747"/>
                <a:ext cx="50880" cy="80194"/>
              </a:xfrm>
              <a:custGeom>
                <a:avLst/>
                <a:gdLst>
                  <a:gd name="connsiteX0" fmla="*/ 0 w 50880"/>
                  <a:gd name="connsiteY0" fmla="*/ 75635 h 80194"/>
                  <a:gd name="connsiteX1" fmla="*/ 0 w 50880"/>
                  <a:gd name="connsiteY1" fmla="*/ 62490 h 80194"/>
                  <a:gd name="connsiteX2" fmla="*/ 22115 w 50880"/>
                  <a:gd name="connsiteY2" fmla="*/ 69895 h 80194"/>
                  <a:gd name="connsiteX3" fmla="*/ 38298 w 50880"/>
                  <a:gd name="connsiteY3" fmla="*/ 59116 h 80194"/>
                  <a:gd name="connsiteX4" fmla="*/ 36917 w 50880"/>
                  <a:gd name="connsiteY4" fmla="*/ 53913 h 80194"/>
                  <a:gd name="connsiteX5" fmla="*/ 33167 w 50880"/>
                  <a:gd name="connsiteY5" fmla="*/ 50133 h 80194"/>
                  <a:gd name="connsiteX6" fmla="*/ 27619 w 50880"/>
                  <a:gd name="connsiteY6" fmla="*/ 47176 h 80194"/>
                  <a:gd name="connsiteX7" fmla="*/ 20766 w 50880"/>
                  <a:gd name="connsiteY7" fmla="*/ 44437 h 80194"/>
                  <a:gd name="connsiteX8" fmla="*/ 11809 w 50880"/>
                  <a:gd name="connsiteY8" fmla="*/ 40362 h 80194"/>
                  <a:gd name="connsiteX9" fmla="*/ 5361 w 50880"/>
                  <a:gd name="connsiteY9" fmla="*/ 35717 h 80194"/>
                  <a:gd name="connsiteX10" fmla="*/ 1469 w 50880"/>
                  <a:gd name="connsiteY10" fmla="*/ 29835 h 80194"/>
                  <a:gd name="connsiteX11" fmla="*/ 153 w 50880"/>
                  <a:gd name="connsiteY11" fmla="*/ 22167 h 80194"/>
                  <a:gd name="connsiteX12" fmla="*/ 2620 w 50880"/>
                  <a:gd name="connsiteY12" fmla="*/ 12614 h 80194"/>
                  <a:gd name="connsiteX13" fmla="*/ 9199 w 50880"/>
                  <a:gd name="connsiteY13" fmla="*/ 5658 h 80194"/>
                  <a:gd name="connsiteX14" fmla="*/ 18606 w 50880"/>
                  <a:gd name="connsiteY14" fmla="*/ 1419 h 80194"/>
                  <a:gd name="connsiteX15" fmla="*/ 29505 w 50880"/>
                  <a:gd name="connsiteY15" fmla="*/ 6 h 80194"/>
                  <a:gd name="connsiteX16" fmla="*/ 47344 w 50880"/>
                  <a:gd name="connsiteY16" fmla="*/ 3446 h 80194"/>
                  <a:gd name="connsiteX17" fmla="*/ 47344 w 50880"/>
                  <a:gd name="connsiteY17" fmla="*/ 15813 h 80194"/>
                  <a:gd name="connsiteX18" fmla="*/ 27860 w 50880"/>
                  <a:gd name="connsiteY18" fmla="*/ 10270 h 80194"/>
                  <a:gd name="connsiteX19" fmla="*/ 21644 w 50880"/>
                  <a:gd name="connsiteY19" fmla="*/ 11059 h 80194"/>
                  <a:gd name="connsiteX20" fmla="*/ 16885 w 50880"/>
                  <a:gd name="connsiteY20" fmla="*/ 13250 h 80194"/>
                  <a:gd name="connsiteX21" fmla="*/ 13815 w 50880"/>
                  <a:gd name="connsiteY21" fmla="*/ 16657 h 80194"/>
                  <a:gd name="connsiteX22" fmla="*/ 12719 w 50880"/>
                  <a:gd name="connsiteY22" fmla="*/ 21038 h 80194"/>
                  <a:gd name="connsiteX23" fmla="*/ 13815 w 50880"/>
                  <a:gd name="connsiteY23" fmla="*/ 26056 h 80194"/>
                  <a:gd name="connsiteX24" fmla="*/ 16995 w 50880"/>
                  <a:gd name="connsiteY24" fmla="*/ 29649 h 80194"/>
                  <a:gd name="connsiteX25" fmla="*/ 22093 w 50880"/>
                  <a:gd name="connsiteY25" fmla="*/ 32497 h 80194"/>
                  <a:gd name="connsiteX26" fmla="*/ 28913 w 50880"/>
                  <a:gd name="connsiteY26" fmla="*/ 35268 h 80194"/>
                  <a:gd name="connsiteX27" fmla="*/ 38057 w 50880"/>
                  <a:gd name="connsiteY27" fmla="*/ 39278 h 80194"/>
                  <a:gd name="connsiteX28" fmla="*/ 44954 w 50880"/>
                  <a:gd name="connsiteY28" fmla="*/ 43922 h 80194"/>
                  <a:gd name="connsiteX29" fmla="*/ 49340 w 50880"/>
                  <a:gd name="connsiteY29" fmla="*/ 49871 h 80194"/>
                  <a:gd name="connsiteX30" fmla="*/ 50875 w 50880"/>
                  <a:gd name="connsiteY30" fmla="*/ 57889 h 80194"/>
                  <a:gd name="connsiteX31" fmla="*/ 48364 w 50880"/>
                  <a:gd name="connsiteY31" fmla="*/ 67748 h 80194"/>
                  <a:gd name="connsiteX32" fmla="*/ 41654 w 50880"/>
                  <a:gd name="connsiteY32" fmla="*/ 74715 h 80194"/>
                  <a:gd name="connsiteX33" fmla="*/ 31983 w 50880"/>
                  <a:gd name="connsiteY33" fmla="*/ 78834 h 80194"/>
                  <a:gd name="connsiteX34" fmla="*/ 20514 w 50880"/>
                  <a:gd name="connsiteY34" fmla="*/ 80182 h 80194"/>
                  <a:gd name="connsiteX35" fmla="*/ 0 w 50880"/>
                  <a:gd name="connsiteY35" fmla="*/ 75635 h 8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80" h="80194">
                    <a:moveTo>
                      <a:pt x="0" y="75635"/>
                    </a:moveTo>
                    <a:lnTo>
                      <a:pt x="0" y="62490"/>
                    </a:lnTo>
                    <a:cubicBezTo>
                      <a:pt x="6359" y="67321"/>
                      <a:pt x="14133" y="69917"/>
                      <a:pt x="22115" y="69895"/>
                    </a:cubicBezTo>
                    <a:cubicBezTo>
                      <a:pt x="32904" y="69895"/>
                      <a:pt x="38298" y="66302"/>
                      <a:pt x="38298" y="59116"/>
                    </a:cubicBezTo>
                    <a:cubicBezTo>
                      <a:pt x="38353" y="57287"/>
                      <a:pt x="37882" y="55479"/>
                      <a:pt x="36917" y="53913"/>
                    </a:cubicBezTo>
                    <a:cubicBezTo>
                      <a:pt x="35919" y="52423"/>
                      <a:pt x="34648" y="51141"/>
                      <a:pt x="33167" y="50133"/>
                    </a:cubicBezTo>
                    <a:cubicBezTo>
                      <a:pt x="31435" y="48939"/>
                      <a:pt x="29571" y="47953"/>
                      <a:pt x="27619" y="47176"/>
                    </a:cubicBezTo>
                    <a:cubicBezTo>
                      <a:pt x="25492" y="46299"/>
                      <a:pt x="23211" y="45390"/>
                      <a:pt x="20766" y="44437"/>
                    </a:cubicBezTo>
                    <a:cubicBezTo>
                      <a:pt x="17707" y="43243"/>
                      <a:pt x="14714" y="41885"/>
                      <a:pt x="11809" y="40362"/>
                    </a:cubicBezTo>
                    <a:cubicBezTo>
                      <a:pt x="9440" y="39135"/>
                      <a:pt x="7269" y="37569"/>
                      <a:pt x="5361" y="35717"/>
                    </a:cubicBezTo>
                    <a:cubicBezTo>
                      <a:pt x="3673" y="34041"/>
                      <a:pt x="2346" y="32048"/>
                      <a:pt x="1469" y="29835"/>
                    </a:cubicBezTo>
                    <a:cubicBezTo>
                      <a:pt x="548" y="27381"/>
                      <a:pt x="99" y="24785"/>
                      <a:pt x="153" y="22167"/>
                    </a:cubicBezTo>
                    <a:cubicBezTo>
                      <a:pt x="88" y="18815"/>
                      <a:pt x="943" y="15517"/>
                      <a:pt x="2620" y="12614"/>
                    </a:cubicBezTo>
                    <a:cubicBezTo>
                      <a:pt x="4276" y="9843"/>
                      <a:pt x="6524" y="7466"/>
                      <a:pt x="9199" y="5658"/>
                    </a:cubicBezTo>
                    <a:cubicBezTo>
                      <a:pt x="12072" y="3730"/>
                      <a:pt x="15251" y="2295"/>
                      <a:pt x="18606" y="1419"/>
                    </a:cubicBezTo>
                    <a:cubicBezTo>
                      <a:pt x="22159" y="477"/>
                      <a:pt x="25821" y="-5"/>
                      <a:pt x="29505" y="6"/>
                    </a:cubicBezTo>
                    <a:cubicBezTo>
                      <a:pt x="35623" y="-93"/>
                      <a:pt x="41697" y="1079"/>
                      <a:pt x="47344" y="3446"/>
                    </a:cubicBezTo>
                    <a:lnTo>
                      <a:pt x="47344" y="15813"/>
                    </a:lnTo>
                    <a:cubicBezTo>
                      <a:pt x="41544" y="12067"/>
                      <a:pt x="34768" y="10139"/>
                      <a:pt x="27860" y="10270"/>
                    </a:cubicBezTo>
                    <a:cubicBezTo>
                      <a:pt x="25766" y="10248"/>
                      <a:pt x="23672" y="10511"/>
                      <a:pt x="21644" y="11059"/>
                    </a:cubicBezTo>
                    <a:cubicBezTo>
                      <a:pt x="19944" y="11508"/>
                      <a:pt x="18332" y="12253"/>
                      <a:pt x="16885" y="13250"/>
                    </a:cubicBezTo>
                    <a:cubicBezTo>
                      <a:pt x="15613" y="14137"/>
                      <a:pt x="14561" y="15298"/>
                      <a:pt x="13815" y="16657"/>
                    </a:cubicBezTo>
                    <a:cubicBezTo>
                      <a:pt x="13080" y="18004"/>
                      <a:pt x="12697" y="19505"/>
                      <a:pt x="12719" y="21038"/>
                    </a:cubicBezTo>
                    <a:cubicBezTo>
                      <a:pt x="12664" y="22780"/>
                      <a:pt x="13037" y="24500"/>
                      <a:pt x="13815" y="26056"/>
                    </a:cubicBezTo>
                    <a:cubicBezTo>
                      <a:pt x="14594" y="27480"/>
                      <a:pt x="15679" y="28707"/>
                      <a:pt x="16995" y="29649"/>
                    </a:cubicBezTo>
                    <a:cubicBezTo>
                      <a:pt x="18574" y="30799"/>
                      <a:pt x="20284" y="31752"/>
                      <a:pt x="22093" y="32497"/>
                    </a:cubicBezTo>
                    <a:cubicBezTo>
                      <a:pt x="24089" y="33351"/>
                      <a:pt x="26358" y="34271"/>
                      <a:pt x="28913" y="35268"/>
                    </a:cubicBezTo>
                    <a:cubicBezTo>
                      <a:pt x="32027" y="36440"/>
                      <a:pt x="35086" y="37777"/>
                      <a:pt x="38057" y="39278"/>
                    </a:cubicBezTo>
                    <a:cubicBezTo>
                      <a:pt x="40557" y="40504"/>
                      <a:pt x="42871" y="42071"/>
                      <a:pt x="44954" y="43922"/>
                    </a:cubicBezTo>
                    <a:cubicBezTo>
                      <a:pt x="46807" y="45587"/>
                      <a:pt x="48298" y="47614"/>
                      <a:pt x="49340" y="49871"/>
                    </a:cubicBezTo>
                    <a:cubicBezTo>
                      <a:pt x="50414" y="52401"/>
                      <a:pt x="50941" y="55140"/>
                      <a:pt x="50875" y="57889"/>
                    </a:cubicBezTo>
                    <a:cubicBezTo>
                      <a:pt x="50952" y="61340"/>
                      <a:pt x="50085" y="64747"/>
                      <a:pt x="48364" y="67748"/>
                    </a:cubicBezTo>
                    <a:cubicBezTo>
                      <a:pt x="46686" y="70553"/>
                      <a:pt x="44395" y="72930"/>
                      <a:pt x="41654" y="74715"/>
                    </a:cubicBezTo>
                    <a:cubicBezTo>
                      <a:pt x="38693" y="76632"/>
                      <a:pt x="35415" y="78024"/>
                      <a:pt x="31983" y="78834"/>
                    </a:cubicBezTo>
                    <a:cubicBezTo>
                      <a:pt x="28233" y="79743"/>
                      <a:pt x="24374" y="80203"/>
                      <a:pt x="20514" y="80182"/>
                    </a:cubicBezTo>
                    <a:cubicBezTo>
                      <a:pt x="13409" y="80357"/>
                      <a:pt x="6359" y="78801"/>
                      <a:pt x="0" y="75635"/>
                    </a:cubicBezTo>
                    <a:close/>
                  </a:path>
                </a:pathLst>
              </a:custGeom>
              <a:solidFill>
                <a:srgbClr val="2F2F2F"/>
              </a:solidFill>
              <a:ln w="1095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5E131B7-A0E5-3D2B-9FD6-59A9621B6481}"/>
                  </a:ext>
                </a:extLst>
              </p:cNvPr>
              <p:cNvSpPr/>
              <p:nvPr/>
            </p:nvSpPr>
            <p:spPr>
              <a:xfrm>
                <a:off x="3249870" y="4554692"/>
                <a:ext cx="101797" cy="111130"/>
              </a:xfrm>
              <a:custGeom>
                <a:avLst/>
                <a:gdLst>
                  <a:gd name="connsiteX0" fmla="*/ 50416 w 101797"/>
                  <a:gd name="connsiteY0" fmla="*/ 111084 h 111130"/>
                  <a:gd name="connsiteX1" fmla="*/ 13828 w 101797"/>
                  <a:gd name="connsiteY1" fmla="*/ 95988 h 111130"/>
                  <a:gd name="connsiteX2" fmla="*/ 79 w 101797"/>
                  <a:gd name="connsiteY2" fmla="*/ 56826 h 111130"/>
                  <a:gd name="connsiteX3" fmla="*/ 14091 w 101797"/>
                  <a:gd name="connsiteY3" fmla="*/ 15484 h 111130"/>
                  <a:gd name="connsiteX4" fmla="*/ 52247 w 101797"/>
                  <a:gd name="connsiteY4" fmla="*/ 60 h 111130"/>
                  <a:gd name="connsiteX5" fmla="*/ 88112 w 101797"/>
                  <a:gd name="connsiteY5" fmla="*/ 15035 h 111130"/>
                  <a:gd name="connsiteX6" fmla="*/ 101708 w 101797"/>
                  <a:gd name="connsiteY6" fmla="*/ 54197 h 111130"/>
                  <a:gd name="connsiteX7" fmla="*/ 87772 w 101797"/>
                  <a:gd name="connsiteY7" fmla="*/ 95758 h 111130"/>
                  <a:gd name="connsiteX8" fmla="*/ 50416 w 101797"/>
                  <a:gd name="connsiteY8" fmla="*/ 111084 h 111130"/>
                  <a:gd name="connsiteX9" fmla="*/ 51315 w 101797"/>
                  <a:gd name="connsiteY9" fmla="*/ 11486 h 111130"/>
                  <a:gd name="connsiteX10" fmla="*/ 23806 w 101797"/>
                  <a:gd name="connsiteY10" fmla="*/ 23689 h 111130"/>
                  <a:gd name="connsiteX11" fmla="*/ 23543 w 101797"/>
                  <a:gd name="connsiteY11" fmla="*/ 87685 h 111130"/>
                  <a:gd name="connsiteX12" fmla="*/ 50416 w 101797"/>
                  <a:gd name="connsiteY12" fmla="*/ 99735 h 111130"/>
                  <a:gd name="connsiteX13" fmla="*/ 78288 w 101797"/>
                  <a:gd name="connsiteY13" fmla="*/ 88200 h 111130"/>
                  <a:gd name="connsiteX14" fmla="*/ 88485 w 101797"/>
                  <a:gd name="connsiteY14" fmla="*/ 55928 h 111130"/>
                  <a:gd name="connsiteX15" fmla="*/ 78617 w 101797"/>
                  <a:gd name="connsiteY15" fmla="*/ 23065 h 111130"/>
                  <a:gd name="connsiteX16" fmla="*/ 51315 w 101797"/>
                  <a:gd name="connsiteY16" fmla="*/ 11486 h 11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797" h="111130">
                    <a:moveTo>
                      <a:pt x="50416" y="111084"/>
                    </a:moveTo>
                    <a:cubicBezTo>
                      <a:pt x="36590" y="111653"/>
                      <a:pt x="23214" y="106143"/>
                      <a:pt x="13828" y="95988"/>
                    </a:cubicBezTo>
                    <a:cubicBezTo>
                      <a:pt x="4377" y="85187"/>
                      <a:pt x="-546" y="71155"/>
                      <a:pt x="79" y="56826"/>
                    </a:cubicBezTo>
                    <a:cubicBezTo>
                      <a:pt x="-700" y="41764"/>
                      <a:pt x="4311" y="26975"/>
                      <a:pt x="14091" y="15484"/>
                    </a:cubicBezTo>
                    <a:cubicBezTo>
                      <a:pt x="23926" y="4990"/>
                      <a:pt x="37873" y="-652"/>
                      <a:pt x="52247" y="60"/>
                    </a:cubicBezTo>
                    <a:cubicBezTo>
                      <a:pt x="65821" y="-466"/>
                      <a:pt x="78946" y="5012"/>
                      <a:pt x="88112" y="15035"/>
                    </a:cubicBezTo>
                    <a:cubicBezTo>
                      <a:pt x="97486" y="25869"/>
                      <a:pt x="102355" y="39891"/>
                      <a:pt x="101708" y="54197"/>
                    </a:cubicBezTo>
                    <a:cubicBezTo>
                      <a:pt x="102541" y="69314"/>
                      <a:pt x="97552" y="84191"/>
                      <a:pt x="87772" y="95758"/>
                    </a:cubicBezTo>
                    <a:cubicBezTo>
                      <a:pt x="78178" y="106099"/>
                      <a:pt x="64517" y="111708"/>
                      <a:pt x="50416" y="111084"/>
                    </a:cubicBezTo>
                    <a:close/>
                    <a:moveTo>
                      <a:pt x="51315" y="11486"/>
                    </a:moveTo>
                    <a:cubicBezTo>
                      <a:pt x="40768" y="11157"/>
                      <a:pt x="30636" y="15648"/>
                      <a:pt x="23806" y="23689"/>
                    </a:cubicBezTo>
                    <a:cubicBezTo>
                      <a:pt x="9804" y="42695"/>
                      <a:pt x="9705" y="68558"/>
                      <a:pt x="23543" y="87685"/>
                    </a:cubicBezTo>
                    <a:cubicBezTo>
                      <a:pt x="30165" y="95616"/>
                      <a:pt x="40077" y="100063"/>
                      <a:pt x="50416" y="99735"/>
                    </a:cubicBezTo>
                    <a:cubicBezTo>
                      <a:pt x="60964" y="100250"/>
                      <a:pt x="71194" y="96021"/>
                      <a:pt x="78288" y="88200"/>
                    </a:cubicBezTo>
                    <a:cubicBezTo>
                      <a:pt x="85568" y="79075"/>
                      <a:pt x="89208" y="67573"/>
                      <a:pt x="88485" y="55928"/>
                    </a:cubicBezTo>
                    <a:cubicBezTo>
                      <a:pt x="89241" y="44141"/>
                      <a:pt x="85743" y="32485"/>
                      <a:pt x="78617" y="23065"/>
                    </a:cubicBezTo>
                    <a:cubicBezTo>
                      <a:pt x="71775" y="15221"/>
                      <a:pt x="61710" y="10949"/>
                      <a:pt x="51315" y="11486"/>
                    </a:cubicBezTo>
                    <a:close/>
                  </a:path>
                </a:pathLst>
              </a:custGeom>
              <a:solidFill>
                <a:srgbClr val="2F2F2F"/>
              </a:solidFill>
              <a:ln w="1095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93740C98-F1D9-1B33-541F-71807EE3B43C}"/>
                  </a:ext>
                </a:extLst>
              </p:cNvPr>
              <p:cNvSpPr/>
              <p:nvPr/>
            </p:nvSpPr>
            <p:spPr>
              <a:xfrm>
                <a:off x="3370908" y="4585445"/>
                <a:ext cx="70671" cy="113785"/>
              </a:xfrm>
              <a:custGeom>
                <a:avLst/>
                <a:gdLst>
                  <a:gd name="connsiteX0" fmla="*/ 12598 w 70671"/>
                  <a:gd name="connsiteY0" fmla="*/ 67426 h 113785"/>
                  <a:gd name="connsiteX1" fmla="*/ 12302 w 70671"/>
                  <a:gd name="connsiteY1" fmla="*/ 67426 h 113785"/>
                  <a:gd name="connsiteX2" fmla="*/ 12302 w 70671"/>
                  <a:gd name="connsiteY2" fmla="*/ 113785 h 113785"/>
                  <a:gd name="connsiteX3" fmla="*/ 0 w 70671"/>
                  <a:gd name="connsiteY3" fmla="*/ 113785 h 113785"/>
                  <a:gd name="connsiteX4" fmla="*/ 0 w 70671"/>
                  <a:gd name="connsiteY4" fmla="*/ 1831 h 113785"/>
                  <a:gd name="connsiteX5" fmla="*/ 12302 w 70671"/>
                  <a:gd name="connsiteY5" fmla="*/ 1831 h 113785"/>
                  <a:gd name="connsiteX6" fmla="*/ 12302 w 70671"/>
                  <a:gd name="connsiteY6" fmla="*/ 15304 h 113785"/>
                  <a:gd name="connsiteX7" fmla="*/ 12598 w 70671"/>
                  <a:gd name="connsiteY7" fmla="*/ 15304 h 113785"/>
                  <a:gd name="connsiteX8" fmla="*/ 39132 w 70671"/>
                  <a:gd name="connsiteY8" fmla="*/ 34 h 113785"/>
                  <a:gd name="connsiteX9" fmla="*/ 62289 w 70671"/>
                  <a:gd name="connsiteY9" fmla="*/ 10331 h 113785"/>
                  <a:gd name="connsiteX10" fmla="*/ 70611 w 70671"/>
                  <a:gd name="connsiteY10" fmla="*/ 37925 h 113785"/>
                  <a:gd name="connsiteX11" fmla="*/ 61236 w 70671"/>
                  <a:gd name="connsiteY11" fmla="*/ 68740 h 113785"/>
                  <a:gd name="connsiteX12" fmla="*/ 35601 w 70671"/>
                  <a:gd name="connsiteY12" fmla="*/ 80308 h 113785"/>
                  <a:gd name="connsiteX13" fmla="*/ 12598 w 70671"/>
                  <a:gd name="connsiteY13" fmla="*/ 67426 h 113785"/>
                  <a:gd name="connsiteX14" fmla="*/ 12302 w 70671"/>
                  <a:gd name="connsiteY14" fmla="*/ 36501 h 113785"/>
                  <a:gd name="connsiteX15" fmla="*/ 12302 w 70671"/>
                  <a:gd name="connsiteY15" fmla="*/ 47204 h 113785"/>
                  <a:gd name="connsiteX16" fmla="*/ 18475 w 70671"/>
                  <a:gd name="connsiteY16" fmla="*/ 63351 h 113785"/>
                  <a:gd name="connsiteX17" fmla="*/ 49669 w 70671"/>
                  <a:gd name="connsiteY17" fmla="*/ 63690 h 113785"/>
                  <a:gd name="connsiteX18" fmla="*/ 51686 w 70671"/>
                  <a:gd name="connsiteY18" fmla="*/ 61434 h 113785"/>
                  <a:gd name="connsiteX19" fmla="*/ 58013 w 70671"/>
                  <a:gd name="connsiteY19" fmla="*/ 37695 h 113785"/>
                  <a:gd name="connsiteX20" fmla="*/ 52092 w 70671"/>
                  <a:gd name="connsiteY20" fmla="*/ 17627 h 113785"/>
                  <a:gd name="connsiteX21" fmla="*/ 36062 w 70671"/>
                  <a:gd name="connsiteY21" fmla="*/ 10364 h 113785"/>
                  <a:gd name="connsiteX22" fmla="*/ 18815 w 70671"/>
                  <a:gd name="connsiteY22" fmla="*/ 17813 h 113785"/>
                  <a:gd name="connsiteX23" fmla="*/ 12302 w 70671"/>
                  <a:gd name="connsiteY23" fmla="*/ 36523 h 11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71" h="113785">
                    <a:moveTo>
                      <a:pt x="12598" y="67426"/>
                    </a:moveTo>
                    <a:lnTo>
                      <a:pt x="12302" y="67426"/>
                    </a:lnTo>
                    <a:lnTo>
                      <a:pt x="12302" y="113785"/>
                    </a:lnTo>
                    <a:lnTo>
                      <a:pt x="0" y="113785"/>
                    </a:lnTo>
                    <a:lnTo>
                      <a:pt x="0" y="1831"/>
                    </a:lnTo>
                    <a:lnTo>
                      <a:pt x="12302" y="1831"/>
                    </a:lnTo>
                    <a:lnTo>
                      <a:pt x="12302" y="15304"/>
                    </a:lnTo>
                    <a:lnTo>
                      <a:pt x="12598" y="15304"/>
                    </a:lnTo>
                    <a:cubicBezTo>
                      <a:pt x="17828" y="5599"/>
                      <a:pt x="28102" y="-317"/>
                      <a:pt x="39132" y="34"/>
                    </a:cubicBezTo>
                    <a:cubicBezTo>
                      <a:pt x="48046" y="-404"/>
                      <a:pt x="56642" y="3419"/>
                      <a:pt x="62289" y="10331"/>
                    </a:cubicBezTo>
                    <a:cubicBezTo>
                      <a:pt x="68187" y="18284"/>
                      <a:pt x="71126" y="28044"/>
                      <a:pt x="70611" y="37925"/>
                    </a:cubicBezTo>
                    <a:cubicBezTo>
                      <a:pt x="71170" y="48979"/>
                      <a:pt x="67859" y="59867"/>
                      <a:pt x="61236" y="68740"/>
                    </a:cubicBezTo>
                    <a:cubicBezTo>
                      <a:pt x="55019" y="76441"/>
                      <a:pt x="45502" y="80735"/>
                      <a:pt x="35601" y="80308"/>
                    </a:cubicBezTo>
                    <a:cubicBezTo>
                      <a:pt x="26139" y="80571"/>
                      <a:pt x="17302" y="75631"/>
                      <a:pt x="12598" y="67426"/>
                    </a:cubicBezTo>
                    <a:close/>
                    <a:moveTo>
                      <a:pt x="12302" y="36501"/>
                    </a:moveTo>
                    <a:lnTo>
                      <a:pt x="12302" y="47204"/>
                    </a:lnTo>
                    <a:cubicBezTo>
                      <a:pt x="12159" y="53185"/>
                      <a:pt x="14374" y="58991"/>
                      <a:pt x="18475" y="63351"/>
                    </a:cubicBezTo>
                    <a:cubicBezTo>
                      <a:pt x="26994" y="72049"/>
                      <a:pt x="40963" y="72202"/>
                      <a:pt x="49669" y="63690"/>
                    </a:cubicBezTo>
                    <a:cubicBezTo>
                      <a:pt x="50392" y="62989"/>
                      <a:pt x="51072" y="62233"/>
                      <a:pt x="51686" y="61434"/>
                    </a:cubicBezTo>
                    <a:cubicBezTo>
                      <a:pt x="56291" y="54401"/>
                      <a:pt x="58506" y="46087"/>
                      <a:pt x="58013" y="37695"/>
                    </a:cubicBezTo>
                    <a:cubicBezTo>
                      <a:pt x="58429" y="30520"/>
                      <a:pt x="56335" y="23422"/>
                      <a:pt x="52092" y="17627"/>
                    </a:cubicBezTo>
                    <a:cubicBezTo>
                      <a:pt x="48199" y="12807"/>
                      <a:pt x="42257" y="10112"/>
                      <a:pt x="36062" y="10364"/>
                    </a:cubicBezTo>
                    <a:cubicBezTo>
                      <a:pt x="29483" y="10123"/>
                      <a:pt x="23146" y="12851"/>
                      <a:pt x="18815" y="17813"/>
                    </a:cubicBezTo>
                    <a:cubicBezTo>
                      <a:pt x="14385" y="23016"/>
                      <a:pt x="12061" y="29688"/>
                      <a:pt x="12302" y="36523"/>
                    </a:cubicBezTo>
                    <a:close/>
                  </a:path>
                </a:pathLst>
              </a:custGeom>
              <a:solidFill>
                <a:srgbClr val="2F2F2F"/>
              </a:solidFill>
              <a:ln w="1095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76A11A0E-FD49-8674-528D-AC206DDE5A3A}"/>
                  </a:ext>
                </a:extLst>
              </p:cNvPr>
              <p:cNvSpPr/>
              <p:nvPr/>
            </p:nvSpPr>
            <p:spPr>
              <a:xfrm>
                <a:off x="3455698" y="4585454"/>
                <a:ext cx="67083" cy="80373"/>
              </a:xfrm>
              <a:custGeom>
                <a:avLst/>
                <a:gdLst>
                  <a:gd name="connsiteX0" fmla="*/ 67022 w 67083"/>
                  <a:gd name="connsiteY0" fmla="*/ 43251 h 80373"/>
                  <a:gd name="connsiteX1" fmla="*/ 12825 w 67083"/>
                  <a:gd name="connsiteY1" fmla="*/ 43251 h 80373"/>
                  <a:gd name="connsiteX2" fmla="*/ 19722 w 67083"/>
                  <a:gd name="connsiteY2" fmla="*/ 63024 h 80373"/>
                  <a:gd name="connsiteX3" fmla="*/ 37857 w 67083"/>
                  <a:gd name="connsiteY3" fmla="*/ 69991 h 80373"/>
                  <a:gd name="connsiteX4" fmla="*/ 61694 w 67083"/>
                  <a:gd name="connsiteY4" fmla="*/ 61447 h 80373"/>
                  <a:gd name="connsiteX5" fmla="*/ 61694 w 67083"/>
                  <a:gd name="connsiteY5" fmla="*/ 72982 h 80373"/>
                  <a:gd name="connsiteX6" fmla="*/ 34940 w 67083"/>
                  <a:gd name="connsiteY6" fmla="*/ 80321 h 80373"/>
                  <a:gd name="connsiteX7" fmla="*/ 9383 w 67083"/>
                  <a:gd name="connsiteY7" fmla="*/ 69871 h 80373"/>
                  <a:gd name="connsiteX8" fmla="*/ 85 w 67083"/>
                  <a:gd name="connsiteY8" fmla="*/ 40480 h 80373"/>
                  <a:gd name="connsiteX9" fmla="*/ 10238 w 67083"/>
                  <a:gd name="connsiteY9" fmla="*/ 11319 h 80373"/>
                  <a:gd name="connsiteX10" fmla="*/ 35456 w 67083"/>
                  <a:gd name="connsiteY10" fmla="*/ 47 h 80373"/>
                  <a:gd name="connsiteX11" fmla="*/ 58766 w 67083"/>
                  <a:gd name="connsiteY11" fmla="*/ 9774 h 80373"/>
                  <a:gd name="connsiteX12" fmla="*/ 67011 w 67083"/>
                  <a:gd name="connsiteY12" fmla="*/ 36810 h 80373"/>
                  <a:gd name="connsiteX13" fmla="*/ 54424 w 67083"/>
                  <a:gd name="connsiteY13" fmla="*/ 32845 h 80373"/>
                  <a:gd name="connsiteX14" fmla="*/ 49293 w 67083"/>
                  <a:gd name="connsiteY14" fmla="*/ 16292 h 80373"/>
                  <a:gd name="connsiteX15" fmla="*/ 35236 w 67083"/>
                  <a:gd name="connsiteY15" fmla="*/ 10377 h 80373"/>
                  <a:gd name="connsiteX16" fmla="*/ 20478 w 67083"/>
                  <a:gd name="connsiteY16" fmla="*/ 16588 h 80373"/>
                  <a:gd name="connsiteX17" fmla="*/ 12979 w 67083"/>
                  <a:gd name="connsiteY17" fmla="*/ 32845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3" h="80373">
                    <a:moveTo>
                      <a:pt x="67022" y="43251"/>
                    </a:moveTo>
                    <a:lnTo>
                      <a:pt x="12825" y="43251"/>
                    </a:lnTo>
                    <a:cubicBezTo>
                      <a:pt x="12551" y="50470"/>
                      <a:pt x="15007" y="57536"/>
                      <a:pt x="19722" y="63024"/>
                    </a:cubicBezTo>
                    <a:cubicBezTo>
                      <a:pt x="24502" y="67822"/>
                      <a:pt x="31092" y="70353"/>
                      <a:pt x="37857" y="69991"/>
                    </a:cubicBezTo>
                    <a:cubicBezTo>
                      <a:pt x="46552" y="69980"/>
                      <a:pt x="54972" y="66957"/>
                      <a:pt x="61694" y="61447"/>
                    </a:cubicBezTo>
                    <a:lnTo>
                      <a:pt x="61694" y="72982"/>
                    </a:lnTo>
                    <a:cubicBezTo>
                      <a:pt x="53788" y="78218"/>
                      <a:pt x="44414" y="80781"/>
                      <a:pt x="34940" y="80321"/>
                    </a:cubicBezTo>
                    <a:cubicBezTo>
                      <a:pt x="25292" y="80814"/>
                      <a:pt x="15917" y="76980"/>
                      <a:pt x="9383" y="69871"/>
                    </a:cubicBezTo>
                    <a:cubicBezTo>
                      <a:pt x="2727" y="61567"/>
                      <a:pt x="-584" y="51095"/>
                      <a:pt x="85" y="40480"/>
                    </a:cubicBezTo>
                    <a:cubicBezTo>
                      <a:pt x="-365" y="29821"/>
                      <a:pt x="3264" y="19392"/>
                      <a:pt x="10238" y="11319"/>
                    </a:cubicBezTo>
                    <a:cubicBezTo>
                      <a:pt x="16553" y="4012"/>
                      <a:pt x="25796" y="-117"/>
                      <a:pt x="35456" y="47"/>
                    </a:cubicBezTo>
                    <a:cubicBezTo>
                      <a:pt x="44304" y="-457"/>
                      <a:pt x="52900" y="3125"/>
                      <a:pt x="58766" y="9774"/>
                    </a:cubicBezTo>
                    <a:cubicBezTo>
                      <a:pt x="64665" y="17508"/>
                      <a:pt x="67592" y="27104"/>
                      <a:pt x="67011" y="36810"/>
                    </a:cubicBezTo>
                    <a:close/>
                    <a:moveTo>
                      <a:pt x="54424" y="32845"/>
                    </a:moveTo>
                    <a:cubicBezTo>
                      <a:pt x="54753" y="26896"/>
                      <a:pt x="52933" y="21025"/>
                      <a:pt x="49293" y="16292"/>
                    </a:cubicBezTo>
                    <a:cubicBezTo>
                      <a:pt x="45751" y="12283"/>
                      <a:pt x="40576" y="10103"/>
                      <a:pt x="35236" y="10377"/>
                    </a:cubicBezTo>
                    <a:cubicBezTo>
                      <a:pt x="29667" y="10278"/>
                      <a:pt x="24305" y="12535"/>
                      <a:pt x="20478" y="16588"/>
                    </a:cubicBezTo>
                    <a:cubicBezTo>
                      <a:pt x="16279" y="21046"/>
                      <a:pt x="13637" y="26754"/>
                      <a:pt x="12979" y="32845"/>
                    </a:cubicBezTo>
                    <a:close/>
                  </a:path>
                </a:pathLst>
              </a:custGeom>
              <a:solidFill>
                <a:srgbClr val="2F2F2F"/>
              </a:solidFill>
              <a:ln w="1095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D3A3C0C-CF28-6542-45CA-9164DFED9711}"/>
                  </a:ext>
                </a:extLst>
              </p:cNvPr>
              <p:cNvSpPr/>
              <p:nvPr/>
            </p:nvSpPr>
            <p:spPr>
              <a:xfrm>
                <a:off x="3541173" y="4585931"/>
                <a:ext cx="40031" cy="78048"/>
              </a:xfrm>
              <a:custGeom>
                <a:avLst/>
                <a:gdLst>
                  <a:gd name="connsiteX0" fmla="*/ 40031 w 40031"/>
                  <a:gd name="connsiteY0" fmla="*/ 13800 h 78048"/>
                  <a:gd name="connsiteX1" fmla="*/ 30733 w 40031"/>
                  <a:gd name="connsiteY1" fmla="*/ 11325 h 78048"/>
                  <a:gd name="connsiteX2" fmla="*/ 17576 w 40031"/>
                  <a:gd name="connsiteY2" fmla="*/ 18741 h 78048"/>
                  <a:gd name="connsiteX3" fmla="*/ 12291 w 40031"/>
                  <a:gd name="connsiteY3" fmla="*/ 38952 h 78048"/>
                  <a:gd name="connsiteX4" fmla="*/ 12291 w 40031"/>
                  <a:gd name="connsiteY4" fmla="*/ 78048 h 78048"/>
                  <a:gd name="connsiteX5" fmla="*/ 0 w 40031"/>
                  <a:gd name="connsiteY5" fmla="*/ 78048 h 78048"/>
                  <a:gd name="connsiteX6" fmla="*/ 0 w 40031"/>
                  <a:gd name="connsiteY6" fmla="*/ 1367 h 78048"/>
                  <a:gd name="connsiteX7" fmla="*/ 12291 w 40031"/>
                  <a:gd name="connsiteY7" fmla="*/ 1367 h 78048"/>
                  <a:gd name="connsiteX8" fmla="*/ 12291 w 40031"/>
                  <a:gd name="connsiteY8" fmla="*/ 17163 h 78048"/>
                  <a:gd name="connsiteX9" fmla="*/ 12587 w 40031"/>
                  <a:gd name="connsiteY9" fmla="*/ 17163 h 78048"/>
                  <a:gd name="connsiteX10" fmla="*/ 20613 w 40031"/>
                  <a:gd name="connsiteY10" fmla="*/ 4544 h 78048"/>
                  <a:gd name="connsiteX11" fmla="*/ 32674 w 40031"/>
                  <a:gd name="connsiteY11" fmla="*/ 20 h 78048"/>
                  <a:gd name="connsiteX12" fmla="*/ 40020 w 40031"/>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31" h="78048">
                    <a:moveTo>
                      <a:pt x="40031" y="13800"/>
                    </a:moveTo>
                    <a:cubicBezTo>
                      <a:pt x="37290" y="11982"/>
                      <a:pt x="34023" y="11105"/>
                      <a:pt x="30733" y="11325"/>
                    </a:cubicBezTo>
                    <a:cubicBezTo>
                      <a:pt x="25361" y="11379"/>
                      <a:pt x="20405" y="14184"/>
                      <a:pt x="17576" y="18741"/>
                    </a:cubicBezTo>
                    <a:cubicBezTo>
                      <a:pt x="13749" y="24766"/>
                      <a:pt x="11896" y="31831"/>
                      <a:pt x="12291" y="38952"/>
                    </a:cubicBezTo>
                    <a:lnTo>
                      <a:pt x="12291" y="78048"/>
                    </a:lnTo>
                    <a:lnTo>
                      <a:pt x="0" y="78048"/>
                    </a:lnTo>
                    <a:lnTo>
                      <a:pt x="0" y="1367"/>
                    </a:lnTo>
                    <a:lnTo>
                      <a:pt x="12291" y="1367"/>
                    </a:lnTo>
                    <a:lnTo>
                      <a:pt x="12291" y="17163"/>
                    </a:lnTo>
                    <a:lnTo>
                      <a:pt x="12587" y="17163"/>
                    </a:lnTo>
                    <a:cubicBezTo>
                      <a:pt x="14012" y="12278"/>
                      <a:pt x="16798" y="7907"/>
                      <a:pt x="20613" y="4544"/>
                    </a:cubicBezTo>
                    <a:cubicBezTo>
                      <a:pt x="23946" y="1619"/>
                      <a:pt x="28233" y="9"/>
                      <a:pt x="32674" y="20"/>
                    </a:cubicBezTo>
                    <a:cubicBezTo>
                      <a:pt x="35163" y="-90"/>
                      <a:pt x="37652" y="261"/>
                      <a:pt x="40020" y="1060"/>
                    </a:cubicBezTo>
                    <a:close/>
                  </a:path>
                </a:pathLst>
              </a:custGeom>
              <a:solidFill>
                <a:srgbClr val="2F2F2F"/>
              </a:solidFill>
              <a:ln w="1095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EA1A8C02-8CB3-97D0-1C72-382808D95894}"/>
                  </a:ext>
                </a:extLst>
              </p:cNvPr>
              <p:cNvSpPr/>
              <p:nvPr/>
            </p:nvSpPr>
            <p:spPr>
              <a:xfrm>
                <a:off x="3588257" y="4585493"/>
                <a:ext cx="60674" cy="80326"/>
              </a:xfrm>
              <a:custGeom>
                <a:avLst/>
                <a:gdLst>
                  <a:gd name="connsiteX0" fmla="*/ 60653 w 60674"/>
                  <a:gd name="connsiteY0" fmla="*/ 78486 h 80326"/>
                  <a:gd name="connsiteX1" fmla="*/ 48362 w 60674"/>
                  <a:gd name="connsiteY1" fmla="*/ 78486 h 80326"/>
                  <a:gd name="connsiteX2" fmla="*/ 48362 w 60674"/>
                  <a:gd name="connsiteY2" fmla="*/ 66502 h 80326"/>
                  <a:gd name="connsiteX3" fmla="*/ 48066 w 60674"/>
                  <a:gd name="connsiteY3" fmla="*/ 66502 h 80326"/>
                  <a:gd name="connsiteX4" fmla="*/ 24459 w 60674"/>
                  <a:gd name="connsiteY4" fmla="*/ 80283 h 80326"/>
                  <a:gd name="connsiteX5" fmla="*/ 6511 w 60674"/>
                  <a:gd name="connsiteY5" fmla="*/ 74214 h 80326"/>
                  <a:gd name="connsiteX6" fmla="*/ 20 w 60674"/>
                  <a:gd name="connsiteY6" fmla="*/ 58111 h 80326"/>
                  <a:gd name="connsiteX7" fmla="*/ 25359 w 60674"/>
                  <a:gd name="connsiteY7" fmla="*/ 33102 h 80326"/>
                  <a:gd name="connsiteX8" fmla="*/ 48384 w 60674"/>
                  <a:gd name="connsiteY8" fmla="*/ 29881 h 80326"/>
                  <a:gd name="connsiteX9" fmla="*/ 32573 w 60674"/>
                  <a:gd name="connsiteY9" fmla="*/ 10339 h 80326"/>
                  <a:gd name="connsiteX10" fmla="*/ 7541 w 60674"/>
                  <a:gd name="connsiteY10" fmla="*/ 19771 h 80326"/>
                  <a:gd name="connsiteX11" fmla="*/ 7541 w 60674"/>
                  <a:gd name="connsiteY11" fmla="*/ 7195 h 80326"/>
                  <a:gd name="connsiteX12" fmla="*/ 33626 w 60674"/>
                  <a:gd name="connsiteY12" fmla="*/ 9 h 80326"/>
                  <a:gd name="connsiteX13" fmla="*/ 60675 w 60674"/>
                  <a:gd name="connsiteY13" fmla="*/ 28611 h 80326"/>
                  <a:gd name="connsiteX14" fmla="*/ 48362 w 60674"/>
                  <a:gd name="connsiteY14" fmla="*/ 39697 h 80326"/>
                  <a:gd name="connsiteX15" fmla="*/ 29854 w 60674"/>
                  <a:gd name="connsiteY15" fmla="*/ 42238 h 80326"/>
                  <a:gd name="connsiteX16" fmla="*/ 16960 w 60674"/>
                  <a:gd name="connsiteY16" fmla="*/ 46467 h 80326"/>
                  <a:gd name="connsiteX17" fmla="*/ 12574 w 60674"/>
                  <a:gd name="connsiteY17" fmla="*/ 57213 h 80326"/>
                  <a:gd name="connsiteX18" fmla="*/ 16587 w 60674"/>
                  <a:gd name="connsiteY18" fmla="*/ 66393 h 80326"/>
                  <a:gd name="connsiteX19" fmla="*/ 27255 w 60674"/>
                  <a:gd name="connsiteY19" fmla="*/ 69953 h 80326"/>
                  <a:gd name="connsiteX20" fmla="*/ 42364 w 60674"/>
                  <a:gd name="connsiteY20" fmla="*/ 63545 h 80326"/>
                  <a:gd name="connsiteX21" fmla="*/ 48318 w 60674"/>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6">
                    <a:moveTo>
                      <a:pt x="60653" y="78486"/>
                    </a:moveTo>
                    <a:lnTo>
                      <a:pt x="48362" y="78486"/>
                    </a:lnTo>
                    <a:lnTo>
                      <a:pt x="48362" y="66502"/>
                    </a:lnTo>
                    <a:lnTo>
                      <a:pt x="48066" y="66502"/>
                    </a:lnTo>
                    <a:cubicBezTo>
                      <a:pt x="43494" y="75233"/>
                      <a:pt x="34327" y="80590"/>
                      <a:pt x="24459" y="80283"/>
                    </a:cubicBezTo>
                    <a:cubicBezTo>
                      <a:pt x="17914" y="80666"/>
                      <a:pt x="11478" y="78486"/>
                      <a:pt x="6511" y="74214"/>
                    </a:cubicBezTo>
                    <a:cubicBezTo>
                      <a:pt x="2125" y="70030"/>
                      <a:pt x="-243" y="64158"/>
                      <a:pt x="20" y="58111"/>
                    </a:cubicBezTo>
                    <a:cubicBezTo>
                      <a:pt x="20" y="43783"/>
                      <a:pt x="8462" y="35446"/>
                      <a:pt x="25359" y="33102"/>
                    </a:cubicBezTo>
                    <a:lnTo>
                      <a:pt x="48384" y="29881"/>
                    </a:lnTo>
                    <a:cubicBezTo>
                      <a:pt x="48384" y="16857"/>
                      <a:pt x="43110" y="10339"/>
                      <a:pt x="32573" y="10339"/>
                    </a:cubicBezTo>
                    <a:cubicBezTo>
                      <a:pt x="23352" y="10328"/>
                      <a:pt x="14460" y="13680"/>
                      <a:pt x="7541" y="19771"/>
                    </a:cubicBezTo>
                    <a:lnTo>
                      <a:pt x="7541" y="7195"/>
                    </a:lnTo>
                    <a:cubicBezTo>
                      <a:pt x="15359" y="2331"/>
                      <a:pt x="24416" y="-167"/>
                      <a:pt x="33626" y="9"/>
                    </a:cubicBezTo>
                    <a:cubicBezTo>
                      <a:pt x="51662" y="9"/>
                      <a:pt x="60675" y="9539"/>
                      <a:pt x="60675" y="28611"/>
                    </a:cubicBezTo>
                    <a:close/>
                    <a:moveTo>
                      <a:pt x="48362" y="39697"/>
                    </a:moveTo>
                    <a:lnTo>
                      <a:pt x="29854" y="42238"/>
                    </a:lnTo>
                    <a:cubicBezTo>
                      <a:pt x="25293" y="42654"/>
                      <a:pt x="20885" y="44100"/>
                      <a:pt x="16960" y="46467"/>
                    </a:cubicBezTo>
                    <a:cubicBezTo>
                      <a:pt x="13780" y="49085"/>
                      <a:pt x="12135" y="53127"/>
                      <a:pt x="12574" y="57213"/>
                    </a:cubicBezTo>
                    <a:cubicBezTo>
                      <a:pt x="12464" y="60718"/>
                      <a:pt x="13945" y="64092"/>
                      <a:pt x="16587" y="66393"/>
                    </a:cubicBezTo>
                    <a:cubicBezTo>
                      <a:pt x="19569" y="68868"/>
                      <a:pt x="23374" y="70139"/>
                      <a:pt x="27255" y="69953"/>
                    </a:cubicBezTo>
                    <a:cubicBezTo>
                      <a:pt x="32979" y="70106"/>
                      <a:pt x="38494" y="67773"/>
                      <a:pt x="42364" y="63545"/>
                    </a:cubicBezTo>
                    <a:cubicBezTo>
                      <a:pt x="46399" y="59130"/>
                      <a:pt x="48537" y="53302"/>
                      <a:pt x="48318" y="47332"/>
                    </a:cubicBezTo>
                    <a:close/>
                  </a:path>
                </a:pathLst>
              </a:custGeom>
              <a:solidFill>
                <a:srgbClr val="2F2F2F"/>
              </a:solidFill>
              <a:ln w="1095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E7C33C8F-A8D0-45F5-33BC-4EE590D670CA}"/>
                  </a:ext>
                </a:extLst>
              </p:cNvPr>
              <p:cNvSpPr/>
              <p:nvPr/>
            </p:nvSpPr>
            <p:spPr>
              <a:xfrm>
                <a:off x="3661782" y="4564611"/>
                <a:ext cx="44789" cy="101034"/>
              </a:xfrm>
              <a:custGeom>
                <a:avLst/>
                <a:gdLst>
                  <a:gd name="connsiteX0" fmla="*/ 44789 w 44789"/>
                  <a:gd name="connsiteY0" fmla="*/ 98612 h 101034"/>
                  <a:gd name="connsiteX1" fmla="*/ 33321 w 44789"/>
                  <a:gd name="connsiteY1" fmla="*/ 101011 h 101034"/>
                  <a:gd name="connsiteX2" fmla="*/ 13157 w 44789"/>
                  <a:gd name="connsiteY2" fmla="*/ 78544 h 101034"/>
                  <a:gd name="connsiteX3" fmla="*/ 13157 w 44789"/>
                  <a:gd name="connsiteY3" fmla="*/ 33170 h 101034"/>
                  <a:gd name="connsiteX4" fmla="*/ 0 w 44789"/>
                  <a:gd name="connsiteY4" fmla="*/ 33170 h 101034"/>
                  <a:gd name="connsiteX5" fmla="*/ 0 w 44789"/>
                  <a:gd name="connsiteY5" fmla="*/ 22687 h 101034"/>
                  <a:gd name="connsiteX6" fmla="*/ 13157 w 44789"/>
                  <a:gd name="connsiteY6" fmla="*/ 22687 h 101034"/>
                  <a:gd name="connsiteX7" fmla="*/ 13157 w 44789"/>
                  <a:gd name="connsiteY7" fmla="*/ 3966 h 101034"/>
                  <a:gd name="connsiteX8" fmla="*/ 25459 w 44789"/>
                  <a:gd name="connsiteY8" fmla="*/ 0 h 101034"/>
                  <a:gd name="connsiteX9" fmla="*/ 25459 w 44789"/>
                  <a:gd name="connsiteY9" fmla="*/ 22687 h 101034"/>
                  <a:gd name="connsiteX10" fmla="*/ 44789 w 44789"/>
                  <a:gd name="connsiteY10" fmla="*/ 22687 h 101034"/>
                  <a:gd name="connsiteX11" fmla="*/ 44789 w 44789"/>
                  <a:gd name="connsiteY11" fmla="*/ 33170 h 101034"/>
                  <a:gd name="connsiteX12" fmla="*/ 25459 w 44789"/>
                  <a:gd name="connsiteY12" fmla="*/ 33170 h 101034"/>
                  <a:gd name="connsiteX13" fmla="*/ 25459 w 44789"/>
                  <a:gd name="connsiteY13" fmla="*/ 76375 h 101034"/>
                  <a:gd name="connsiteX14" fmla="*/ 28080 w 44789"/>
                  <a:gd name="connsiteY14" fmla="*/ 87329 h 101034"/>
                  <a:gd name="connsiteX15" fmla="*/ 36775 w 44789"/>
                  <a:gd name="connsiteY15" fmla="*/ 90615 h 101034"/>
                  <a:gd name="connsiteX16" fmla="*/ 44789 w 44789"/>
                  <a:gd name="connsiteY16" fmla="*/ 88063 h 10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34">
                    <a:moveTo>
                      <a:pt x="44789" y="98612"/>
                    </a:moveTo>
                    <a:cubicBezTo>
                      <a:pt x="41226" y="100365"/>
                      <a:pt x="37290" y="101186"/>
                      <a:pt x="33321" y="101011"/>
                    </a:cubicBezTo>
                    <a:cubicBezTo>
                      <a:pt x="19890" y="101011"/>
                      <a:pt x="13168" y="93518"/>
                      <a:pt x="13157" y="78544"/>
                    </a:cubicBezTo>
                    <a:lnTo>
                      <a:pt x="13157" y="33170"/>
                    </a:lnTo>
                    <a:lnTo>
                      <a:pt x="0" y="33170"/>
                    </a:lnTo>
                    <a:lnTo>
                      <a:pt x="0" y="22687"/>
                    </a:lnTo>
                    <a:lnTo>
                      <a:pt x="13157" y="22687"/>
                    </a:lnTo>
                    <a:lnTo>
                      <a:pt x="13157" y="3966"/>
                    </a:lnTo>
                    <a:lnTo>
                      <a:pt x="25459" y="0"/>
                    </a:lnTo>
                    <a:lnTo>
                      <a:pt x="25459" y="22687"/>
                    </a:lnTo>
                    <a:lnTo>
                      <a:pt x="44789" y="22687"/>
                    </a:lnTo>
                    <a:lnTo>
                      <a:pt x="44789" y="33170"/>
                    </a:lnTo>
                    <a:lnTo>
                      <a:pt x="25459" y="33170"/>
                    </a:lnTo>
                    <a:lnTo>
                      <a:pt x="25459" y="76375"/>
                    </a:lnTo>
                    <a:cubicBezTo>
                      <a:pt x="25130" y="80209"/>
                      <a:pt x="26051" y="84054"/>
                      <a:pt x="28080" y="87329"/>
                    </a:cubicBezTo>
                    <a:cubicBezTo>
                      <a:pt x="30306" y="89717"/>
                      <a:pt x="33518" y="90933"/>
                      <a:pt x="36775" y="90615"/>
                    </a:cubicBezTo>
                    <a:cubicBezTo>
                      <a:pt x="39658" y="90681"/>
                      <a:pt x="42476" y="89783"/>
                      <a:pt x="44789" y="88063"/>
                    </a:cubicBezTo>
                    <a:close/>
                  </a:path>
                </a:pathLst>
              </a:custGeom>
              <a:solidFill>
                <a:srgbClr val="2F2F2F"/>
              </a:solidFill>
              <a:ln w="1095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90C4341-8BAE-0D89-427D-F1D6984806AB}"/>
                  </a:ext>
                </a:extLst>
              </p:cNvPr>
              <p:cNvSpPr/>
              <p:nvPr/>
            </p:nvSpPr>
            <p:spPr>
              <a:xfrm>
                <a:off x="3720065" y="4551869"/>
                <a:ext cx="16045" cy="112109"/>
              </a:xfrm>
              <a:custGeom>
                <a:avLst/>
                <a:gdLst>
                  <a:gd name="connsiteX0" fmla="*/ 7942 w 16045"/>
                  <a:gd name="connsiteY0" fmla="*/ 15951 h 112109"/>
                  <a:gd name="connsiteX1" fmla="*/ 2328 w 16045"/>
                  <a:gd name="connsiteY1" fmla="*/ 13706 h 112109"/>
                  <a:gd name="connsiteX2" fmla="*/ 4 w 16045"/>
                  <a:gd name="connsiteY2" fmla="*/ 8020 h 112109"/>
                  <a:gd name="connsiteX3" fmla="*/ 7744 w 16045"/>
                  <a:gd name="connsiteY3" fmla="*/ 2 h 112109"/>
                  <a:gd name="connsiteX4" fmla="*/ 7942 w 16045"/>
                  <a:gd name="connsiteY4" fmla="*/ 2 h 112109"/>
                  <a:gd name="connsiteX5" fmla="*/ 13687 w 16045"/>
                  <a:gd name="connsiteY5" fmla="*/ 2291 h 112109"/>
                  <a:gd name="connsiteX6" fmla="*/ 13709 w 16045"/>
                  <a:gd name="connsiteY6" fmla="*/ 13618 h 112109"/>
                  <a:gd name="connsiteX7" fmla="*/ 13687 w 16045"/>
                  <a:gd name="connsiteY7" fmla="*/ 13640 h 112109"/>
                  <a:gd name="connsiteX8" fmla="*/ 7942 w 16045"/>
                  <a:gd name="connsiteY8" fmla="*/ 15951 h 112109"/>
                  <a:gd name="connsiteX9" fmla="*/ 13939 w 16045"/>
                  <a:gd name="connsiteY9" fmla="*/ 112110 h 112109"/>
                  <a:gd name="connsiteX10" fmla="*/ 1648 w 16045"/>
                  <a:gd name="connsiteY10" fmla="*/ 112110 h 112109"/>
                  <a:gd name="connsiteX11" fmla="*/ 1648 w 16045"/>
                  <a:gd name="connsiteY11" fmla="*/ 35429 h 112109"/>
                  <a:gd name="connsiteX12" fmla="*/ 13939 w 16045"/>
                  <a:gd name="connsiteY12" fmla="*/ 35429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5" h="112109">
                    <a:moveTo>
                      <a:pt x="7942" y="15951"/>
                    </a:moveTo>
                    <a:cubicBezTo>
                      <a:pt x="5847" y="15995"/>
                      <a:pt x="3819" y="15185"/>
                      <a:pt x="2328" y="13706"/>
                    </a:cubicBezTo>
                    <a:cubicBezTo>
                      <a:pt x="782" y="12227"/>
                      <a:pt x="-62" y="10156"/>
                      <a:pt x="4" y="8020"/>
                    </a:cubicBezTo>
                    <a:cubicBezTo>
                      <a:pt x="-73" y="3671"/>
                      <a:pt x="3391" y="78"/>
                      <a:pt x="7744" y="2"/>
                    </a:cubicBezTo>
                    <a:cubicBezTo>
                      <a:pt x="7810" y="2"/>
                      <a:pt x="7876" y="2"/>
                      <a:pt x="7942" y="2"/>
                    </a:cubicBezTo>
                    <a:cubicBezTo>
                      <a:pt x="10091" y="-42"/>
                      <a:pt x="12163" y="790"/>
                      <a:pt x="13687" y="2291"/>
                    </a:cubicBezTo>
                    <a:cubicBezTo>
                      <a:pt x="16823" y="5413"/>
                      <a:pt x="16834" y="10485"/>
                      <a:pt x="13709" y="13618"/>
                    </a:cubicBezTo>
                    <a:cubicBezTo>
                      <a:pt x="13698" y="13629"/>
                      <a:pt x="13698" y="13629"/>
                      <a:pt x="13687" y="13640"/>
                    </a:cubicBezTo>
                    <a:cubicBezTo>
                      <a:pt x="12163" y="15163"/>
                      <a:pt x="10091" y="15995"/>
                      <a:pt x="7942" y="15951"/>
                    </a:cubicBezTo>
                    <a:close/>
                    <a:moveTo>
                      <a:pt x="13939" y="112110"/>
                    </a:moveTo>
                    <a:lnTo>
                      <a:pt x="1648" y="112110"/>
                    </a:lnTo>
                    <a:lnTo>
                      <a:pt x="1648" y="35429"/>
                    </a:lnTo>
                    <a:lnTo>
                      <a:pt x="13939" y="35429"/>
                    </a:lnTo>
                    <a:close/>
                  </a:path>
                </a:pathLst>
              </a:custGeom>
              <a:solidFill>
                <a:srgbClr val="2F2F2F"/>
              </a:solidFill>
              <a:ln w="1095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484865E-A679-C3EA-6971-80B4079A00B6}"/>
                  </a:ext>
                </a:extLst>
              </p:cNvPr>
              <p:cNvSpPr/>
              <p:nvPr/>
            </p:nvSpPr>
            <p:spPr>
              <a:xfrm>
                <a:off x="3757205" y="4585488"/>
                <a:ext cx="63830" cy="78523"/>
              </a:xfrm>
              <a:custGeom>
                <a:avLst/>
                <a:gdLst>
                  <a:gd name="connsiteX0" fmla="*/ 63736 w 63830"/>
                  <a:gd name="connsiteY0" fmla="*/ 78491 h 78523"/>
                  <a:gd name="connsiteX1" fmla="*/ 51423 w 63830"/>
                  <a:gd name="connsiteY1" fmla="*/ 78491 h 78523"/>
                  <a:gd name="connsiteX2" fmla="*/ 51423 w 63830"/>
                  <a:gd name="connsiteY2" fmla="*/ 34761 h 78523"/>
                  <a:gd name="connsiteX3" fmla="*/ 33584 w 63830"/>
                  <a:gd name="connsiteY3" fmla="*/ 10343 h 78523"/>
                  <a:gd name="connsiteX4" fmla="*/ 18332 w 63830"/>
                  <a:gd name="connsiteY4" fmla="*/ 17266 h 78523"/>
                  <a:gd name="connsiteX5" fmla="*/ 12291 w 63830"/>
                  <a:gd name="connsiteY5" fmla="*/ 34794 h 78523"/>
                  <a:gd name="connsiteX6" fmla="*/ 12291 w 63830"/>
                  <a:gd name="connsiteY6" fmla="*/ 78524 h 78523"/>
                  <a:gd name="connsiteX7" fmla="*/ 0 w 63830"/>
                  <a:gd name="connsiteY7" fmla="*/ 78524 h 78523"/>
                  <a:gd name="connsiteX8" fmla="*/ 0 w 63830"/>
                  <a:gd name="connsiteY8" fmla="*/ 1843 h 78523"/>
                  <a:gd name="connsiteX9" fmla="*/ 12291 w 63830"/>
                  <a:gd name="connsiteY9" fmla="*/ 1843 h 78523"/>
                  <a:gd name="connsiteX10" fmla="*/ 12291 w 63830"/>
                  <a:gd name="connsiteY10" fmla="*/ 14572 h 78523"/>
                  <a:gd name="connsiteX11" fmla="*/ 12598 w 63830"/>
                  <a:gd name="connsiteY11" fmla="*/ 14572 h 78523"/>
                  <a:gd name="connsiteX12" fmla="*/ 37816 w 63830"/>
                  <a:gd name="connsiteY12" fmla="*/ 46 h 78523"/>
                  <a:gd name="connsiteX13" fmla="*/ 57070 w 63830"/>
                  <a:gd name="connsiteY13" fmla="*/ 8163 h 78523"/>
                  <a:gd name="connsiteX14" fmla="*/ 63747 w 63830"/>
                  <a:gd name="connsiteY14" fmla="*/ 31650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30" h="78523">
                    <a:moveTo>
                      <a:pt x="63736" y="78491"/>
                    </a:moveTo>
                    <a:lnTo>
                      <a:pt x="51423" y="78491"/>
                    </a:lnTo>
                    <a:lnTo>
                      <a:pt x="51423" y="34761"/>
                    </a:lnTo>
                    <a:cubicBezTo>
                      <a:pt x="51423" y="18482"/>
                      <a:pt x="45480" y="10343"/>
                      <a:pt x="33584" y="10343"/>
                    </a:cubicBezTo>
                    <a:cubicBezTo>
                      <a:pt x="27707" y="10223"/>
                      <a:pt x="22104" y="12764"/>
                      <a:pt x="18332" y="17266"/>
                    </a:cubicBezTo>
                    <a:cubicBezTo>
                      <a:pt x="14210" y="22152"/>
                      <a:pt x="12050" y="28407"/>
                      <a:pt x="12291" y="34794"/>
                    </a:cubicBezTo>
                    <a:lnTo>
                      <a:pt x="12291" y="78524"/>
                    </a:lnTo>
                    <a:lnTo>
                      <a:pt x="0" y="78524"/>
                    </a:lnTo>
                    <a:lnTo>
                      <a:pt x="0" y="1843"/>
                    </a:lnTo>
                    <a:lnTo>
                      <a:pt x="12291" y="1843"/>
                    </a:lnTo>
                    <a:lnTo>
                      <a:pt x="12291" y="14572"/>
                    </a:lnTo>
                    <a:lnTo>
                      <a:pt x="12598" y="14572"/>
                    </a:lnTo>
                    <a:cubicBezTo>
                      <a:pt x="17576" y="5359"/>
                      <a:pt x="27334" y="-272"/>
                      <a:pt x="37816" y="46"/>
                    </a:cubicBezTo>
                    <a:cubicBezTo>
                      <a:pt x="45151" y="-414"/>
                      <a:pt x="52278" y="2598"/>
                      <a:pt x="57070" y="8163"/>
                    </a:cubicBezTo>
                    <a:cubicBezTo>
                      <a:pt x="61960" y="14977"/>
                      <a:pt x="64317" y="23280"/>
                      <a:pt x="63747" y="31650"/>
                    </a:cubicBezTo>
                    <a:close/>
                  </a:path>
                </a:pathLst>
              </a:custGeom>
              <a:solidFill>
                <a:srgbClr val="2F2F2F"/>
              </a:solidFill>
              <a:ln w="1095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EA4EFBF-D658-CB98-D5F8-CDE1A6D04EEB}"/>
                  </a:ext>
                </a:extLst>
              </p:cNvPr>
              <p:cNvSpPr/>
              <p:nvPr/>
            </p:nvSpPr>
            <p:spPr>
              <a:xfrm>
                <a:off x="3838647" y="4585518"/>
                <a:ext cx="70853" cy="114570"/>
              </a:xfrm>
              <a:custGeom>
                <a:avLst/>
                <a:gdLst>
                  <a:gd name="connsiteX0" fmla="*/ 70854 w 70853"/>
                  <a:gd name="connsiteY0" fmla="*/ 72315 h 114570"/>
                  <a:gd name="connsiteX1" fmla="*/ 30384 w 70853"/>
                  <a:gd name="connsiteY1" fmla="*/ 114556 h 114570"/>
                  <a:gd name="connsiteX2" fmla="*/ 5495 w 70853"/>
                  <a:gd name="connsiteY2" fmla="*/ 109166 h 114570"/>
                  <a:gd name="connsiteX3" fmla="*/ 5495 w 70853"/>
                  <a:gd name="connsiteY3" fmla="*/ 96930 h 114570"/>
                  <a:gd name="connsiteX4" fmla="*/ 30230 w 70853"/>
                  <a:gd name="connsiteY4" fmla="*/ 104127 h 114570"/>
                  <a:gd name="connsiteX5" fmla="*/ 58563 w 70853"/>
                  <a:gd name="connsiteY5" fmla="*/ 74024 h 114570"/>
                  <a:gd name="connsiteX6" fmla="*/ 58563 w 70853"/>
                  <a:gd name="connsiteY6" fmla="*/ 65633 h 114570"/>
                  <a:gd name="connsiteX7" fmla="*/ 58267 w 70853"/>
                  <a:gd name="connsiteY7" fmla="*/ 65633 h 114570"/>
                  <a:gd name="connsiteX8" fmla="*/ 15517 w 70853"/>
                  <a:gd name="connsiteY8" fmla="*/ 75656 h 114570"/>
                  <a:gd name="connsiteX9" fmla="*/ 8839 w 70853"/>
                  <a:gd name="connsiteY9" fmla="*/ 70092 h 114570"/>
                  <a:gd name="connsiteX10" fmla="*/ 67 w 70853"/>
                  <a:gd name="connsiteY10" fmla="*/ 42640 h 114570"/>
                  <a:gd name="connsiteX11" fmla="*/ 9475 w 70853"/>
                  <a:gd name="connsiteY11" fmla="*/ 11562 h 114570"/>
                  <a:gd name="connsiteX12" fmla="*/ 35219 w 70853"/>
                  <a:gd name="connsiteY12" fmla="*/ 38 h 114570"/>
                  <a:gd name="connsiteX13" fmla="*/ 58244 w 70853"/>
                  <a:gd name="connsiteY13" fmla="*/ 12471 h 114570"/>
                  <a:gd name="connsiteX14" fmla="*/ 58541 w 70853"/>
                  <a:gd name="connsiteY14" fmla="*/ 12471 h 114570"/>
                  <a:gd name="connsiteX15" fmla="*/ 58541 w 70853"/>
                  <a:gd name="connsiteY15" fmla="*/ 1834 h 114570"/>
                  <a:gd name="connsiteX16" fmla="*/ 70854 w 70853"/>
                  <a:gd name="connsiteY16" fmla="*/ 1834 h 114570"/>
                  <a:gd name="connsiteX17" fmla="*/ 58563 w 70853"/>
                  <a:gd name="connsiteY17" fmla="*/ 43834 h 114570"/>
                  <a:gd name="connsiteX18" fmla="*/ 58563 w 70853"/>
                  <a:gd name="connsiteY18" fmla="*/ 32529 h 114570"/>
                  <a:gd name="connsiteX19" fmla="*/ 52379 w 70853"/>
                  <a:gd name="connsiteY19" fmla="*/ 16875 h 114570"/>
                  <a:gd name="connsiteX20" fmla="*/ 37028 w 70853"/>
                  <a:gd name="connsiteY20" fmla="*/ 10357 h 114570"/>
                  <a:gd name="connsiteX21" fmla="*/ 19189 w 70853"/>
                  <a:gd name="connsiteY21" fmla="*/ 18627 h 114570"/>
                  <a:gd name="connsiteX22" fmla="*/ 12742 w 70853"/>
                  <a:gd name="connsiteY22" fmla="*/ 41807 h 114570"/>
                  <a:gd name="connsiteX23" fmla="*/ 18937 w 70853"/>
                  <a:gd name="connsiteY23" fmla="*/ 62292 h 114570"/>
                  <a:gd name="connsiteX24" fmla="*/ 35307 w 70853"/>
                  <a:gd name="connsiteY24" fmla="*/ 69960 h 114570"/>
                  <a:gd name="connsiteX25" fmla="*/ 52138 w 70853"/>
                  <a:gd name="connsiteY25" fmla="*/ 62621 h 114570"/>
                  <a:gd name="connsiteX26" fmla="*/ 58530 w 70853"/>
                  <a:gd name="connsiteY26" fmla="*/ 43790 h 11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853" h="114570">
                    <a:moveTo>
                      <a:pt x="70854" y="72315"/>
                    </a:moveTo>
                    <a:cubicBezTo>
                      <a:pt x="70854" y="100479"/>
                      <a:pt x="57367" y="114567"/>
                      <a:pt x="30384" y="114556"/>
                    </a:cubicBezTo>
                    <a:cubicBezTo>
                      <a:pt x="21777" y="114753"/>
                      <a:pt x="13247" y="112902"/>
                      <a:pt x="5495" y="109166"/>
                    </a:cubicBezTo>
                    <a:lnTo>
                      <a:pt x="5495" y="96930"/>
                    </a:lnTo>
                    <a:cubicBezTo>
                      <a:pt x="12995" y="101399"/>
                      <a:pt x="21503" y="103875"/>
                      <a:pt x="30230" y="104127"/>
                    </a:cubicBezTo>
                    <a:cubicBezTo>
                      <a:pt x="49122" y="104127"/>
                      <a:pt x="58563" y="94093"/>
                      <a:pt x="58563" y="74024"/>
                    </a:cubicBezTo>
                    <a:lnTo>
                      <a:pt x="58563" y="65633"/>
                    </a:lnTo>
                    <a:lnTo>
                      <a:pt x="58267" y="65633"/>
                    </a:lnTo>
                    <a:cubicBezTo>
                      <a:pt x="49232" y="80192"/>
                      <a:pt x="30088" y="84683"/>
                      <a:pt x="15517" y="75656"/>
                    </a:cubicBezTo>
                    <a:cubicBezTo>
                      <a:pt x="13038" y="74123"/>
                      <a:pt x="10791" y="72250"/>
                      <a:pt x="8839" y="70092"/>
                    </a:cubicBezTo>
                    <a:cubicBezTo>
                      <a:pt x="2677" y="62314"/>
                      <a:pt x="-448" y="52553"/>
                      <a:pt x="67" y="42640"/>
                    </a:cubicBezTo>
                    <a:cubicBezTo>
                      <a:pt x="-525" y="31499"/>
                      <a:pt x="2798" y="20501"/>
                      <a:pt x="9475" y="11562"/>
                    </a:cubicBezTo>
                    <a:cubicBezTo>
                      <a:pt x="15757" y="3872"/>
                      <a:pt x="25297" y="-400"/>
                      <a:pt x="35219" y="38"/>
                    </a:cubicBezTo>
                    <a:cubicBezTo>
                      <a:pt x="44627" y="-477"/>
                      <a:pt x="53530" y="4321"/>
                      <a:pt x="58244" y="12471"/>
                    </a:cubicBezTo>
                    <a:lnTo>
                      <a:pt x="58541" y="12471"/>
                    </a:lnTo>
                    <a:lnTo>
                      <a:pt x="58541" y="1834"/>
                    </a:lnTo>
                    <a:lnTo>
                      <a:pt x="70854" y="1834"/>
                    </a:lnTo>
                    <a:close/>
                    <a:moveTo>
                      <a:pt x="58563" y="43834"/>
                    </a:moveTo>
                    <a:lnTo>
                      <a:pt x="58563" y="32529"/>
                    </a:lnTo>
                    <a:cubicBezTo>
                      <a:pt x="58672" y="26701"/>
                      <a:pt x="56446" y="21059"/>
                      <a:pt x="52379" y="16875"/>
                    </a:cubicBezTo>
                    <a:cubicBezTo>
                      <a:pt x="48431" y="12602"/>
                      <a:pt x="42839" y="10236"/>
                      <a:pt x="37028" y="10357"/>
                    </a:cubicBezTo>
                    <a:cubicBezTo>
                      <a:pt x="30088" y="10050"/>
                      <a:pt x="23444" y="13139"/>
                      <a:pt x="19189" y="18627"/>
                    </a:cubicBezTo>
                    <a:cubicBezTo>
                      <a:pt x="14519" y="25419"/>
                      <a:pt x="12249" y="33580"/>
                      <a:pt x="12742" y="41807"/>
                    </a:cubicBezTo>
                    <a:cubicBezTo>
                      <a:pt x="12370" y="49147"/>
                      <a:pt x="14563" y="56388"/>
                      <a:pt x="18937" y="62292"/>
                    </a:cubicBezTo>
                    <a:cubicBezTo>
                      <a:pt x="22862" y="67309"/>
                      <a:pt x="28937" y="70157"/>
                      <a:pt x="35307" y="69960"/>
                    </a:cubicBezTo>
                    <a:cubicBezTo>
                      <a:pt x="41732" y="70157"/>
                      <a:pt x="47916" y="67463"/>
                      <a:pt x="52138" y="62621"/>
                    </a:cubicBezTo>
                    <a:cubicBezTo>
                      <a:pt x="56556" y="57362"/>
                      <a:pt x="58837" y="50647"/>
                      <a:pt x="58530" y="43790"/>
                    </a:cubicBezTo>
                    <a:close/>
                  </a:path>
                </a:pathLst>
              </a:custGeom>
              <a:solidFill>
                <a:srgbClr val="2F2F2F"/>
              </a:solidFill>
              <a:ln w="1095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D5995D35-9B14-CE95-4C75-151C7F1A6B2C}"/>
                  </a:ext>
                </a:extLst>
              </p:cNvPr>
              <p:cNvSpPr/>
              <p:nvPr/>
            </p:nvSpPr>
            <p:spPr>
              <a:xfrm>
                <a:off x="3971756" y="4585572"/>
                <a:ext cx="50858" cy="80194"/>
              </a:xfrm>
              <a:custGeom>
                <a:avLst/>
                <a:gdLst>
                  <a:gd name="connsiteX0" fmla="*/ 0 w 50858"/>
                  <a:gd name="connsiteY0" fmla="*/ 75635 h 80194"/>
                  <a:gd name="connsiteX1" fmla="*/ 0 w 50858"/>
                  <a:gd name="connsiteY1" fmla="*/ 62490 h 80194"/>
                  <a:gd name="connsiteX2" fmla="*/ 22104 w 50858"/>
                  <a:gd name="connsiteY2" fmla="*/ 69906 h 80194"/>
                  <a:gd name="connsiteX3" fmla="*/ 38299 w 50858"/>
                  <a:gd name="connsiteY3" fmla="*/ 59116 h 80194"/>
                  <a:gd name="connsiteX4" fmla="*/ 36917 w 50858"/>
                  <a:gd name="connsiteY4" fmla="*/ 53913 h 80194"/>
                  <a:gd name="connsiteX5" fmla="*/ 33168 w 50858"/>
                  <a:gd name="connsiteY5" fmla="*/ 50133 h 80194"/>
                  <a:gd name="connsiteX6" fmla="*/ 27619 w 50858"/>
                  <a:gd name="connsiteY6" fmla="*/ 47176 h 80194"/>
                  <a:gd name="connsiteX7" fmla="*/ 20756 w 50858"/>
                  <a:gd name="connsiteY7" fmla="*/ 44437 h 80194"/>
                  <a:gd name="connsiteX8" fmla="*/ 11809 w 50858"/>
                  <a:gd name="connsiteY8" fmla="*/ 40362 h 80194"/>
                  <a:gd name="connsiteX9" fmla="*/ 5362 w 50858"/>
                  <a:gd name="connsiteY9" fmla="*/ 35717 h 80194"/>
                  <a:gd name="connsiteX10" fmla="*/ 1469 w 50858"/>
                  <a:gd name="connsiteY10" fmla="*/ 29835 h 80194"/>
                  <a:gd name="connsiteX11" fmla="*/ 143 w 50858"/>
                  <a:gd name="connsiteY11" fmla="*/ 22167 h 80194"/>
                  <a:gd name="connsiteX12" fmla="*/ 2621 w 50858"/>
                  <a:gd name="connsiteY12" fmla="*/ 12625 h 80194"/>
                  <a:gd name="connsiteX13" fmla="*/ 9199 w 50858"/>
                  <a:gd name="connsiteY13" fmla="*/ 5658 h 80194"/>
                  <a:gd name="connsiteX14" fmla="*/ 18607 w 50858"/>
                  <a:gd name="connsiteY14" fmla="*/ 1430 h 80194"/>
                  <a:gd name="connsiteX15" fmla="*/ 29505 w 50858"/>
                  <a:gd name="connsiteY15" fmla="*/ 6 h 80194"/>
                  <a:gd name="connsiteX16" fmla="*/ 47344 w 50858"/>
                  <a:gd name="connsiteY16" fmla="*/ 3445 h 80194"/>
                  <a:gd name="connsiteX17" fmla="*/ 47344 w 50858"/>
                  <a:gd name="connsiteY17" fmla="*/ 15813 h 80194"/>
                  <a:gd name="connsiteX18" fmla="*/ 27861 w 50858"/>
                  <a:gd name="connsiteY18" fmla="*/ 10270 h 80194"/>
                  <a:gd name="connsiteX19" fmla="*/ 21633 w 50858"/>
                  <a:gd name="connsiteY19" fmla="*/ 11059 h 80194"/>
                  <a:gd name="connsiteX20" fmla="*/ 16885 w 50858"/>
                  <a:gd name="connsiteY20" fmla="*/ 13250 h 80194"/>
                  <a:gd name="connsiteX21" fmla="*/ 13804 w 50858"/>
                  <a:gd name="connsiteY21" fmla="*/ 16656 h 80194"/>
                  <a:gd name="connsiteX22" fmla="*/ 12708 w 50858"/>
                  <a:gd name="connsiteY22" fmla="*/ 21038 h 80194"/>
                  <a:gd name="connsiteX23" fmla="*/ 13804 w 50858"/>
                  <a:gd name="connsiteY23" fmla="*/ 26055 h 80194"/>
                  <a:gd name="connsiteX24" fmla="*/ 16984 w 50858"/>
                  <a:gd name="connsiteY24" fmla="*/ 29660 h 80194"/>
                  <a:gd name="connsiteX25" fmla="*/ 22082 w 50858"/>
                  <a:gd name="connsiteY25" fmla="*/ 32497 h 80194"/>
                  <a:gd name="connsiteX26" fmla="*/ 28902 w 50858"/>
                  <a:gd name="connsiteY26" fmla="*/ 35268 h 80194"/>
                  <a:gd name="connsiteX27" fmla="*/ 38046 w 50858"/>
                  <a:gd name="connsiteY27" fmla="*/ 39277 h 80194"/>
                  <a:gd name="connsiteX28" fmla="*/ 44943 w 50858"/>
                  <a:gd name="connsiteY28" fmla="*/ 43922 h 80194"/>
                  <a:gd name="connsiteX29" fmla="*/ 49329 w 50858"/>
                  <a:gd name="connsiteY29" fmla="*/ 49870 h 80194"/>
                  <a:gd name="connsiteX30" fmla="*/ 50853 w 50858"/>
                  <a:gd name="connsiteY30" fmla="*/ 57889 h 80194"/>
                  <a:gd name="connsiteX31" fmla="*/ 48353 w 50858"/>
                  <a:gd name="connsiteY31" fmla="*/ 67748 h 80194"/>
                  <a:gd name="connsiteX32" fmla="*/ 41643 w 50858"/>
                  <a:gd name="connsiteY32" fmla="*/ 74715 h 80194"/>
                  <a:gd name="connsiteX33" fmla="*/ 31972 w 50858"/>
                  <a:gd name="connsiteY33" fmla="*/ 78834 h 80194"/>
                  <a:gd name="connsiteX34" fmla="*/ 20503 w 50858"/>
                  <a:gd name="connsiteY34" fmla="*/ 80182 h 80194"/>
                  <a:gd name="connsiteX35" fmla="*/ 0 w 50858"/>
                  <a:gd name="connsiteY35" fmla="*/ 75635 h 8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58" h="80194">
                    <a:moveTo>
                      <a:pt x="0" y="75635"/>
                    </a:moveTo>
                    <a:lnTo>
                      <a:pt x="0" y="62490"/>
                    </a:lnTo>
                    <a:cubicBezTo>
                      <a:pt x="6360" y="67321"/>
                      <a:pt x="14122" y="69917"/>
                      <a:pt x="22104" y="69906"/>
                    </a:cubicBezTo>
                    <a:cubicBezTo>
                      <a:pt x="32904" y="69906"/>
                      <a:pt x="38310" y="66313"/>
                      <a:pt x="38299" y="59116"/>
                    </a:cubicBezTo>
                    <a:cubicBezTo>
                      <a:pt x="38354" y="57287"/>
                      <a:pt x="37882" y="55479"/>
                      <a:pt x="36917" y="53913"/>
                    </a:cubicBezTo>
                    <a:cubicBezTo>
                      <a:pt x="35919" y="52423"/>
                      <a:pt x="34648" y="51141"/>
                      <a:pt x="33168" y="50133"/>
                    </a:cubicBezTo>
                    <a:cubicBezTo>
                      <a:pt x="31435" y="48939"/>
                      <a:pt x="29571" y="47953"/>
                      <a:pt x="27619" y="47176"/>
                    </a:cubicBezTo>
                    <a:cubicBezTo>
                      <a:pt x="25492" y="46299"/>
                      <a:pt x="23234" y="45390"/>
                      <a:pt x="20756" y="44437"/>
                    </a:cubicBezTo>
                    <a:cubicBezTo>
                      <a:pt x="17697" y="43243"/>
                      <a:pt x="14714" y="41885"/>
                      <a:pt x="11809" y="40362"/>
                    </a:cubicBezTo>
                    <a:cubicBezTo>
                      <a:pt x="9441" y="39135"/>
                      <a:pt x="7269" y="37568"/>
                      <a:pt x="5362" y="35717"/>
                    </a:cubicBezTo>
                    <a:cubicBezTo>
                      <a:pt x="3673" y="34052"/>
                      <a:pt x="2347" y="32047"/>
                      <a:pt x="1469" y="29835"/>
                    </a:cubicBezTo>
                    <a:cubicBezTo>
                      <a:pt x="537" y="27392"/>
                      <a:pt x="88" y="24785"/>
                      <a:pt x="143" y="22167"/>
                    </a:cubicBezTo>
                    <a:cubicBezTo>
                      <a:pt x="77" y="18825"/>
                      <a:pt x="943" y="15517"/>
                      <a:pt x="2621" y="12625"/>
                    </a:cubicBezTo>
                    <a:cubicBezTo>
                      <a:pt x="4276" y="9843"/>
                      <a:pt x="6524" y="7466"/>
                      <a:pt x="9199" y="5658"/>
                    </a:cubicBezTo>
                    <a:cubicBezTo>
                      <a:pt x="12072" y="3730"/>
                      <a:pt x="15252" y="2295"/>
                      <a:pt x="18607" y="1430"/>
                    </a:cubicBezTo>
                    <a:cubicBezTo>
                      <a:pt x="22159" y="477"/>
                      <a:pt x="25821" y="-5"/>
                      <a:pt x="29505" y="6"/>
                    </a:cubicBezTo>
                    <a:cubicBezTo>
                      <a:pt x="35624" y="-93"/>
                      <a:pt x="41698" y="1079"/>
                      <a:pt x="47344" y="3445"/>
                    </a:cubicBezTo>
                    <a:lnTo>
                      <a:pt x="47344" y="15813"/>
                    </a:lnTo>
                    <a:cubicBezTo>
                      <a:pt x="41544" y="12077"/>
                      <a:pt x="34757" y="10150"/>
                      <a:pt x="27861" y="10270"/>
                    </a:cubicBezTo>
                    <a:cubicBezTo>
                      <a:pt x="25755" y="10248"/>
                      <a:pt x="23661" y="10511"/>
                      <a:pt x="21633" y="11059"/>
                    </a:cubicBezTo>
                    <a:cubicBezTo>
                      <a:pt x="19934" y="11508"/>
                      <a:pt x="18332" y="12253"/>
                      <a:pt x="16885" y="13250"/>
                    </a:cubicBezTo>
                    <a:cubicBezTo>
                      <a:pt x="15613" y="14137"/>
                      <a:pt x="14561" y="15298"/>
                      <a:pt x="13804" y="16656"/>
                    </a:cubicBezTo>
                    <a:cubicBezTo>
                      <a:pt x="13070" y="18004"/>
                      <a:pt x="12686" y="19505"/>
                      <a:pt x="12708" y="21038"/>
                    </a:cubicBezTo>
                    <a:cubicBezTo>
                      <a:pt x="12653" y="22780"/>
                      <a:pt x="13026" y="24500"/>
                      <a:pt x="13804" y="26055"/>
                    </a:cubicBezTo>
                    <a:cubicBezTo>
                      <a:pt x="14594" y="27468"/>
                      <a:pt x="15679" y="28706"/>
                      <a:pt x="16984" y="29660"/>
                    </a:cubicBezTo>
                    <a:cubicBezTo>
                      <a:pt x="18563" y="30799"/>
                      <a:pt x="20273" y="31752"/>
                      <a:pt x="22082" y="32497"/>
                    </a:cubicBezTo>
                    <a:cubicBezTo>
                      <a:pt x="24089" y="33351"/>
                      <a:pt x="26359" y="34271"/>
                      <a:pt x="28902" y="35268"/>
                    </a:cubicBezTo>
                    <a:cubicBezTo>
                      <a:pt x="32016" y="36440"/>
                      <a:pt x="35075" y="37788"/>
                      <a:pt x="38046" y="39277"/>
                    </a:cubicBezTo>
                    <a:cubicBezTo>
                      <a:pt x="40536" y="40515"/>
                      <a:pt x="42860" y="42082"/>
                      <a:pt x="44943" y="43922"/>
                    </a:cubicBezTo>
                    <a:cubicBezTo>
                      <a:pt x="46796" y="45587"/>
                      <a:pt x="48287" y="47603"/>
                      <a:pt x="49329" y="49870"/>
                    </a:cubicBezTo>
                    <a:cubicBezTo>
                      <a:pt x="50403" y="52401"/>
                      <a:pt x="50919" y="55139"/>
                      <a:pt x="50853" y="57889"/>
                    </a:cubicBezTo>
                    <a:cubicBezTo>
                      <a:pt x="50930" y="61340"/>
                      <a:pt x="50075" y="64747"/>
                      <a:pt x="48353" y="67748"/>
                    </a:cubicBezTo>
                    <a:cubicBezTo>
                      <a:pt x="46665" y="70542"/>
                      <a:pt x="44373" y="72930"/>
                      <a:pt x="41643" y="74715"/>
                    </a:cubicBezTo>
                    <a:cubicBezTo>
                      <a:pt x="38683" y="76632"/>
                      <a:pt x="35404" y="78023"/>
                      <a:pt x="31972" y="78834"/>
                    </a:cubicBezTo>
                    <a:cubicBezTo>
                      <a:pt x="28222" y="79743"/>
                      <a:pt x="24363" y="80203"/>
                      <a:pt x="20503" y="80182"/>
                    </a:cubicBezTo>
                    <a:cubicBezTo>
                      <a:pt x="13399" y="80357"/>
                      <a:pt x="6360" y="78801"/>
                      <a:pt x="0" y="75635"/>
                    </a:cubicBezTo>
                    <a:close/>
                  </a:path>
                </a:pathLst>
              </a:custGeom>
              <a:solidFill>
                <a:srgbClr val="2F2F2F"/>
              </a:solidFill>
              <a:ln w="1095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698C3ACC-55ED-8100-84C4-5F975B7E2712}"/>
                  </a:ext>
                </a:extLst>
              </p:cNvPr>
              <p:cNvSpPr/>
              <p:nvPr/>
            </p:nvSpPr>
            <p:spPr>
              <a:xfrm>
                <a:off x="4031545" y="4587298"/>
                <a:ext cx="72474" cy="112784"/>
              </a:xfrm>
              <a:custGeom>
                <a:avLst/>
                <a:gdLst>
                  <a:gd name="connsiteX0" fmla="*/ 72475 w 72474"/>
                  <a:gd name="connsiteY0" fmla="*/ 0 h 112784"/>
                  <a:gd name="connsiteX1" fmla="*/ 37169 w 72474"/>
                  <a:gd name="connsiteY1" fmla="*/ 88961 h 112784"/>
                  <a:gd name="connsiteX2" fmla="*/ 10647 w 72474"/>
                  <a:gd name="connsiteY2" fmla="*/ 112776 h 112784"/>
                  <a:gd name="connsiteX3" fmla="*/ 2621 w 72474"/>
                  <a:gd name="connsiteY3" fmla="*/ 111801 h 112784"/>
                  <a:gd name="connsiteX4" fmla="*/ 2621 w 72474"/>
                  <a:gd name="connsiteY4" fmla="*/ 100847 h 112784"/>
                  <a:gd name="connsiteX5" fmla="*/ 9890 w 72474"/>
                  <a:gd name="connsiteY5" fmla="*/ 102194 h 112784"/>
                  <a:gd name="connsiteX6" fmla="*/ 23837 w 72474"/>
                  <a:gd name="connsiteY6" fmla="*/ 91108 h 112784"/>
                  <a:gd name="connsiteX7" fmla="*/ 29977 w 72474"/>
                  <a:gd name="connsiteY7" fmla="*/ 76583 h 112784"/>
                  <a:gd name="connsiteX8" fmla="*/ 0 w 72474"/>
                  <a:gd name="connsiteY8" fmla="*/ 55 h 112784"/>
                  <a:gd name="connsiteX9" fmla="*/ 13640 w 72474"/>
                  <a:gd name="connsiteY9" fmla="*/ 55 h 112784"/>
                  <a:gd name="connsiteX10" fmla="*/ 34406 w 72474"/>
                  <a:gd name="connsiteY10" fmla="*/ 59066 h 112784"/>
                  <a:gd name="connsiteX11" fmla="*/ 35974 w 72474"/>
                  <a:gd name="connsiteY11" fmla="*/ 64905 h 112784"/>
                  <a:gd name="connsiteX12" fmla="*/ 36424 w 72474"/>
                  <a:gd name="connsiteY12" fmla="*/ 64905 h 112784"/>
                  <a:gd name="connsiteX13" fmla="*/ 37926 w 72474"/>
                  <a:gd name="connsiteY13" fmla="*/ 59209 h 112784"/>
                  <a:gd name="connsiteX14" fmla="*/ 59734 w 72474"/>
                  <a:gd name="connsiteY14" fmla="*/ 55 h 11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74" h="112784">
                    <a:moveTo>
                      <a:pt x="72475" y="0"/>
                    </a:moveTo>
                    <a:lnTo>
                      <a:pt x="37169" y="88961"/>
                    </a:lnTo>
                    <a:cubicBezTo>
                      <a:pt x="30876" y="104834"/>
                      <a:pt x="22039" y="112765"/>
                      <a:pt x="10647" y="112776"/>
                    </a:cubicBezTo>
                    <a:cubicBezTo>
                      <a:pt x="7938" y="112842"/>
                      <a:pt x="5230" y="112513"/>
                      <a:pt x="2621" y="111801"/>
                    </a:cubicBezTo>
                    <a:lnTo>
                      <a:pt x="2621" y="100847"/>
                    </a:lnTo>
                    <a:cubicBezTo>
                      <a:pt x="4956" y="101690"/>
                      <a:pt x="7412" y="102139"/>
                      <a:pt x="9890" y="102194"/>
                    </a:cubicBezTo>
                    <a:cubicBezTo>
                      <a:pt x="16458" y="101931"/>
                      <a:pt x="22104" y="97440"/>
                      <a:pt x="23837" y="91108"/>
                    </a:cubicBezTo>
                    <a:lnTo>
                      <a:pt x="29977" y="76583"/>
                    </a:lnTo>
                    <a:lnTo>
                      <a:pt x="0" y="55"/>
                    </a:lnTo>
                    <a:lnTo>
                      <a:pt x="13640" y="55"/>
                    </a:lnTo>
                    <a:lnTo>
                      <a:pt x="34406" y="59066"/>
                    </a:lnTo>
                    <a:cubicBezTo>
                      <a:pt x="34648" y="59800"/>
                      <a:pt x="35174" y="61739"/>
                      <a:pt x="35974" y="64905"/>
                    </a:cubicBezTo>
                    <a:lnTo>
                      <a:pt x="36424" y="64905"/>
                    </a:lnTo>
                    <a:cubicBezTo>
                      <a:pt x="36676" y="63700"/>
                      <a:pt x="37169" y="61805"/>
                      <a:pt x="37926" y="59209"/>
                    </a:cubicBezTo>
                    <a:lnTo>
                      <a:pt x="59734" y="55"/>
                    </a:lnTo>
                    <a:close/>
                  </a:path>
                </a:pathLst>
              </a:custGeom>
              <a:solidFill>
                <a:srgbClr val="2F2F2F"/>
              </a:solidFill>
              <a:ln w="1095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08074AA6-EB1D-6802-1BBA-1A247B41B5C4}"/>
                  </a:ext>
                </a:extLst>
              </p:cNvPr>
              <p:cNvSpPr/>
              <p:nvPr/>
            </p:nvSpPr>
            <p:spPr>
              <a:xfrm>
                <a:off x="4112572" y="4585572"/>
                <a:ext cx="50946" cy="80198"/>
              </a:xfrm>
              <a:custGeom>
                <a:avLst/>
                <a:gdLst>
                  <a:gd name="connsiteX0" fmla="*/ 0 w 50946"/>
                  <a:gd name="connsiteY0" fmla="*/ 75635 h 80198"/>
                  <a:gd name="connsiteX1" fmla="*/ 0 w 50946"/>
                  <a:gd name="connsiteY1" fmla="*/ 62490 h 80198"/>
                  <a:gd name="connsiteX2" fmla="*/ 22104 w 50946"/>
                  <a:gd name="connsiteY2" fmla="*/ 69906 h 80198"/>
                  <a:gd name="connsiteX3" fmla="*/ 38298 w 50946"/>
                  <a:gd name="connsiteY3" fmla="*/ 59116 h 80198"/>
                  <a:gd name="connsiteX4" fmla="*/ 36906 w 50946"/>
                  <a:gd name="connsiteY4" fmla="*/ 53913 h 80198"/>
                  <a:gd name="connsiteX5" fmla="*/ 33156 w 50946"/>
                  <a:gd name="connsiteY5" fmla="*/ 50133 h 80198"/>
                  <a:gd name="connsiteX6" fmla="*/ 27608 w 50946"/>
                  <a:gd name="connsiteY6" fmla="*/ 47176 h 80198"/>
                  <a:gd name="connsiteX7" fmla="*/ 20756 w 50946"/>
                  <a:gd name="connsiteY7" fmla="*/ 44437 h 80198"/>
                  <a:gd name="connsiteX8" fmla="*/ 11798 w 50946"/>
                  <a:gd name="connsiteY8" fmla="*/ 40362 h 80198"/>
                  <a:gd name="connsiteX9" fmla="*/ 5351 w 50946"/>
                  <a:gd name="connsiteY9" fmla="*/ 35717 h 80198"/>
                  <a:gd name="connsiteX10" fmla="*/ 1447 w 50946"/>
                  <a:gd name="connsiteY10" fmla="*/ 29835 h 80198"/>
                  <a:gd name="connsiteX11" fmla="*/ 143 w 50946"/>
                  <a:gd name="connsiteY11" fmla="*/ 22167 h 80198"/>
                  <a:gd name="connsiteX12" fmla="*/ 2620 w 50946"/>
                  <a:gd name="connsiteY12" fmla="*/ 12625 h 80198"/>
                  <a:gd name="connsiteX13" fmla="*/ 9199 w 50946"/>
                  <a:gd name="connsiteY13" fmla="*/ 5658 h 80198"/>
                  <a:gd name="connsiteX14" fmla="*/ 18606 w 50946"/>
                  <a:gd name="connsiteY14" fmla="*/ 1430 h 80198"/>
                  <a:gd name="connsiteX15" fmla="*/ 29571 w 50946"/>
                  <a:gd name="connsiteY15" fmla="*/ 6 h 80198"/>
                  <a:gd name="connsiteX16" fmla="*/ 47410 w 50946"/>
                  <a:gd name="connsiteY16" fmla="*/ 3445 h 80198"/>
                  <a:gd name="connsiteX17" fmla="*/ 47410 w 50946"/>
                  <a:gd name="connsiteY17" fmla="*/ 15813 h 80198"/>
                  <a:gd name="connsiteX18" fmla="*/ 27915 w 50946"/>
                  <a:gd name="connsiteY18" fmla="*/ 10270 h 80198"/>
                  <a:gd name="connsiteX19" fmla="*/ 21699 w 50946"/>
                  <a:gd name="connsiteY19" fmla="*/ 11059 h 80198"/>
                  <a:gd name="connsiteX20" fmla="*/ 16940 w 50946"/>
                  <a:gd name="connsiteY20" fmla="*/ 13250 h 80198"/>
                  <a:gd name="connsiteX21" fmla="*/ 13859 w 50946"/>
                  <a:gd name="connsiteY21" fmla="*/ 16656 h 80198"/>
                  <a:gd name="connsiteX22" fmla="*/ 12763 w 50946"/>
                  <a:gd name="connsiteY22" fmla="*/ 21038 h 80198"/>
                  <a:gd name="connsiteX23" fmla="*/ 13859 w 50946"/>
                  <a:gd name="connsiteY23" fmla="*/ 26055 h 80198"/>
                  <a:gd name="connsiteX24" fmla="*/ 17050 w 50946"/>
                  <a:gd name="connsiteY24" fmla="*/ 29660 h 80198"/>
                  <a:gd name="connsiteX25" fmla="*/ 22148 w 50946"/>
                  <a:gd name="connsiteY25" fmla="*/ 32497 h 80198"/>
                  <a:gd name="connsiteX26" fmla="*/ 28968 w 50946"/>
                  <a:gd name="connsiteY26" fmla="*/ 35268 h 80198"/>
                  <a:gd name="connsiteX27" fmla="*/ 38112 w 50946"/>
                  <a:gd name="connsiteY27" fmla="*/ 39277 h 80198"/>
                  <a:gd name="connsiteX28" fmla="*/ 45009 w 50946"/>
                  <a:gd name="connsiteY28" fmla="*/ 43922 h 80198"/>
                  <a:gd name="connsiteX29" fmla="*/ 49395 w 50946"/>
                  <a:gd name="connsiteY29" fmla="*/ 49870 h 80198"/>
                  <a:gd name="connsiteX30" fmla="*/ 50941 w 50946"/>
                  <a:gd name="connsiteY30" fmla="*/ 57889 h 80198"/>
                  <a:gd name="connsiteX31" fmla="*/ 48430 w 50946"/>
                  <a:gd name="connsiteY31" fmla="*/ 67748 h 80198"/>
                  <a:gd name="connsiteX32" fmla="*/ 41719 w 50946"/>
                  <a:gd name="connsiteY32" fmla="*/ 74715 h 80198"/>
                  <a:gd name="connsiteX33" fmla="*/ 32049 w 50946"/>
                  <a:gd name="connsiteY33" fmla="*/ 78834 h 80198"/>
                  <a:gd name="connsiteX34" fmla="*/ 20591 w 50946"/>
                  <a:gd name="connsiteY34" fmla="*/ 80182 h 80198"/>
                  <a:gd name="connsiteX35" fmla="*/ 0 w 50946"/>
                  <a:gd name="connsiteY35" fmla="*/ 75635 h 8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946" h="80198">
                    <a:moveTo>
                      <a:pt x="0" y="75635"/>
                    </a:moveTo>
                    <a:lnTo>
                      <a:pt x="0" y="62490"/>
                    </a:lnTo>
                    <a:cubicBezTo>
                      <a:pt x="6348" y="67321"/>
                      <a:pt x="14122" y="69928"/>
                      <a:pt x="22104" y="69906"/>
                    </a:cubicBezTo>
                    <a:cubicBezTo>
                      <a:pt x="32893" y="69906"/>
                      <a:pt x="38288" y="66313"/>
                      <a:pt x="38298" y="59116"/>
                    </a:cubicBezTo>
                    <a:cubicBezTo>
                      <a:pt x="38353" y="57287"/>
                      <a:pt x="37871" y="55468"/>
                      <a:pt x="36906" y="53913"/>
                    </a:cubicBezTo>
                    <a:cubicBezTo>
                      <a:pt x="35908" y="52423"/>
                      <a:pt x="34636" y="51141"/>
                      <a:pt x="33156" y="50133"/>
                    </a:cubicBezTo>
                    <a:cubicBezTo>
                      <a:pt x="31424" y="48950"/>
                      <a:pt x="29560" y="47953"/>
                      <a:pt x="27608" y="47176"/>
                    </a:cubicBezTo>
                    <a:cubicBezTo>
                      <a:pt x="25492" y="46299"/>
                      <a:pt x="23222" y="45390"/>
                      <a:pt x="20756" y="44437"/>
                    </a:cubicBezTo>
                    <a:cubicBezTo>
                      <a:pt x="17696" y="43243"/>
                      <a:pt x="14703" y="41885"/>
                      <a:pt x="11798" y="40362"/>
                    </a:cubicBezTo>
                    <a:cubicBezTo>
                      <a:pt x="9429" y="39135"/>
                      <a:pt x="7258" y="37568"/>
                      <a:pt x="5351" y="35717"/>
                    </a:cubicBezTo>
                    <a:cubicBezTo>
                      <a:pt x="3662" y="34041"/>
                      <a:pt x="2335" y="32047"/>
                      <a:pt x="1447" y="29835"/>
                    </a:cubicBezTo>
                    <a:cubicBezTo>
                      <a:pt x="537" y="27381"/>
                      <a:pt x="99" y="24785"/>
                      <a:pt x="143" y="22167"/>
                    </a:cubicBezTo>
                    <a:cubicBezTo>
                      <a:pt x="77" y="18815"/>
                      <a:pt x="932" y="15517"/>
                      <a:pt x="2620" y="12625"/>
                    </a:cubicBezTo>
                    <a:cubicBezTo>
                      <a:pt x="4265" y="9843"/>
                      <a:pt x="6513" y="7466"/>
                      <a:pt x="9199" y="5658"/>
                    </a:cubicBezTo>
                    <a:cubicBezTo>
                      <a:pt x="12072" y="3719"/>
                      <a:pt x="15251" y="2295"/>
                      <a:pt x="18606" y="1430"/>
                    </a:cubicBezTo>
                    <a:cubicBezTo>
                      <a:pt x="22181" y="466"/>
                      <a:pt x="25865" y="-5"/>
                      <a:pt x="29571" y="6"/>
                    </a:cubicBezTo>
                    <a:cubicBezTo>
                      <a:pt x="35689" y="-93"/>
                      <a:pt x="41763" y="1079"/>
                      <a:pt x="47410" y="3445"/>
                    </a:cubicBezTo>
                    <a:lnTo>
                      <a:pt x="47410" y="15813"/>
                    </a:lnTo>
                    <a:cubicBezTo>
                      <a:pt x="41610" y="12077"/>
                      <a:pt x="34823" y="10150"/>
                      <a:pt x="27915" y="10270"/>
                    </a:cubicBezTo>
                    <a:cubicBezTo>
                      <a:pt x="25821" y="10248"/>
                      <a:pt x="23727" y="10511"/>
                      <a:pt x="21699" y="11059"/>
                    </a:cubicBezTo>
                    <a:cubicBezTo>
                      <a:pt x="19999" y="11508"/>
                      <a:pt x="18387" y="12253"/>
                      <a:pt x="16940" y="13250"/>
                    </a:cubicBezTo>
                    <a:cubicBezTo>
                      <a:pt x="15668" y="14137"/>
                      <a:pt x="14615" y="15298"/>
                      <a:pt x="13859" y="16656"/>
                    </a:cubicBezTo>
                    <a:cubicBezTo>
                      <a:pt x="13124" y="18004"/>
                      <a:pt x="12752" y="19505"/>
                      <a:pt x="12763" y="21038"/>
                    </a:cubicBezTo>
                    <a:cubicBezTo>
                      <a:pt x="12708" y="22780"/>
                      <a:pt x="13091" y="24500"/>
                      <a:pt x="13859" y="26055"/>
                    </a:cubicBezTo>
                    <a:cubicBezTo>
                      <a:pt x="14648" y="27480"/>
                      <a:pt x="15734" y="28706"/>
                      <a:pt x="17050" y="29660"/>
                    </a:cubicBezTo>
                    <a:cubicBezTo>
                      <a:pt x="18629" y="30810"/>
                      <a:pt x="20339" y="31763"/>
                      <a:pt x="22148" y="32497"/>
                    </a:cubicBezTo>
                    <a:cubicBezTo>
                      <a:pt x="24144" y="33351"/>
                      <a:pt x="26424" y="34271"/>
                      <a:pt x="28968" y="35268"/>
                    </a:cubicBezTo>
                    <a:cubicBezTo>
                      <a:pt x="32082" y="36451"/>
                      <a:pt x="35130" y="37788"/>
                      <a:pt x="38112" y="39277"/>
                    </a:cubicBezTo>
                    <a:cubicBezTo>
                      <a:pt x="40601" y="40515"/>
                      <a:pt x="42925" y="42082"/>
                      <a:pt x="45009" y="43922"/>
                    </a:cubicBezTo>
                    <a:cubicBezTo>
                      <a:pt x="46873" y="45576"/>
                      <a:pt x="48364" y="47603"/>
                      <a:pt x="49395" y="49870"/>
                    </a:cubicBezTo>
                    <a:cubicBezTo>
                      <a:pt x="50480" y="52401"/>
                      <a:pt x="51006" y="55139"/>
                      <a:pt x="50941" y="57889"/>
                    </a:cubicBezTo>
                    <a:cubicBezTo>
                      <a:pt x="51028" y="61340"/>
                      <a:pt x="50151" y="64758"/>
                      <a:pt x="48430" y="67748"/>
                    </a:cubicBezTo>
                    <a:cubicBezTo>
                      <a:pt x="46752" y="70542"/>
                      <a:pt x="44449" y="72930"/>
                      <a:pt x="41719" y="74715"/>
                    </a:cubicBezTo>
                    <a:cubicBezTo>
                      <a:pt x="38759" y="76632"/>
                      <a:pt x="35481" y="78023"/>
                      <a:pt x="32049" y="78834"/>
                    </a:cubicBezTo>
                    <a:cubicBezTo>
                      <a:pt x="28299" y="79743"/>
                      <a:pt x="24450" y="80192"/>
                      <a:pt x="20591" y="80182"/>
                    </a:cubicBezTo>
                    <a:cubicBezTo>
                      <a:pt x="13453" y="80379"/>
                      <a:pt x="6381" y="78812"/>
                      <a:pt x="0" y="75635"/>
                    </a:cubicBezTo>
                    <a:close/>
                  </a:path>
                </a:pathLst>
              </a:custGeom>
              <a:solidFill>
                <a:srgbClr val="2F2F2F"/>
              </a:solidFill>
              <a:ln w="1095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6BFDAF4C-4F26-18E1-62E5-3D16AE9AE21D}"/>
                  </a:ext>
                </a:extLst>
              </p:cNvPr>
              <p:cNvSpPr/>
              <p:nvPr/>
            </p:nvSpPr>
            <p:spPr>
              <a:xfrm>
                <a:off x="4173622" y="4564611"/>
                <a:ext cx="44789" cy="101034"/>
              </a:xfrm>
              <a:custGeom>
                <a:avLst/>
                <a:gdLst>
                  <a:gd name="connsiteX0" fmla="*/ 44789 w 44789"/>
                  <a:gd name="connsiteY0" fmla="*/ 98612 h 101034"/>
                  <a:gd name="connsiteX1" fmla="*/ 33321 w 44789"/>
                  <a:gd name="connsiteY1" fmla="*/ 101011 h 101034"/>
                  <a:gd name="connsiteX2" fmla="*/ 13157 w 44789"/>
                  <a:gd name="connsiteY2" fmla="*/ 78544 h 101034"/>
                  <a:gd name="connsiteX3" fmla="*/ 13157 w 44789"/>
                  <a:gd name="connsiteY3" fmla="*/ 33170 h 101034"/>
                  <a:gd name="connsiteX4" fmla="*/ 0 w 44789"/>
                  <a:gd name="connsiteY4" fmla="*/ 33170 h 101034"/>
                  <a:gd name="connsiteX5" fmla="*/ 0 w 44789"/>
                  <a:gd name="connsiteY5" fmla="*/ 22687 h 101034"/>
                  <a:gd name="connsiteX6" fmla="*/ 13157 w 44789"/>
                  <a:gd name="connsiteY6" fmla="*/ 22687 h 101034"/>
                  <a:gd name="connsiteX7" fmla="*/ 13157 w 44789"/>
                  <a:gd name="connsiteY7" fmla="*/ 3966 h 101034"/>
                  <a:gd name="connsiteX8" fmla="*/ 25448 w 44789"/>
                  <a:gd name="connsiteY8" fmla="*/ 0 h 101034"/>
                  <a:gd name="connsiteX9" fmla="*/ 25448 w 44789"/>
                  <a:gd name="connsiteY9" fmla="*/ 22687 h 101034"/>
                  <a:gd name="connsiteX10" fmla="*/ 44789 w 44789"/>
                  <a:gd name="connsiteY10" fmla="*/ 22687 h 101034"/>
                  <a:gd name="connsiteX11" fmla="*/ 44789 w 44789"/>
                  <a:gd name="connsiteY11" fmla="*/ 33170 h 101034"/>
                  <a:gd name="connsiteX12" fmla="*/ 25448 w 44789"/>
                  <a:gd name="connsiteY12" fmla="*/ 33170 h 101034"/>
                  <a:gd name="connsiteX13" fmla="*/ 25448 w 44789"/>
                  <a:gd name="connsiteY13" fmla="*/ 76375 h 101034"/>
                  <a:gd name="connsiteX14" fmla="*/ 28069 w 44789"/>
                  <a:gd name="connsiteY14" fmla="*/ 87329 h 101034"/>
                  <a:gd name="connsiteX15" fmla="*/ 36764 w 44789"/>
                  <a:gd name="connsiteY15" fmla="*/ 90615 h 101034"/>
                  <a:gd name="connsiteX16" fmla="*/ 44789 w 44789"/>
                  <a:gd name="connsiteY16" fmla="*/ 88063 h 10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34">
                    <a:moveTo>
                      <a:pt x="44789" y="98612"/>
                    </a:moveTo>
                    <a:cubicBezTo>
                      <a:pt x="41226" y="100354"/>
                      <a:pt x="37279" y="101186"/>
                      <a:pt x="33321" y="101011"/>
                    </a:cubicBezTo>
                    <a:cubicBezTo>
                      <a:pt x="19868" y="101011"/>
                      <a:pt x="13146" y="93518"/>
                      <a:pt x="13157" y="78544"/>
                    </a:cubicBezTo>
                    <a:lnTo>
                      <a:pt x="13157" y="33170"/>
                    </a:lnTo>
                    <a:lnTo>
                      <a:pt x="0" y="33170"/>
                    </a:lnTo>
                    <a:lnTo>
                      <a:pt x="0" y="22687"/>
                    </a:lnTo>
                    <a:lnTo>
                      <a:pt x="13157" y="22687"/>
                    </a:lnTo>
                    <a:lnTo>
                      <a:pt x="13157" y="3966"/>
                    </a:lnTo>
                    <a:lnTo>
                      <a:pt x="25448" y="0"/>
                    </a:lnTo>
                    <a:lnTo>
                      <a:pt x="25448" y="22687"/>
                    </a:lnTo>
                    <a:lnTo>
                      <a:pt x="44789" y="22687"/>
                    </a:lnTo>
                    <a:lnTo>
                      <a:pt x="44789" y="33170"/>
                    </a:lnTo>
                    <a:lnTo>
                      <a:pt x="25448" y="33170"/>
                    </a:lnTo>
                    <a:lnTo>
                      <a:pt x="25448" y="76375"/>
                    </a:lnTo>
                    <a:cubicBezTo>
                      <a:pt x="25119" y="80209"/>
                      <a:pt x="26040" y="84054"/>
                      <a:pt x="28069" y="87329"/>
                    </a:cubicBezTo>
                    <a:cubicBezTo>
                      <a:pt x="30295" y="89717"/>
                      <a:pt x="33507" y="90933"/>
                      <a:pt x="36764" y="90615"/>
                    </a:cubicBezTo>
                    <a:cubicBezTo>
                      <a:pt x="39647" y="90681"/>
                      <a:pt x="42476" y="89783"/>
                      <a:pt x="44789" y="88063"/>
                    </a:cubicBezTo>
                    <a:close/>
                  </a:path>
                </a:pathLst>
              </a:custGeom>
              <a:solidFill>
                <a:srgbClr val="2F2F2F"/>
              </a:solidFill>
              <a:ln w="1095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E784E92-C737-29D0-1A9A-6B9857B1FC23}"/>
                  </a:ext>
                </a:extLst>
              </p:cNvPr>
              <p:cNvSpPr/>
              <p:nvPr/>
            </p:nvSpPr>
            <p:spPr>
              <a:xfrm>
                <a:off x="4228063" y="4585454"/>
                <a:ext cx="67083" cy="80373"/>
              </a:xfrm>
              <a:custGeom>
                <a:avLst/>
                <a:gdLst>
                  <a:gd name="connsiteX0" fmla="*/ 67022 w 67083"/>
                  <a:gd name="connsiteY0" fmla="*/ 43251 h 80373"/>
                  <a:gd name="connsiteX1" fmla="*/ 12836 w 67083"/>
                  <a:gd name="connsiteY1" fmla="*/ 43251 h 80373"/>
                  <a:gd name="connsiteX2" fmla="*/ 19733 w 67083"/>
                  <a:gd name="connsiteY2" fmla="*/ 63024 h 80373"/>
                  <a:gd name="connsiteX3" fmla="*/ 37868 w 67083"/>
                  <a:gd name="connsiteY3" fmla="*/ 69991 h 80373"/>
                  <a:gd name="connsiteX4" fmla="*/ 61705 w 67083"/>
                  <a:gd name="connsiteY4" fmla="*/ 61447 h 80373"/>
                  <a:gd name="connsiteX5" fmla="*/ 61705 w 67083"/>
                  <a:gd name="connsiteY5" fmla="*/ 72982 h 80373"/>
                  <a:gd name="connsiteX6" fmla="*/ 34941 w 67083"/>
                  <a:gd name="connsiteY6" fmla="*/ 80321 h 80373"/>
                  <a:gd name="connsiteX7" fmla="*/ 9382 w 67083"/>
                  <a:gd name="connsiteY7" fmla="*/ 69871 h 80373"/>
                  <a:gd name="connsiteX8" fmla="*/ 85 w 67083"/>
                  <a:gd name="connsiteY8" fmla="*/ 40480 h 80373"/>
                  <a:gd name="connsiteX9" fmla="*/ 10238 w 67083"/>
                  <a:gd name="connsiteY9" fmla="*/ 11319 h 80373"/>
                  <a:gd name="connsiteX10" fmla="*/ 35456 w 67083"/>
                  <a:gd name="connsiteY10" fmla="*/ 47 h 80373"/>
                  <a:gd name="connsiteX11" fmla="*/ 58766 w 67083"/>
                  <a:gd name="connsiteY11" fmla="*/ 9774 h 80373"/>
                  <a:gd name="connsiteX12" fmla="*/ 67011 w 67083"/>
                  <a:gd name="connsiteY12" fmla="*/ 36810 h 80373"/>
                  <a:gd name="connsiteX13" fmla="*/ 54435 w 67083"/>
                  <a:gd name="connsiteY13" fmla="*/ 32845 h 80373"/>
                  <a:gd name="connsiteX14" fmla="*/ 49293 w 67083"/>
                  <a:gd name="connsiteY14" fmla="*/ 16292 h 80373"/>
                  <a:gd name="connsiteX15" fmla="*/ 35247 w 67083"/>
                  <a:gd name="connsiteY15" fmla="*/ 10377 h 80373"/>
                  <a:gd name="connsiteX16" fmla="*/ 20479 w 67083"/>
                  <a:gd name="connsiteY16" fmla="*/ 16588 h 80373"/>
                  <a:gd name="connsiteX17" fmla="*/ 12979 w 67083"/>
                  <a:gd name="connsiteY17" fmla="*/ 32845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3" h="80373">
                    <a:moveTo>
                      <a:pt x="67022" y="43251"/>
                    </a:moveTo>
                    <a:lnTo>
                      <a:pt x="12836" y="43251"/>
                    </a:lnTo>
                    <a:cubicBezTo>
                      <a:pt x="12551" y="50481"/>
                      <a:pt x="15018" y="57547"/>
                      <a:pt x="19733" y="63024"/>
                    </a:cubicBezTo>
                    <a:cubicBezTo>
                      <a:pt x="24503" y="67822"/>
                      <a:pt x="31103" y="70364"/>
                      <a:pt x="37868" y="69991"/>
                    </a:cubicBezTo>
                    <a:cubicBezTo>
                      <a:pt x="46563" y="69969"/>
                      <a:pt x="54984" y="66957"/>
                      <a:pt x="61705" y="61447"/>
                    </a:cubicBezTo>
                    <a:lnTo>
                      <a:pt x="61705" y="72982"/>
                    </a:lnTo>
                    <a:cubicBezTo>
                      <a:pt x="53788" y="78218"/>
                      <a:pt x="44414" y="80781"/>
                      <a:pt x="34941" y="80321"/>
                    </a:cubicBezTo>
                    <a:cubicBezTo>
                      <a:pt x="25292" y="80814"/>
                      <a:pt x="15917" y="76980"/>
                      <a:pt x="9382" y="69871"/>
                    </a:cubicBezTo>
                    <a:cubicBezTo>
                      <a:pt x="2727" y="61567"/>
                      <a:pt x="-584" y="51095"/>
                      <a:pt x="85" y="40480"/>
                    </a:cubicBezTo>
                    <a:cubicBezTo>
                      <a:pt x="-365" y="29821"/>
                      <a:pt x="3264" y="19392"/>
                      <a:pt x="10238" y="11319"/>
                    </a:cubicBezTo>
                    <a:cubicBezTo>
                      <a:pt x="16553" y="4012"/>
                      <a:pt x="25796" y="-117"/>
                      <a:pt x="35456" y="47"/>
                    </a:cubicBezTo>
                    <a:cubicBezTo>
                      <a:pt x="44304" y="-457"/>
                      <a:pt x="52900" y="3125"/>
                      <a:pt x="58766" y="9774"/>
                    </a:cubicBezTo>
                    <a:cubicBezTo>
                      <a:pt x="64665" y="17508"/>
                      <a:pt x="67593" y="27104"/>
                      <a:pt x="67011" y="36810"/>
                    </a:cubicBezTo>
                    <a:close/>
                    <a:moveTo>
                      <a:pt x="54435" y="32845"/>
                    </a:moveTo>
                    <a:cubicBezTo>
                      <a:pt x="54742" y="26896"/>
                      <a:pt x="52922" y="21025"/>
                      <a:pt x="49293" y="16292"/>
                    </a:cubicBezTo>
                    <a:cubicBezTo>
                      <a:pt x="45763" y="12283"/>
                      <a:pt x="40587" y="10103"/>
                      <a:pt x="35247" y="10377"/>
                    </a:cubicBezTo>
                    <a:cubicBezTo>
                      <a:pt x="29667" y="10278"/>
                      <a:pt x="24305" y="12535"/>
                      <a:pt x="20479" y="16588"/>
                    </a:cubicBezTo>
                    <a:cubicBezTo>
                      <a:pt x="16279" y="21046"/>
                      <a:pt x="13648" y="26754"/>
                      <a:pt x="12979" y="32845"/>
                    </a:cubicBezTo>
                    <a:close/>
                  </a:path>
                </a:pathLst>
              </a:custGeom>
              <a:solidFill>
                <a:srgbClr val="2F2F2F"/>
              </a:solidFill>
              <a:ln w="1095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CEF4B8E-7A85-7735-3A65-BA7C5EDE5F16}"/>
                  </a:ext>
                </a:extLst>
              </p:cNvPr>
              <p:cNvSpPr/>
              <p:nvPr/>
            </p:nvSpPr>
            <p:spPr>
              <a:xfrm>
                <a:off x="4313538" y="4585491"/>
                <a:ext cx="108975" cy="78488"/>
              </a:xfrm>
              <a:custGeom>
                <a:avLst/>
                <a:gdLst>
                  <a:gd name="connsiteX0" fmla="*/ 108975 w 108975"/>
                  <a:gd name="connsiteY0" fmla="*/ 78489 h 78488"/>
                  <a:gd name="connsiteX1" fmla="*/ 96684 w 108975"/>
                  <a:gd name="connsiteY1" fmla="*/ 78489 h 78488"/>
                  <a:gd name="connsiteX2" fmla="*/ 96684 w 108975"/>
                  <a:gd name="connsiteY2" fmla="*/ 34452 h 78488"/>
                  <a:gd name="connsiteX3" fmla="*/ 92748 w 108975"/>
                  <a:gd name="connsiteY3" fmla="*/ 16037 h 78488"/>
                  <a:gd name="connsiteX4" fmla="*/ 79525 w 108975"/>
                  <a:gd name="connsiteY4" fmla="*/ 10341 h 78488"/>
                  <a:gd name="connsiteX5" fmla="*/ 66137 w 108975"/>
                  <a:gd name="connsiteY5" fmla="*/ 17527 h 78488"/>
                  <a:gd name="connsiteX6" fmla="*/ 60655 w 108975"/>
                  <a:gd name="connsiteY6" fmla="*/ 34758 h 78488"/>
                  <a:gd name="connsiteX7" fmla="*/ 60655 w 108975"/>
                  <a:gd name="connsiteY7" fmla="*/ 78489 h 78488"/>
                  <a:gd name="connsiteX8" fmla="*/ 48364 w 108975"/>
                  <a:gd name="connsiteY8" fmla="*/ 78489 h 78488"/>
                  <a:gd name="connsiteX9" fmla="*/ 48364 w 108975"/>
                  <a:gd name="connsiteY9" fmla="*/ 32962 h 78488"/>
                  <a:gd name="connsiteX10" fmla="*/ 30898 w 108975"/>
                  <a:gd name="connsiteY10" fmla="*/ 10341 h 78488"/>
                  <a:gd name="connsiteX11" fmla="*/ 17554 w 108975"/>
                  <a:gd name="connsiteY11" fmla="*/ 17122 h 78488"/>
                  <a:gd name="connsiteX12" fmla="*/ 12313 w 108975"/>
                  <a:gd name="connsiteY12" fmla="*/ 34758 h 78488"/>
                  <a:gd name="connsiteX13" fmla="*/ 12313 w 108975"/>
                  <a:gd name="connsiteY13" fmla="*/ 78489 h 78488"/>
                  <a:gd name="connsiteX14" fmla="*/ 0 w 108975"/>
                  <a:gd name="connsiteY14" fmla="*/ 78489 h 78488"/>
                  <a:gd name="connsiteX15" fmla="*/ 0 w 108975"/>
                  <a:gd name="connsiteY15" fmla="*/ 1807 h 78488"/>
                  <a:gd name="connsiteX16" fmla="*/ 12291 w 108975"/>
                  <a:gd name="connsiteY16" fmla="*/ 1807 h 78488"/>
                  <a:gd name="connsiteX17" fmla="*/ 12291 w 108975"/>
                  <a:gd name="connsiteY17" fmla="*/ 13934 h 78488"/>
                  <a:gd name="connsiteX18" fmla="*/ 12587 w 108975"/>
                  <a:gd name="connsiteY18" fmla="*/ 13934 h 78488"/>
                  <a:gd name="connsiteX19" fmla="*/ 36424 w 108975"/>
                  <a:gd name="connsiteY19" fmla="*/ 11 h 78488"/>
                  <a:gd name="connsiteX20" fmla="*/ 58155 w 108975"/>
                  <a:gd name="connsiteY20" fmla="*/ 15884 h 78488"/>
                  <a:gd name="connsiteX21" fmla="*/ 83647 w 108975"/>
                  <a:gd name="connsiteY21" fmla="*/ 11 h 78488"/>
                  <a:gd name="connsiteX22" fmla="*/ 108975 w 108975"/>
                  <a:gd name="connsiteY22" fmla="*/ 31231 h 7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975" h="78488">
                    <a:moveTo>
                      <a:pt x="108975" y="78489"/>
                    </a:moveTo>
                    <a:lnTo>
                      <a:pt x="96684" y="78489"/>
                    </a:lnTo>
                    <a:lnTo>
                      <a:pt x="96684" y="34452"/>
                    </a:lnTo>
                    <a:cubicBezTo>
                      <a:pt x="97177" y="28065"/>
                      <a:pt x="95807" y="21668"/>
                      <a:pt x="92748" y="16037"/>
                    </a:cubicBezTo>
                    <a:cubicBezTo>
                      <a:pt x="89612" y="11995"/>
                      <a:pt x="84623" y="9848"/>
                      <a:pt x="79525" y="10341"/>
                    </a:cubicBezTo>
                    <a:cubicBezTo>
                      <a:pt x="74152" y="10406"/>
                      <a:pt x="69164" y="13090"/>
                      <a:pt x="66137" y="17527"/>
                    </a:cubicBezTo>
                    <a:cubicBezTo>
                      <a:pt x="62421" y="22489"/>
                      <a:pt x="60491" y="28558"/>
                      <a:pt x="60655" y="34758"/>
                    </a:cubicBezTo>
                    <a:lnTo>
                      <a:pt x="60655" y="78489"/>
                    </a:lnTo>
                    <a:lnTo>
                      <a:pt x="48364" y="78489"/>
                    </a:lnTo>
                    <a:lnTo>
                      <a:pt x="48364" y="32962"/>
                    </a:lnTo>
                    <a:cubicBezTo>
                      <a:pt x="48364" y="17877"/>
                      <a:pt x="42542" y="10341"/>
                      <a:pt x="30898" y="10341"/>
                    </a:cubicBezTo>
                    <a:cubicBezTo>
                      <a:pt x="25613" y="10286"/>
                      <a:pt x="20624" y="12816"/>
                      <a:pt x="17554" y="17122"/>
                    </a:cubicBezTo>
                    <a:cubicBezTo>
                      <a:pt x="13870" y="22248"/>
                      <a:pt x="12017" y="28460"/>
                      <a:pt x="12313" y="34758"/>
                    </a:cubicBezTo>
                    <a:lnTo>
                      <a:pt x="12313" y="78489"/>
                    </a:lnTo>
                    <a:lnTo>
                      <a:pt x="0" y="78489"/>
                    </a:lnTo>
                    <a:lnTo>
                      <a:pt x="0" y="1807"/>
                    </a:lnTo>
                    <a:lnTo>
                      <a:pt x="12291" y="1807"/>
                    </a:lnTo>
                    <a:lnTo>
                      <a:pt x="12291" y="13934"/>
                    </a:lnTo>
                    <a:lnTo>
                      <a:pt x="12587" y="13934"/>
                    </a:lnTo>
                    <a:cubicBezTo>
                      <a:pt x="17214" y="5126"/>
                      <a:pt x="26468" y="-274"/>
                      <a:pt x="36424" y="11"/>
                    </a:cubicBezTo>
                    <a:cubicBezTo>
                      <a:pt x="46423" y="-208"/>
                      <a:pt x="55327" y="6298"/>
                      <a:pt x="58155" y="15884"/>
                    </a:cubicBezTo>
                    <a:cubicBezTo>
                      <a:pt x="62738" y="6003"/>
                      <a:pt x="72749" y="-230"/>
                      <a:pt x="83647" y="11"/>
                    </a:cubicBezTo>
                    <a:cubicBezTo>
                      <a:pt x="100533" y="11"/>
                      <a:pt x="108975" y="10417"/>
                      <a:pt x="108975" y="31231"/>
                    </a:cubicBezTo>
                    <a:close/>
                  </a:path>
                </a:pathLst>
              </a:custGeom>
              <a:solidFill>
                <a:srgbClr val="2F2F2F"/>
              </a:solidFill>
              <a:ln w="1095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ABBA7FE7-CB32-5068-6448-91E643D2CBDA}"/>
                  </a:ext>
                </a:extLst>
              </p:cNvPr>
              <p:cNvSpPr/>
              <p:nvPr/>
            </p:nvSpPr>
            <p:spPr>
              <a:xfrm>
                <a:off x="3256955" y="4887374"/>
                <a:ext cx="65783" cy="107430"/>
              </a:xfrm>
              <a:custGeom>
                <a:avLst/>
                <a:gdLst>
                  <a:gd name="connsiteX0" fmla="*/ 12598 w 65783"/>
                  <a:gd name="connsiteY0" fmla="*/ 66833 h 107430"/>
                  <a:gd name="connsiteX1" fmla="*/ 12598 w 65783"/>
                  <a:gd name="connsiteY1" fmla="*/ 107430 h 107430"/>
                  <a:gd name="connsiteX2" fmla="*/ 0 w 65783"/>
                  <a:gd name="connsiteY2" fmla="*/ 107430 h 107430"/>
                  <a:gd name="connsiteX3" fmla="*/ 0 w 65783"/>
                  <a:gd name="connsiteY3" fmla="*/ 76 h 107430"/>
                  <a:gd name="connsiteX4" fmla="*/ 29538 w 65783"/>
                  <a:gd name="connsiteY4" fmla="*/ 76 h 107430"/>
                  <a:gd name="connsiteX5" fmla="*/ 56258 w 65783"/>
                  <a:gd name="connsiteY5" fmla="*/ 8456 h 107430"/>
                  <a:gd name="connsiteX6" fmla="*/ 65731 w 65783"/>
                  <a:gd name="connsiteY6" fmla="*/ 32129 h 107430"/>
                  <a:gd name="connsiteX7" fmla="*/ 55206 w 65783"/>
                  <a:gd name="connsiteY7" fmla="*/ 57138 h 107430"/>
                  <a:gd name="connsiteX8" fmla="*/ 26764 w 65783"/>
                  <a:gd name="connsiteY8" fmla="*/ 66866 h 107430"/>
                  <a:gd name="connsiteX9" fmla="*/ 12598 w 65783"/>
                  <a:gd name="connsiteY9" fmla="*/ 11425 h 107430"/>
                  <a:gd name="connsiteX10" fmla="*/ 12598 w 65783"/>
                  <a:gd name="connsiteY10" fmla="*/ 55451 h 107430"/>
                  <a:gd name="connsiteX11" fmla="*/ 25755 w 65783"/>
                  <a:gd name="connsiteY11" fmla="*/ 55451 h 107430"/>
                  <a:gd name="connsiteX12" fmla="*/ 45656 w 65783"/>
                  <a:gd name="connsiteY12" fmla="*/ 49503 h 107430"/>
                  <a:gd name="connsiteX13" fmla="*/ 52508 w 65783"/>
                  <a:gd name="connsiteY13" fmla="*/ 32688 h 107430"/>
                  <a:gd name="connsiteX14" fmla="*/ 27290 w 65783"/>
                  <a:gd name="connsiteY14" fmla="*/ 11425 h 10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83" h="107430">
                    <a:moveTo>
                      <a:pt x="12598" y="66833"/>
                    </a:moveTo>
                    <a:lnTo>
                      <a:pt x="12598" y="107430"/>
                    </a:lnTo>
                    <a:lnTo>
                      <a:pt x="0" y="107430"/>
                    </a:lnTo>
                    <a:lnTo>
                      <a:pt x="0" y="76"/>
                    </a:lnTo>
                    <a:lnTo>
                      <a:pt x="29538" y="76"/>
                    </a:lnTo>
                    <a:cubicBezTo>
                      <a:pt x="39176" y="-526"/>
                      <a:pt x="48693" y="2453"/>
                      <a:pt x="56258" y="8456"/>
                    </a:cubicBezTo>
                    <a:cubicBezTo>
                      <a:pt x="62782" y="14547"/>
                      <a:pt x="66258" y="23223"/>
                      <a:pt x="65731" y="32129"/>
                    </a:cubicBezTo>
                    <a:cubicBezTo>
                      <a:pt x="66028" y="41594"/>
                      <a:pt x="62190" y="50730"/>
                      <a:pt x="55206" y="57138"/>
                    </a:cubicBezTo>
                    <a:cubicBezTo>
                      <a:pt x="47333" y="63930"/>
                      <a:pt x="37147" y="67413"/>
                      <a:pt x="26764" y="66866"/>
                    </a:cubicBezTo>
                    <a:close/>
                    <a:moveTo>
                      <a:pt x="12598" y="11425"/>
                    </a:moveTo>
                    <a:lnTo>
                      <a:pt x="12598" y="55451"/>
                    </a:lnTo>
                    <a:lnTo>
                      <a:pt x="25755" y="55451"/>
                    </a:lnTo>
                    <a:cubicBezTo>
                      <a:pt x="32893" y="55944"/>
                      <a:pt x="39965" y="53830"/>
                      <a:pt x="45656" y="49503"/>
                    </a:cubicBezTo>
                    <a:cubicBezTo>
                      <a:pt x="50359" y="45219"/>
                      <a:pt x="52881" y="39041"/>
                      <a:pt x="52508" y="32688"/>
                    </a:cubicBezTo>
                    <a:cubicBezTo>
                      <a:pt x="52508" y="18513"/>
                      <a:pt x="44099" y="11425"/>
                      <a:pt x="27290" y="11425"/>
                    </a:cubicBezTo>
                    <a:close/>
                  </a:path>
                </a:pathLst>
              </a:custGeom>
              <a:solidFill>
                <a:srgbClr val="2F2F2F"/>
              </a:solidFill>
              <a:ln w="1095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43688FC-23C5-2A62-82F5-8326BF82F1F7}"/>
                  </a:ext>
                </a:extLst>
              </p:cNvPr>
              <p:cNvSpPr/>
              <p:nvPr/>
            </p:nvSpPr>
            <p:spPr>
              <a:xfrm>
                <a:off x="3338913" y="4881272"/>
                <a:ext cx="63746" cy="113532"/>
              </a:xfrm>
              <a:custGeom>
                <a:avLst/>
                <a:gdLst>
                  <a:gd name="connsiteX0" fmla="*/ 63714 w 63746"/>
                  <a:gd name="connsiteY0" fmla="*/ 113532 h 113532"/>
                  <a:gd name="connsiteX1" fmla="*/ 51412 w 63746"/>
                  <a:gd name="connsiteY1" fmla="*/ 113532 h 113532"/>
                  <a:gd name="connsiteX2" fmla="*/ 51412 w 63746"/>
                  <a:gd name="connsiteY2" fmla="*/ 69342 h 113532"/>
                  <a:gd name="connsiteX3" fmla="*/ 33573 w 63746"/>
                  <a:gd name="connsiteY3" fmla="*/ 45384 h 113532"/>
                  <a:gd name="connsiteX4" fmla="*/ 18442 w 63746"/>
                  <a:gd name="connsiteY4" fmla="*/ 52308 h 113532"/>
                  <a:gd name="connsiteX5" fmla="*/ 12291 w 63746"/>
                  <a:gd name="connsiteY5" fmla="*/ 70098 h 113532"/>
                  <a:gd name="connsiteX6" fmla="*/ 12291 w 63746"/>
                  <a:gd name="connsiteY6" fmla="*/ 113532 h 113532"/>
                  <a:gd name="connsiteX7" fmla="*/ 0 w 63746"/>
                  <a:gd name="connsiteY7" fmla="*/ 113532 h 113532"/>
                  <a:gd name="connsiteX8" fmla="*/ 0 w 63746"/>
                  <a:gd name="connsiteY8" fmla="*/ 0 h 113532"/>
                  <a:gd name="connsiteX9" fmla="*/ 12291 w 63746"/>
                  <a:gd name="connsiteY9" fmla="*/ 0 h 113532"/>
                  <a:gd name="connsiteX10" fmla="*/ 12291 w 63746"/>
                  <a:gd name="connsiteY10" fmla="*/ 49580 h 113532"/>
                  <a:gd name="connsiteX11" fmla="*/ 12587 w 63746"/>
                  <a:gd name="connsiteY11" fmla="*/ 49580 h 113532"/>
                  <a:gd name="connsiteX12" fmla="*/ 37805 w 63746"/>
                  <a:gd name="connsiteY12" fmla="*/ 35043 h 113532"/>
                  <a:gd name="connsiteX13" fmla="*/ 63747 w 63746"/>
                  <a:gd name="connsiteY13" fmla="*/ 66275 h 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46" h="113532">
                    <a:moveTo>
                      <a:pt x="63714" y="113532"/>
                    </a:moveTo>
                    <a:lnTo>
                      <a:pt x="51412" y="113532"/>
                    </a:lnTo>
                    <a:lnTo>
                      <a:pt x="51412" y="69342"/>
                    </a:lnTo>
                    <a:cubicBezTo>
                      <a:pt x="51412" y="53370"/>
                      <a:pt x="45469" y="45384"/>
                      <a:pt x="33573" y="45384"/>
                    </a:cubicBezTo>
                    <a:cubicBezTo>
                      <a:pt x="27751" y="45308"/>
                      <a:pt x="22192" y="47849"/>
                      <a:pt x="18442" y="52308"/>
                    </a:cubicBezTo>
                    <a:cubicBezTo>
                      <a:pt x="14221" y="57248"/>
                      <a:pt x="12028" y="63602"/>
                      <a:pt x="12291" y="70098"/>
                    </a:cubicBezTo>
                    <a:lnTo>
                      <a:pt x="12291" y="113532"/>
                    </a:lnTo>
                    <a:lnTo>
                      <a:pt x="0" y="113532"/>
                    </a:lnTo>
                    <a:lnTo>
                      <a:pt x="0" y="0"/>
                    </a:lnTo>
                    <a:lnTo>
                      <a:pt x="12291" y="0"/>
                    </a:lnTo>
                    <a:lnTo>
                      <a:pt x="12291" y="49580"/>
                    </a:lnTo>
                    <a:lnTo>
                      <a:pt x="12587" y="49580"/>
                    </a:lnTo>
                    <a:cubicBezTo>
                      <a:pt x="17598" y="40389"/>
                      <a:pt x="27334" y="34781"/>
                      <a:pt x="37805" y="35043"/>
                    </a:cubicBezTo>
                    <a:cubicBezTo>
                      <a:pt x="55096" y="35043"/>
                      <a:pt x="63736" y="45450"/>
                      <a:pt x="63747" y="66275"/>
                    </a:cubicBezTo>
                    <a:close/>
                  </a:path>
                </a:pathLst>
              </a:custGeom>
              <a:solidFill>
                <a:srgbClr val="2F2F2F"/>
              </a:solidFill>
              <a:ln w="1095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65B63A43-51FC-159F-CF69-E860EA06F112}"/>
                  </a:ext>
                </a:extLst>
              </p:cNvPr>
              <p:cNvSpPr/>
              <p:nvPr/>
            </p:nvSpPr>
            <p:spPr>
              <a:xfrm>
                <a:off x="3412254" y="4918123"/>
                <a:ext cx="72485" cy="112773"/>
              </a:xfrm>
              <a:custGeom>
                <a:avLst/>
                <a:gdLst>
                  <a:gd name="connsiteX0" fmla="*/ 72486 w 72485"/>
                  <a:gd name="connsiteY0" fmla="*/ 0 h 112773"/>
                  <a:gd name="connsiteX1" fmla="*/ 37180 w 72485"/>
                  <a:gd name="connsiteY1" fmla="*/ 88961 h 112773"/>
                  <a:gd name="connsiteX2" fmla="*/ 10647 w 72485"/>
                  <a:gd name="connsiteY2" fmla="*/ 112765 h 112773"/>
                  <a:gd name="connsiteX3" fmla="*/ 2632 w 72485"/>
                  <a:gd name="connsiteY3" fmla="*/ 111801 h 112773"/>
                  <a:gd name="connsiteX4" fmla="*/ 2632 w 72485"/>
                  <a:gd name="connsiteY4" fmla="*/ 100847 h 112773"/>
                  <a:gd name="connsiteX5" fmla="*/ 9901 w 72485"/>
                  <a:gd name="connsiteY5" fmla="*/ 102194 h 112773"/>
                  <a:gd name="connsiteX6" fmla="*/ 23837 w 72485"/>
                  <a:gd name="connsiteY6" fmla="*/ 91108 h 112773"/>
                  <a:gd name="connsiteX7" fmla="*/ 29988 w 72485"/>
                  <a:gd name="connsiteY7" fmla="*/ 76583 h 112773"/>
                  <a:gd name="connsiteX8" fmla="*/ 0 w 72485"/>
                  <a:gd name="connsiteY8" fmla="*/ 55 h 112773"/>
                  <a:gd name="connsiteX9" fmla="*/ 13651 w 72485"/>
                  <a:gd name="connsiteY9" fmla="*/ 55 h 112773"/>
                  <a:gd name="connsiteX10" fmla="*/ 34406 w 72485"/>
                  <a:gd name="connsiteY10" fmla="*/ 59055 h 112773"/>
                  <a:gd name="connsiteX11" fmla="*/ 35985 w 72485"/>
                  <a:gd name="connsiteY11" fmla="*/ 64894 h 112773"/>
                  <a:gd name="connsiteX12" fmla="*/ 36435 w 72485"/>
                  <a:gd name="connsiteY12" fmla="*/ 64894 h 112773"/>
                  <a:gd name="connsiteX13" fmla="*/ 37926 w 72485"/>
                  <a:gd name="connsiteY13" fmla="*/ 59209 h 112773"/>
                  <a:gd name="connsiteX14" fmla="*/ 59745 w 72485"/>
                  <a:gd name="connsiteY14" fmla="*/ 55 h 1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85" h="112773">
                    <a:moveTo>
                      <a:pt x="72486" y="0"/>
                    </a:moveTo>
                    <a:lnTo>
                      <a:pt x="37180" y="88961"/>
                    </a:lnTo>
                    <a:cubicBezTo>
                      <a:pt x="30887" y="104834"/>
                      <a:pt x="22038" y="112765"/>
                      <a:pt x="10647" y="112765"/>
                    </a:cubicBezTo>
                    <a:cubicBezTo>
                      <a:pt x="7938" y="112831"/>
                      <a:pt x="5241" y="112502"/>
                      <a:pt x="2632" y="111801"/>
                    </a:cubicBezTo>
                    <a:lnTo>
                      <a:pt x="2632" y="100847"/>
                    </a:lnTo>
                    <a:cubicBezTo>
                      <a:pt x="4967" y="101690"/>
                      <a:pt x="7423" y="102140"/>
                      <a:pt x="9901" y="102194"/>
                    </a:cubicBezTo>
                    <a:cubicBezTo>
                      <a:pt x="16469" y="101931"/>
                      <a:pt x="22115" y="97440"/>
                      <a:pt x="23837" y="91108"/>
                    </a:cubicBezTo>
                    <a:lnTo>
                      <a:pt x="29988" y="76583"/>
                    </a:lnTo>
                    <a:lnTo>
                      <a:pt x="0" y="55"/>
                    </a:lnTo>
                    <a:lnTo>
                      <a:pt x="13651" y="55"/>
                    </a:lnTo>
                    <a:lnTo>
                      <a:pt x="34406" y="59055"/>
                    </a:lnTo>
                    <a:cubicBezTo>
                      <a:pt x="34658" y="59811"/>
                      <a:pt x="35185" y="61750"/>
                      <a:pt x="35985" y="64894"/>
                    </a:cubicBezTo>
                    <a:lnTo>
                      <a:pt x="36435" y="64894"/>
                    </a:lnTo>
                    <a:cubicBezTo>
                      <a:pt x="36687" y="63700"/>
                      <a:pt x="37191" y="61805"/>
                      <a:pt x="37926" y="59209"/>
                    </a:cubicBezTo>
                    <a:lnTo>
                      <a:pt x="59745" y="55"/>
                    </a:lnTo>
                    <a:close/>
                  </a:path>
                </a:pathLst>
              </a:custGeom>
              <a:solidFill>
                <a:srgbClr val="2F2F2F"/>
              </a:solidFill>
              <a:ln w="1095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72A983E5-C8B3-1435-3472-1150A678CD01}"/>
                  </a:ext>
                </a:extLst>
              </p:cNvPr>
              <p:cNvSpPr/>
              <p:nvPr/>
            </p:nvSpPr>
            <p:spPr>
              <a:xfrm>
                <a:off x="3493281" y="4916397"/>
                <a:ext cx="50880" cy="80184"/>
              </a:xfrm>
              <a:custGeom>
                <a:avLst/>
                <a:gdLst>
                  <a:gd name="connsiteX0" fmla="*/ 0 w 50880"/>
                  <a:gd name="connsiteY0" fmla="*/ 75636 h 80184"/>
                  <a:gd name="connsiteX1" fmla="*/ 0 w 50880"/>
                  <a:gd name="connsiteY1" fmla="*/ 62490 h 80184"/>
                  <a:gd name="connsiteX2" fmla="*/ 22115 w 50880"/>
                  <a:gd name="connsiteY2" fmla="*/ 69906 h 80184"/>
                  <a:gd name="connsiteX3" fmla="*/ 38299 w 50880"/>
                  <a:gd name="connsiteY3" fmla="*/ 59127 h 80184"/>
                  <a:gd name="connsiteX4" fmla="*/ 36917 w 50880"/>
                  <a:gd name="connsiteY4" fmla="*/ 53924 h 80184"/>
                  <a:gd name="connsiteX5" fmla="*/ 33167 w 50880"/>
                  <a:gd name="connsiteY5" fmla="*/ 50145 h 80184"/>
                  <a:gd name="connsiteX6" fmla="*/ 27619 w 50880"/>
                  <a:gd name="connsiteY6" fmla="*/ 47187 h 80184"/>
                  <a:gd name="connsiteX7" fmla="*/ 20767 w 50880"/>
                  <a:gd name="connsiteY7" fmla="*/ 44448 h 80184"/>
                  <a:gd name="connsiteX8" fmla="*/ 11809 w 50880"/>
                  <a:gd name="connsiteY8" fmla="*/ 40362 h 80184"/>
                  <a:gd name="connsiteX9" fmla="*/ 5362 w 50880"/>
                  <a:gd name="connsiteY9" fmla="*/ 35728 h 80184"/>
                  <a:gd name="connsiteX10" fmla="*/ 1458 w 50880"/>
                  <a:gd name="connsiteY10" fmla="*/ 29846 h 80184"/>
                  <a:gd name="connsiteX11" fmla="*/ 154 w 50880"/>
                  <a:gd name="connsiteY11" fmla="*/ 22178 h 80184"/>
                  <a:gd name="connsiteX12" fmla="*/ 2620 w 50880"/>
                  <a:gd name="connsiteY12" fmla="*/ 12625 h 80184"/>
                  <a:gd name="connsiteX13" fmla="*/ 9199 w 50880"/>
                  <a:gd name="connsiteY13" fmla="*/ 5669 h 80184"/>
                  <a:gd name="connsiteX14" fmla="*/ 18607 w 50880"/>
                  <a:gd name="connsiteY14" fmla="*/ 1430 h 80184"/>
                  <a:gd name="connsiteX15" fmla="*/ 29505 w 50880"/>
                  <a:gd name="connsiteY15" fmla="*/ 6 h 80184"/>
                  <a:gd name="connsiteX16" fmla="*/ 47344 w 50880"/>
                  <a:gd name="connsiteY16" fmla="*/ 3456 h 80184"/>
                  <a:gd name="connsiteX17" fmla="*/ 47344 w 50880"/>
                  <a:gd name="connsiteY17" fmla="*/ 15813 h 80184"/>
                  <a:gd name="connsiteX18" fmla="*/ 27861 w 50880"/>
                  <a:gd name="connsiteY18" fmla="*/ 10270 h 80184"/>
                  <a:gd name="connsiteX19" fmla="*/ 21644 w 50880"/>
                  <a:gd name="connsiteY19" fmla="*/ 11059 h 80184"/>
                  <a:gd name="connsiteX20" fmla="*/ 16885 w 50880"/>
                  <a:gd name="connsiteY20" fmla="*/ 13250 h 80184"/>
                  <a:gd name="connsiteX21" fmla="*/ 13804 w 50880"/>
                  <a:gd name="connsiteY21" fmla="*/ 16657 h 80184"/>
                  <a:gd name="connsiteX22" fmla="*/ 12708 w 50880"/>
                  <a:gd name="connsiteY22" fmla="*/ 21038 h 80184"/>
                  <a:gd name="connsiteX23" fmla="*/ 13804 w 50880"/>
                  <a:gd name="connsiteY23" fmla="*/ 26056 h 80184"/>
                  <a:gd name="connsiteX24" fmla="*/ 16995 w 50880"/>
                  <a:gd name="connsiteY24" fmla="*/ 29649 h 80184"/>
                  <a:gd name="connsiteX25" fmla="*/ 22093 w 50880"/>
                  <a:gd name="connsiteY25" fmla="*/ 32497 h 80184"/>
                  <a:gd name="connsiteX26" fmla="*/ 28913 w 50880"/>
                  <a:gd name="connsiteY26" fmla="*/ 35268 h 80184"/>
                  <a:gd name="connsiteX27" fmla="*/ 38057 w 50880"/>
                  <a:gd name="connsiteY27" fmla="*/ 39278 h 80184"/>
                  <a:gd name="connsiteX28" fmla="*/ 44954 w 50880"/>
                  <a:gd name="connsiteY28" fmla="*/ 43922 h 80184"/>
                  <a:gd name="connsiteX29" fmla="*/ 49340 w 50880"/>
                  <a:gd name="connsiteY29" fmla="*/ 49871 h 80184"/>
                  <a:gd name="connsiteX30" fmla="*/ 50875 w 50880"/>
                  <a:gd name="connsiteY30" fmla="*/ 57878 h 80184"/>
                  <a:gd name="connsiteX31" fmla="*/ 48364 w 50880"/>
                  <a:gd name="connsiteY31" fmla="*/ 67737 h 80184"/>
                  <a:gd name="connsiteX32" fmla="*/ 41654 w 50880"/>
                  <a:gd name="connsiteY32" fmla="*/ 74704 h 80184"/>
                  <a:gd name="connsiteX33" fmla="*/ 31983 w 50880"/>
                  <a:gd name="connsiteY33" fmla="*/ 78823 h 80184"/>
                  <a:gd name="connsiteX34" fmla="*/ 20514 w 50880"/>
                  <a:gd name="connsiteY34" fmla="*/ 80171 h 80184"/>
                  <a:gd name="connsiteX35" fmla="*/ 0 w 50880"/>
                  <a:gd name="connsiteY35" fmla="*/ 75636 h 8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80" h="80184">
                    <a:moveTo>
                      <a:pt x="0" y="75636"/>
                    </a:moveTo>
                    <a:lnTo>
                      <a:pt x="0" y="62490"/>
                    </a:lnTo>
                    <a:cubicBezTo>
                      <a:pt x="6359" y="67321"/>
                      <a:pt x="14133" y="69928"/>
                      <a:pt x="22115" y="69906"/>
                    </a:cubicBezTo>
                    <a:cubicBezTo>
                      <a:pt x="32904" y="69906"/>
                      <a:pt x="38299" y="66313"/>
                      <a:pt x="38299" y="59127"/>
                    </a:cubicBezTo>
                    <a:cubicBezTo>
                      <a:pt x="38353" y="57298"/>
                      <a:pt x="37882" y="55490"/>
                      <a:pt x="36917" y="53924"/>
                    </a:cubicBezTo>
                    <a:cubicBezTo>
                      <a:pt x="35919" y="52434"/>
                      <a:pt x="34648" y="51152"/>
                      <a:pt x="33167" y="50145"/>
                    </a:cubicBezTo>
                    <a:cubicBezTo>
                      <a:pt x="31435" y="48951"/>
                      <a:pt x="29571" y="47965"/>
                      <a:pt x="27619" y="47187"/>
                    </a:cubicBezTo>
                    <a:cubicBezTo>
                      <a:pt x="25492" y="46311"/>
                      <a:pt x="23234" y="45390"/>
                      <a:pt x="20767" y="44448"/>
                    </a:cubicBezTo>
                    <a:cubicBezTo>
                      <a:pt x="17708" y="43254"/>
                      <a:pt x="14714" y="41896"/>
                      <a:pt x="11809" y="40362"/>
                    </a:cubicBezTo>
                    <a:cubicBezTo>
                      <a:pt x="9440" y="39146"/>
                      <a:pt x="7269" y="37580"/>
                      <a:pt x="5362" y="35728"/>
                    </a:cubicBezTo>
                    <a:cubicBezTo>
                      <a:pt x="3673" y="34052"/>
                      <a:pt x="2346" y="32048"/>
                      <a:pt x="1458" y="29846"/>
                    </a:cubicBezTo>
                    <a:cubicBezTo>
                      <a:pt x="548" y="27392"/>
                      <a:pt x="110" y="24796"/>
                      <a:pt x="154" y="22178"/>
                    </a:cubicBezTo>
                    <a:cubicBezTo>
                      <a:pt x="88" y="18826"/>
                      <a:pt x="943" y="15528"/>
                      <a:pt x="2620" y="12625"/>
                    </a:cubicBezTo>
                    <a:cubicBezTo>
                      <a:pt x="4276" y="9854"/>
                      <a:pt x="6513" y="7477"/>
                      <a:pt x="9199" y="5669"/>
                    </a:cubicBezTo>
                    <a:cubicBezTo>
                      <a:pt x="12072" y="3741"/>
                      <a:pt x="15252" y="2306"/>
                      <a:pt x="18607" y="1430"/>
                    </a:cubicBezTo>
                    <a:cubicBezTo>
                      <a:pt x="22159" y="477"/>
                      <a:pt x="25821" y="6"/>
                      <a:pt x="29505" y="6"/>
                    </a:cubicBezTo>
                    <a:cubicBezTo>
                      <a:pt x="35623" y="-93"/>
                      <a:pt x="41709" y="1080"/>
                      <a:pt x="47344" y="3456"/>
                    </a:cubicBezTo>
                    <a:lnTo>
                      <a:pt x="47344" y="15813"/>
                    </a:lnTo>
                    <a:cubicBezTo>
                      <a:pt x="41544" y="12067"/>
                      <a:pt x="34757" y="10139"/>
                      <a:pt x="27861" y="10270"/>
                    </a:cubicBezTo>
                    <a:cubicBezTo>
                      <a:pt x="25766" y="10248"/>
                      <a:pt x="23672" y="10511"/>
                      <a:pt x="21644" y="11059"/>
                    </a:cubicBezTo>
                    <a:cubicBezTo>
                      <a:pt x="19944" y="11508"/>
                      <a:pt x="18332" y="12242"/>
                      <a:pt x="16885" y="13250"/>
                    </a:cubicBezTo>
                    <a:cubicBezTo>
                      <a:pt x="15613" y="14137"/>
                      <a:pt x="14561" y="15309"/>
                      <a:pt x="13804" y="16657"/>
                    </a:cubicBezTo>
                    <a:cubicBezTo>
                      <a:pt x="13070" y="18004"/>
                      <a:pt x="12697" y="19505"/>
                      <a:pt x="12708" y="21038"/>
                    </a:cubicBezTo>
                    <a:cubicBezTo>
                      <a:pt x="12653" y="22780"/>
                      <a:pt x="13026" y="24500"/>
                      <a:pt x="13804" y="26056"/>
                    </a:cubicBezTo>
                    <a:cubicBezTo>
                      <a:pt x="14594" y="27480"/>
                      <a:pt x="15679" y="28707"/>
                      <a:pt x="16995" y="29649"/>
                    </a:cubicBezTo>
                    <a:cubicBezTo>
                      <a:pt x="18574" y="30799"/>
                      <a:pt x="20284" y="31752"/>
                      <a:pt x="22093" y="32497"/>
                    </a:cubicBezTo>
                    <a:cubicBezTo>
                      <a:pt x="24089" y="33351"/>
                      <a:pt x="26358" y="34272"/>
                      <a:pt x="28913" y="35268"/>
                    </a:cubicBezTo>
                    <a:cubicBezTo>
                      <a:pt x="32027" y="36441"/>
                      <a:pt x="35086" y="37777"/>
                      <a:pt x="38057" y="39278"/>
                    </a:cubicBezTo>
                    <a:cubicBezTo>
                      <a:pt x="40557" y="40515"/>
                      <a:pt x="42871" y="42071"/>
                      <a:pt x="44954" y="43922"/>
                    </a:cubicBezTo>
                    <a:cubicBezTo>
                      <a:pt x="46807" y="45587"/>
                      <a:pt x="48298" y="47614"/>
                      <a:pt x="49340" y="49871"/>
                    </a:cubicBezTo>
                    <a:cubicBezTo>
                      <a:pt x="50414" y="52401"/>
                      <a:pt x="50941" y="55129"/>
                      <a:pt x="50875" y="57878"/>
                    </a:cubicBezTo>
                    <a:cubicBezTo>
                      <a:pt x="50952" y="61329"/>
                      <a:pt x="50085" y="64736"/>
                      <a:pt x="48364" y="67737"/>
                    </a:cubicBezTo>
                    <a:cubicBezTo>
                      <a:pt x="46686" y="70531"/>
                      <a:pt x="44384" y="72919"/>
                      <a:pt x="41654" y="74704"/>
                    </a:cubicBezTo>
                    <a:cubicBezTo>
                      <a:pt x="38693" y="76622"/>
                      <a:pt x="35415" y="78013"/>
                      <a:pt x="31983" y="78823"/>
                    </a:cubicBezTo>
                    <a:cubicBezTo>
                      <a:pt x="28233" y="79733"/>
                      <a:pt x="24374" y="80182"/>
                      <a:pt x="20514" y="80171"/>
                    </a:cubicBezTo>
                    <a:cubicBezTo>
                      <a:pt x="13410" y="80346"/>
                      <a:pt x="6370" y="78790"/>
                      <a:pt x="0" y="75636"/>
                    </a:cubicBezTo>
                    <a:close/>
                  </a:path>
                </a:pathLst>
              </a:custGeom>
              <a:solidFill>
                <a:srgbClr val="2F2F2F"/>
              </a:solidFill>
              <a:ln w="1095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C3E7BF6-3678-3235-7BC5-5A6A2B4B2452}"/>
                  </a:ext>
                </a:extLst>
              </p:cNvPr>
              <p:cNvSpPr/>
              <p:nvPr/>
            </p:nvSpPr>
            <p:spPr>
              <a:xfrm>
                <a:off x="3559798" y="4882694"/>
                <a:ext cx="16030" cy="112109"/>
              </a:xfrm>
              <a:custGeom>
                <a:avLst/>
                <a:gdLst>
                  <a:gd name="connsiteX0" fmla="*/ 7942 w 16030"/>
                  <a:gd name="connsiteY0" fmla="*/ 15951 h 112109"/>
                  <a:gd name="connsiteX1" fmla="*/ 2328 w 16030"/>
                  <a:gd name="connsiteY1" fmla="*/ 13706 h 112109"/>
                  <a:gd name="connsiteX2" fmla="*/ 4 w 16030"/>
                  <a:gd name="connsiteY2" fmla="*/ 8020 h 112109"/>
                  <a:gd name="connsiteX3" fmla="*/ 7744 w 16030"/>
                  <a:gd name="connsiteY3" fmla="*/ 2 h 112109"/>
                  <a:gd name="connsiteX4" fmla="*/ 7942 w 16030"/>
                  <a:gd name="connsiteY4" fmla="*/ 2 h 112109"/>
                  <a:gd name="connsiteX5" fmla="*/ 13687 w 16030"/>
                  <a:gd name="connsiteY5" fmla="*/ 2291 h 112109"/>
                  <a:gd name="connsiteX6" fmla="*/ 13687 w 16030"/>
                  <a:gd name="connsiteY6" fmla="*/ 13629 h 112109"/>
                  <a:gd name="connsiteX7" fmla="*/ 7942 w 16030"/>
                  <a:gd name="connsiteY7" fmla="*/ 15951 h 112109"/>
                  <a:gd name="connsiteX8" fmla="*/ 13939 w 16030"/>
                  <a:gd name="connsiteY8" fmla="*/ 112110 h 112109"/>
                  <a:gd name="connsiteX9" fmla="*/ 1648 w 16030"/>
                  <a:gd name="connsiteY9" fmla="*/ 112110 h 112109"/>
                  <a:gd name="connsiteX10" fmla="*/ 1648 w 16030"/>
                  <a:gd name="connsiteY10" fmla="*/ 35429 h 112109"/>
                  <a:gd name="connsiteX11" fmla="*/ 13939 w 16030"/>
                  <a:gd name="connsiteY11" fmla="*/ 35429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30" h="112109">
                    <a:moveTo>
                      <a:pt x="7942" y="15951"/>
                    </a:moveTo>
                    <a:cubicBezTo>
                      <a:pt x="5848" y="15995"/>
                      <a:pt x="3819" y="15185"/>
                      <a:pt x="2328" y="13706"/>
                    </a:cubicBezTo>
                    <a:cubicBezTo>
                      <a:pt x="782" y="12227"/>
                      <a:pt x="-62" y="10156"/>
                      <a:pt x="4" y="8020"/>
                    </a:cubicBezTo>
                    <a:cubicBezTo>
                      <a:pt x="-73" y="3672"/>
                      <a:pt x="3392" y="79"/>
                      <a:pt x="7744" y="2"/>
                    </a:cubicBezTo>
                    <a:cubicBezTo>
                      <a:pt x="7810" y="2"/>
                      <a:pt x="7876" y="2"/>
                      <a:pt x="7942" y="2"/>
                    </a:cubicBezTo>
                    <a:cubicBezTo>
                      <a:pt x="10091" y="-42"/>
                      <a:pt x="12163" y="780"/>
                      <a:pt x="13687" y="2291"/>
                    </a:cubicBezTo>
                    <a:cubicBezTo>
                      <a:pt x="16812" y="5424"/>
                      <a:pt x="16812" y="10496"/>
                      <a:pt x="13687" y="13629"/>
                    </a:cubicBezTo>
                    <a:cubicBezTo>
                      <a:pt x="12163" y="15152"/>
                      <a:pt x="10091" y="15984"/>
                      <a:pt x="7942" y="15951"/>
                    </a:cubicBezTo>
                    <a:close/>
                    <a:moveTo>
                      <a:pt x="13939" y="112110"/>
                    </a:moveTo>
                    <a:lnTo>
                      <a:pt x="1648" y="112110"/>
                    </a:lnTo>
                    <a:lnTo>
                      <a:pt x="1648" y="35429"/>
                    </a:lnTo>
                    <a:lnTo>
                      <a:pt x="13939" y="35429"/>
                    </a:lnTo>
                    <a:close/>
                  </a:path>
                </a:pathLst>
              </a:custGeom>
              <a:solidFill>
                <a:srgbClr val="2F2F2F"/>
              </a:solidFill>
              <a:ln w="1095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EFF93CE-A96C-F711-42D1-5624B16DBDE2}"/>
                  </a:ext>
                </a:extLst>
              </p:cNvPr>
              <p:cNvSpPr/>
              <p:nvPr/>
            </p:nvSpPr>
            <p:spPr>
              <a:xfrm>
                <a:off x="3591914" y="4916276"/>
                <a:ext cx="57763" cy="80353"/>
              </a:xfrm>
              <a:custGeom>
                <a:avLst/>
                <a:gdLst>
                  <a:gd name="connsiteX0" fmla="*/ 57610 w 57763"/>
                  <a:gd name="connsiteY0" fmla="*/ 75001 h 80353"/>
                  <a:gd name="connsiteX1" fmla="*/ 36624 w 57763"/>
                  <a:gd name="connsiteY1" fmla="*/ 80325 h 80353"/>
                  <a:gd name="connsiteX2" fmla="*/ 10134 w 57763"/>
                  <a:gd name="connsiteY2" fmla="*/ 69644 h 80353"/>
                  <a:gd name="connsiteX3" fmla="*/ 47 w 57763"/>
                  <a:gd name="connsiteY3" fmla="*/ 41984 h 80353"/>
                  <a:gd name="connsiteX4" fmla="*/ 10913 w 57763"/>
                  <a:gd name="connsiteY4" fmla="*/ 11541 h 80353"/>
                  <a:gd name="connsiteX5" fmla="*/ 39925 w 57763"/>
                  <a:gd name="connsiteY5" fmla="*/ 39 h 80353"/>
                  <a:gd name="connsiteX6" fmla="*/ 57764 w 57763"/>
                  <a:gd name="connsiteY6" fmla="*/ 3786 h 80353"/>
                  <a:gd name="connsiteX7" fmla="*/ 57764 w 57763"/>
                  <a:gd name="connsiteY7" fmla="*/ 16372 h 80353"/>
                  <a:gd name="connsiteX8" fmla="*/ 39475 w 57763"/>
                  <a:gd name="connsiteY8" fmla="*/ 10380 h 80353"/>
                  <a:gd name="connsiteX9" fmla="*/ 20178 w 57763"/>
                  <a:gd name="connsiteY9" fmla="*/ 18804 h 80353"/>
                  <a:gd name="connsiteX10" fmla="*/ 12634 w 57763"/>
                  <a:gd name="connsiteY10" fmla="*/ 40932 h 80353"/>
                  <a:gd name="connsiteX11" fmla="*/ 19728 w 57763"/>
                  <a:gd name="connsiteY11" fmla="*/ 62195 h 80353"/>
                  <a:gd name="connsiteX12" fmla="*/ 38719 w 57763"/>
                  <a:gd name="connsiteY12" fmla="*/ 69983 h 80353"/>
                  <a:gd name="connsiteX13" fmla="*/ 57610 w 57763"/>
                  <a:gd name="connsiteY13" fmla="*/ 63323 h 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53">
                    <a:moveTo>
                      <a:pt x="57610" y="75001"/>
                    </a:moveTo>
                    <a:cubicBezTo>
                      <a:pt x="51240" y="78670"/>
                      <a:pt x="43981" y="80522"/>
                      <a:pt x="36624" y="80325"/>
                    </a:cubicBezTo>
                    <a:cubicBezTo>
                      <a:pt x="26669" y="80730"/>
                      <a:pt x="17020" y="76841"/>
                      <a:pt x="10134" y="69644"/>
                    </a:cubicBezTo>
                    <a:cubicBezTo>
                      <a:pt x="3249" y="62118"/>
                      <a:pt x="-370" y="52171"/>
                      <a:pt x="47" y="41984"/>
                    </a:cubicBezTo>
                    <a:cubicBezTo>
                      <a:pt x="-479" y="30799"/>
                      <a:pt x="3424" y="19867"/>
                      <a:pt x="10913" y="11541"/>
                    </a:cubicBezTo>
                    <a:cubicBezTo>
                      <a:pt x="18489" y="3731"/>
                      <a:pt x="29048" y="-454"/>
                      <a:pt x="39925" y="39"/>
                    </a:cubicBezTo>
                    <a:cubicBezTo>
                      <a:pt x="46076" y="-92"/>
                      <a:pt x="52183" y="1189"/>
                      <a:pt x="57764" y="3786"/>
                    </a:cubicBezTo>
                    <a:lnTo>
                      <a:pt x="57764" y="16372"/>
                    </a:lnTo>
                    <a:cubicBezTo>
                      <a:pt x="52446" y="12505"/>
                      <a:pt x="46054" y="10402"/>
                      <a:pt x="39475" y="10380"/>
                    </a:cubicBezTo>
                    <a:cubicBezTo>
                      <a:pt x="32107" y="10172"/>
                      <a:pt x="25035" y="13261"/>
                      <a:pt x="20178" y="18804"/>
                    </a:cubicBezTo>
                    <a:cubicBezTo>
                      <a:pt x="14959" y="24960"/>
                      <a:pt x="12261" y="32870"/>
                      <a:pt x="12634" y="40932"/>
                    </a:cubicBezTo>
                    <a:cubicBezTo>
                      <a:pt x="12207" y="48666"/>
                      <a:pt x="14739" y="56268"/>
                      <a:pt x="19728" y="62195"/>
                    </a:cubicBezTo>
                    <a:cubicBezTo>
                      <a:pt x="24607" y="67453"/>
                      <a:pt x="31548" y="70301"/>
                      <a:pt x="38719" y="69983"/>
                    </a:cubicBezTo>
                    <a:cubicBezTo>
                      <a:pt x="45582" y="69940"/>
                      <a:pt x="52238" y="67595"/>
                      <a:pt x="57610" y="63323"/>
                    </a:cubicBezTo>
                    <a:close/>
                  </a:path>
                </a:pathLst>
              </a:custGeom>
              <a:solidFill>
                <a:srgbClr val="2F2F2F"/>
              </a:solidFill>
              <a:ln w="1095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CE2FF31-CE0E-3816-102B-7C91923F4614}"/>
                  </a:ext>
                </a:extLst>
              </p:cNvPr>
              <p:cNvSpPr/>
              <p:nvPr/>
            </p:nvSpPr>
            <p:spPr>
              <a:xfrm>
                <a:off x="3662815" y="4916307"/>
                <a:ext cx="60664" cy="80337"/>
              </a:xfrm>
              <a:custGeom>
                <a:avLst/>
                <a:gdLst>
                  <a:gd name="connsiteX0" fmla="*/ 60653 w 60664"/>
                  <a:gd name="connsiteY0" fmla="*/ 78498 h 80337"/>
                  <a:gd name="connsiteX1" fmla="*/ 48362 w 60664"/>
                  <a:gd name="connsiteY1" fmla="*/ 78498 h 80337"/>
                  <a:gd name="connsiteX2" fmla="*/ 48362 w 60664"/>
                  <a:gd name="connsiteY2" fmla="*/ 66513 h 80337"/>
                  <a:gd name="connsiteX3" fmla="*/ 48066 w 60664"/>
                  <a:gd name="connsiteY3" fmla="*/ 66513 h 80337"/>
                  <a:gd name="connsiteX4" fmla="*/ 24449 w 60664"/>
                  <a:gd name="connsiteY4" fmla="*/ 80294 h 80337"/>
                  <a:gd name="connsiteX5" fmla="*/ 6500 w 60664"/>
                  <a:gd name="connsiteY5" fmla="*/ 74225 h 80337"/>
                  <a:gd name="connsiteX6" fmla="*/ 20 w 60664"/>
                  <a:gd name="connsiteY6" fmla="*/ 58122 h 80337"/>
                  <a:gd name="connsiteX7" fmla="*/ 25348 w 60664"/>
                  <a:gd name="connsiteY7" fmla="*/ 33113 h 80337"/>
                  <a:gd name="connsiteX8" fmla="*/ 48373 w 60664"/>
                  <a:gd name="connsiteY8" fmla="*/ 29892 h 80337"/>
                  <a:gd name="connsiteX9" fmla="*/ 32562 w 60664"/>
                  <a:gd name="connsiteY9" fmla="*/ 10350 h 80337"/>
                  <a:gd name="connsiteX10" fmla="*/ 7530 w 60664"/>
                  <a:gd name="connsiteY10" fmla="*/ 19781 h 80337"/>
                  <a:gd name="connsiteX11" fmla="*/ 7530 w 60664"/>
                  <a:gd name="connsiteY11" fmla="*/ 7206 h 80337"/>
                  <a:gd name="connsiteX12" fmla="*/ 33604 w 60664"/>
                  <a:gd name="connsiteY12" fmla="*/ 9 h 80337"/>
                  <a:gd name="connsiteX13" fmla="*/ 60664 w 60664"/>
                  <a:gd name="connsiteY13" fmla="*/ 28622 h 80337"/>
                  <a:gd name="connsiteX14" fmla="*/ 48362 w 60664"/>
                  <a:gd name="connsiteY14" fmla="*/ 39708 h 80337"/>
                  <a:gd name="connsiteX15" fmla="*/ 29854 w 60664"/>
                  <a:gd name="connsiteY15" fmla="*/ 42249 h 80337"/>
                  <a:gd name="connsiteX16" fmla="*/ 16960 w 60664"/>
                  <a:gd name="connsiteY16" fmla="*/ 46478 h 80337"/>
                  <a:gd name="connsiteX17" fmla="*/ 12574 w 60664"/>
                  <a:gd name="connsiteY17" fmla="*/ 57224 h 80337"/>
                  <a:gd name="connsiteX18" fmla="*/ 16587 w 60664"/>
                  <a:gd name="connsiteY18" fmla="*/ 66404 h 80337"/>
                  <a:gd name="connsiteX19" fmla="*/ 27266 w 60664"/>
                  <a:gd name="connsiteY19" fmla="*/ 69953 h 80337"/>
                  <a:gd name="connsiteX20" fmla="*/ 42364 w 60664"/>
                  <a:gd name="connsiteY20" fmla="*/ 63555 h 80337"/>
                  <a:gd name="connsiteX21" fmla="*/ 48329 w 60664"/>
                  <a:gd name="connsiteY21" fmla="*/ 47343 h 8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4" h="80337">
                    <a:moveTo>
                      <a:pt x="60653" y="78498"/>
                    </a:moveTo>
                    <a:lnTo>
                      <a:pt x="48362" y="78498"/>
                    </a:lnTo>
                    <a:lnTo>
                      <a:pt x="48362" y="66513"/>
                    </a:lnTo>
                    <a:lnTo>
                      <a:pt x="48066" y="66513"/>
                    </a:lnTo>
                    <a:cubicBezTo>
                      <a:pt x="43483" y="75244"/>
                      <a:pt x="34316" y="80601"/>
                      <a:pt x="24449" y="80294"/>
                    </a:cubicBezTo>
                    <a:cubicBezTo>
                      <a:pt x="17903" y="80677"/>
                      <a:pt x="11467" y="78498"/>
                      <a:pt x="6500" y="74225"/>
                    </a:cubicBezTo>
                    <a:cubicBezTo>
                      <a:pt x="2114" y="70041"/>
                      <a:pt x="-243" y="64169"/>
                      <a:pt x="20" y="58122"/>
                    </a:cubicBezTo>
                    <a:cubicBezTo>
                      <a:pt x="20" y="43794"/>
                      <a:pt x="8463" y="35457"/>
                      <a:pt x="25348" y="33113"/>
                    </a:cubicBezTo>
                    <a:lnTo>
                      <a:pt x="48373" y="29892"/>
                    </a:lnTo>
                    <a:cubicBezTo>
                      <a:pt x="48373" y="16868"/>
                      <a:pt x="43099" y="10361"/>
                      <a:pt x="32562" y="10350"/>
                    </a:cubicBezTo>
                    <a:cubicBezTo>
                      <a:pt x="23341" y="10339"/>
                      <a:pt x="14438" y="13691"/>
                      <a:pt x="7530" y="19781"/>
                    </a:cubicBezTo>
                    <a:lnTo>
                      <a:pt x="7530" y="7206"/>
                    </a:lnTo>
                    <a:cubicBezTo>
                      <a:pt x="15337" y="2331"/>
                      <a:pt x="24394" y="-167"/>
                      <a:pt x="33604" y="9"/>
                    </a:cubicBezTo>
                    <a:cubicBezTo>
                      <a:pt x="51640" y="9"/>
                      <a:pt x="60664" y="9550"/>
                      <a:pt x="60664" y="28622"/>
                    </a:cubicBezTo>
                    <a:close/>
                    <a:moveTo>
                      <a:pt x="48362" y="39708"/>
                    </a:moveTo>
                    <a:lnTo>
                      <a:pt x="29854" y="42249"/>
                    </a:lnTo>
                    <a:cubicBezTo>
                      <a:pt x="25293" y="42665"/>
                      <a:pt x="20885" y="44111"/>
                      <a:pt x="16960" y="46478"/>
                    </a:cubicBezTo>
                    <a:cubicBezTo>
                      <a:pt x="13780" y="49085"/>
                      <a:pt x="12125" y="53127"/>
                      <a:pt x="12574" y="57224"/>
                    </a:cubicBezTo>
                    <a:cubicBezTo>
                      <a:pt x="12475" y="60729"/>
                      <a:pt x="13945" y="64092"/>
                      <a:pt x="16587" y="66404"/>
                    </a:cubicBezTo>
                    <a:cubicBezTo>
                      <a:pt x="19580" y="68880"/>
                      <a:pt x="23385" y="70150"/>
                      <a:pt x="27266" y="69953"/>
                    </a:cubicBezTo>
                    <a:cubicBezTo>
                      <a:pt x="32990" y="70106"/>
                      <a:pt x="38494" y="67773"/>
                      <a:pt x="42364" y="63555"/>
                    </a:cubicBezTo>
                    <a:cubicBezTo>
                      <a:pt x="46399" y="59141"/>
                      <a:pt x="48537" y="53313"/>
                      <a:pt x="48329" y="47343"/>
                    </a:cubicBezTo>
                    <a:close/>
                  </a:path>
                </a:pathLst>
              </a:custGeom>
              <a:solidFill>
                <a:srgbClr val="2F2F2F"/>
              </a:solidFill>
              <a:ln w="1095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3636226-4C73-B31C-ACBE-7E5778B1E9EC}"/>
                  </a:ext>
                </a:extLst>
              </p:cNvPr>
              <p:cNvSpPr/>
              <p:nvPr/>
            </p:nvSpPr>
            <p:spPr>
              <a:xfrm>
                <a:off x="3745615" y="4881272"/>
                <a:ext cx="12291" cy="113532"/>
              </a:xfrm>
              <a:custGeom>
                <a:avLst/>
                <a:gdLst>
                  <a:gd name="connsiteX0" fmla="*/ 12291 w 12291"/>
                  <a:gd name="connsiteY0" fmla="*/ 113532 h 113532"/>
                  <a:gd name="connsiteX1" fmla="*/ 0 w 12291"/>
                  <a:gd name="connsiteY1" fmla="*/ 113532 h 113532"/>
                  <a:gd name="connsiteX2" fmla="*/ 0 w 12291"/>
                  <a:gd name="connsiteY2" fmla="*/ 0 h 113532"/>
                  <a:gd name="connsiteX3" fmla="*/ 12291 w 12291"/>
                  <a:gd name="connsiteY3" fmla="*/ 0 h 113532"/>
                </a:gdLst>
                <a:ahLst/>
                <a:cxnLst>
                  <a:cxn ang="0">
                    <a:pos x="connsiteX0" y="connsiteY0"/>
                  </a:cxn>
                  <a:cxn ang="0">
                    <a:pos x="connsiteX1" y="connsiteY1"/>
                  </a:cxn>
                  <a:cxn ang="0">
                    <a:pos x="connsiteX2" y="connsiteY2"/>
                  </a:cxn>
                  <a:cxn ang="0">
                    <a:pos x="connsiteX3" y="connsiteY3"/>
                  </a:cxn>
                </a:cxnLst>
                <a:rect l="l" t="t" r="r" b="b"/>
                <a:pathLst>
                  <a:path w="12291" h="113532">
                    <a:moveTo>
                      <a:pt x="12291" y="113532"/>
                    </a:moveTo>
                    <a:lnTo>
                      <a:pt x="0" y="113532"/>
                    </a:lnTo>
                    <a:lnTo>
                      <a:pt x="0" y="0"/>
                    </a:lnTo>
                    <a:lnTo>
                      <a:pt x="12291" y="0"/>
                    </a:lnTo>
                    <a:close/>
                  </a:path>
                </a:pathLst>
              </a:custGeom>
              <a:solidFill>
                <a:srgbClr val="2F2F2F"/>
              </a:solidFill>
              <a:ln w="1095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66AE98B-03CF-2ADD-2DA8-EF3398C76C34}"/>
                  </a:ext>
                </a:extLst>
              </p:cNvPr>
              <p:cNvSpPr/>
              <p:nvPr/>
            </p:nvSpPr>
            <p:spPr>
              <a:xfrm>
                <a:off x="3824833" y="4881272"/>
                <a:ext cx="63757" cy="113532"/>
              </a:xfrm>
              <a:custGeom>
                <a:avLst/>
                <a:gdLst>
                  <a:gd name="connsiteX0" fmla="*/ 63714 w 63757"/>
                  <a:gd name="connsiteY0" fmla="*/ 113532 h 113532"/>
                  <a:gd name="connsiteX1" fmla="*/ 51423 w 63757"/>
                  <a:gd name="connsiteY1" fmla="*/ 113532 h 113532"/>
                  <a:gd name="connsiteX2" fmla="*/ 51423 w 63757"/>
                  <a:gd name="connsiteY2" fmla="*/ 69342 h 113532"/>
                  <a:gd name="connsiteX3" fmla="*/ 33584 w 63757"/>
                  <a:gd name="connsiteY3" fmla="*/ 45384 h 113532"/>
                  <a:gd name="connsiteX4" fmla="*/ 18442 w 63757"/>
                  <a:gd name="connsiteY4" fmla="*/ 52308 h 113532"/>
                  <a:gd name="connsiteX5" fmla="*/ 12291 w 63757"/>
                  <a:gd name="connsiteY5" fmla="*/ 70098 h 113532"/>
                  <a:gd name="connsiteX6" fmla="*/ 12291 w 63757"/>
                  <a:gd name="connsiteY6" fmla="*/ 113532 h 113532"/>
                  <a:gd name="connsiteX7" fmla="*/ 0 w 63757"/>
                  <a:gd name="connsiteY7" fmla="*/ 113532 h 113532"/>
                  <a:gd name="connsiteX8" fmla="*/ 0 w 63757"/>
                  <a:gd name="connsiteY8" fmla="*/ 0 h 113532"/>
                  <a:gd name="connsiteX9" fmla="*/ 12302 w 63757"/>
                  <a:gd name="connsiteY9" fmla="*/ 0 h 113532"/>
                  <a:gd name="connsiteX10" fmla="*/ 12302 w 63757"/>
                  <a:gd name="connsiteY10" fmla="*/ 49580 h 113532"/>
                  <a:gd name="connsiteX11" fmla="*/ 12609 w 63757"/>
                  <a:gd name="connsiteY11" fmla="*/ 49580 h 113532"/>
                  <a:gd name="connsiteX12" fmla="*/ 37827 w 63757"/>
                  <a:gd name="connsiteY12" fmla="*/ 35043 h 113532"/>
                  <a:gd name="connsiteX13" fmla="*/ 63758 w 63757"/>
                  <a:gd name="connsiteY13" fmla="*/ 66275 h 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57" h="113532">
                    <a:moveTo>
                      <a:pt x="63714" y="113532"/>
                    </a:moveTo>
                    <a:lnTo>
                      <a:pt x="51423" y="113532"/>
                    </a:lnTo>
                    <a:lnTo>
                      <a:pt x="51423" y="69342"/>
                    </a:lnTo>
                    <a:cubicBezTo>
                      <a:pt x="51423" y="53370"/>
                      <a:pt x="45480" y="45384"/>
                      <a:pt x="33584" y="45384"/>
                    </a:cubicBezTo>
                    <a:cubicBezTo>
                      <a:pt x="27751" y="45308"/>
                      <a:pt x="22192" y="47849"/>
                      <a:pt x="18442" y="52308"/>
                    </a:cubicBezTo>
                    <a:cubicBezTo>
                      <a:pt x="14232" y="57259"/>
                      <a:pt x="12028" y="63602"/>
                      <a:pt x="12291" y="70098"/>
                    </a:cubicBezTo>
                    <a:lnTo>
                      <a:pt x="12291" y="113532"/>
                    </a:lnTo>
                    <a:lnTo>
                      <a:pt x="0" y="113532"/>
                    </a:lnTo>
                    <a:lnTo>
                      <a:pt x="0" y="0"/>
                    </a:lnTo>
                    <a:lnTo>
                      <a:pt x="12302" y="0"/>
                    </a:lnTo>
                    <a:lnTo>
                      <a:pt x="12302" y="49580"/>
                    </a:lnTo>
                    <a:lnTo>
                      <a:pt x="12609" y="49580"/>
                    </a:lnTo>
                    <a:cubicBezTo>
                      <a:pt x="17620" y="40389"/>
                      <a:pt x="27356" y="34781"/>
                      <a:pt x="37827" y="35043"/>
                    </a:cubicBezTo>
                    <a:cubicBezTo>
                      <a:pt x="55118" y="35043"/>
                      <a:pt x="63758" y="45450"/>
                      <a:pt x="63758" y="66275"/>
                    </a:cubicBezTo>
                    <a:close/>
                  </a:path>
                </a:pathLst>
              </a:custGeom>
              <a:solidFill>
                <a:srgbClr val="2F2F2F"/>
              </a:solidFill>
              <a:ln w="1095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5B2B70C6-7BCD-7996-7116-7C8F18C48E4B}"/>
                  </a:ext>
                </a:extLst>
              </p:cNvPr>
              <p:cNvSpPr/>
              <p:nvPr/>
            </p:nvSpPr>
            <p:spPr>
              <a:xfrm>
                <a:off x="3906006" y="4916273"/>
                <a:ext cx="75703" cy="80368"/>
              </a:xfrm>
              <a:custGeom>
                <a:avLst/>
                <a:gdLst>
                  <a:gd name="connsiteX0" fmla="*/ 37407 w 75703"/>
                  <a:gd name="connsiteY0" fmla="*/ 80328 h 80368"/>
                  <a:gd name="connsiteX1" fmla="*/ 10226 w 75703"/>
                  <a:gd name="connsiteY1" fmla="*/ 69581 h 80368"/>
                  <a:gd name="connsiteX2" fmla="*/ 73 w 75703"/>
                  <a:gd name="connsiteY2" fmla="*/ 41100 h 80368"/>
                  <a:gd name="connsiteX3" fmla="*/ 10643 w 75703"/>
                  <a:gd name="connsiteY3" fmla="*/ 10920 h 80368"/>
                  <a:gd name="connsiteX4" fmla="*/ 39205 w 75703"/>
                  <a:gd name="connsiteY4" fmla="*/ 53 h 80368"/>
                  <a:gd name="connsiteX5" fmla="*/ 65991 w 75703"/>
                  <a:gd name="connsiteY5" fmla="*/ 10613 h 80368"/>
                  <a:gd name="connsiteX6" fmla="*/ 75629 w 75703"/>
                  <a:gd name="connsiteY6" fmla="*/ 39895 h 80368"/>
                  <a:gd name="connsiteX7" fmla="*/ 65245 w 75703"/>
                  <a:gd name="connsiteY7" fmla="*/ 69286 h 80368"/>
                  <a:gd name="connsiteX8" fmla="*/ 37407 w 75703"/>
                  <a:gd name="connsiteY8" fmla="*/ 80328 h 80368"/>
                  <a:gd name="connsiteX9" fmla="*/ 38306 w 75703"/>
                  <a:gd name="connsiteY9" fmla="*/ 10383 h 80368"/>
                  <a:gd name="connsiteX10" fmla="*/ 19568 w 75703"/>
                  <a:gd name="connsiteY10" fmla="*/ 18435 h 80368"/>
                  <a:gd name="connsiteX11" fmla="*/ 12671 w 75703"/>
                  <a:gd name="connsiteY11" fmla="*/ 40639 h 80368"/>
                  <a:gd name="connsiteX12" fmla="*/ 19645 w 75703"/>
                  <a:gd name="connsiteY12" fmla="*/ 62121 h 80368"/>
                  <a:gd name="connsiteX13" fmla="*/ 38284 w 75703"/>
                  <a:gd name="connsiteY13" fmla="*/ 69987 h 80368"/>
                  <a:gd name="connsiteX14" fmla="*/ 56606 w 75703"/>
                  <a:gd name="connsiteY14" fmla="*/ 62318 h 80368"/>
                  <a:gd name="connsiteX15" fmla="*/ 63020 w 75703"/>
                  <a:gd name="connsiteY15" fmla="*/ 40409 h 80368"/>
                  <a:gd name="connsiteX16" fmla="*/ 56606 w 75703"/>
                  <a:gd name="connsiteY16" fmla="*/ 18249 h 80368"/>
                  <a:gd name="connsiteX17" fmla="*/ 38306 w 75703"/>
                  <a:gd name="connsiteY17" fmla="*/ 10383 h 8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703" h="80368">
                    <a:moveTo>
                      <a:pt x="37407" y="80328"/>
                    </a:moveTo>
                    <a:cubicBezTo>
                      <a:pt x="27221" y="80788"/>
                      <a:pt x="17331" y="76877"/>
                      <a:pt x="10226" y="69581"/>
                    </a:cubicBezTo>
                    <a:cubicBezTo>
                      <a:pt x="3231" y="61793"/>
                      <a:pt x="-420" y="51561"/>
                      <a:pt x="73" y="41100"/>
                    </a:cubicBezTo>
                    <a:cubicBezTo>
                      <a:pt x="-585" y="30036"/>
                      <a:pt x="3220" y="19169"/>
                      <a:pt x="10643" y="10920"/>
                    </a:cubicBezTo>
                    <a:cubicBezTo>
                      <a:pt x="18219" y="3460"/>
                      <a:pt x="28581" y="-473"/>
                      <a:pt x="39205" y="53"/>
                    </a:cubicBezTo>
                    <a:cubicBezTo>
                      <a:pt x="49248" y="-505"/>
                      <a:pt x="59039" y="3351"/>
                      <a:pt x="65991" y="10613"/>
                    </a:cubicBezTo>
                    <a:cubicBezTo>
                      <a:pt x="72811" y="18796"/>
                      <a:pt x="76265" y="29269"/>
                      <a:pt x="75629" y="39895"/>
                    </a:cubicBezTo>
                    <a:cubicBezTo>
                      <a:pt x="76155" y="50674"/>
                      <a:pt x="72427" y="61223"/>
                      <a:pt x="65245" y="69286"/>
                    </a:cubicBezTo>
                    <a:cubicBezTo>
                      <a:pt x="57987" y="76789"/>
                      <a:pt x="47845" y="80820"/>
                      <a:pt x="37407" y="80328"/>
                    </a:cubicBezTo>
                    <a:close/>
                    <a:moveTo>
                      <a:pt x="38306" y="10383"/>
                    </a:moveTo>
                    <a:cubicBezTo>
                      <a:pt x="31157" y="10055"/>
                      <a:pt x="24249" y="13023"/>
                      <a:pt x="19568" y="18435"/>
                    </a:cubicBezTo>
                    <a:cubicBezTo>
                      <a:pt x="14645" y="24756"/>
                      <a:pt x="12200" y="32643"/>
                      <a:pt x="12671" y="40639"/>
                    </a:cubicBezTo>
                    <a:cubicBezTo>
                      <a:pt x="12233" y="48417"/>
                      <a:pt x="14721" y="56085"/>
                      <a:pt x="19645" y="62121"/>
                    </a:cubicBezTo>
                    <a:cubicBezTo>
                      <a:pt x="24370" y="67401"/>
                      <a:pt x="31201" y="70283"/>
                      <a:pt x="38284" y="69987"/>
                    </a:cubicBezTo>
                    <a:cubicBezTo>
                      <a:pt x="45246" y="70414"/>
                      <a:pt x="52022" y="67577"/>
                      <a:pt x="56606" y="62318"/>
                    </a:cubicBezTo>
                    <a:cubicBezTo>
                      <a:pt x="61244" y="55987"/>
                      <a:pt x="63513" y="48242"/>
                      <a:pt x="63020" y="40409"/>
                    </a:cubicBezTo>
                    <a:cubicBezTo>
                      <a:pt x="63524" y="32500"/>
                      <a:pt x="61254" y="24668"/>
                      <a:pt x="56606" y="18249"/>
                    </a:cubicBezTo>
                    <a:cubicBezTo>
                      <a:pt x="52077" y="12914"/>
                      <a:pt x="45301" y="10000"/>
                      <a:pt x="38306" y="10383"/>
                    </a:cubicBezTo>
                    <a:close/>
                  </a:path>
                </a:pathLst>
              </a:custGeom>
              <a:solidFill>
                <a:srgbClr val="2F2F2F"/>
              </a:solidFill>
              <a:ln w="1095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CFB6A1C3-737F-E413-F457-12075511A325}"/>
                  </a:ext>
                </a:extLst>
              </p:cNvPr>
              <p:cNvSpPr/>
              <p:nvPr/>
            </p:nvSpPr>
            <p:spPr>
              <a:xfrm>
                <a:off x="3995505" y="4916397"/>
                <a:ext cx="50923" cy="80185"/>
              </a:xfrm>
              <a:custGeom>
                <a:avLst/>
                <a:gdLst>
                  <a:gd name="connsiteX0" fmla="*/ 0 w 50923"/>
                  <a:gd name="connsiteY0" fmla="*/ 75636 h 80185"/>
                  <a:gd name="connsiteX1" fmla="*/ 0 w 50923"/>
                  <a:gd name="connsiteY1" fmla="*/ 62490 h 80185"/>
                  <a:gd name="connsiteX2" fmla="*/ 22104 w 50923"/>
                  <a:gd name="connsiteY2" fmla="*/ 69906 h 80185"/>
                  <a:gd name="connsiteX3" fmla="*/ 38298 w 50923"/>
                  <a:gd name="connsiteY3" fmla="*/ 59127 h 80185"/>
                  <a:gd name="connsiteX4" fmla="*/ 36906 w 50923"/>
                  <a:gd name="connsiteY4" fmla="*/ 53924 h 80185"/>
                  <a:gd name="connsiteX5" fmla="*/ 33156 w 50923"/>
                  <a:gd name="connsiteY5" fmla="*/ 50145 h 80185"/>
                  <a:gd name="connsiteX6" fmla="*/ 27608 w 50923"/>
                  <a:gd name="connsiteY6" fmla="*/ 47187 h 80185"/>
                  <a:gd name="connsiteX7" fmla="*/ 20756 w 50923"/>
                  <a:gd name="connsiteY7" fmla="*/ 44448 h 80185"/>
                  <a:gd name="connsiteX8" fmla="*/ 11798 w 50923"/>
                  <a:gd name="connsiteY8" fmla="*/ 40362 h 80185"/>
                  <a:gd name="connsiteX9" fmla="*/ 5351 w 50923"/>
                  <a:gd name="connsiteY9" fmla="*/ 35728 h 80185"/>
                  <a:gd name="connsiteX10" fmla="*/ 1458 w 50923"/>
                  <a:gd name="connsiteY10" fmla="*/ 29846 h 80185"/>
                  <a:gd name="connsiteX11" fmla="*/ 143 w 50923"/>
                  <a:gd name="connsiteY11" fmla="*/ 22178 h 80185"/>
                  <a:gd name="connsiteX12" fmla="*/ 2620 w 50923"/>
                  <a:gd name="connsiteY12" fmla="*/ 12625 h 80185"/>
                  <a:gd name="connsiteX13" fmla="*/ 9199 w 50923"/>
                  <a:gd name="connsiteY13" fmla="*/ 5669 h 80185"/>
                  <a:gd name="connsiteX14" fmla="*/ 18595 w 50923"/>
                  <a:gd name="connsiteY14" fmla="*/ 1430 h 80185"/>
                  <a:gd name="connsiteX15" fmla="*/ 29560 w 50923"/>
                  <a:gd name="connsiteY15" fmla="*/ 6 h 80185"/>
                  <a:gd name="connsiteX16" fmla="*/ 47399 w 50923"/>
                  <a:gd name="connsiteY16" fmla="*/ 3456 h 80185"/>
                  <a:gd name="connsiteX17" fmla="*/ 47399 w 50923"/>
                  <a:gd name="connsiteY17" fmla="*/ 15813 h 80185"/>
                  <a:gd name="connsiteX18" fmla="*/ 27915 w 50923"/>
                  <a:gd name="connsiteY18" fmla="*/ 10270 h 80185"/>
                  <a:gd name="connsiteX19" fmla="*/ 21688 w 50923"/>
                  <a:gd name="connsiteY19" fmla="*/ 11059 h 80185"/>
                  <a:gd name="connsiteX20" fmla="*/ 16929 w 50923"/>
                  <a:gd name="connsiteY20" fmla="*/ 13250 h 80185"/>
                  <a:gd name="connsiteX21" fmla="*/ 13848 w 50923"/>
                  <a:gd name="connsiteY21" fmla="*/ 16657 h 80185"/>
                  <a:gd name="connsiteX22" fmla="*/ 12752 w 50923"/>
                  <a:gd name="connsiteY22" fmla="*/ 21038 h 80185"/>
                  <a:gd name="connsiteX23" fmla="*/ 13848 w 50923"/>
                  <a:gd name="connsiteY23" fmla="*/ 26056 h 80185"/>
                  <a:gd name="connsiteX24" fmla="*/ 17050 w 50923"/>
                  <a:gd name="connsiteY24" fmla="*/ 29649 h 80185"/>
                  <a:gd name="connsiteX25" fmla="*/ 22137 w 50923"/>
                  <a:gd name="connsiteY25" fmla="*/ 32497 h 80185"/>
                  <a:gd name="connsiteX26" fmla="*/ 28957 w 50923"/>
                  <a:gd name="connsiteY26" fmla="*/ 35268 h 80185"/>
                  <a:gd name="connsiteX27" fmla="*/ 38101 w 50923"/>
                  <a:gd name="connsiteY27" fmla="*/ 39278 h 80185"/>
                  <a:gd name="connsiteX28" fmla="*/ 44998 w 50923"/>
                  <a:gd name="connsiteY28" fmla="*/ 43922 h 80185"/>
                  <a:gd name="connsiteX29" fmla="*/ 49384 w 50923"/>
                  <a:gd name="connsiteY29" fmla="*/ 49871 h 80185"/>
                  <a:gd name="connsiteX30" fmla="*/ 50918 w 50923"/>
                  <a:gd name="connsiteY30" fmla="*/ 57878 h 80185"/>
                  <a:gd name="connsiteX31" fmla="*/ 48408 w 50923"/>
                  <a:gd name="connsiteY31" fmla="*/ 67737 h 80185"/>
                  <a:gd name="connsiteX32" fmla="*/ 41708 w 50923"/>
                  <a:gd name="connsiteY32" fmla="*/ 74704 h 80185"/>
                  <a:gd name="connsiteX33" fmla="*/ 32038 w 50923"/>
                  <a:gd name="connsiteY33" fmla="*/ 78823 h 80185"/>
                  <a:gd name="connsiteX34" fmla="*/ 20569 w 50923"/>
                  <a:gd name="connsiteY34" fmla="*/ 80171 h 80185"/>
                  <a:gd name="connsiteX35" fmla="*/ 0 w 50923"/>
                  <a:gd name="connsiteY35" fmla="*/ 75636 h 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923" h="80185">
                    <a:moveTo>
                      <a:pt x="0" y="75636"/>
                    </a:moveTo>
                    <a:lnTo>
                      <a:pt x="0" y="62490"/>
                    </a:lnTo>
                    <a:cubicBezTo>
                      <a:pt x="6348" y="67321"/>
                      <a:pt x="14122" y="69928"/>
                      <a:pt x="22104" y="69906"/>
                    </a:cubicBezTo>
                    <a:cubicBezTo>
                      <a:pt x="32904" y="69906"/>
                      <a:pt x="38309" y="66313"/>
                      <a:pt x="38298" y="59127"/>
                    </a:cubicBezTo>
                    <a:cubicBezTo>
                      <a:pt x="38353" y="57298"/>
                      <a:pt x="37871" y="55479"/>
                      <a:pt x="36906" y="53924"/>
                    </a:cubicBezTo>
                    <a:cubicBezTo>
                      <a:pt x="35919" y="52434"/>
                      <a:pt x="34648" y="51141"/>
                      <a:pt x="33156" y="50145"/>
                    </a:cubicBezTo>
                    <a:cubicBezTo>
                      <a:pt x="31424" y="48951"/>
                      <a:pt x="29560" y="47954"/>
                      <a:pt x="27608" y="47187"/>
                    </a:cubicBezTo>
                    <a:cubicBezTo>
                      <a:pt x="25492" y="46311"/>
                      <a:pt x="23222" y="45390"/>
                      <a:pt x="20756" y="44448"/>
                    </a:cubicBezTo>
                    <a:cubicBezTo>
                      <a:pt x="17696" y="43254"/>
                      <a:pt x="14703" y="41896"/>
                      <a:pt x="11798" y="40362"/>
                    </a:cubicBezTo>
                    <a:cubicBezTo>
                      <a:pt x="9429" y="39146"/>
                      <a:pt x="7258" y="37580"/>
                      <a:pt x="5351" y="35728"/>
                    </a:cubicBezTo>
                    <a:cubicBezTo>
                      <a:pt x="3662" y="34052"/>
                      <a:pt x="2335" y="32048"/>
                      <a:pt x="1458" y="29846"/>
                    </a:cubicBezTo>
                    <a:cubicBezTo>
                      <a:pt x="537" y="27392"/>
                      <a:pt x="88" y="24796"/>
                      <a:pt x="143" y="22178"/>
                    </a:cubicBezTo>
                    <a:cubicBezTo>
                      <a:pt x="88" y="18826"/>
                      <a:pt x="943" y="15528"/>
                      <a:pt x="2620" y="12625"/>
                    </a:cubicBezTo>
                    <a:cubicBezTo>
                      <a:pt x="4265" y="9843"/>
                      <a:pt x="6513" y="7466"/>
                      <a:pt x="9199" y="5669"/>
                    </a:cubicBezTo>
                    <a:cubicBezTo>
                      <a:pt x="12072" y="3741"/>
                      <a:pt x="15251" y="2306"/>
                      <a:pt x="18595" y="1430"/>
                    </a:cubicBezTo>
                    <a:cubicBezTo>
                      <a:pt x="22170" y="477"/>
                      <a:pt x="25854" y="-5"/>
                      <a:pt x="29560" y="6"/>
                    </a:cubicBezTo>
                    <a:cubicBezTo>
                      <a:pt x="35678" y="-93"/>
                      <a:pt x="41763" y="1080"/>
                      <a:pt x="47399" y="3456"/>
                    </a:cubicBezTo>
                    <a:lnTo>
                      <a:pt x="47399" y="15813"/>
                    </a:lnTo>
                    <a:cubicBezTo>
                      <a:pt x="41599" y="12067"/>
                      <a:pt x="34812" y="10139"/>
                      <a:pt x="27915" y="10270"/>
                    </a:cubicBezTo>
                    <a:cubicBezTo>
                      <a:pt x="25810" y="10248"/>
                      <a:pt x="23716" y="10511"/>
                      <a:pt x="21688" y="11059"/>
                    </a:cubicBezTo>
                    <a:cubicBezTo>
                      <a:pt x="19988" y="11508"/>
                      <a:pt x="18376" y="12253"/>
                      <a:pt x="16929" y="13250"/>
                    </a:cubicBezTo>
                    <a:cubicBezTo>
                      <a:pt x="15668" y="14148"/>
                      <a:pt x="14616" y="15309"/>
                      <a:pt x="13848" y="16657"/>
                    </a:cubicBezTo>
                    <a:cubicBezTo>
                      <a:pt x="13124" y="18004"/>
                      <a:pt x="12740" y="19505"/>
                      <a:pt x="12752" y="21038"/>
                    </a:cubicBezTo>
                    <a:cubicBezTo>
                      <a:pt x="12708" y="22780"/>
                      <a:pt x="13080" y="24500"/>
                      <a:pt x="13848" y="26056"/>
                    </a:cubicBezTo>
                    <a:cubicBezTo>
                      <a:pt x="14637" y="27469"/>
                      <a:pt x="15734" y="28696"/>
                      <a:pt x="17050" y="29649"/>
                    </a:cubicBezTo>
                    <a:cubicBezTo>
                      <a:pt x="18629" y="30799"/>
                      <a:pt x="20328" y="31763"/>
                      <a:pt x="22137" y="32497"/>
                    </a:cubicBezTo>
                    <a:cubicBezTo>
                      <a:pt x="24133" y="33351"/>
                      <a:pt x="26413" y="34272"/>
                      <a:pt x="28957" y="35268"/>
                    </a:cubicBezTo>
                    <a:cubicBezTo>
                      <a:pt x="32071" y="36441"/>
                      <a:pt x="35130" y="37777"/>
                      <a:pt x="38101" y="39278"/>
                    </a:cubicBezTo>
                    <a:cubicBezTo>
                      <a:pt x="40601" y="40515"/>
                      <a:pt x="42915" y="42071"/>
                      <a:pt x="44998" y="43922"/>
                    </a:cubicBezTo>
                    <a:cubicBezTo>
                      <a:pt x="46851" y="45587"/>
                      <a:pt x="48342" y="47603"/>
                      <a:pt x="49384" y="49871"/>
                    </a:cubicBezTo>
                    <a:cubicBezTo>
                      <a:pt x="50458" y="52401"/>
                      <a:pt x="50984" y="55129"/>
                      <a:pt x="50918" y="57878"/>
                    </a:cubicBezTo>
                    <a:cubicBezTo>
                      <a:pt x="50995" y="61329"/>
                      <a:pt x="50129" y="64747"/>
                      <a:pt x="48408" y="67737"/>
                    </a:cubicBezTo>
                    <a:cubicBezTo>
                      <a:pt x="46730" y="70531"/>
                      <a:pt x="44438" y="72919"/>
                      <a:pt x="41708" y="74704"/>
                    </a:cubicBezTo>
                    <a:cubicBezTo>
                      <a:pt x="38748" y="76622"/>
                      <a:pt x="35470" y="78013"/>
                      <a:pt x="32038" y="78823"/>
                    </a:cubicBezTo>
                    <a:cubicBezTo>
                      <a:pt x="28288" y="79733"/>
                      <a:pt x="24429" y="80182"/>
                      <a:pt x="20569" y="80171"/>
                    </a:cubicBezTo>
                    <a:cubicBezTo>
                      <a:pt x="13442" y="80357"/>
                      <a:pt x="6381" y="78802"/>
                      <a:pt x="0" y="75636"/>
                    </a:cubicBezTo>
                    <a:close/>
                  </a:path>
                </a:pathLst>
              </a:custGeom>
              <a:solidFill>
                <a:srgbClr val="2F2F2F"/>
              </a:solidFill>
              <a:ln w="1095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8F0AA93-76EA-BAA3-31D9-BD5FA6AF7F0E}"/>
                  </a:ext>
                </a:extLst>
              </p:cNvPr>
              <p:cNvSpPr/>
              <p:nvPr/>
            </p:nvSpPr>
            <p:spPr>
              <a:xfrm>
                <a:off x="4056588" y="4895425"/>
                <a:ext cx="44789" cy="101044"/>
              </a:xfrm>
              <a:custGeom>
                <a:avLst/>
                <a:gdLst>
                  <a:gd name="connsiteX0" fmla="*/ 44790 w 44789"/>
                  <a:gd name="connsiteY0" fmla="*/ 98623 h 101044"/>
                  <a:gd name="connsiteX1" fmla="*/ 33321 w 44789"/>
                  <a:gd name="connsiteY1" fmla="*/ 101022 h 101044"/>
                  <a:gd name="connsiteX2" fmla="*/ 13157 w 44789"/>
                  <a:gd name="connsiteY2" fmla="*/ 78554 h 101044"/>
                  <a:gd name="connsiteX3" fmla="*/ 13157 w 44789"/>
                  <a:gd name="connsiteY3" fmla="*/ 33181 h 101044"/>
                  <a:gd name="connsiteX4" fmla="*/ 0 w 44789"/>
                  <a:gd name="connsiteY4" fmla="*/ 33181 h 101044"/>
                  <a:gd name="connsiteX5" fmla="*/ 0 w 44789"/>
                  <a:gd name="connsiteY5" fmla="*/ 22698 h 101044"/>
                  <a:gd name="connsiteX6" fmla="*/ 13157 w 44789"/>
                  <a:gd name="connsiteY6" fmla="*/ 22698 h 101044"/>
                  <a:gd name="connsiteX7" fmla="*/ 13157 w 44789"/>
                  <a:gd name="connsiteY7" fmla="*/ 3976 h 101044"/>
                  <a:gd name="connsiteX8" fmla="*/ 25449 w 44789"/>
                  <a:gd name="connsiteY8" fmla="*/ 0 h 101044"/>
                  <a:gd name="connsiteX9" fmla="*/ 25449 w 44789"/>
                  <a:gd name="connsiteY9" fmla="*/ 22698 h 101044"/>
                  <a:gd name="connsiteX10" fmla="*/ 44790 w 44789"/>
                  <a:gd name="connsiteY10" fmla="*/ 22698 h 101044"/>
                  <a:gd name="connsiteX11" fmla="*/ 44790 w 44789"/>
                  <a:gd name="connsiteY11" fmla="*/ 33181 h 101044"/>
                  <a:gd name="connsiteX12" fmla="*/ 25449 w 44789"/>
                  <a:gd name="connsiteY12" fmla="*/ 33181 h 101044"/>
                  <a:gd name="connsiteX13" fmla="*/ 25449 w 44789"/>
                  <a:gd name="connsiteY13" fmla="*/ 76385 h 101044"/>
                  <a:gd name="connsiteX14" fmla="*/ 28080 w 44789"/>
                  <a:gd name="connsiteY14" fmla="*/ 87340 h 101044"/>
                  <a:gd name="connsiteX15" fmla="*/ 36775 w 44789"/>
                  <a:gd name="connsiteY15" fmla="*/ 90626 h 101044"/>
                  <a:gd name="connsiteX16" fmla="*/ 44790 w 44789"/>
                  <a:gd name="connsiteY16" fmla="*/ 88074 h 10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4">
                    <a:moveTo>
                      <a:pt x="44790" y="98623"/>
                    </a:moveTo>
                    <a:cubicBezTo>
                      <a:pt x="41226" y="100365"/>
                      <a:pt x="37290" y="101197"/>
                      <a:pt x="33321" y="101022"/>
                    </a:cubicBezTo>
                    <a:cubicBezTo>
                      <a:pt x="19879" y="101022"/>
                      <a:pt x="13157" y="93529"/>
                      <a:pt x="13157" y="78554"/>
                    </a:cubicBezTo>
                    <a:lnTo>
                      <a:pt x="13157" y="33181"/>
                    </a:lnTo>
                    <a:lnTo>
                      <a:pt x="0" y="33181"/>
                    </a:lnTo>
                    <a:lnTo>
                      <a:pt x="0" y="22698"/>
                    </a:lnTo>
                    <a:lnTo>
                      <a:pt x="13157" y="22698"/>
                    </a:lnTo>
                    <a:lnTo>
                      <a:pt x="13157" y="3976"/>
                    </a:lnTo>
                    <a:lnTo>
                      <a:pt x="25449" y="0"/>
                    </a:lnTo>
                    <a:lnTo>
                      <a:pt x="25449" y="22698"/>
                    </a:lnTo>
                    <a:lnTo>
                      <a:pt x="44790" y="22698"/>
                    </a:lnTo>
                    <a:lnTo>
                      <a:pt x="44790" y="33181"/>
                    </a:lnTo>
                    <a:lnTo>
                      <a:pt x="25449" y="33181"/>
                    </a:lnTo>
                    <a:lnTo>
                      <a:pt x="25449" y="76385"/>
                    </a:lnTo>
                    <a:cubicBezTo>
                      <a:pt x="25120" y="80230"/>
                      <a:pt x="26040" y="84064"/>
                      <a:pt x="28080" y="87340"/>
                    </a:cubicBezTo>
                    <a:cubicBezTo>
                      <a:pt x="30306" y="89728"/>
                      <a:pt x="33518" y="90944"/>
                      <a:pt x="36775" y="90626"/>
                    </a:cubicBezTo>
                    <a:cubicBezTo>
                      <a:pt x="39658" y="90692"/>
                      <a:pt x="42476" y="89794"/>
                      <a:pt x="44790" y="88074"/>
                    </a:cubicBezTo>
                    <a:close/>
                  </a:path>
                </a:pathLst>
              </a:custGeom>
              <a:solidFill>
                <a:srgbClr val="2F2F2F"/>
              </a:solidFill>
              <a:ln w="1095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1C9F38B-876C-5B03-9713-85FC65378F6F}"/>
                  </a:ext>
                </a:extLst>
              </p:cNvPr>
              <p:cNvSpPr/>
              <p:nvPr/>
            </p:nvSpPr>
            <p:spPr>
              <a:xfrm>
                <a:off x="4114238" y="4916397"/>
                <a:ext cx="50871" cy="80184"/>
              </a:xfrm>
              <a:custGeom>
                <a:avLst/>
                <a:gdLst>
                  <a:gd name="connsiteX0" fmla="*/ 0 w 50871"/>
                  <a:gd name="connsiteY0" fmla="*/ 75636 h 80184"/>
                  <a:gd name="connsiteX1" fmla="*/ 0 w 50871"/>
                  <a:gd name="connsiteY1" fmla="*/ 62490 h 80184"/>
                  <a:gd name="connsiteX2" fmla="*/ 22104 w 50871"/>
                  <a:gd name="connsiteY2" fmla="*/ 69906 h 80184"/>
                  <a:gd name="connsiteX3" fmla="*/ 38299 w 50871"/>
                  <a:gd name="connsiteY3" fmla="*/ 59127 h 80184"/>
                  <a:gd name="connsiteX4" fmla="*/ 36906 w 50871"/>
                  <a:gd name="connsiteY4" fmla="*/ 53924 h 80184"/>
                  <a:gd name="connsiteX5" fmla="*/ 33157 w 50871"/>
                  <a:gd name="connsiteY5" fmla="*/ 50145 h 80184"/>
                  <a:gd name="connsiteX6" fmla="*/ 27608 w 50871"/>
                  <a:gd name="connsiteY6" fmla="*/ 47187 h 80184"/>
                  <a:gd name="connsiteX7" fmla="*/ 20756 w 50871"/>
                  <a:gd name="connsiteY7" fmla="*/ 44448 h 80184"/>
                  <a:gd name="connsiteX8" fmla="*/ 11798 w 50871"/>
                  <a:gd name="connsiteY8" fmla="*/ 40362 h 80184"/>
                  <a:gd name="connsiteX9" fmla="*/ 5351 w 50871"/>
                  <a:gd name="connsiteY9" fmla="*/ 35728 h 80184"/>
                  <a:gd name="connsiteX10" fmla="*/ 1459 w 50871"/>
                  <a:gd name="connsiteY10" fmla="*/ 29846 h 80184"/>
                  <a:gd name="connsiteX11" fmla="*/ 154 w 50871"/>
                  <a:gd name="connsiteY11" fmla="*/ 22178 h 80184"/>
                  <a:gd name="connsiteX12" fmla="*/ 2621 w 50871"/>
                  <a:gd name="connsiteY12" fmla="*/ 12625 h 80184"/>
                  <a:gd name="connsiteX13" fmla="*/ 9199 w 50871"/>
                  <a:gd name="connsiteY13" fmla="*/ 5669 h 80184"/>
                  <a:gd name="connsiteX14" fmla="*/ 18596 w 50871"/>
                  <a:gd name="connsiteY14" fmla="*/ 1430 h 80184"/>
                  <a:gd name="connsiteX15" fmla="*/ 29505 w 50871"/>
                  <a:gd name="connsiteY15" fmla="*/ 6 h 80184"/>
                  <a:gd name="connsiteX16" fmla="*/ 47344 w 50871"/>
                  <a:gd name="connsiteY16" fmla="*/ 3456 h 80184"/>
                  <a:gd name="connsiteX17" fmla="*/ 47344 w 50871"/>
                  <a:gd name="connsiteY17" fmla="*/ 15813 h 80184"/>
                  <a:gd name="connsiteX18" fmla="*/ 27861 w 50871"/>
                  <a:gd name="connsiteY18" fmla="*/ 10270 h 80184"/>
                  <a:gd name="connsiteX19" fmla="*/ 21633 w 50871"/>
                  <a:gd name="connsiteY19" fmla="*/ 11059 h 80184"/>
                  <a:gd name="connsiteX20" fmla="*/ 16874 w 50871"/>
                  <a:gd name="connsiteY20" fmla="*/ 13250 h 80184"/>
                  <a:gd name="connsiteX21" fmla="*/ 13804 w 50871"/>
                  <a:gd name="connsiteY21" fmla="*/ 16657 h 80184"/>
                  <a:gd name="connsiteX22" fmla="*/ 12708 w 50871"/>
                  <a:gd name="connsiteY22" fmla="*/ 21038 h 80184"/>
                  <a:gd name="connsiteX23" fmla="*/ 13804 w 50871"/>
                  <a:gd name="connsiteY23" fmla="*/ 26056 h 80184"/>
                  <a:gd name="connsiteX24" fmla="*/ 16995 w 50871"/>
                  <a:gd name="connsiteY24" fmla="*/ 29649 h 80184"/>
                  <a:gd name="connsiteX25" fmla="*/ 22082 w 50871"/>
                  <a:gd name="connsiteY25" fmla="*/ 32497 h 80184"/>
                  <a:gd name="connsiteX26" fmla="*/ 28913 w 50871"/>
                  <a:gd name="connsiteY26" fmla="*/ 35268 h 80184"/>
                  <a:gd name="connsiteX27" fmla="*/ 38057 w 50871"/>
                  <a:gd name="connsiteY27" fmla="*/ 39278 h 80184"/>
                  <a:gd name="connsiteX28" fmla="*/ 44943 w 50871"/>
                  <a:gd name="connsiteY28" fmla="*/ 43922 h 80184"/>
                  <a:gd name="connsiteX29" fmla="*/ 49329 w 50871"/>
                  <a:gd name="connsiteY29" fmla="*/ 49871 h 80184"/>
                  <a:gd name="connsiteX30" fmla="*/ 50864 w 50871"/>
                  <a:gd name="connsiteY30" fmla="*/ 57878 h 80184"/>
                  <a:gd name="connsiteX31" fmla="*/ 48353 w 50871"/>
                  <a:gd name="connsiteY31" fmla="*/ 67737 h 80184"/>
                  <a:gd name="connsiteX32" fmla="*/ 41654 w 50871"/>
                  <a:gd name="connsiteY32" fmla="*/ 74704 h 80184"/>
                  <a:gd name="connsiteX33" fmla="*/ 31983 w 50871"/>
                  <a:gd name="connsiteY33" fmla="*/ 78823 h 80184"/>
                  <a:gd name="connsiteX34" fmla="*/ 20514 w 50871"/>
                  <a:gd name="connsiteY34" fmla="*/ 80171 h 80184"/>
                  <a:gd name="connsiteX35" fmla="*/ 0 w 50871"/>
                  <a:gd name="connsiteY35" fmla="*/ 75636 h 8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71" h="80184">
                    <a:moveTo>
                      <a:pt x="0" y="75636"/>
                    </a:moveTo>
                    <a:lnTo>
                      <a:pt x="0" y="62490"/>
                    </a:lnTo>
                    <a:cubicBezTo>
                      <a:pt x="6348" y="67321"/>
                      <a:pt x="14122" y="69928"/>
                      <a:pt x="22104" y="69906"/>
                    </a:cubicBezTo>
                    <a:cubicBezTo>
                      <a:pt x="32904" y="69906"/>
                      <a:pt x="38310" y="66313"/>
                      <a:pt x="38299" y="59127"/>
                    </a:cubicBezTo>
                    <a:cubicBezTo>
                      <a:pt x="38354" y="57298"/>
                      <a:pt x="37871" y="55479"/>
                      <a:pt x="36906" y="53924"/>
                    </a:cubicBezTo>
                    <a:cubicBezTo>
                      <a:pt x="35919" y="52434"/>
                      <a:pt x="34648" y="51141"/>
                      <a:pt x="33157" y="50145"/>
                    </a:cubicBezTo>
                    <a:cubicBezTo>
                      <a:pt x="31424" y="48951"/>
                      <a:pt x="29560" y="47954"/>
                      <a:pt x="27608" y="47187"/>
                    </a:cubicBezTo>
                    <a:cubicBezTo>
                      <a:pt x="25492" y="46311"/>
                      <a:pt x="23223" y="45390"/>
                      <a:pt x="20756" y="44448"/>
                    </a:cubicBezTo>
                    <a:cubicBezTo>
                      <a:pt x="17697" y="43254"/>
                      <a:pt x="14703" y="41896"/>
                      <a:pt x="11798" y="40362"/>
                    </a:cubicBezTo>
                    <a:cubicBezTo>
                      <a:pt x="9430" y="39146"/>
                      <a:pt x="7259" y="37580"/>
                      <a:pt x="5351" y="35728"/>
                    </a:cubicBezTo>
                    <a:cubicBezTo>
                      <a:pt x="3662" y="34052"/>
                      <a:pt x="2336" y="32048"/>
                      <a:pt x="1459" y="29846"/>
                    </a:cubicBezTo>
                    <a:cubicBezTo>
                      <a:pt x="548" y="27392"/>
                      <a:pt x="110" y="24796"/>
                      <a:pt x="154" y="22178"/>
                    </a:cubicBezTo>
                    <a:cubicBezTo>
                      <a:pt x="88" y="18826"/>
                      <a:pt x="943" y="15528"/>
                      <a:pt x="2621" y="12625"/>
                    </a:cubicBezTo>
                    <a:cubicBezTo>
                      <a:pt x="4265" y="9843"/>
                      <a:pt x="6513" y="7466"/>
                      <a:pt x="9199" y="5669"/>
                    </a:cubicBezTo>
                    <a:cubicBezTo>
                      <a:pt x="12072" y="3741"/>
                      <a:pt x="15252" y="2306"/>
                      <a:pt x="18596" y="1430"/>
                    </a:cubicBezTo>
                    <a:cubicBezTo>
                      <a:pt x="22159" y="477"/>
                      <a:pt x="25821" y="6"/>
                      <a:pt x="29505" y="6"/>
                    </a:cubicBezTo>
                    <a:cubicBezTo>
                      <a:pt x="35624" y="-93"/>
                      <a:pt x="41709" y="1080"/>
                      <a:pt x="47344" y="3456"/>
                    </a:cubicBezTo>
                    <a:lnTo>
                      <a:pt x="47344" y="15813"/>
                    </a:lnTo>
                    <a:cubicBezTo>
                      <a:pt x="41544" y="12067"/>
                      <a:pt x="34757" y="10139"/>
                      <a:pt x="27861" y="10270"/>
                    </a:cubicBezTo>
                    <a:cubicBezTo>
                      <a:pt x="25755" y="10248"/>
                      <a:pt x="23661" y="10511"/>
                      <a:pt x="21633" y="11059"/>
                    </a:cubicBezTo>
                    <a:cubicBezTo>
                      <a:pt x="19934" y="11508"/>
                      <a:pt x="18322" y="12253"/>
                      <a:pt x="16874" y="13250"/>
                    </a:cubicBezTo>
                    <a:cubicBezTo>
                      <a:pt x="15613" y="14148"/>
                      <a:pt x="14561" y="15309"/>
                      <a:pt x="13804" y="16657"/>
                    </a:cubicBezTo>
                    <a:cubicBezTo>
                      <a:pt x="13070" y="18004"/>
                      <a:pt x="12697" y="19505"/>
                      <a:pt x="12708" y="21038"/>
                    </a:cubicBezTo>
                    <a:cubicBezTo>
                      <a:pt x="12653" y="22780"/>
                      <a:pt x="13026" y="24500"/>
                      <a:pt x="13804" y="26056"/>
                    </a:cubicBezTo>
                    <a:cubicBezTo>
                      <a:pt x="14594" y="27480"/>
                      <a:pt x="15679" y="28707"/>
                      <a:pt x="16995" y="29649"/>
                    </a:cubicBezTo>
                    <a:cubicBezTo>
                      <a:pt x="18574" y="30799"/>
                      <a:pt x="20273" y="31752"/>
                      <a:pt x="22082" y="32497"/>
                    </a:cubicBezTo>
                    <a:cubicBezTo>
                      <a:pt x="24078" y="33351"/>
                      <a:pt x="26359" y="34272"/>
                      <a:pt x="28913" y="35268"/>
                    </a:cubicBezTo>
                    <a:cubicBezTo>
                      <a:pt x="32027" y="36452"/>
                      <a:pt x="35086" y="37788"/>
                      <a:pt x="38057" y="39278"/>
                    </a:cubicBezTo>
                    <a:cubicBezTo>
                      <a:pt x="40557" y="40505"/>
                      <a:pt x="42871" y="42071"/>
                      <a:pt x="44943" y="43922"/>
                    </a:cubicBezTo>
                    <a:cubicBezTo>
                      <a:pt x="46796" y="45587"/>
                      <a:pt x="48287" y="47603"/>
                      <a:pt x="49329" y="49871"/>
                    </a:cubicBezTo>
                    <a:cubicBezTo>
                      <a:pt x="50415" y="52401"/>
                      <a:pt x="50941" y="55129"/>
                      <a:pt x="50864" y="57878"/>
                    </a:cubicBezTo>
                    <a:cubicBezTo>
                      <a:pt x="50941" y="61329"/>
                      <a:pt x="50075" y="64747"/>
                      <a:pt x="48353" y="67737"/>
                    </a:cubicBezTo>
                    <a:cubicBezTo>
                      <a:pt x="46676" y="70542"/>
                      <a:pt x="44384" y="72919"/>
                      <a:pt x="41654" y="74704"/>
                    </a:cubicBezTo>
                    <a:cubicBezTo>
                      <a:pt x="38694" y="76622"/>
                      <a:pt x="35415" y="78013"/>
                      <a:pt x="31983" y="78823"/>
                    </a:cubicBezTo>
                    <a:cubicBezTo>
                      <a:pt x="28233" y="79733"/>
                      <a:pt x="24374" y="80182"/>
                      <a:pt x="20514" y="80171"/>
                    </a:cubicBezTo>
                    <a:cubicBezTo>
                      <a:pt x="13410" y="80346"/>
                      <a:pt x="6371" y="78790"/>
                      <a:pt x="0" y="75636"/>
                    </a:cubicBezTo>
                    <a:close/>
                  </a:path>
                </a:pathLst>
              </a:custGeom>
              <a:solidFill>
                <a:srgbClr val="2F2F2F"/>
              </a:solidFill>
              <a:ln w="1095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4694C4A1-BE8A-853E-F3D4-90CBA7315F27}"/>
                  </a:ext>
                </a:extLst>
              </p:cNvPr>
              <p:cNvSpPr/>
              <p:nvPr/>
            </p:nvSpPr>
            <p:spPr>
              <a:xfrm>
                <a:off x="3256955" y="5218142"/>
                <a:ext cx="65783" cy="107432"/>
              </a:xfrm>
              <a:custGeom>
                <a:avLst/>
                <a:gdLst>
                  <a:gd name="connsiteX0" fmla="*/ 12598 w 65783"/>
                  <a:gd name="connsiteY0" fmla="*/ 66901 h 107432"/>
                  <a:gd name="connsiteX1" fmla="*/ 12598 w 65783"/>
                  <a:gd name="connsiteY1" fmla="*/ 107433 h 107432"/>
                  <a:gd name="connsiteX2" fmla="*/ 0 w 65783"/>
                  <a:gd name="connsiteY2" fmla="*/ 107433 h 107432"/>
                  <a:gd name="connsiteX3" fmla="*/ 0 w 65783"/>
                  <a:gd name="connsiteY3" fmla="*/ 79 h 107432"/>
                  <a:gd name="connsiteX4" fmla="*/ 29538 w 65783"/>
                  <a:gd name="connsiteY4" fmla="*/ 79 h 107432"/>
                  <a:gd name="connsiteX5" fmla="*/ 56258 w 65783"/>
                  <a:gd name="connsiteY5" fmla="*/ 8470 h 107432"/>
                  <a:gd name="connsiteX6" fmla="*/ 65731 w 65783"/>
                  <a:gd name="connsiteY6" fmla="*/ 32131 h 107432"/>
                  <a:gd name="connsiteX7" fmla="*/ 55206 w 65783"/>
                  <a:gd name="connsiteY7" fmla="*/ 57141 h 107432"/>
                  <a:gd name="connsiteX8" fmla="*/ 26764 w 65783"/>
                  <a:gd name="connsiteY8" fmla="*/ 66879 h 107432"/>
                  <a:gd name="connsiteX9" fmla="*/ 12598 w 65783"/>
                  <a:gd name="connsiteY9" fmla="*/ 11482 h 107432"/>
                  <a:gd name="connsiteX10" fmla="*/ 12598 w 65783"/>
                  <a:gd name="connsiteY10" fmla="*/ 55519 h 107432"/>
                  <a:gd name="connsiteX11" fmla="*/ 25755 w 65783"/>
                  <a:gd name="connsiteY11" fmla="*/ 55519 h 107432"/>
                  <a:gd name="connsiteX12" fmla="*/ 45656 w 65783"/>
                  <a:gd name="connsiteY12" fmla="*/ 49560 h 107432"/>
                  <a:gd name="connsiteX13" fmla="*/ 52508 w 65783"/>
                  <a:gd name="connsiteY13" fmla="*/ 32745 h 107432"/>
                  <a:gd name="connsiteX14" fmla="*/ 27290 w 65783"/>
                  <a:gd name="connsiteY14" fmla="*/ 11482 h 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83" h="107432">
                    <a:moveTo>
                      <a:pt x="12598" y="66901"/>
                    </a:moveTo>
                    <a:lnTo>
                      <a:pt x="12598" y="107433"/>
                    </a:lnTo>
                    <a:lnTo>
                      <a:pt x="0" y="107433"/>
                    </a:lnTo>
                    <a:lnTo>
                      <a:pt x="0" y="79"/>
                    </a:lnTo>
                    <a:lnTo>
                      <a:pt x="29538" y="79"/>
                    </a:lnTo>
                    <a:cubicBezTo>
                      <a:pt x="39176" y="-535"/>
                      <a:pt x="48704" y="2456"/>
                      <a:pt x="56258" y="8470"/>
                    </a:cubicBezTo>
                    <a:cubicBezTo>
                      <a:pt x="62782" y="14550"/>
                      <a:pt x="66258" y="23226"/>
                      <a:pt x="65731" y="32131"/>
                    </a:cubicBezTo>
                    <a:cubicBezTo>
                      <a:pt x="66028" y="41596"/>
                      <a:pt x="62190" y="50732"/>
                      <a:pt x="55206" y="57141"/>
                    </a:cubicBezTo>
                    <a:cubicBezTo>
                      <a:pt x="47344" y="63932"/>
                      <a:pt x="37147" y="67427"/>
                      <a:pt x="26764" y="66879"/>
                    </a:cubicBezTo>
                    <a:close/>
                    <a:moveTo>
                      <a:pt x="12598" y="11482"/>
                    </a:moveTo>
                    <a:lnTo>
                      <a:pt x="12598" y="55519"/>
                    </a:lnTo>
                    <a:lnTo>
                      <a:pt x="25755" y="55519"/>
                    </a:lnTo>
                    <a:cubicBezTo>
                      <a:pt x="32893" y="56012"/>
                      <a:pt x="39965" y="53887"/>
                      <a:pt x="45656" y="49560"/>
                    </a:cubicBezTo>
                    <a:cubicBezTo>
                      <a:pt x="50359" y="45277"/>
                      <a:pt x="52881" y="39099"/>
                      <a:pt x="52508" y="32745"/>
                    </a:cubicBezTo>
                    <a:cubicBezTo>
                      <a:pt x="52508" y="18570"/>
                      <a:pt x="44099" y="11482"/>
                      <a:pt x="27290" y="11482"/>
                    </a:cubicBezTo>
                    <a:close/>
                  </a:path>
                </a:pathLst>
              </a:custGeom>
              <a:solidFill>
                <a:srgbClr val="2F2F2F"/>
              </a:solidFill>
              <a:ln w="1095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82AE5D1B-B988-5B0C-B67F-1AAECA5BCF16}"/>
                  </a:ext>
                </a:extLst>
              </p:cNvPr>
              <p:cNvSpPr/>
              <p:nvPr/>
            </p:nvSpPr>
            <p:spPr>
              <a:xfrm>
                <a:off x="3338913" y="5212097"/>
                <a:ext cx="63746" cy="113532"/>
              </a:xfrm>
              <a:custGeom>
                <a:avLst/>
                <a:gdLst>
                  <a:gd name="connsiteX0" fmla="*/ 63714 w 63746"/>
                  <a:gd name="connsiteY0" fmla="*/ 113532 h 113532"/>
                  <a:gd name="connsiteX1" fmla="*/ 51412 w 63746"/>
                  <a:gd name="connsiteY1" fmla="*/ 113532 h 113532"/>
                  <a:gd name="connsiteX2" fmla="*/ 51412 w 63746"/>
                  <a:gd name="connsiteY2" fmla="*/ 69353 h 113532"/>
                  <a:gd name="connsiteX3" fmla="*/ 33573 w 63746"/>
                  <a:gd name="connsiteY3" fmla="*/ 45384 h 113532"/>
                  <a:gd name="connsiteX4" fmla="*/ 18442 w 63746"/>
                  <a:gd name="connsiteY4" fmla="*/ 52308 h 113532"/>
                  <a:gd name="connsiteX5" fmla="*/ 12291 w 63746"/>
                  <a:gd name="connsiteY5" fmla="*/ 70098 h 113532"/>
                  <a:gd name="connsiteX6" fmla="*/ 12291 w 63746"/>
                  <a:gd name="connsiteY6" fmla="*/ 113532 h 113532"/>
                  <a:gd name="connsiteX7" fmla="*/ 0 w 63746"/>
                  <a:gd name="connsiteY7" fmla="*/ 113532 h 113532"/>
                  <a:gd name="connsiteX8" fmla="*/ 0 w 63746"/>
                  <a:gd name="connsiteY8" fmla="*/ 0 h 113532"/>
                  <a:gd name="connsiteX9" fmla="*/ 12291 w 63746"/>
                  <a:gd name="connsiteY9" fmla="*/ 0 h 113532"/>
                  <a:gd name="connsiteX10" fmla="*/ 12291 w 63746"/>
                  <a:gd name="connsiteY10" fmla="*/ 49580 h 113532"/>
                  <a:gd name="connsiteX11" fmla="*/ 12587 w 63746"/>
                  <a:gd name="connsiteY11" fmla="*/ 49580 h 113532"/>
                  <a:gd name="connsiteX12" fmla="*/ 37805 w 63746"/>
                  <a:gd name="connsiteY12" fmla="*/ 35054 h 113532"/>
                  <a:gd name="connsiteX13" fmla="*/ 63747 w 63746"/>
                  <a:gd name="connsiteY13" fmla="*/ 66274 h 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46" h="113532">
                    <a:moveTo>
                      <a:pt x="63714" y="113532"/>
                    </a:moveTo>
                    <a:lnTo>
                      <a:pt x="51412" y="113532"/>
                    </a:lnTo>
                    <a:lnTo>
                      <a:pt x="51412" y="69353"/>
                    </a:lnTo>
                    <a:cubicBezTo>
                      <a:pt x="51412" y="53370"/>
                      <a:pt x="45469" y="45384"/>
                      <a:pt x="33573" y="45384"/>
                    </a:cubicBezTo>
                    <a:cubicBezTo>
                      <a:pt x="27751" y="45308"/>
                      <a:pt x="22192" y="47849"/>
                      <a:pt x="18442" y="52308"/>
                    </a:cubicBezTo>
                    <a:cubicBezTo>
                      <a:pt x="14221" y="57248"/>
                      <a:pt x="12028" y="63602"/>
                      <a:pt x="12291" y="70098"/>
                    </a:cubicBezTo>
                    <a:lnTo>
                      <a:pt x="12291" y="113532"/>
                    </a:lnTo>
                    <a:lnTo>
                      <a:pt x="0" y="113532"/>
                    </a:lnTo>
                    <a:lnTo>
                      <a:pt x="0" y="0"/>
                    </a:lnTo>
                    <a:lnTo>
                      <a:pt x="12291" y="0"/>
                    </a:lnTo>
                    <a:lnTo>
                      <a:pt x="12291" y="49580"/>
                    </a:lnTo>
                    <a:lnTo>
                      <a:pt x="12587" y="49580"/>
                    </a:lnTo>
                    <a:cubicBezTo>
                      <a:pt x="17598" y="40400"/>
                      <a:pt x="27334" y="34791"/>
                      <a:pt x="37805" y="35054"/>
                    </a:cubicBezTo>
                    <a:cubicBezTo>
                      <a:pt x="55096" y="35054"/>
                      <a:pt x="63736" y="45461"/>
                      <a:pt x="63747" y="66274"/>
                    </a:cubicBezTo>
                    <a:close/>
                  </a:path>
                </a:pathLst>
              </a:custGeom>
              <a:solidFill>
                <a:srgbClr val="2F2F2F"/>
              </a:solidFill>
              <a:ln w="1095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964AC2F-B79B-00EA-7BE2-41BE57F6D56F}"/>
                  </a:ext>
                </a:extLst>
              </p:cNvPr>
              <p:cNvSpPr/>
              <p:nvPr/>
            </p:nvSpPr>
            <p:spPr>
              <a:xfrm>
                <a:off x="3412254" y="5248948"/>
                <a:ext cx="72485" cy="112784"/>
              </a:xfrm>
              <a:custGeom>
                <a:avLst/>
                <a:gdLst>
                  <a:gd name="connsiteX0" fmla="*/ 72486 w 72485"/>
                  <a:gd name="connsiteY0" fmla="*/ 0 h 112784"/>
                  <a:gd name="connsiteX1" fmla="*/ 37180 w 72485"/>
                  <a:gd name="connsiteY1" fmla="*/ 88961 h 112784"/>
                  <a:gd name="connsiteX2" fmla="*/ 10647 w 72485"/>
                  <a:gd name="connsiteY2" fmla="*/ 112776 h 112784"/>
                  <a:gd name="connsiteX3" fmla="*/ 2632 w 72485"/>
                  <a:gd name="connsiteY3" fmla="*/ 111801 h 112784"/>
                  <a:gd name="connsiteX4" fmla="*/ 2632 w 72485"/>
                  <a:gd name="connsiteY4" fmla="*/ 100847 h 112784"/>
                  <a:gd name="connsiteX5" fmla="*/ 9901 w 72485"/>
                  <a:gd name="connsiteY5" fmla="*/ 102194 h 112784"/>
                  <a:gd name="connsiteX6" fmla="*/ 23837 w 72485"/>
                  <a:gd name="connsiteY6" fmla="*/ 91108 h 112784"/>
                  <a:gd name="connsiteX7" fmla="*/ 29988 w 72485"/>
                  <a:gd name="connsiteY7" fmla="*/ 76583 h 112784"/>
                  <a:gd name="connsiteX8" fmla="*/ 0 w 72485"/>
                  <a:gd name="connsiteY8" fmla="*/ 54 h 112784"/>
                  <a:gd name="connsiteX9" fmla="*/ 13651 w 72485"/>
                  <a:gd name="connsiteY9" fmla="*/ 54 h 112784"/>
                  <a:gd name="connsiteX10" fmla="*/ 34406 w 72485"/>
                  <a:gd name="connsiteY10" fmla="*/ 59001 h 112784"/>
                  <a:gd name="connsiteX11" fmla="*/ 35985 w 72485"/>
                  <a:gd name="connsiteY11" fmla="*/ 64850 h 112784"/>
                  <a:gd name="connsiteX12" fmla="*/ 36435 w 72485"/>
                  <a:gd name="connsiteY12" fmla="*/ 64850 h 112784"/>
                  <a:gd name="connsiteX13" fmla="*/ 37926 w 72485"/>
                  <a:gd name="connsiteY13" fmla="*/ 59154 h 112784"/>
                  <a:gd name="connsiteX14" fmla="*/ 59745 w 72485"/>
                  <a:gd name="connsiteY14" fmla="*/ 0 h 11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85" h="112784">
                    <a:moveTo>
                      <a:pt x="72486" y="0"/>
                    </a:moveTo>
                    <a:lnTo>
                      <a:pt x="37180" y="88961"/>
                    </a:lnTo>
                    <a:cubicBezTo>
                      <a:pt x="30887" y="104834"/>
                      <a:pt x="22038" y="112765"/>
                      <a:pt x="10647" y="112776"/>
                    </a:cubicBezTo>
                    <a:cubicBezTo>
                      <a:pt x="7938" y="112842"/>
                      <a:pt x="5241" y="112513"/>
                      <a:pt x="2632" y="111801"/>
                    </a:cubicBezTo>
                    <a:lnTo>
                      <a:pt x="2632" y="100847"/>
                    </a:lnTo>
                    <a:cubicBezTo>
                      <a:pt x="4967" y="101690"/>
                      <a:pt x="7423" y="102139"/>
                      <a:pt x="9901" y="102194"/>
                    </a:cubicBezTo>
                    <a:cubicBezTo>
                      <a:pt x="16469" y="101931"/>
                      <a:pt x="22115" y="97451"/>
                      <a:pt x="23837" y="91108"/>
                    </a:cubicBezTo>
                    <a:lnTo>
                      <a:pt x="29988" y="76583"/>
                    </a:lnTo>
                    <a:lnTo>
                      <a:pt x="0" y="54"/>
                    </a:lnTo>
                    <a:lnTo>
                      <a:pt x="13651" y="54"/>
                    </a:lnTo>
                    <a:lnTo>
                      <a:pt x="34406" y="59001"/>
                    </a:lnTo>
                    <a:cubicBezTo>
                      <a:pt x="34658" y="59734"/>
                      <a:pt x="35185" y="61684"/>
                      <a:pt x="35985" y="64850"/>
                    </a:cubicBezTo>
                    <a:lnTo>
                      <a:pt x="36435" y="64850"/>
                    </a:lnTo>
                    <a:cubicBezTo>
                      <a:pt x="36687" y="63645"/>
                      <a:pt x="37191" y="61750"/>
                      <a:pt x="37926" y="59154"/>
                    </a:cubicBezTo>
                    <a:lnTo>
                      <a:pt x="59745" y="0"/>
                    </a:lnTo>
                    <a:close/>
                  </a:path>
                </a:pathLst>
              </a:custGeom>
              <a:solidFill>
                <a:srgbClr val="2F2F2F"/>
              </a:solidFill>
              <a:ln w="1095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DE8154C5-31D7-63CC-B0C7-46A73E75082D}"/>
                  </a:ext>
                </a:extLst>
              </p:cNvPr>
              <p:cNvSpPr/>
              <p:nvPr/>
            </p:nvSpPr>
            <p:spPr>
              <a:xfrm>
                <a:off x="3493281" y="5247222"/>
                <a:ext cx="50880" cy="80194"/>
              </a:xfrm>
              <a:custGeom>
                <a:avLst/>
                <a:gdLst>
                  <a:gd name="connsiteX0" fmla="*/ 0 w 50880"/>
                  <a:gd name="connsiteY0" fmla="*/ 75635 h 80194"/>
                  <a:gd name="connsiteX1" fmla="*/ 0 w 50880"/>
                  <a:gd name="connsiteY1" fmla="*/ 62490 h 80194"/>
                  <a:gd name="connsiteX2" fmla="*/ 22115 w 50880"/>
                  <a:gd name="connsiteY2" fmla="*/ 69895 h 80194"/>
                  <a:gd name="connsiteX3" fmla="*/ 38299 w 50880"/>
                  <a:gd name="connsiteY3" fmla="*/ 59116 h 80194"/>
                  <a:gd name="connsiteX4" fmla="*/ 36917 w 50880"/>
                  <a:gd name="connsiteY4" fmla="*/ 53913 h 80194"/>
                  <a:gd name="connsiteX5" fmla="*/ 33167 w 50880"/>
                  <a:gd name="connsiteY5" fmla="*/ 50133 h 80194"/>
                  <a:gd name="connsiteX6" fmla="*/ 27619 w 50880"/>
                  <a:gd name="connsiteY6" fmla="*/ 47176 h 80194"/>
                  <a:gd name="connsiteX7" fmla="*/ 20767 w 50880"/>
                  <a:gd name="connsiteY7" fmla="*/ 44437 h 80194"/>
                  <a:gd name="connsiteX8" fmla="*/ 11809 w 50880"/>
                  <a:gd name="connsiteY8" fmla="*/ 40362 h 80194"/>
                  <a:gd name="connsiteX9" fmla="*/ 5362 w 50880"/>
                  <a:gd name="connsiteY9" fmla="*/ 35717 h 80194"/>
                  <a:gd name="connsiteX10" fmla="*/ 1458 w 50880"/>
                  <a:gd name="connsiteY10" fmla="*/ 29835 h 80194"/>
                  <a:gd name="connsiteX11" fmla="*/ 154 w 50880"/>
                  <a:gd name="connsiteY11" fmla="*/ 22167 h 80194"/>
                  <a:gd name="connsiteX12" fmla="*/ 2620 w 50880"/>
                  <a:gd name="connsiteY12" fmla="*/ 12625 h 80194"/>
                  <a:gd name="connsiteX13" fmla="*/ 9199 w 50880"/>
                  <a:gd name="connsiteY13" fmla="*/ 5658 h 80194"/>
                  <a:gd name="connsiteX14" fmla="*/ 18607 w 50880"/>
                  <a:gd name="connsiteY14" fmla="*/ 1430 h 80194"/>
                  <a:gd name="connsiteX15" fmla="*/ 29505 w 50880"/>
                  <a:gd name="connsiteY15" fmla="*/ 6 h 80194"/>
                  <a:gd name="connsiteX16" fmla="*/ 47344 w 50880"/>
                  <a:gd name="connsiteY16" fmla="*/ 3445 h 80194"/>
                  <a:gd name="connsiteX17" fmla="*/ 47344 w 50880"/>
                  <a:gd name="connsiteY17" fmla="*/ 15813 h 80194"/>
                  <a:gd name="connsiteX18" fmla="*/ 27861 w 50880"/>
                  <a:gd name="connsiteY18" fmla="*/ 10270 h 80194"/>
                  <a:gd name="connsiteX19" fmla="*/ 21644 w 50880"/>
                  <a:gd name="connsiteY19" fmla="*/ 11059 h 80194"/>
                  <a:gd name="connsiteX20" fmla="*/ 16885 w 50880"/>
                  <a:gd name="connsiteY20" fmla="*/ 13250 h 80194"/>
                  <a:gd name="connsiteX21" fmla="*/ 13804 w 50880"/>
                  <a:gd name="connsiteY21" fmla="*/ 16656 h 80194"/>
                  <a:gd name="connsiteX22" fmla="*/ 12708 w 50880"/>
                  <a:gd name="connsiteY22" fmla="*/ 21038 h 80194"/>
                  <a:gd name="connsiteX23" fmla="*/ 13804 w 50880"/>
                  <a:gd name="connsiteY23" fmla="*/ 26055 h 80194"/>
                  <a:gd name="connsiteX24" fmla="*/ 16995 w 50880"/>
                  <a:gd name="connsiteY24" fmla="*/ 29660 h 80194"/>
                  <a:gd name="connsiteX25" fmla="*/ 22093 w 50880"/>
                  <a:gd name="connsiteY25" fmla="*/ 32497 h 80194"/>
                  <a:gd name="connsiteX26" fmla="*/ 28913 w 50880"/>
                  <a:gd name="connsiteY26" fmla="*/ 35268 h 80194"/>
                  <a:gd name="connsiteX27" fmla="*/ 38057 w 50880"/>
                  <a:gd name="connsiteY27" fmla="*/ 39277 h 80194"/>
                  <a:gd name="connsiteX28" fmla="*/ 44954 w 50880"/>
                  <a:gd name="connsiteY28" fmla="*/ 43922 h 80194"/>
                  <a:gd name="connsiteX29" fmla="*/ 49340 w 50880"/>
                  <a:gd name="connsiteY29" fmla="*/ 49871 h 80194"/>
                  <a:gd name="connsiteX30" fmla="*/ 50875 w 50880"/>
                  <a:gd name="connsiteY30" fmla="*/ 57889 h 80194"/>
                  <a:gd name="connsiteX31" fmla="*/ 48364 w 50880"/>
                  <a:gd name="connsiteY31" fmla="*/ 67748 h 80194"/>
                  <a:gd name="connsiteX32" fmla="*/ 41654 w 50880"/>
                  <a:gd name="connsiteY32" fmla="*/ 74715 h 80194"/>
                  <a:gd name="connsiteX33" fmla="*/ 31983 w 50880"/>
                  <a:gd name="connsiteY33" fmla="*/ 78834 h 80194"/>
                  <a:gd name="connsiteX34" fmla="*/ 20514 w 50880"/>
                  <a:gd name="connsiteY34" fmla="*/ 80182 h 80194"/>
                  <a:gd name="connsiteX35" fmla="*/ 0 w 50880"/>
                  <a:gd name="connsiteY35" fmla="*/ 75635 h 8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80" h="80194">
                    <a:moveTo>
                      <a:pt x="0" y="75635"/>
                    </a:moveTo>
                    <a:lnTo>
                      <a:pt x="0" y="62490"/>
                    </a:lnTo>
                    <a:cubicBezTo>
                      <a:pt x="6359" y="67321"/>
                      <a:pt x="14133" y="69917"/>
                      <a:pt x="22115" y="69895"/>
                    </a:cubicBezTo>
                    <a:cubicBezTo>
                      <a:pt x="32904" y="69895"/>
                      <a:pt x="38299" y="66302"/>
                      <a:pt x="38299" y="59116"/>
                    </a:cubicBezTo>
                    <a:cubicBezTo>
                      <a:pt x="38353" y="57287"/>
                      <a:pt x="37882" y="55479"/>
                      <a:pt x="36917" y="53913"/>
                    </a:cubicBezTo>
                    <a:cubicBezTo>
                      <a:pt x="35919" y="52423"/>
                      <a:pt x="34648" y="51141"/>
                      <a:pt x="33167" y="50133"/>
                    </a:cubicBezTo>
                    <a:cubicBezTo>
                      <a:pt x="31435" y="48950"/>
                      <a:pt x="29571" y="47954"/>
                      <a:pt x="27619" y="47176"/>
                    </a:cubicBezTo>
                    <a:cubicBezTo>
                      <a:pt x="25492" y="46299"/>
                      <a:pt x="23212" y="45390"/>
                      <a:pt x="20767" y="44437"/>
                    </a:cubicBezTo>
                    <a:cubicBezTo>
                      <a:pt x="17708" y="43243"/>
                      <a:pt x="14714" y="41885"/>
                      <a:pt x="11809" y="40362"/>
                    </a:cubicBezTo>
                    <a:cubicBezTo>
                      <a:pt x="9440" y="39135"/>
                      <a:pt x="7269" y="37568"/>
                      <a:pt x="5362" y="35717"/>
                    </a:cubicBezTo>
                    <a:cubicBezTo>
                      <a:pt x="3673" y="34041"/>
                      <a:pt x="2346" y="32047"/>
                      <a:pt x="1458" y="29835"/>
                    </a:cubicBezTo>
                    <a:cubicBezTo>
                      <a:pt x="548" y="27381"/>
                      <a:pt x="110" y="24785"/>
                      <a:pt x="154" y="22167"/>
                    </a:cubicBezTo>
                    <a:cubicBezTo>
                      <a:pt x="88" y="18825"/>
                      <a:pt x="943" y="15517"/>
                      <a:pt x="2620" y="12625"/>
                    </a:cubicBezTo>
                    <a:cubicBezTo>
                      <a:pt x="4276" y="9843"/>
                      <a:pt x="6524" y="7466"/>
                      <a:pt x="9199" y="5658"/>
                    </a:cubicBezTo>
                    <a:cubicBezTo>
                      <a:pt x="12072" y="3730"/>
                      <a:pt x="15252" y="2295"/>
                      <a:pt x="18607" y="1430"/>
                    </a:cubicBezTo>
                    <a:cubicBezTo>
                      <a:pt x="22159" y="477"/>
                      <a:pt x="25821" y="-5"/>
                      <a:pt x="29505" y="6"/>
                    </a:cubicBezTo>
                    <a:cubicBezTo>
                      <a:pt x="35623" y="-93"/>
                      <a:pt x="41698" y="1079"/>
                      <a:pt x="47344" y="3445"/>
                    </a:cubicBezTo>
                    <a:lnTo>
                      <a:pt x="47344" y="15813"/>
                    </a:lnTo>
                    <a:cubicBezTo>
                      <a:pt x="41544" y="12067"/>
                      <a:pt x="34757" y="10138"/>
                      <a:pt x="27861" y="10270"/>
                    </a:cubicBezTo>
                    <a:cubicBezTo>
                      <a:pt x="25766" y="10248"/>
                      <a:pt x="23672" y="10511"/>
                      <a:pt x="21644" y="11059"/>
                    </a:cubicBezTo>
                    <a:cubicBezTo>
                      <a:pt x="19944" y="11508"/>
                      <a:pt x="18332" y="12253"/>
                      <a:pt x="16885" y="13250"/>
                    </a:cubicBezTo>
                    <a:cubicBezTo>
                      <a:pt x="15613" y="14137"/>
                      <a:pt x="14561" y="15309"/>
                      <a:pt x="13804" y="16656"/>
                    </a:cubicBezTo>
                    <a:cubicBezTo>
                      <a:pt x="13070" y="18004"/>
                      <a:pt x="12697" y="19505"/>
                      <a:pt x="12708" y="21038"/>
                    </a:cubicBezTo>
                    <a:cubicBezTo>
                      <a:pt x="12653" y="22780"/>
                      <a:pt x="13026" y="24500"/>
                      <a:pt x="13804" y="26055"/>
                    </a:cubicBezTo>
                    <a:cubicBezTo>
                      <a:pt x="14594" y="27480"/>
                      <a:pt x="15679" y="28706"/>
                      <a:pt x="16995" y="29660"/>
                    </a:cubicBezTo>
                    <a:cubicBezTo>
                      <a:pt x="18574" y="30810"/>
                      <a:pt x="20284" y="31763"/>
                      <a:pt x="22093" y="32497"/>
                    </a:cubicBezTo>
                    <a:cubicBezTo>
                      <a:pt x="24089" y="33351"/>
                      <a:pt x="26358" y="34271"/>
                      <a:pt x="28913" y="35268"/>
                    </a:cubicBezTo>
                    <a:cubicBezTo>
                      <a:pt x="32027" y="36440"/>
                      <a:pt x="35086" y="37777"/>
                      <a:pt x="38057" y="39277"/>
                    </a:cubicBezTo>
                    <a:cubicBezTo>
                      <a:pt x="40546" y="40515"/>
                      <a:pt x="42871" y="42082"/>
                      <a:pt x="44954" y="43922"/>
                    </a:cubicBezTo>
                    <a:cubicBezTo>
                      <a:pt x="46807" y="45587"/>
                      <a:pt x="48298" y="47614"/>
                      <a:pt x="49340" y="49871"/>
                    </a:cubicBezTo>
                    <a:cubicBezTo>
                      <a:pt x="50414" y="52401"/>
                      <a:pt x="50941" y="55139"/>
                      <a:pt x="50875" y="57889"/>
                    </a:cubicBezTo>
                    <a:cubicBezTo>
                      <a:pt x="50952" y="61340"/>
                      <a:pt x="50085" y="64747"/>
                      <a:pt x="48364" y="67748"/>
                    </a:cubicBezTo>
                    <a:cubicBezTo>
                      <a:pt x="46686" y="70542"/>
                      <a:pt x="44384" y="72930"/>
                      <a:pt x="41654" y="74715"/>
                    </a:cubicBezTo>
                    <a:cubicBezTo>
                      <a:pt x="38693" y="76632"/>
                      <a:pt x="35415" y="78024"/>
                      <a:pt x="31983" y="78834"/>
                    </a:cubicBezTo>
                    <a:cubicBezTo>
                      <a:pt x="28233" y="79743"/>
                      <a:pt x="24374" y="80193"/>
                      <a:pt x="20514" y="80182"/>
                    </a:cubicBezTo>
                    <a:cubicBezTo>
                      <a:pt x="13410" y="80357"/>
                      <a:pt x="6359" y="78801"/>
                      <a:pt x="0" y="75635"/>
                    </a:cubicBezTo>
                    <a:close/>
                  </a:path>
                </a:pathLst>
              </a:custGeom>
              <a:solidFill>
                <a:srgbClr val="2F2F2F"/>
              </a:solidFill>
              <a:ln w="1095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64D53498-0D93-8E21-43E8-B7A423C17DCF}"/>
                  </a:ext>
                </a:extLst>
              </p:cNvPr>
              <p:cNvSpPr/>
              <p:nvPr/>
            </p:nvSpPr>
            <p:spPr>
              <a:xfrm>
                <a:off x="3559798" y="5213520"/>
                <a:ext cx="16030" cy="112109"/>
              </a:xfrm>
              <a:custGeom>
                <a:avLst/>
                <a:gdLst>
                  <a:gd name="connsiteX0" fmla="*/ 7942 w 16030"/>
                  <a:gd name="connsiteY0" fmla="*/ 15951 h 112109"/>
                  <a:gd name="connsiteX1" fmla="*/ 2328 w 16030"/>
                  <a:gd name="connsiteY1" fmla="*/ 13706 h 112109"/>
                  <a:gd name="connsiteX2" fmla="*/ 4 w 16030"/>
                  <a:gd name="connsiteY2" fmla="*/ 8020 h 112109"/>
                  <a:gd name="connsiteX3" fmla="*/ 7744 w 16030"/>
                  <a:gd name="connsiteY3" fmla="*/ 2 h 112109"/>
                  <a:gd name="connsiteX4" fmla="*/ 7942 w 16030"/>
                  <a:gd name="connsiteY4" fmla="*/ 2 h 112109"/>
                  <a:gd name="connsiteX5" fmla="*/ 13687 w 16030"/>
                  <a:gd name="connsiteY5" fmla="*/ 2291 h 112109"/>
                  <a:gd name="connsiteX6" fmla="*/ 13687 w 16030"/>
                  <a:gd name="connsiteY6" fmla="*/ 13629 h 112109"/>
                  <a:gd name="connsiteX7" fmla="*/ 7942 w 16030"/>
                  <a:gd name="connsiteY7" fmla="*/ 15951 h 112109"/>
                  <a:gd name="connsiteX8" fmla="*/ 13939 w 16030"/>
                  <a:gd name="connsiteY8" fmla="*/ 112110 h 112109"/>
                  <a:gd name="connsiteX9" fmla="*/ 1648 w 16030"/>
                  <a:gd name="connsiteY9" fmla="*/ 112110 h 112109"/>
                  <a:gd name="connsiteX10" fmla="*/ 1648 w 16030"/>
                  <a:gd name="connsiteY10" fmla="*/ 35429 h 112109"/>
                  <a:gd name="connsiteX11" fmla="*/ 13939 w 16030"/>
                  <a:gd name="connsiteY11" fmla="*/ 35429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30" h="112109">
                    <a:moveTo>
                      <a:pt x="7942" y="15951"/>
                    </a:moveTo>
                    <a:cubicBezTo>
                      <a:pt x="5848" y="15995"/>
                      <a:pt x="3819" y="15184"/>
                      <a:pt x="2328" y="13706"/>
                    </a:cubicBezTo>
                    <a:cubicBezTo>
                      <a:pt x="782" y="12227"/>
                      <a:pt x="-62" y="10156"/>
                      <a:pt x="4" y="8020"/>
                    </a:cubicBezTo>
                    <a:cubicBezTo>
                      <a:pt x="-73" y="3671"/>
                      <a:pt x="3392" y="78"/>
                      <a:pt x="7744" y="2"/>
                    </a:cubicBezTo>
                    <a:cubicBezTo>
                      <a:pt x="7810" y="2"/>
                      <a:pt x="7876" y="2"/>
                      <a:pt x="7942" y="2"/>
                    </a:cubicBezTo>
                    <a:cubicBezTo>
                      <a:pt x="10091" y="-42"/>
                      <a:pt x="12163" y="790"/>
                      <a:pt x="13687" y="2291"/>
                    </a:cubicBezTo>
                    <a:cubicBezTo>
                      <a:pt x="16812" y="5424"/>
                      <a:pt x="16812" y="10496"/>
                      <a:pt x="13687" y="13629"/>
                    </a:cubicBezTo>
                    <a:cubicBezTo>
                      <a:pt x="12174" y="15152"/>
                      <a:pt x="10091" y="15995"/>
                      <a:pt x="7942" y="15951"/>
                    </a:cubicBezTo>
                    <a:close/>
                    <a:moveTo>
                      <a:pt x="13939" y="112110"/>
                    </a:moveTo>
                    <a:lnTo>
                      <a:pt x="1648" y="112110"/>
                    </a:lnTo>
                    <a:lnTo>
                      <a:pt x="1648" y="35429"/>
                    </a:lnTo>
                    <a:lnTo>
                      <a:pt x="13939" y="35429"/>
                    </a:lnTo>
                    <a:close/>
                  </a:path>
                </a:pathLst>
              </a:custGeom>
              <a:solidFill>
                <a:srgbClr val="2F2F2F"/>
              </a:solidFill>
              <a:ln w="1095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D9955A9C-8000-89D4-3BAF-995CF5CCD90D}"/>
                  </a:ext>
                </a:extLst>
              </p:cNvPr>
              <p:cNvSpPr/>
              <p:nvPr/>
            </p:nvSpPr>
            <p:spPr>
              <a:xfrm>
                <a:off x="3591914" y="5247112"/>
                <a:ext cx="57763" cy="80342"/>
              </a:xfrm>
              <a:custGeom>
                <a:avLst/>
                <a:gdLst>
                  <a:gd name="connsiteX0" fmla="*/ 57610 w 57763"/>
                  <a:gd name="connsiteY0" fmla="*/ 74989 h 80342"/>
                  <a:gd name="connsiteX1" fmla="*/ 36624 w 57763"/>
                  <a:gd name="connsiteY1" fmla="*/ 80314 h 80342"/>
                  <a:gd name="connsiteX2" fmla="*/ 10134 w 57763"/>
                  <a:gd name="connsiteY2" fmla="*/ 69644 h 80342"/>
                  <a:gd name="connsiteX3" fmla="*/ 47 w 57763"/>
                  <a:gd name="connsiteY3" fmla="*/ 41973 h 80342"/>
                  <a:gd name="connsiteX4" fmla="*/ 10913 w 57763"/>
                  <a:gd name="connsiteY4" fmla="*/ 11530 h 80342"/>
                  <a:gd name="connsiteX5" fmla="*/ 39925 w 57763"/>
                  <a:gd name="connsiteY5" fmla="*/ 39 h 80342"/>
                  <a:gd name="connsiteX6" fmla="*/ 57764 w 57763"/>
                  <a:gd name="connsiteY6" fmla="*/ 3774 h 80342"/>
                  <a:gd name="connsiteX7" fmla="*/ 57764 w 57763"/>
                  <a:gd name="connsiteY7" fmla="*/ 16361 h 80342"/>
                  <a:gd name="connsiteX8" fmla="*/ 39475 w 57763"/>
                  <a:gd name="connsiteY8" fmla="*/ 10369 h 80342"/>
                  <a:gd name="connsiteX9" fmla="*/ 20178 w 57763"/>
                  <a:gd name="connsiteY9" fmla="*/ 18793 h 80342"/>
                  <a:gd name="connsiteX10" fmla="*/ 12634 w 57763"/>
                  <a:gd name="connsiteY10" fmla="*/ 40921 h 80342"/>
                  <a:gd name="connsiteX11" fmla="*/ 19728 w 57763"/>
                  <a:gd name="connsiteY11" fmla="*/ 62184 h 80342"/>
                  <a:gd name="connsiteX12" fmla="*/ 38719 w 57763"/>
                  <a:gd name="connsiteY12" fmla="*/ 69973 h 80342"/>
                  <a:gd name="connsiteX13" fmla="*/ 57610 w 57763"/>
                  <a:gd name="connsiteY13" fmla="*/ 63312 h 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42">
                    <a:moveTo>
                      <a:pt x="57610" y="74989"/>
                    </a:moveTo>
                    <a:cubicBezTo>
                      <a:pt x="51240" y="78659"/>
                      <a:pt x="43981" y="80510"/>
                      <a:pt x="36624" y="80314"/>
                    </a:cubicBezTo>
                    <a:cubicBezTo>
                      <a:pt x="26669" y="80719"/>
                      <a:pt x="17020" y="76830"/>
                      <a:pt x="10134" y="69644"/>
                    </a:cubicBezTo>
                    <a:cubicBezTo>
                      <a:pt x="3249" y="62107"/>
                      <a:pt x="-370" y="52160"/>
                      <a:pt x="47" y="41973"/>
                    </a:cubicBezTo>
                    <a:cubicBezTo>
                      <a:pt x="-479" y="30788"/>
                      <a:pt x="3424" y="19856"/>
                      <a:pt x="10913" y="11530"/>
                    </a:cubicBezTo>
                    <a:cubicBezTo>
                      <a:pt x="18489" y="3731"/>
                      <a:pt x="29059" y="-454"/>
                      <a:pt x="39925" y="39"/>
                    </a:cubicBezTo>
                    <a:cubicBezTo>
                      <a:pt x="46076" y="-93"/>
                      <a:pt x="52183" y="1189"/>
                      <a:pt x="57764" y="3774"/>
                    </a:cubicBezTo>
                    <a:lnTo>
                      <a:pt x="57764" y="16361"/>
                    </a:lnTo>
                    <a:cubicBezTo>
                      <a:pt x="52446" y="12494"/>
                      <a:pt x="46054" y="10391"/>
                      <a:pt x="39475" y="10369"/>
                    </a:cubicBezTo>
                    <a:cubicBezTo>
                      <a:pt x="32107" y="10161"/>
                      <a:pt x="25035" y="13250"/>
                      <a:pt x="20178" y="18793"/>
                    </a:cubicBezTo>
                    <a:cubicBezTo>
                      <a:pt x="14959" y="24949"/>
                      <a:pt x="12261" y="32859"/>
                      <a:pt x="12634" y="40921"/>
                    </a:cubicBezTo>
                    <a:cubicBezTo>
                      <a:pt x="12207" y="48655"/>
                      <a:pt x="14739" y="56257"/>
                      <a:pt x="19728" y="62184"/>
                    </a:cubicBezTo>
                    <a:cubicBezTo>
                      <a:pt x="24607" y="67442"/>
                      <a:pt x="31548" y="70301"/>
                      <a:pt x="38719" y="69973"/>
                    </a:cubicBezTo>
                    <a:cubicBezTo>
                      <a:pt x="45582" y="69928"/>
                      <a:pt x="52238" y="67584"/>
                      <a:pt x="57610" y="63312"/>
                    </a:cubicBezTo>
                    <a:close/>
                  </a:path>
                </a:pathLst>
              </a:custGeom>
              <a:solidFill>
                <a:srgbClr val="2F2F2F"/>
              </a:solidFill>
              <a:ln w="1095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158206D-6067-9925-1C66-A158EE826905}"/>
                  </a:ext>
                </a:extLst>
              </p:cNvPr>
              <p:cNvSpPr/>
              <p:nvPr/>
            </p:nvSpPr>
            <p:spPr>
              <a:xfrm>
                <a:off x="3662815" y="5247142"/>
                <a:ext cx="60664" cy="80327"/>
              </a:xfrm>
              <a:custGeom>
                <a:avLst/>
                <a:gdLst>
                  <a:gd name="connsiteX0" fmla="*/ 60653 w 60664"/>
                  <a:gd name="connsiteY0" fmla="*/ 78488 h 80327"/>
                  <a:gd name="connsiteX1" fmla="*/ 48362 w 60664"/>
                  <a:gd name="connsiteY1" fmla="*/ 78488 h 80327"/>
                  <a:gd name="connsiteX2" fmla="*/ 48362 w 60664"/>
                  <a:gd name="connsiteY2" fmla="*/ 66503 h 80327"/>
                  <a:gd name="connsiteX3" fmla="*/ 48066 w 60664"/>
                  <a:gd name="connsiteY3" fmla="*/ 66503 h 80327"/>
                  <a:gd name="connsiteX4" fmla="*/ 24449 w 60664"/>
                  <a:gd name="connsiteY4" fmla="*/ 80284 h 80327"/>
                  <a:gd name="connsiteX5" fmla="*/ 6500 w 60664"/>
                  <a:gd name="connsiteY5" fmla="*/ 74215 h 80327"/>
                  <a:gd name="connsiteX6" fmla="*/ 20 w 60664"/>
                  <a:gd name="connsiteY6" fmla="*/ 58112 h 80327"/>
                  <a:gd name="connsiteX7" fmla="*/ 25348 w 60664"/>
                  <a:gd name="connsiteY7" fmla="*/ 33103 h 80327"/>
                  <a:gd name="connsiteX8" fmla="*/ 48373 w 60664"/>
                  <a:gd name="connsiteY8" fmla="*/ 29882 h 80327"/>
                  <a:gd name="connsiteX9" fmla="*/ 32562 w 60664"/>
                  <a:gd name="connsiteY9" fmla="*/ 10340 h 80327"/>
                  <a:gd name="connsiteX10" fmla="*/ 7530 w 60664"/>
                  <a:gd name="connsiteY10" fmla="*/ 19771 h 80327"/>
                  <a:gd name="connsiteX11" fmla="*/ 7530 w 60664"/>
                  <a:gd name="connsiteY11" fmla="*/ 7196 h 80327"/>
                  <a:gd name="connsiteX12" fmla="*/ 33604 w 60664"/>
                  <a:gd name="connsiteY12" fmla="*/ 10 h 80327"/>
                  <a:gd name="connsiteX13" fmla="*/ 60664 w 60664"/>
                  <a:gd name="connsiteY13" fmla="*/ 28612 h 80327"/>
                  <a:gd name="connsiteX14" fmla="*/ 48362 w 60664"/>
                  <a:gd name="connsiteY14" fmla="*/ 39698 h 80327"/>
                  <a:gd name="connsiteX15" fmla="*/ 29854 w 60664"/>
                  <a:gd name="connsiteY15" fmla="*/ 42239 h 80327"/>
                  <a:gd name="connsiteX16" fmla="*/ 16960 w 60664"/>
                  <a:gd name="connsiteY16" fmla="*/ 46468 h 80327"/>
                  <a:gd name="connsiteX17" fmla="*/ 12574 w 60664"/>
                  <a:gd name="connsiteY17" fmla="*/ 57214 h 80327"/>
                  <a:gd name="connsiteX18" fmla="*/ 16587 w 60664"/>
                  <a:gd name="connsiteY18" fmla="*/ 66394 h 80327"/>
                  <a:gd name="connsiteX19" fmla="*/ 27266 w 60664"/>
                  <a:gd name="connsiteY19" fmla="*/ 69943 h 80327"/>
                  <a:gd name="connsiteX20" fmla="*/ 42364 w 60664"/>
                  <a:gd name="connsiteY20" fmla="*/ 63546 h 80327"/>
                  <a:gd name="connsiteX21" fmla="*/ 48329 w 60664"/>
                  <a:gd name="connsiteY21" fmla="*/ 47333 h 8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4" h="80327">
                    <a:moveTo>
                      <a:pt x="60653" y="78488"/>
                    </a:moveTo>
                    <a:lnTo>
                      <a:pt x="48362" y="78488"/>
                    </a:lnTo>
                    <a:lnTo>
                      <a:pt x="48362" y="66503"/>
                    </a:lnTo>
                    <a:lnTo>
                      <a:pt x="48066" y="66503"/>
                    </a:lnTo>
                    <a:cubicBezTo>
                      <a:pt x="43483" y="75234"/>
                      <a:pt x="34316" y="80591"/>
                      <a:pt x="24449" y="80284"/>
                    </a:cubicBezTo>
                    <a:cubicBezTo>
                      <a:pt x="17903" y="80667"/>
                      <a:pt x="11467" y="78488"/>
                      <a:pt x="6500" y="74215"/>
                    </a:cubicBezTo>
                    <a:cubicBezTo>
                      <a:pt x="2114" y="70031"/>
                      <a:pt x="-243" y="64159"/>
                      <a:pt x="20" y="58112"/>
                    </a:cubicBezTo>
                    <a:cubicBezTo>
                      <a:pt x="20" y="43784"/>
                      <a:pt x="8463" y="35447"/>
                      <a:pt x="25348" y="33103"/>
                    </a:cubicBezTo>
                    <a:lnTo>
                      <a:pt x="48373" y="29882"/>
                    </a:lnTo>
                    <a:cubicBezTo>
                      <a:pt x="48373" y="16858"/>
                      <a:pt x="43099" y="10340"/>
                      <a:pt x="32562" y="10340"/>
                    </a:cubicBezTo>
                    <a:cubicBezTo>
                      <a:pt x="23341" y="10329"/>
                      <a:pt x="14438" y="13681"/>
                      <a:pt x="7530" y="19771"/>
                    </a:cubicBezTo>
                    <a:lnTo>
                      <a:pt x="7530" y="7196"/>
                    </a:lnTo>
                    <a:cubicBezTo>
                      <a:pt x="15337" y="2321"/>
                      <a:pt x="24394" y="-177"/>
                      <a:pt x="33604" y="10"/>
                    </a:cubicBezTo>
                    <a:cubicBezTo>
                      <a:pt x="51640" y="10"/>
                      <a:pt x="60664" y="9540"/>
                      <a:pt x="60664" y="28612"/>
                    </a:cubicBezTo>
                    <a:close/>
                    <a:moveTo>
                      <a:pt x="48362" y="39698"/>
                    </a:moveTo>
                    <a:lnTo>
                      <a:pt x="29854" y="42239"/>
                    </a:lnTo>
                    <a:cubicBezTo>
                      <a:pt x="25293" y="42655"/>
                      <a:pt x="20885" y="44101"/>
                      <a:pt x="16960" y="46468"/>
                    </a:cubicBezTo>
                    <a:cubicBezTo>
                      <a:pt x="13780" y="49074"/>
                      <a:pt x="12125" y="53117"/>
                      <a:pt x="12574" y="57214"/>
                    </a:cubicBezTo>
                    <a:cubicBezTo>
                      <a:pt x="12475" y="60719"/>
                      <a:pt x="13945" y="64082"/>
                      <a:pt x="16587" y="66394"/>
                    </a:cubicBezTo>
                    <a:cubicBezTo>
                      <a:pt x="19580" y="68869"/>
                      <a:pt x="23385" y="70140"/>
                      <a:pt x="27266" y="69943"/>
                    </a:cubicBezTo>
                    <a:cubicBezTo>
                      <a:pt x="32990" y="70096"/>
                      <a:pt x="38494" y="67763"/>
                      <a:pt x="42364" y="63546"/>
                    </a:cubicBezTo>
                    <a:cubicBezTo>
                      <a:pt x="46399" y="59131"/>
                      <a:pt x="48537" y="53303"/>
                      <a:pt x="48329" y="47333"/>
                    </a:cubicBezTo>
                    <a:close/>
                  </a:path>
                </a:pathLst>
              </a:custGeom>
              <a:solidFill>
                <a:srgbClr val="2F2F2F"/>
              </a:solidFill>
              <a:ln w="1095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BE2E0F4-C2F2-1351-40AA-CBB56B32505A}"/>
                  </a:ext>
                </a:extLst>
              </p:cNvPr>
              <p:cNvSpPr/>
              <p:nvPr/>
            </p:nvSpPr>
            <p:spPr>
              <a:xfrm>
                <a:off x="3745615" y="5212097"/>
                <a:ext cx="12291" cy="113532"/>
              </a:xfrm>
              <a:custGeom>
                <a:avLst/>
                <a:gdLst>
                  <a:gd name="connsiteX0" fmla="*/ 12291 w 12291"/>
                  <a:gd name="connsiteY0" fmla="*/ 113532 h 113532"/>
                  <a:gd name="connsiteX1" fmla="*/ 0 w 12291"/>
                  <a:gd name="connsiteY1" fmla="*/ 113532 h 113532"/>
                  <a:gd name="connsiteX2" fmla="*/ 0 w 12291"/>
                  <a:gd name="connsiteY2" fmla="*/ 0 h 113532"/>
                  <a:gd name="connsiteX3" fmla="*/ 12291 w 12291"/>
                  <a:gd name="connsiteY3" fmla="*/ 0 h 113532"/>
                </a:gdLst>
                <a:ahLst/>
                <a:cxnLst>
                  <a:cxn ang="0">
                    <a:pos x="connsiteX0" y="connsiteY0"/>
                  </a:cxn>
                  <a:cxn ang="0">
                    <a:pos x="connsiteX1" y="connsiteY1"/>
                  </a:cxn>
                  <a:cxn ang="0">
                    <a:pos x="connsiteX2" y="connsiteY2"/>
                  </a:cxn>
                  <a:cxn ang="0">
                    <a:pos x="connsiteX3" y="connsiteY3"/>
                  </a:cxn>
                </a:cxnLst>
                <a:rect l="l" t="t" r="r" b="b"/>
                <a:pathLst>
                  <a:path w="12291" h="113532">
                    <a:moveTo>
                      <a:pt x="12291" y="113532"/>
                    </a:moveTo>
                    <a:lnTo>
                      <a:pt x="0" y="113532"/>
                    </a:lnTo>
                    <a:lnTo>
                      <a:pt x="0" y="0"/>
                    </a:lnTo>
                    <a:lnTo>
                      <a:pt x="12291" y="0"/>
                    </a:lnTo>
                    <a:close/>
                  </a:path>
                </a:pathLst>
              </a:custGeom>
              <a:solidFill>
                <a:srgbClr val="2F2F2F"/>
              </a:solidFill>
              <a:ln w="1095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4D810338-C705-B74F-6CE3-9DAA3FD33977}"/>
                  </a:ext>
                </a:extLst>
              </p:cNvPr>
              <p:cNvSpPr/>
              <p:nvPr/>
            </p:nvSpPr>
            <p:spPr>
              <a:xfrm>
                <a:off x="3824833" y="5247138"/>
                <a:ext cx="63841" cy="78523"/>
              </a:xfrm>
              <a:custGeom>
                <a:avLst/>
                <a:gdLst>
                  <a:gd name="connsiteX0" fmla="*/ 63714 w 63841"/>
                  <a:gd name="connsiteY0" fmla="*/ 78491 h 78523"/>
                  <a:gd name="connsiteX1" fmla="*/ 51423 w 63841"/>
                  <a:gd name="connsiteY1" fmla="*/ 78491 h 78523"/>
                  <a:gd name="connsiteX2" fmla="*/ 51423 w 63841"/>
                  <a:gd name="connsiteY2" fmla="*/ 34761 h 78523"/>
                  <a:gd name="connsiteX3" fmla="*/ 33584 w 63841"/>
                  <a:gd name="connsiteY3" fmla="*/ 10343 h 78523"/>
                  <a:gd name="connsiteX4" fmla="*/ 18332 w 63841"/>
                  <a:gd name="connsiteY4" fmla="*/ 17266 h 78523"/>
                  <a:gd name="connsiteX5" fmla="*/ 12291 w 63841"/>
                  <a:gd name="connsiteY5" fmla="*/ 34794 h 78523"/>
                  <a:gd name="connsiteX6" fmla="*/ 12291 w 63841"/>
                  <a:gd name="connsiteY6" fmla="*/ 78524 h 78523"/>
                  <a:gd name="connsiteX7" fmla="*/ 0 w 63841"/>
                  <a:gd name="connsiteY7" fmla="*/ 78524 h 78523"/>
                  <a:gd name="connsiteX8" fmla="*/ 0 w 63841"/>
                  <a:gd name="connsiteY8" fmla="*/ 1843 h 78523"/>
                  <a:gd name="connsiteX9" fmla="*/ 12302 w 63841"/>
                  <a:gd name="connsiteY9" fmla="*/ 1843 h 78523"/>
                  <a:gd name="connsiteX10" fmla="*/ 12302 w 63841"/>
                  <a:gd name="connsiteY10" fmla="*/ 14571 h 78523"/>
                  <a:gd name="connsiteX11" fmla="*/ 12609 w 63841"/>
                  <a:gd name="connsiteY11" fmla="*/ 14571 h 78523"/>
                  <a:gd name="connsiteX12" fmla="*/ 37827 w 63841"/>
                  <a:gd name="connsiteY12" fmla="*/ 46 h 78523"/>
                  <a:gd name="connsiteX13" fmla="*/ 57081 w 63841"/>
                  <a:gd name="connsiteY13" fmla="*/ 8163 h 78523"/>
                  <a:gd name="connsiteX14" fmla="*/ 63758 w 63841"/>
                  <a:gd name="connsiteY14" fmla="*/ 31639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41" h="78523">
                    <a:moveTo>
                      <a:pt x="63714" y="78491"/>
                    </a:moveTo>
                    <a:lnTo>
                      <a:pt x="51423" y="78491"/>
                    </a:lnTo>
                    <a:lnTo>
                      <a:pt x="51423" y="34761"/>
                    </a:lnTo>
                    <a:cubicBezTo>
                      <a:pt x="51423" y="18482"/>
                      <a:pt x="45480" y="10343"/>
                      <a:pt x="33584" y="10343"/>
                    </a:cubicBezTo>
                    <a:cubicBezTo>
                      <a:pt x="27707" y="10223"/>
                      <a:pt x="22104" y="12764"/>
                      <a:pt x="18332" y="17266"/>
                    </a:cubicBezTo>
                    <a:cubicBezTo>
                      <a:pt x="14210" y="22152"/>
                      <a:pt x="12050" y="28407"/>
                      <a:pt x="12291" y="34794"/>
                    </a:cubicBezTo>
                    <a:lnTo>
                      <a:pt x="12291" y="78524"/>
                    </a:lnTo>
                    <a:lnTo>
                      <a:pt x="0" y="78524"/>
                    </a:lnTo>
                    <a:lnTo>
                      <a:pt x="0" y="1843"/>
                    </a:lnTo>
                    <a:lnTo>
                      <a:pt x="12302" y="1843"/>
                    </a:lnTo>
                    <a:lnTo>
                      <a:pt x="12302" y="14571"/>
                    </a:lnTo>
                    <a:lnTo>
                      <a:pt x="12609" y="14571"/>
                    </a:lnTo>
                    <a:cubicBezTo>
                      <a:pt x="17587" y="5359"/>
                      <a:pt x="27345" y="-272"/>
                      <a:pt x="37827" y="46"/>
                    </a:cubicBezTo>
                    <a:cubicBezTo>
                      <a:pt x="45162" y="-414"/>
                      <a:pt x="52289" y="2598"/>
                      <a:pt x="57081" y="8163"/>
                    </a:cubicBezTo>
                    <a:cubicBezTo>
                      <a:pt x="61960" y="14977"/>
                      <a:pt x="64328" y="23280"/>
                      <a:pt x="63758" y="31639"/>
                    </a:cubicBezTo>
                    <a:close/>
                  </a:path>
                </a:pathLst>
              </a:custGeom>
              <a:solidFill>
                <a:srgbClr val="2F2F2F"/>
              </a:solidFill>
              <a:ln w="1095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546631E1-ED21-F7D0-BCB6-A12698C17D6B}"/>
                  </a:ext>
                </a:extLst>
              </p:cNvPr>
              <p:cNvSpPr/>
              <p:nvPr/>
            </p:nvSpPr>
            <p:spPr>
              <a:xfrm>
                <a:off x="3905995" y="5247105"/>
                <a:ext cx="67083" cy="80373"/>
              </a:xfrm>
              <a:custGeom>
                <a:avLst/>
                <a:gdLst>
                  <a:gd name="connsiteX0" fmla="*/ 67022 w 67083"/>
                  <a:gd name="connsiteY0" fmla="*/ 43251 h 80373"/>
                  <a:gd name="connsiteX1" fmla="*/ 12836 w 67083"/>
                  <a:gd name="connsiteY1" fmla="*/ 43251 h 80373"/>
                  <a:gd name="connsiteX2" fmla="*/ 19722 w 67083"/>
                  <a:gd name="connsiteY2" fmla="*/ 63024 h 80373"/>
                  <a:gd name="connsiteX3" fmla="*/ 37868 w 67083"/>
                  <a:gd name="connsiteY3" fmla="*/ 69980 h 80373"/>
                  <a:gd name="connsiteX4" fmla="*/ 61705 w 67083"/>
                  <a:gd name="connsiteY4" fmla="*/ 61446 h 80373"/>
                  <a:gd name="connsiteX5" fmla="*/ 61705 w 67083"/>
                  <a:gd name="connsiteY5" fmla="*/ 72982 h 80373"/>
                  <a:gd name="connsiteX6" fmla="*/ 34940 w 67083"/>
                  <a:gd name="connsiteY6" fmla="*/ 80321 h 80373"/>
                  <a:gd name="connsiteX7" fmla="*/ 9382 w 67083"/>
                  <a:gd name="connsiteY7" fmla="*/ 69871 h 80373"/>
                  <a:gd name="connsiteX8" fmla="*/ 85 w 67083"/>
                  <a:gd name="connsiteY8" fmla="*/ 40480 h 80373"/>
                  <a:gd name="connsiteX9" fmla="*/ 10238 w 67083"/>
                  <a:gd name="connsiteY9" fmla="*/ 11308 h 80373"/>
                  <a:gd name="connsiteX10" fmla="*/ 35456 w 67083"/>
                  <a:gd name="connsiteY10" fmla="*/ 47 h 80373"/>
                  <a:gd name="connsiteX11" fmla="*/ 58766 w 67083"/>
                  <a:gd name="connsiteY11" fmla="*/ 9774 h 80373"/>
                  <a:gd name="connsiteX12" fmla="*/ 67011 w 67083"/>
                  <a:gd name="connsiteY12" fmla="*/ 36810 h 80373"/>
                  <a:gd name="connsiteX13" fmla="*/ 54435 w 67083"/>
                  <a:gd name="connsiteY13" fmla="*/ 32844 h 80373"/>
                  <a:gd name="connsiteX14" fmla="*/ 49293 w 67083"/>
                  <a:gd name="connsiteY14" fmla="*/ 16292 h 80373"/>
                  <a:gd name="connsiteX15" fmla="*/ 35247 w 67083"/>
                  <a:gd name="connsiteY15" fmla="*/ 10377 h 80373"/>
                  <a:gd name="connsiteX16" fmla="*/ 20478 w 67083"/>
                  <a:gd name="connsiteY16" fmla="*/ 16588 h 80373"/>
                  <a:gd name="connsiteX17" fmla="*/ 12979 w 67083"/>
                  <a:gd name="connsiteY17" fmla="*/ 32844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3" h="80373">
                    <a:moveTo>
                      <a:pt x="67022" y="43251"/>
                    </a:moveTo>
                    <a:lnTo>
                      <a:pt x="12836" y="43251"/>
                    </a:lnTo>
                    <a:cubicBezTo>
                      <a:pt x="12551" y="50470"/>
                      <a:pt x="15007" y="57536"/>
                      <a:pt x="19722" y="63024"/>
                    </a:cubicBezTo>
                    <a:cubicBezTo>
                      <a:pt x="24502" y="67822"/>
                      <a:pt x="31103" y="70353"/>
                      <a:pt x="37868" y="69980"/>
                    </a:cubicBezTo>
                    <a:cubicBezTo>
                      <a:pt x="46563" y="69969"/>
                      <a:pt x="54983" y="66946"/>
                      <a:pt x="61705" y="61446"/>
                    </a:cubicBezTo>
                    <a:lnTo>
                      <a:pt x="61705" y="72982"/>
                    </a:lnTo>
                    <a:cubicBezTo>
                      <a:pt x="53788" y="78218"/>
                      <a:pt x="44414" y="80781"/>
                      <a:pt x="34940" y="80321"/>
                    </a:cubicBezTo>
                    <a:cubicBezTo>
                      <a:pt x="25292" y="80814"/>
                      <a:pt x="15917" y="76980"/>
                      <a:pt x="9382" y="69871"/>
                    </a:cubicBezTo>
                    <a:cubicBezTo>
                      <a:pt x="2727" y="61567"/>
                      <a:pt x="-584" y="51094"/>
                      <a:pt x="85" y="40480"/>
                    </a:cubicBezTo>
                    <a:cubicBezTo>
                      <a:pt x="-365" y="29821"/>
                      <a:pt x="3264" y="19392"/>
                      <a:pt x="10238" y="11308"/>
                    </a:cubicBezTo>
                    <a:cubicBezTo>
                      <a:pt x="16553" y="4001"/>
                      <a:pt x="25796" y="-118"/>
                      <a:pt x="35456" y="47"/>
                    </a:cubicBezTo>
                    <a:cubicBezTo>
                      <a:pt x="44304" y="-457"/>
                      <a:pt x="52900" y="3125"/>
                      <a:pt x="58766" y="9774"/>
                    </a:cubicBezTo>
                    <a:cubicBezTo>
                      <a:pt x="64665" y="17508"/>
                      <a:pt x="67593" y="27104"/>
                      <a:pt x="67011" y="36810"/>
                    </a:cubicBezTo>
                    <a:close/>
                    <a:moveTo>
                      <a:pt x="54435" y="32844"/>
                    </a:moveTo>
                    <a:cubicBezTo>
                      <a:pt x="54742" y="26896"/>
                      <a:pt x="52922" y="21024"/>
                      <a:pt x="49293" y="16292"/>
                    </a:cubicBezTo>
                    <a:cubicBezTo>
                      <a:pt x="45762" y="12283"/>
                      <a:pt x="40587" y="10103"/>
                      <a:pt x="35247" y="10377"/>
                    </a:cubicBezTo>
                    <a:cubicBezTo>
                      <a:pt x="29667" y="10278"/>
                      <a:pt x="24305" y="12535"/>
                      <a:pt x="20478" y="16588"/>
                    </a:cubicBezTo>
                    <a:cubicBezTo>
                      <a:pt x="16279" y="21047"/>
                      <a:pt x="13648" y="26754"/>
                      <a:pt x="12979" y="32844"/>
                    </a:cubicBezTo>
                    <a:close/>
                  </a:path>
                </a:pathLst>
              </a:custGeom>
              <a:solidFill>
                <a:srgbClr val="2F2F2F"/>
              </a:solidFill>
              <a:ln w="1095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A8707F51-1B31-9F53-B6C3-1CE74EFFD227}"/>
                  </a:ext>
                </a:extLst>
              </p:cNvPr>
              <p:cNvSpPr/>
              <p:nvPr/>
            </p:nvSpPr>
            <p:spPr>
              <a:xfrm>
                <a:off x="3982216" y="5226195"/>
                <a:ext cx="44789" cy="101100"/>
              </a:xfrm>
              <a:custGeom>
                <a:avLst/>
                <a:gdLst>
                  <a:gd name="connsiteX0" fmla="*/ 44789 w 44789"/>
                  <a:gd name="connsiteY0" fmla="*/ 98678 h 101100"/>
                  <a:gd name="connsiteX1" fmla="*/ 33321 w 44789"/>
                  <a:gd name="connsiteY1" fmla="*/ 101077 h 101100"/>
                  <a:gd name="connsiteX2" fmla="*/ 13157 w 44789"/>
                  <a:gd name="connsiteY2" fmla="*/ 78610 h 101100"/>
                  <a:gd name="connsiteX3" fmla="*/ 13157 w 44789"/>
                  <a:gd name="connsiteY3" fmla="*/ 33236 h 101100"/>
                  <a:gd name="connsiteX4" fmla="*/ 0 w 44789"/>
                  <a:gd name="connsiteY4" fmla="*/ 33236 h 101100"/>
                  <a:gd name="connsiteX5" fmla="*/ 0 w 44789"/>
                  <a:gd name="connsiteY5" fmla="*/ 22753 h 101100"/>
                  <a:gd name="connsiteX6" fmla="*/ 13157 w 44789"/>
                  <a:gd name="connsiteY6" fmla="*/ 22753 h 101100"/>
                  <a:gd name="connsiteX7" fmla="*/ 13157 w 44789"/>
                  <a:gd name="connsiteY7" fmla="*/ 3977 h 101100"/>
                  <a:gd name="connsiteX8" fmla="*/ 25449 w 44789"/>
                  <a:gd name="connsiteY8" fmla="*/ 0 h 101100"/>
                  <a:gd name="connsiteX9" fmla="*/ 25449 w 44789"/>
                  <a:gd name="connsiteY9" fmla="*/ 22698 h 101100"/>
                  <a:gd name="connsiteX10" fmla="*/ 44789 w 44789"/>
                  <a:gd name="connsiteY10" fmla="*/ 22698 h 101100"/>
                  <a:gd name="connsiteX11" fmla="*/ 44789 w 44789"/>
                  <a:gd name="connsiteY11" fmla="*/ 33181 h 101100"/>
                  <a:gd name="connsiteX12" fmla="*/ 25449 w 44789"/>
                  <a:gd name="connsiteY12" fmla="*/ 33181 h 101100"/>
                  <a:gd name="connsiteX13" fmla="*/ 25449 w 44789"/>
                  <a:gd name="connsiteY13" fmla="*/ 76386 h 101100"/>
                  <a:gd name="connsiteX14" fmla="*/ 28069 w 44789"/>
                  <a:gd name="connsiteY14" fmla="*/ 87340 h 101100"/>
                  <a:gd name="connsiteX15" fmla="*/ 36764 w 44789"/>
                  <a:gd name="connsiteY15" fmla="*/ 90626 h 101100"/>
                  <a:gd name="connsiteX16" fmla="*/ 44789 w 44789"/>
                  <a:gd name="connsiteY16" fmla="*/ 88074 h 10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100">
                    <a:moveTo>
                      <a:pt x="44789" y="98678"/>
                    </a:moveTo>
                    <a:cubicBezTo>
                      <a:pt x="41226" y="100420"/>
                      <a:pt x="37279" y="101252"/>
                      <a:pt x="33321" y="101077"/>
                    </a:cubicBezTo>
                    <a:cubicBezTo>
                      <a:pt x="19868" y="101077"/>
                      <a:pt x="13146" y="93584"/>
                      <a:pt x="13157" y="78610"/>
                    </a:cubicBezTo>
                    <a:lnTo>
                      <a:pt x="13157" y="33236"/>
                    </a:lnTo>
                    <a:lnTo>
                      <a:pt x="0" y="33236"/>
                    </a:lnTo>
                    <a:lnTo>
                      <a:pt x="0" y="22753"/>
                    </a:lnTo>
                    <a:lnTo>
                      <a:pt x="13157" y="22753"/>
                    </a:lnTo>
                    <a:lnTo>
                      <a:pt x="13157" y="3977"/>
                    </a:lnTo>
                    <a:lnTo>
                      <a:pt x="25449" y="0"/>
                    </a:lnTo>
                    <a:lnTo>
                      <a:pt x="25449" y="22698"/>
                    </a:lnTo>
                    <a:lnTo>
                      <a:pt x="44789" y="22698"/>
                    </a:lnTo>
                    <a:lnTo>
                      <a:pt x="44789" y="33181"/>
                    </a:lnTo>
                    <a:lnTo>
                      <a:pt x="25449" y="33181"/>
                    </a:lnTo>
                    <a:lnTo>
                      <a:pt x="25449" y="76386"/>
                    </a:lnTo>
                    <a:cubicBezTo>
                      <a:pt x="25119" y="80220"/>
                      <a:pt x="26040" y="84065"/>
                      <a:pt x="28069" y="87340"/>
                    </a:cubicBezTo>
                    <a:cubicBezTo>
                      <a:pt x="30295" y="89728"/>
                      <a:pt x="33507" y="90944"/>
                      <a:pt x="36764" y="90626"/>
                    </a:cubicBezTo>
                    <a:cubicBezTo>
                      <a:pt x="39647" y="90692"/>
                      <a:pt x="42476" y="89794"/>
                      <a:pt x="44789" y="88074"/>
                    </a:cubicBezTo>
                    <a:close/>
                  </a:path>
                </a:pathLst>
              </a:custGeom>
              <a:solidFill>
                <a:srgbClr val="2F2F2F"/>
              </a:solidFill>
              <a:ln w="1095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B6A6B9F-11F0-1024-F22D-A47C884382DE}"/>
                  </a:ext>
                </a:extLst>
              </p:cNvPr>
              <p:cNvSpPr/>
              <p:nvPr/>
            </p:nvSpPr>
            <p:spPr>
              <a:xfrm>
                <a:off x="4036841" y="5248915"/>
                <a:ext cx="107374" cy="76714"/>
              </a:xfrm>
              <a:custGeom>
                <a:avLst/>
                <a:gdLst>
                  <a:gd name="connsiteX0" fmla="*/ 107374 w 107374"/>
                  <a:gd name="connsiteY0" fmla="*/ 33 h 76714"/>
                  <a:gd name="connsiteX1" fmla="*/ 84349 w 107374"/>
                  <a:gd name="connsiteY1" fmla="*/ 76714 h 76714"/>
                  <a:gd name="connsiteX2" fmla="*/ 71597 w 107374"/>
                  <a:gd name="connsiteY2" fmla="*/ 76714 h 76714"/>
                  <a:gd name="connsiteX3" fmla="*/ 55765 w 107374"/>
                  <a:gd name="connsiteY3" fmla="*/ 21789 h 76714"/>
                  <a:gd name="connsiteX4" fmla="*/ 54570 w 107374"/>
                  <a:gd name="connsiteY4" fmla="*/ 14679 h 76714"/>
                  <a:gd name="connsiteX5" fmla="*/ 54263 w 107374"/>
                  <a:gd name="connsiteY5" fmla="*/ 14679 h 76714"/>
                  <a:gd name="connsiteX6" fmla="*/ 52695 w 107374"/>
                  <a:gd name="connsiteY6" fmla="*/ 21635 h 76714"/>
                  <a:gd name="connsiteX7" fmla="*/ 35525 w 107374"/>
                  <a:gd name="connsiteY7" fmla="*/ 76681 h 76714"/>
                  <a:gd name="connsiteX8" fmla="*/ 23234 w 107374"/>
                  <a:gd name="connsiteY8" fmla="*/ 76681 h 76714"/>
                  <a:gd name="connsiteX9" fmla="*/ 0 w 107374"/>
                  <a:gd name="connsiteY9" fmla="*/ 0 h 76714"/>
                  <a:gd name="connsiteX10" fmla="*/ 12894 w 107374"/>
                  <a:gd name="connsiteY10" fmla="*/ 0 h 76714"/>
                  <a:gd name="connsiteX11" fmla="*/ 28782 w 107374"/>
                  <a:gd name="connsiteY11" fmla="*/ 57653 h 76714"/>
                  <a:gd name="connsiteX12" fmla="*/ 29878 w 107374"/>
                  <a:gd name="connsiteY12" fmla="*/ 64544 h 76714"/>
                  <a:gd name="connsiteX13" fmla="*/ 30481 w 107374"/>
                  <a:gd name="connsiteY13" fmla="*/ 64544 h 76714"/>
                  <a:gd name="connsiteX14" fmla="*/ 31830 w 107374"/>
                  <a:gd name="connsiteY14" fmla="*/ 57511 h 76714"/>
                  <a:gd name="connsiteX15" fmla="*/ 49515 w 107374"/>
                  <a:gd name="connsiteY15" fmla="*/ 0 h 76714"/>
                  <a:gd name="connsiteX16" fmla="*/ 60754 w 107374"/>
                  <a:gd name="connsiteY16" fmla="*/ 0 h 76714"/>
                  <a:gd name="connsiteX17" fmla="*/ 76641 w 107374"/>
                  <a:gd name="connsiteY17" fmla="*/ 57807 h 76714"/>
                  <a:gd name="connsiteX18" fmla="*/ 77737 w 107374"/>
                  <a:gd name="connsiteY18" fmla="*/ 64697 h 76714"/>
                  <a:gd name="connsiteX19" fmla="*/ 78341 w 107374"/>
                  <a:gd name="connsiteY19" fmla="*/ 64697 h 76714"/>
                  <a:gd name="connsiteX20" fmla="*/ 79613 w 107374"/>
                  <a:gd name="connsiteY20" fmla="*/ 57807 h 76714"/>
                  <a:gd name="connsiteX21" fmla="*/ 95237 w 107374"/>
                  <a:gd name="connsiteY21" fmla="*/ 33 h 7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7374" h="76714">
                    <a:moveTo>
                      <a:pt x="107374" y="33"/>
                    </a:moveTo>
                    <a:lnTo>
                      <a:pt x="84349" y="76714"/>
                    </a:lnTo>
                    <a:lnTo>
                      <a:pt x="71597" y="76714"/>
                    </a:lnTo>
                    <a:lnTo>
                      <a:pt x="55765" y="21789"/>
                    </a:lnTo>
                    <a:cubicBezTo>
                      <a:pt x="55129" y="19466"/>
                      <a:pt x="54723" y="17089"/>
                      <a:pt x="54570" y="14679"/>
                    </a:cubicBezTo>
                    <a:lnTo>
                      <a:pt x="54263" y="14679"/>
                    </a:lnTo>
                    <a:cubicBezTo>
                      <a:pt x="53989" y="17045"/>
                      <a:pt x="53473" y="19379"/>
                      <a:pt x="52695" y="21635"/>
                    </a:cubicBezTo>
                    <a:lnTo>
                      <a:pt x="35525" y="76681"/>
                    </a:lnTo>
                    <a:lnTo>
                      <a:pt x="23234" y="76681"/>
                    </a:lnTo>
                    <a:lnTo>
                      <a:pt x="0" y="0"/>
                    </a:lnTo>
                    <a:lnTo>
                      <a:pt x="12894" y="0"/>
                    </a:lnTo>
                    <a:lnTo>
                      <a:pt x="28782" y="57653"/>
                    </a:lnTo>
                    <a:cubicBezTo>
                      <a:pt x="29384" y="59910"/>
                      <a:pt x="29747" y="62211"/>
                      <a:pt x="29878" y="64544"/>
                    </a:cubicBezTo>
                    <a:lnTo>
                      <a:pt x="30481" y="64544"/>
                    </a:lnTo>
                    <a:cubicBezTo>
                      <a:pt x="30656" y="62156"/>
                      <a:pt x="31117" y="59801"/>
                      <a:pt x="31830" y="57511"/>
                    </a:cubicBezTo>
                    <a:lnTo>
                      <a:pt x="49515" y="0"/>
                    </a:lnTo>
                    <a:lnTo>
                      <a:pt x="60754" y="0"/>
                    </a:lnTo>
                    <a:lnTo>
                      <a:pt x="76641" y="57807"/>
                    </a:lnTo>
                    <a:cubicBezTo>
                      <a:pt x="77211" y="60063"/>
                      <a:pt x="77573" y="62375"/>
                      <a:pt x="77737" y="64697"/>
                    </a:cubicBezTo>
                    <a:lnTo>
                      <a:pt x="78341" y="64697"/>
                    </a:lnTo>
                    <a:cubicBezTo>
                      <a:pt x="78516" y="62364"/>
                      <a:pt x="78933" y="60052"/>
                      <a:pt x="79613" y="57807"/>
                    </a:cubicBezTo>
                    <a:lnTo>
                      <a:pt x="95237" y="33"/>
                    </a:lnTo>
                    <a:close/>
                  </a:path>
                </a:pathLst>
              </a:custGeom>
              <a:solidFill>
                <a:srgbClr val="2F2F2F"/>
              </a:solidFill>
              <a:ln w="1095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0328FF0F-10B7-584C-0E6A-978001FC2B57}"/>
                  </a:ext>
                </a:extLst>
              </p:cNvPr>
              <p:cNvSpPr/>
              <p:nvPr/>
            </p:nvSpPr>
            <p:spPr>
              <a:xfrm>
                <a:off x="4151499" y="5247109"/>
                <a:ext cx="75659" cy="80355"/>
              </a:xfrm>
              <a:custGeom>
                <a:avLst/>
                <a:gdLst>
                  <a:gd name="connsiteX0" fmla="*/ 37396 w 75659"/>
                  <a:gd name="connsiteY0" fmla="*/ 80317 h 80355"/>
                  <a:gd name="connsiteX1" fmla="*/ 10226 w 75659"/>
                  <a:gd name="connsiteY1" fmla="*/ 69570 h 80355"/>
                  <a:gd name="connsiteX2" fmla="*/ 73 w 75659"/>
                  <a:gd name="connsiteY2" fmla="*/ 41089 h 80355"/>
                  <a:gd name="connsiteX3" fmla="*/ 10643 w 75659"/>
                  <a:gd name="connsiteY3" fmla="*/ 10909 h 80355"/>
                  <a:gd name="connsiteX4" fmla="*/ 39150 w 75659"/>
                  <a:gd name="connsiteY4" fmla="*/ 53 h 80355"/>
                  <a:gd name="connsiteX5" fmla="*/ 65947 w 75659"/>
                  <a:gd name="connsiteY5" fmla="*/ 10614 h 80355"/>
                  <a:gd name="connsiteX6" fmla="*/ 75585 w 75659"/>
                  <a:gd name="connsiteY6" fmla="*/ 39884 h 80355"/>
                  <a:gd name="connsiteX7" fmla="*/ 65191 w 75659"/>
                  <a:gd name="connsiteY7" fmla="*/ 69275 h 80355"/>
                  <a:gd name="connsiteX8" fmla="*/ 37396 w 75659"/>
                  <a:gd name="connsiteY8" fmla="*/ 80317 h 80355"/>
                  <a:gd name="connsiteX9" fmla="*/ 38295 w 75659"/>
                  <a:gd name="connsiteY9" fmla="*/ 10373 h 80355"/>
                  <a:gd name="connsiteX10" fmla="*/ 19557 w 75659"/>
                  <a:gd name="connsiteY10" fmla="*/ 18424 h 80355"/>
                  <a:gd name="connsiteX11" fmla="*/ 12671 w 75659"/>
                  <a:gd name="connsiteY11" fmla="*/ 40629 h 80355"/>
                  <a:gd name="connsiteX12" fmla="*/ 19634 w 75659"/>
                  <a:gd name="connsiteY12" fmla="*/ 62121 h 80355"/>
                  <a:gd name="connsiteX13" fmla="*/ 38273 w 75659"/>
                  <a:gd name="connsiteY13" fmla="*/ 69976 h 80355"/>
                  <a:gd name="connsiteX14" fmla="*/ 56595 w 75659"/>
                  <a:gd name="connsiteY14" fmla="*/ 62308 h 80355"/>
                  <a:gd name="connsiteX15" fmla="*/ 63009 w 75659"/>
                  <a:gd name="connsiteY15" fmla="*/ 40399 h 80355"/>
                  <a:gd name="connsiteX16" fmla="*/ 56595 w 75659"/>
                  <a:gd name="connsiteY16" fmla="*/ 18238 h 80355"/>
                  <a:gd name="connsiteX17" fmla="*/ 38295 w 75659"/>
                  <a:gd name="connsiteY17" fmla="*/ 10373 h 8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59" h="80355">
                    <a:moveTo>
                      <a:pt x="37396" y="80317"/>
                    </a:moveTo>
                    <a:cubicBezTo>
                      <a:pt x="27221" y="80788"/>
                      <a:pt x="17331" y="76877"/>
                      <a:pt x="10226" y="69570"/>
                    </a:cubicBezTo>
                    <a:cubicBezTo>
                      <a:pt x="3231" y="61782"/>
                      <a:pt x="-420" y="51550"/>
                      <a:pt x="73" y="41089"/>
                    </a:cubicBezTo>
                    <a:cubicBezTo>
                      <a:pt x="-585" y="30025"/>
                      <a:pt x="3220" y="19147"/>
                      <a:pt x="10643" y="10909"/>
                    </a:cubicBezTo>
                    <a:cubicBezTo>
                      <a:pt x="18208" y="3471"/>
                      <a:pt x="28547" y="-462"/>
                      <a:pt x="39150" y="53"/>
                    </a:cubicBezTo>
                    <a:cubicBezTo>
                      <a:pt x="49193" y="-505"/>
                      <a:pt x="58985" y="3351"/>
                      <a:pt x="65947" y="10614"/>
                    </a:cubicBezTo>
                    <a:cubicBezTo>
                      <a:pt x="72767" y="18786"/>
                      <a:pt x="76221" y="29258"/>
                      <a:pt x="75585" y="39884"/>
                    </a:cubicBezTo>
                    <a:cubicBezTo>
                      <a:pt x="76111" y="50663"/>
                      <a:pt x="72383" y="61223"/>
                      <a:pt x="65191" y="69275"/>
                    </a:cubicBezTo>
                    <a:cubicBezTo>
                      <a:pt x="57943" y="76778"/>
                      <a:pt x="47823" y="80799"/>
                      <a:pt x="37396" y="80317"/>
                    </a:cubicBezTo>
                    <a:close/>
                    <a:moveTo>
                      <a:pt x="38295" y="10373"/>
                    </a:moveTo>
                    <a:cubicBezTo>
                      <a:pt x="31146" y="10044"/>
                      <a:pt x="24238" y="13013"/>
                      <a:pt x="19557" y="18424"/>
                    </a:cubicBezTo>
                    <a:cubicBezTo>
                      <a:pt x="14645" y="24745"/>
                      <a:pt x="12200" y="32643"/>
                      <a:pt x="12671" y="40629"/>
                    </a:cubicBezTo>
                    <a:cubicBezTo>
                      <a:pt x="12232" y="48406"/>
                      <a:pt x="14711" y="56075"/>
                      <a:pt x="19634" y="62121"/>
                    </a:cubicBezTo>
                    <a:cubicBezTo>
                      <a:pt x="24359" y="67390"/>
                      <a:pt x="31201" y="70271"/>
                      <a:pt x="38273" y="69976"/>
                    </a:cubicBezTo>
                    <a:cubicBezTo>
                      <a:pt x="45246" y="70414"/>
                      <a:pt x="52011" y="67577"/>
                      <a:pt x="56595" y="62308"/>
                    </a:cubicBezTo>
                    <a:cubicBezTo>
                      <a:pt x="61243" y="55987"/>
                      <a:pt x="63513" y="48231"/>
                      <a:pt x="63009" y="40399"/>
                    </a:cubicBezTo>
                    <a:cubicBezTo>
                      <a:pt x="63524" y="32489"/>
                      <a:pt x="61254" y="24646"/>
                      <a:pt x="56595" y="18238"/>
                    </a:cubicBezTo>
                    <a:cubicBezTo>
                      <a:pt x="52066" y="12892"/>
                      <a:pt x="45290" y="9978"/>
                      <a:pt x="38295" y="10373"/>
                    </a:cubicBezTo>
                    <a:close/>
                  </a:path>
                </a:pathLst>
              </a:custGeom>
              <a:solidFill>
                <a:srgbClr val="2F2F2F"/>
              </a:solidFill>
              <a:ln w="1095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60469C3C-E488-94F9-AA3A-1105FF9D0F77}"/>
                  </a:ext>
                </a:extLst>
              </p:cNvPr>
              <p:cNvSpPr/>
              <p:nvPr/>
            </p:nvSpPr>
            <p:spPr>
              <a:xfrm>
                <a:off x="4245921" y="5247585"/>
                <a:ext cx="40031" cy="78044"/>
              </a:xfrm>
              <a:custGeom>
                <a:avLst/>
                <a:gdLst>
                  <a:gd name="connsiteX0" fmla="*/ 40031 w 40031"/>
                  <a:gd name="connsiteY0" fmla="*/ 13785 h 78044"/>
                  <a:gd name="connsiteX1" fmla="*/ 30733 w 40031"/>
                  <a:gd name="connsiteY1" fmla="*/ 11321 h 78044"/>
                  <a:gd name="connsiteX2" fmla="*/ 17576 w 40031"/>
                  <a:gd name="connsiteY2" fmla="*/ 18737 h 78044"/>
                  <a:gd name="connsiteX3" fmla="*/ 12291 w 40031"/>
                  <a:gd name="connsiteY3" fmla="*/ 38948 h 78044"/>
                  <a:gd name="connsiteX4" fmla="*/ 12291 w 40031"/>
                  <a:gd name="connsiteY4" fmla="*/ 78044 h 78044"/>
                  <a:gd name="connsiteX5" fmla="*/ 0 w 40031"/>
                  <a:gd name="connsiteY5" fmla="*/ 78044 h 78044"/>
                  <a:gd name="connsiteX6" fmla="*/ 0 w 40031"/>
                  <a:gd name="connsiteY6" fmla="*/ 1363 h 78044"/>
                  <a:gd name="connsiteX7" fmla="*/ 12291 w 40031"/>
                  <a:gd name="connsiteY7" fmla="*/ 1363 h 78044"/>
                  <a:gd name="connsiteX8" fmla="*/ 12291 w 40031"/>
                  <a:gd name="connsiteY8" fmla="*/ 17159 h 78044"/>
                  <a:gd name="connsiteX9" fmla="*/ 12587 w 40031"/>
                  <a:gd name="connsiteY9" fmla="*/ 17159 h 78044"/>
                  <a:gd name="connsiteX10" fmla="*/ 20602 w 40031"/>
                  <a:gd name="connsiteY10" fmla="*/ 4540 h 78044"/>
                  <a:gd name="connsiteX11" fmla="*/ 32663 w 40031"/>
                  <a:gd name="connsiteY11" fmla="*/ 16 h 78044"/>
                  <a:gd name="connsiteX12" fmla="*/ 40009 w 40031"/>
                  <a:gd name="connsiteY12" fmla="*/ 1111 h 7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31" h="78044">
                    <a:moveTo>
                      <a:pt x="40031" y="13785"/>
                    </a:moveTo>
                    <a:cubicBezTo>
                      <a:pt x="37290" y="11967"/>
                      <a:pt x="34022" y="11101"/>
                      <a:pt x="30733" y="11321"/>
                    </a:cubicBezTo>
                    <a:cubicBezTo>
                      <a:pt x="25361" y="11375"/>
                      <a:pt x="20394" y="14180"/>
                      <a:pt x="17576" y="18737"/>
                    </a:cubicBezTo>
                    <a:cubicBezTo>
                      <a:pt x="13749" y="24762"/>
                      <a:pt x="11907" y="31827"/>
                      <a:pt x="12291" y="38948"/>
                    </a:cubicBezTo>
                    <a:lnTo>
                      <a:pt x="12291" y="78044"/>
                    </a:lnTo>
                    <a:lnTo>
                      <a:pt x="0" y="78044"/>
                    </a:lnTo>
                    <a:lnTo>
                      <a:pt x="0" y="1363"/>
                    </a:lnTo>
                    <a:lnTo>
                      <a:pt x="12291" y="1363"/>
                    </a:lnTo>
                    <a:lnTo>
                      <a:pt x="12291" y="17159"/>
                    </a:lnTo>
                    <a:lnTo>
                      <a:pt x="12587" y="17159"/>
                    </a:lnTo>
                    <a:cubicBezTo>
                      <a:pt x="14013" y="12284"/>
                      <a:pt x="16787" y="7903"/>
                      <a:pt x="20602" y="4540"/>
                    </a:cubicBezTo>
                    <a:cubicBezTo>
                      <a:pt x="23946" y="1626"/>
                      <a:pt x="28222" y="16"/>
                      <a:pt x="32663" y="16"/>
                    </a:cubicBezTo>
                    <a:cubicBezTo>
                      <a:pt x="35163" y="-83"/>
                      <a:pt x="37652" y="289"/>
                      <a:pt x="40009" y="1111"/>
                    </a:cubicBezTo>
                    <a:close/>
                  </a:path>
                </a:pathLst>
              </a:custGeom>
              <a:solidFill>
                <a:srgbClr val="2F2F2F"/>
              </a:solidFill>
              <a:ln w="1095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F2A65362-9D51-F349-4E09-470C37EC8ADF}"/>
                  </a:ext>
                </a:extLst>
              </p:cNvPr>
              <p:cNvSpPr/>
              <p:nvPr/>
            </p:nvSpPr>
            <p:spPr>
              <a:xfrm>
                <a:off x="4299602" y="5212097"/>
                <a:ext cx="63703" cy="113532"/>
              </a:xfrm>
              <a:custGeom>
                <a:avLst/>
                <a:gdLst>
                  <a:gd name="connsiteX0" fmla="*/ 63703 w 63703"/>
                  <a:gd name="connsiteY0" fmla="*/ 113532 h 113532"/>
                  <a:gd name="connsiteX1" fmla="*/ 46456 w 63703"/>
                  <a:gd name="connsiteY1" fmla="*/ 113532 h 113532"/>
                  <a:gd name="connsiteX2" fmla="*/ 12587 w 63703"/>
                  <a:gd name="connsiteY2" fmla="*/ 76681 h 113532"/>
                  <a:gd name="connsiteX3" fmla="*/ 12291 w 63703"/>
                  <a:gd name="connsiteY3" fmla="*/ 76681 h 113532"/>
                  <a:gd name="connsiteX4" fmla="*/ 12291 w 63703"/>
                  <a:gd name="connsiteY4" fmla="*/ 113532 h 113532"/>
                  <a:gd name="connsiteX5" fmla="*/ 0 w 63703"/>
                  <a:gd name="connsiteY5" fmla="*/ 113532 h 113532"/>
                  <a:gd name="connsiteX6" fmla="*/ 0 w 63703"/>
                  <a:gd name="connsiteY6" fmla="*/ 0 h 113532"/>
                  <a:gd name="connsiteX7" fmla="*/ 12291 w 63703"/>
                  <a:gd name="connsiteY7" fmla="*/ 0 h 113532"/>
                  <a:gd name="connsiteX8" fmla="*/ 12291 w 63703"/>
                  <a:gd name="connsiteY8" fmla="*/ 71971 h 113532"/>
                  <a:gd name="connsiteX9" fmla="*/ 12598 w 63703"/>
                  <a:gd name="connsiteY9" fmla="*/ 71971 h 113532"/>
                  <a:gd name="connsiteX10" fmla="*/ 44823 w 63703"/>
                  <a:gd name="connsiteY10" fmla="*/ 36851 h 113532"/>
                  <a:gd name="connsiteX11" fmla="*/ 60940 w 63703"/>
                  <a:gd name="connsiteY11" fmla="*/ 36851 h 113532"/>
                  <a:gd name="connsiteX12" fmla="*/ 25339 w 63703"/>
                  <a:gd name="connsiteY12" fmla="*/ 73844 h 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3" h="113532">
                    <a:moveTo>
                      <a:pt x="63703" y="113532"/>
                    </a:moveTo>
                    <a:lnTo>
                      <a:pt x="46456" y="113532"/>
                    </a:lnTo>
                    <a:lnTo>
                      <a:pt x="12587" y="76681"/>
                    </a:lnTo>
                    <a:lnTo>
                      <a:pt x="12291" y="76681"/>
                    </a:lnTo>
                    <a:lnTo>
                      <a:pt x="12291" y="113532"/>
                    </a:lnTo>
                    <a:lnTo>
                      <a:pt x="0" y="113532"/>
                    </a:lnTo>
                    <a:lnTo>
                      <a:pt x="0" y="0"/>
                    </a:lnTo>
                    <a:lnTo>
                      <a:pt x="12291" y="0"/>
                    </a:lnTo>
                    <a:lnTo>
                      <a:pt x="12291" y="71971"/>
                    </a:lnTo>
                    <a:lnTo>
                      <a:pt x="12598" y="71971"/>
                    </a:lnTo>
                    <a:lnTo>
                      <a:pt x="44823" y="36851"/>
                    </a:lnTo>
                    <a:lnTo>
                      <a:pt x="60940" y="36851"/>
                    </a:lnTo>
                    <a:lnTo>
                      <a:pt x="25339" y="73844"/>
                    </a:lnTo>
                    <a:close/>
                  </a:path>
                </a:pathLst>
              </a:custGeom>
              <a:solidFill>
                <a:srgbClr val="2F2F2F"/>
              </a:solidFill>
              <a:ln w="1095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9AB320B-659C-A71A-CD91-00011BB94912}"/>
                  </a:ext>
                </a:extLst>
              </p:cNvPr>
              <p:cNvSpPr/>
              <p:nvPr/>
            </p:nvSpPr>
            <p:spPr>
              <a:xfrm>
                <a:off x="3256955" y="5548958"/>
                <a:ext cx="65783" cy="107430"/>
              </a:xfrm>
              <a:custGeom>
                <a:avLst/>
                <a:gdLst>
                  <a:gd name="connsiteX0" fmla="*/ 12598 w 65783"/>
                  <a:gd name="connsiteY0" fmla="*/ 66899 h 107430"/>
                  <a:gd name="connsiteX1" fmla="*/ 12598 w 65783"/>
                  <a:gd name="connsiteY1" fmla="*/ 107430 h 107430"/>
                  <a:gd name="connsiteX2" fmla="*/ 0 w 65783"/>
                  <a:gd name="connsiteY2" fmla="*/ 107430 h 107430"/>
                  <a:gd name="connsiteX3" fmla="*/ 0 w 65783"/>
                  <a:gd name="connsiteY3" fmla="*/ 76 h 107430"/>
                  <a:gd name="connsiteX4" fmla="*/ 29538 w 65783"/>
                  <a:gd name="connsiteY4" fmla="*/ 76 h 107430"/>
                  <a:gd name="connsiteX5" fmla="*/ 56258 w 65783"/>
                  <a:gd name="connsiteY5" fmla="*/ 8457 h 107430"/>
                  <a:gd name="connsiteX6" fmla="*/ 65731 w 65783"/>
                  <a:gd name="connsiteY6" fmla="*/ 32118 h 107430"/>
                  <a:gd name="connsiteX7" fmla="*/ 55206 w 65783"/>
                  <a:gd name="connsiteY7" fmla="*/ 57138 h 107430"/>
                  <a:gd name="connsiteX8" fmla="*/ 26764 w 65783"/>
                  <a:gd name="connsiteY8" fmla="*/ 66866 h 107430"/>
                  <a:gd name="connsiteX9" fmla="*/ 12598 w 65783"/>
                  <a:gd name="connsiteY9" fmla="*/ 11491 h 107430"/>
                  <a:gd name="connsiteX10" fmla="*/ 12598 w 65783"/>
                  <a:gd name="connsiteY10" fmla="*/ 55517 h 107430"/>
                  <a:gd name="connsiteX11" fmla="*/ 25755 w 65783"/>
                  <a:gd name="connsiteY11" fmla="*/ 55517 h 107430"/>
                  <a:gd name="connsiteX12" fmla="*/ 45656 w 65783"/>
                  <a:gd name="connsiteY12" fmla="*/ 49569 h 107430"/>
                  <a:gd name="connsiteX13" fmla="*/ 52508 w 65783"/>
                  <a:gd name="connsiteY13" fmla="*/ 32754 h 107430"/>
                  <a:gd name="connsiteX14" fmla="*/ 27290 w 65783"/>
                  <a:gd name="connsiteY14" fmla="*/ 11491 h 10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83" h="107430">
                    <a:moveTo>
                      <a:pt x="12598" y="66899"/>
                    </a:moveTo>
                    <a:lnTo>
                      <a:pt x="12598" y="107430"/>
                    </a:lnTo>
                    <a:lnTo>
                      <a:pt x="0" y="107430"/>
                    </a:lnTo>
                    <a:lnTo>
                      <a:pt x="0" y="76"/>
                    </a:lnTo>
                    <a:lnTo>
                      <a:pt x="29538" y="76"/>
                    </a:lnTo>
                    <a:cubicBezTo>
                      <a:pt x="39176" y="-526"/>
                      <a:pt x="48693" y="2454"/>
                      <a:pt x="56258" y="8457"/>
                    </a:cubicBezTo>
                    <a:cubicBezTo>
                      <a:pt x="62782" y="14547"/>
                      <a:pt x="66258" y="23212"/>
                      <a:pt x="65731" y="32118"/>
                    </a:cubicBezTo>
                    <a:cubicBezTo>
                      <a:pt x="66028" y="41594"/>
                      <a:pt x="62190" y="50730"/>
                      <a:pt x="55206" y="57138"/>
                    </a:cubicBezTo>
                    <a:cubicBezTo>
                      <a:pt x="47333" y="63930"/>
                      <a:pt x="37147" y="67413"/>
                      <a:pt x="26764" y="66866"/>
                    </a:cubicBezTo>
                    <a:close/>
                    <a:moveTo>
                      <a:pt x="12598" y="11491"/>
                    </a:moveTo>
                    <a:lnTo>
                      <a:pt x="12598" y="55517"/>
                    </a:lnTo>
                    <a:lnTo>
                      <a:pt x="25755" y="55517"/>
                    </a:lnTo>
                    <a:cubicBezTo>
                      <a:pt x="32893" y="56010"/>
                      <a:pt x="39965" y="53896"/>
                      <a:pt x="45656" y="49569"/>
                    </a:cubicBezTo>
                    <a:cubicBezTo>
                      <a:pt x="50359" y="45286"/>
                      <a:pt x="52881" y="39107"/>
                      <a:pt x="52508" y="32754"/>
                    </a:cubicBezTo>
                    <a:cubicBezTo>
                      <a:pt x="52508" y="18578"/>
                      <a:pt x="44099" y="11491"/>
                      <a:pt x="27290" y="11491"/>
                    </a:cubicBezTo>
                    <a:close/>
                  </a:path>
                </a:pathLst>
              </a:custGeom>
              <a:solidFill>
                <a:srgbClr val="2F2F2F"/>
              </a:solidFill>
              <a:ln w="1095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B75F68A-2FBF-6CBC-143D-A0787ADDB8B6}"/>
                  </a:ext>
                </a:extLst>
              </p:cNvPr>
              <p:cNvSpPr/>
              <p:nvPr/>
            </p:nvSpPr>
            <p:spPr>
              <a:xfrm>
                <a:off x="3338913" y="5542922"/>
                <a:ext cx="63746" cy="113520"/>
              </a:xfrm>
              <a:custGeom>
                <a:avLst/>
                <a:gdLst>
                  <a:gd name="connsiteX0" fmla="*/ 63714 w 63746"/>
                  <a:gd name="connsiteY0" fmla="*/ 113521 h 113520"/>
                  <a:gd name="connsiteX1" fmla="*/ 51412 w 63746"/>
                  <a:gd name="connsiteY1" fmla="*/ 113521 h 113520"/>
                  <a:gd name="connsiteX2" fmla="*/ 51412 w 63746"/>
                  <a:gd name="connsiteY2" fmla="*/ 69342 h 113520"/>
                  <a:gd name="connsiteX3" fmla="*/ 33573 w 63746"/>
                  <a:gd name="connsiteY3" fmla="*/ 45384 h 113520"/>
                  <a:gd name="connsiteX4" fmla="*/ 18442 w 63746"/>
                  <a:gd name="connsiteY4" fmla="*/ 52308 h 113520"/>
                  <a:gd name="connsiteX5" fmla="*/ 12291 w 63746"/>
                  <a:gd name="connsiteY5" fmla="*/ 70098 h 113520"/>
                  <a:gd name="connsiteX6" fmla="*/ 12291 w 63746"/>
                  <a:gd name="connsiteY6" fmla="*/ 113521 h 113520"/>
                  <a:gd name="connsiteX7" fmla="*/ 0 w 63746"/>
                  <a:gd name="connsiteY7" fmla="*/ 113521 h 113520"/>
                  <a:gd name="connsiteX8" fmla="*/ 0 w 63746"/>
                  <a:gd name="connsiteY8" fmla="*/ 0 h 113520"/>
                  <a:gd name="connsiteX9" fmla="*/ 12291 w 63746"/>
                  <a:gd name="connsiteY9" fmla="*/ 0 h 113520"/>
                  <a:gd name="connsiteX10" fmla="*/ 12291 w 63746"/>
                  <a:gd name="connsiteY10" fmla="*/ 49580 h 113520"/>
                  <a:gd name="connsiteX11" fmla="*/ 12587 w 63746"/>
                  <a:gd name="connsiteY11" fmla="*/ 49580 h 113520"/>
                  <a:gd name="connsiteX12" fmla="*/ 37805 w 63746"/>
                  <a:gd name="connsiteY12" fmla="*/ 35043 h 113520"/>
                  <a:gd name="connsiteX13" fmla="*/ 63747 w 63746"/>
                  <a:gd name="connsiteY13" fmla="*/ 66274 h 11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46" h="113520">
                    <a:moveTo>
                      <a:pt x="63714" y="113521"/>
                    </a:moveTo>
                    <a:lnTo>
                      <a:pt x="51412" y="113521"/>
                    </a:lnTo>
                    <a:lnTo>
                      <a:pt x="51412" y="69342"/>
                    </a:lnTo>
                    <a:cubicBezTo>
                      <a:pt x="51412" y="53370"/>
                      <a:pt x="45469" y="45384"/>
                      <a:pt x="33573" y="45384"/>
                    </a:cubicBezTo>
                    <a:cubicBezTo>
                      <a:pt x="27751" y="45308"/>
                      <a:pt x="22192" y="47849"/>
                      <a:pt x="18442" y="52308"/>
                    </a:cubicBezTo>
                    <a:cubicBezTo>
                      <a:pt x="14221" y="57248"/>
                      <a:pt x="12028" y="63602"/>
                      <a:pt x="12291" y="70098"/>
                    </a:cubicBezTo>
                    <a:lnTo>
                      <a:pt x="12291" y="113521"/>
                    </a:lnTo>
                    <a:lnTo>
                      <a:pt x="0" y="113521"/>
                    </a:lnTo>
                    <a:lnTo>
                      <a:pt x="0" y="0"/>
                    </a:lnTo>
                    <a:lnTo>
                      <a:pt x="12291" y="0"/>
                    </a:lnTo>
                    <a:lnTo>
                      <a:pt x="12291" y="49580"/>
                    </a:lnTo>
                    <a:lnTo>
                      <a:pt x="12587" y="49580"/>
                    </a:lnTo>
                    <a:cubicBezTo>
                      <a:pt x="17598" y="40389"/>
                      <a:pt x="27334" y="34780"/>
                      <a:pt x="37805" y="35043"/>
                    </a:cubicBezTo>
                    <a:cubicBezTo>
                      <a:pt x="55096" y="35043"/>
                      <a:pt x="63736" y="45450"/>
                      <a:pt x="63747" y="66274"/>
                    </a:cubicBezTo>
                    <a:close/>
                  </a:path>
                </a:pathLst>
              </a:custGeom>
              <a:solidFill>
                <a:srgbClr val="2F2F2F"/>
              </a:solidFill>
              <a:ln w="1095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4E3BA113-30DD-2DF7-98CC-813BCB7B0450}"/>
                  </a:ext>
                </a:extLst>
              </p:cNvPr>
              <p:cNvSpPr/>
              <p:nvPr/>
            </p:nvSpPr>
            <p:spPr>
              <a:xfrm>
                <a:off x="3412254" y="5579762"/>
                <a:ext cx="72485" cy="112784"/>
              </a:xfrm>
              <a:custGeom>
                <a:avLst/>
                <a:gdLst>
                  <a:gd name="connsiteX0" fmla="*/ 72486 w 72485"/>
                  <a:gd name="connsiteY0" fmla="*/ 0 h 112784"/>
                  <a:gd name="connsiteX1" fmla="*/ 37180 w 72485"/>
                  <a:gd name="connsiteY1" fmla="*/ 88972 h 112784"/>
                  <a:gd name="connsiteX2" fmla="*/ 10647 w 72485"/>
                  <a:gd name="connsiteY2" fmla="*/ 112776 h 112784"/>
                  <a:gd name="connsiteX3" fmla="*/ 2632 w 72485"/>
                  <a:gd name="connsiteY3" fmla="*/ 111802 h 112784"/>
                  <a:gd name="connsiteX4" fmla="*/ 2632 w 72485"/>
                  <a:gd name="connsiteY4" fmla="*/ 100847 h 112784"/>
                  <a:gd name="connsiteX5" fmla="*/ 9901 w 72485"/>
                  <a:gd name="connsiteY5" fmla="*/ 102194 h 112784"/>
                  <a:gd name="connsiteX6" fmla="*/ 23837 w 72485"/>
                  <a:gd name="connsiteY6" fmla="*/ 91109 h 112784"/>
                  <a:gd name="connsiteX7" fmla="*/ 29988 w 72485"/>
                  <a:gd name="connsiteY7" fmla="*/ 76583 h 112784"/>
                  <a:gd name="connsiteX8" fmla="*/ 0 w 72485"/>
                  <a:gd name="connsiteY8" fmla="*/ 44 h 112784"/>
                  <a:gd name="connsiteX9" fmla="*/ 13651 w 72485"/>
                  <a:gd name="connsiteY9" fmla="*/ 44 h 112784"/>
                  <a:gd name="connsiteX10" fmla="*/ 34406 w 72485"/>
                  <a:gd name="connsiteY10" fmla="*/ 59056 h 112784"/>
                  <a:gd name="connsiteX11" fmla="*/ 35985 w 72485"/>
                  <a:gd name="connsiteY11" fmla="*/ 64894 h 112784"/>
                  <a:gd name="connsiteX12" fmla="*/ 36435 w 72485"/>
                  <a:gd name="connsiteY12" fmla="*/ 64894 h 112784"/>
                  <a:gd name="connsiteX13" fmla="*/ 37926 w 72485"/>
                  <a:gd name="connsiteY13" fmla="*/ 59209 h 112784"/>
                  <a:gd name="connsiteX14" fmla="*/ 59745 w 72485"/>
                  <a:gd name="connsiteY14" fmla="*/ 55 h 11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85" h="112784">
                    <a:moveTo>
                      <a:pt x="72486" y="0"/>
                    </a:moveTo>
                    <a:lnTo>
                      <a:pt x="37180" y="88972"/>
                    </a:lnTo>
                    <a:cubicBezTo>
                      <a:pt x="30887" y="104845"/>
                      <a:pt x="22038" y="112787"/>
                      <a:pt x="10647" y="112776"/>
                    </a:cubicBezTo>
                    <a:cubicBezTo>
                      <a:pt x="7938" y="112842"/>
                      <a:pt x="5241" y="112514"/>
                      <a:pt x="2632" y="111802"/>
                    </a:cubicBezTo>
                    <a:lnTo>
                      <a:pt x="2632" y="100847"/>
                    </a:lnTo>
                    <a:cubicBezTo>
                      <a:pt x="4967" y="101691"/>
                      <a:pt x="7423" y="102140"/>
                      <a:pt x="9901" y="102194"/>
                    </a:cubicBezTo>
                    <a:cubicBezTo>
                      <a:pt x="16469" y="101932"/>
                      <a:pt x="22115" y="97440"/>
                      <a:pt x="23837" y="91109"/>
                    </a:cubicBezTo>
                    <a:lnTo>
                      <a:pt x="29988" y="76583"/>
                    </a:lnTo>
                    <a:lnTo>
                      <a:pt x="0" y="44"/>
                    </a:lnTo>
                    <a:lnTo>
                      <a:pt x="13651" y="44"/>
                    </a:lnTo>
                    <a:lnTo>
                      <a:pt x="34406" y="59056"/>
                    </a:lnTo>
                    <a:cubicBezTo>
                      <a:pt x="34658" y="59812"/>
                      <a:pt x="35185" y="61751"/>
                      <a:pt x="35985" y="64894"/>
                    </a:cubicBezTo>
                    <a:lnTo>
                      <a:pt x="36435" y="64894"/>
                    </a:lnTo>
                    <a:cubicBezTo>
                      <a:pt x="36687" y="63700"/>
                      <a:pt x="37191" y="61805"/>
                      <a:pt x="37926" y="59209"/>
                    </a:cubicBezTo>
                    <a:lnTo>
                      <a:pt x="59745" y="55"/>
                    </a:lnTo>
                    <a:close/>
                  </a:path>
                </a:pathLst>
              </a:custGeom>
              <a:solidFill>
                <a:srgbClr val="2F2F2F"/>
              </a:solidFill>
              <a:ln w="1095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D4A7B96-3522-F54B-B0E2-2AF56887E824}"/>
                  </a:ext>
                </a:extLst>
              </p:cNvPr>
              <p:cNvSpPr/>
              <p:nvPr/>
            </p:nvSpPr>
            <p:spPr>
              <a:xfrm>
                <a:off x="3493281" y="5578036"/>
                <a:ext cx="50880" cy="80185"/>
              </a:xfrm>
              <a:custGeom>
                <a:avLst/>
                <a:gdLst>
                  <a:gd name="connsiteX0" fmla="*/ 0 w 50880"/>
                  <a:gd name="connsiteY0" fmla="*/ 75635 h 80185"/>
                  <a:gd name="connsiteX1" fmla="*/ 0 w 50880"/>
                  <a:gd name="connsiteY1" fmla="*/ 62490 h 80185"/>
                  <a:gd name="connsiteX2" fmla="*/ 22115 w 50880"/>
                  <a:gd name="connsiteY2" fmla="*/ 69906 h 80185"/>
                  <a:gd name="connsiteX3" fmla="*/ 38299 w 50880"/>
                  <a:gd name="connsiteY3" fmla="*/ 59127 h 80185"/>
                  <a:gd name="connsiteX4" fmla="*/ 36917 w 50880"/>
                  <a:gd name="connsiteY4" fmla="*/ 53924 h 80185"/>
                  <a:gd name="connsiteX5" fmla="*/ 33167 w 50880"/>
                  <a:gd name="connsiteY5" fmla="*/ 50133 h 80185"/>
                  <a:gd name="connsiteX6" fmla="*/ 27619 w 50880"/>
                  <a:gd name="connsiteY6" fmla="*/ 47176 h 80185"/>
                  <a:gd name="connsiteX7" fmla="*/ 20767 w 50880"/>
                  <a:gd name="connsiteY7" fmla="*/ 44448 h 80185"/>
                  <a:gd name="connsiteX8" fmla="*/ 11809 w 50880"/>
                  <a:gd name="connsiteY8" fmla="*/ 40362 h 80185"/>
                  <a:gd name="connsiteX9" fmla="*/ 5362 w 50880"/>
                  <a:gd name="connsiteY9" fmla="*/ 35728 h 80185"/>
                  <a:gd name="connsiteX10" fmla="*/ 1458 w 50880"/>
                  <a:gd name="connsiteY10" fmla="*/ 29846 h 80185"/>
                  <a:gd name="connsiteX11" fmla="*/ 154 w 50880"/>
                  <a:gd name="connsiteY11" fmla="*/ 22177 h 80185"/>
                  <a:gd name="connsiteX12" fmla="*/ 2620 w 50880"/>
                  <a:gd name="connsiteY12" fmla="*/ 12625 h 80185"/>
                  <a:gd name="connsiteX13" fmla="*/ 9199 w 50880"/>
                  <a:gd name="connsiteY13" fmla="*/ 5658 h 80185"/>
                  <a:gd name="connsiteX14" fmla="*/ 18607 w 50880"/>
                  <a:gd name="connsiteY14" fmla="*/ 1430 h 80185"/>
                  <a:gd name="connsiteX15" fmla="*/ 29505 w 50880"/>
                  <a:gd name="connsiteY15" fmla="*/ 6 h 80185"/>
                  <a:gd name="connsiteX16" fmla="*/ 47344 w 50880"/>
                  <a:gd name="connsiteY16" fmla="*/ 3456 h 80185"/>
                  <a:gd name="connsiteX17" fmla="*/ 47344 w 50880"/>
                  <a:gd name="connsiteY17" fmla="*/ 15824 h 80185"/>
                  <a:gd name="connsiteX18" fmla="*/ 27861 w 50880"/>
                  <a:gd name="connsiteY18" fmla="*/ 10281 h 80185"/>
                  <a:gd name="connsiteX19" fmla="*/ 21644 w 50880"/>
                  <a:gd name="connsiteY19" fmla="*/ 11070 h 80185"/>
                  <a:gd name="connsiteX20" fmla="*/ 16885 w 50880"/>
                  <a:gd name="connsiteY20" fmla="*/ 13261 h 80185"/>
                  <a:gd name="connsiteX21" fmla="*/ 13804 w 50880"/>
                  <a:gd name="connsiteY21" fmla="*/ 16667 h 80185"/>
                  <a:gd name="connsiteX22" fmla="*/ 12708 w 50880"/>
                  <a:gd name="connsiteY22" fmla="*/ 21049 h 80185"/>
                  <a:gd name="connsiteX23" fmla="*/ 13804 w 50880"/>
                  <a:gd name="connsiteY23" fmla="*/ 26066 h 80185"/>
                  <a:gd name="connsiteX24" fmla="*/ 16995 w 50880"/>
                  <a:gd name="connsiteY24" fmla="*/ 29660 h 80185"/>
                  <a:gd name="connsiteX25" fmla="*/ 22093 w 50880"/>
                  <a:gd name="connsiteY25" fmla="*/ 32507 h 80185"/>
                  <a:gd name="connsiteX26" fmla="*/ 28913 w 50880"/>
                  <a:gd name="connsiteY26" fmla="*/ 35279 h 80185"/>
                  <a:gd name="connsiteX27" fmla="*/ 38057 w 50880"/>
                  <a:gd name="connsiteY27" fmla="*/ 39288 h 80185"/>
                  <a:gd name="connsiteX28" fmla="*/ 44954 w 50880"/>
                  <a:gd name="connsiteY28" fmla="*/ 43922 h 80185"/>
                  <a:gd name="connsiteX29" fmla="*/ 49340 w 50880"/>
                  <a:gd name="connsiteY29" fmla="*/ 49882 h 80185"/>
                  <a:gd name="connsiteX30" fmla="*/ 50875 w 50880"/>
                  <a:gd name="connsiteY30" fmla="*/ 57889 h 80185"/>
                  <a:gd name="connsiteX31" fmla="*/ 48364 w 50880"/>
                  <a:gd name="connsiteY31" fmla="*/ 67748 h 80185"/>
                  <a:gd name="connsiteX32" fmla="*/ 41654 w 50880"/>
                  <a:gd name="connsiteY32" fmla="*/ 74704 h 80185"/>
                  <a:gd name="connsiteX33" fmla="*/ 31983 w 50880"/>
                  <a:gd name="connsiteY33" fmla="*/ 78823 h 80185"/>
                  <a:gd name="connsiteX34" fmla="*/ 20514 w 50880"/>
                  <a:gd name="connsiteY34" fmla="*/ 80170 h 80185"/>
                  <a:gd name="connsiteX35" fmla="*/ 0 w 50880"/>
                  <a:gd name="connsiteY35" fmla="*/ 75635 h 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80" h="80185">
                    <a:moveTo>
                      <a:pt x="0" y="75635"/>
                    </a:moveTo>
                    <a:lnTo>
                      <a:pt x="0" y="62490"/>
                    </a:lnTo>
                    <a:cubicBezTo>
                      <a:pt x="6359" y="67321"/>
                      <a:pt x="14133" y="69928"/>
                      <a:pt x="22115" y="69906"/>
                    </a:cubicBezTo>
                    <a:cubicBezTo>
                      <a:pt x="32904" y="69906"/>
                      <a:pt x="38299" y="66313"/>
                      <a:pt x="38299" y="59127"/>
                    </a:cubicBezTo>
                    <a:cubicBezTo>
                      <a:pt x="38353" y="57297"/>
                      <a:pt x="37882" y="55490"/>
                      <a:pt x="36917" y="53924"/>
                    </a:cubicBezTo>
                    <a:cubicBezTo>
                      <a:pt x="35919" y="52434"/>
                      <a:pt x="34648" y="51141"/>
                      <a:pt x="33167" y="50133"/>
                    </a:cubicBezTo>
                    <a:cubicBezTo>
                      <a:pt x="31435" y="48950"/>
                      <a:pt x="29571" y="47964"/>
                      <a:pt x="27619" y="47176"/>
                    </a:cubicBezTo>
                    <a:cubicBezTo>
                      <a:pt x="25492" y="46310"/>
                      <a:pt x="23234" y="45390"/>
                      <a:pt x="20767" y="44448"/>
                    </a:cubicBezTo>
                    <a:cubicBezTo>
                      <a:pt x="17708" y="43254"/>
                      <a:pt x="14714" y="41896"/>
                      <a:pt x="11809" y="40362"/>
                    </a:cubicBezTo>
                    <a:cubicBezTo>
                      <a:pt x="9440" y="39146"/>
                      <a:pt x="7269" y="37580"/>
                      <a:pt x="5362" y="35728"/>
                    </a:cubicBezTo>
                    <a:cubicBezTo>
                      <a:pt x="3673" y="34052"/>
                      <a:pt x="2346" y="32047"/>
                      <a:pt x="1458" y="29846"/>
                    </a:cubicBezTo>
                    <a:cubicBezTo>
                      <a:pt x="548" y="27392"/>
                      <a:pt x="110" y="24796"/>
                      <a:pt x="154" y="22177"/>
                    </a:cubicBezTo>
                    <a:cubicBezTo>
                      <a:pt x="88" y="18825"/>
                      <a:pt x="943" y="15528"/>
                      <a:pt x="2620" y="12625"/>
                    </a:cubicBezTo>
                    <a:cubicBezTo>
                      <a:pt x="4276" y="9843"/>
                      <a:pt x="6524" y="7466"/>
                      <a:pt x="9199" y="5658"/>
                    </a:cubicBezTo>
                    <a:cubicBezTo>
                      <a:pt x="12072" y="3730"/>
                      <a:pt x="15252" y="2306"/>
                      <a:pt x="18607" y="1430"/>
                    </a:cubicBezTo>
                    <a:cubicBezTo>
                      <a:pt x="22159" y="477"/>
                      <a:pt x="25821" y="6"/>
                      <a:pt x="29505" y="6"/>
                    </a:cubicBezTo>
                    <a:cubicBezTo>
                      <a:pt x="35623" y="-93"/>
                      <a:pt x="41709" y="1079"/>
                      <a:pt x="47344" y="3456"/>
                    </a:cubicBezTo>
                    <a:lnTo>
                      <a:pt x="47344" y="15824"/>
                    </a:lnTo>
                    <a:cubicBezTo>
                      <a:pt x="41544" y="12077"/>
                      <a:pt x="34757" y="10150"/>
                      <a:pt x="27861" y="10281"/>
                    </a:cubicBezTo>
                    <a:cubicBezTo>
                      <a:pt x="25766" y="10259"/>
                      <a:pt x="23672" y="10522"/>
                      <a:pt x="21644" y="11070"/>
                    </a:cubicBezTo>
                    <a:cubicBezTo>
                      <a:pt x="19944" y="11519"/>
                      <a:pt x="18332" y="12253"/>
                      <a:pt x="16885" y="13261"/>
                    </a:cubicBezTo>
                    <a:cubicBezTo>
                      <a:pt x="15613" y="14148"/>
                      <a:pt x="14561" y="15320"/>
                      <a:pt x="13804" y="16667"/>
                    </a:cubicBezTo>
                    <a:cubicBezTo>
                      <a:pt x="13070" y="18015"/>
                      <a:pt x="12697" y="19516"/>
                      <a:pt x="12708" y="21049"/>
                    </a:cubicBezTo>
                    <a:cubicBezTo>
                      <a:pt x="12653" y="22791"/>
                      <a:pt x="13026" y="24511"/>
                      <a:pt x="13804" y="26066"/>
                    </a:cubicBezTo>
                    <a:cubicBezTo>
                      <a:pt x="14594" y="27491"/>
                      <a:pt x="15679" y="28717"/>
                      <a:pt x="16995" y="29660"/>
                    </a:cubicBezTo>
                    <a:cubicBezTo>
                      <a:pt x="18574" y="30810"/>
                      <a:pt x="20284" y="31763"/>
                      <a:pt x="22093" y="32507"/>
                    </a:cubicBezTo>
                    <a:cubicBezTo>
                      <a:pt x="24089" y="33362"/>
                      <a:pt x="26358" y="34282"/>
                      <a:pt x="28913" y="35279"/>
                    </a:cubicBezTo>
                    <a:cubicBezTo>
                      <a:pt x="32027" y="36451"/>
                      <a:pt x="35086" y="37788"/>
                      <a:pt x="38057" y="39288"/>
                    </a:cubicBezTo>
                    <a:cubicBezTo>
                      <a:pt x="40546" y="40526"/>
                      <a:pt x="42871" y="42082"/>
                      <a:pt x="44954" y="43922"/>
                    </a:cubicBezTo>
                    <a:cubicBezTo>
                      <a:pt x="46807" y="45587"/>
                      <a:pt x="48298" y="47614"/>
                      <a:pt x="49340" y="49882"/>
                    </a:cubicBezTo>
                    <a:cubicBezTo>
                      <a:pt x="50414" y="52412"/>
                      <a:pt x="50941" y="55139"/>
                      <a:pt x="50875" y="57889"/>
                    </a:cubicBezTo>
                    <a:cubicBezTo>
                      <a:pt x="50952" y="61340"/>
                      <a:pt x="50085" y="64747"/>
                      <a:pt x="48364" y="67748"/>
                    </a:cubicBezTo>
                    <a:cubicBezTo>
                      <a:pt x="46686" y="70542"/>
                      <a:pt x="44395" y="72919"/>
                      <a:pt x="41654" y="74704"/>
                    </a:cubicBezTo>
                    <a:cubicBezTo>
                      <a:pt x="38693" y="76621"/>
                      <a:pt x="35415" y="78013"/>
                      <a:pt x="31983" y="78823"/>
                    </a:cubicBezTo>
                    <a:cubicBezTo>
                      <a:pt x="28233" y="79732"/>
                      <a:pt x="24374" y="80182"/>
                      <a:pt x="20514" y="80170"/>
                    </a:cubicBezTo>
                    <a:cubicBezTo>
                      <a:pt x="13410" y="80357"/>
                      <a:pt x="6370" y="78801"/>
                      <a:pt x="0" y="75635"/>
                    </a:cubicBezTo>
                    <a:close/>
                  </a:path>
                </a:pathLst>
              </a:custGeom>
              <a:solidFill>
                <a:srgbClr val="2F2F2F"/>
              </a:solidFill>
              <a:ln w="1095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941774F-577F-EC1A-8539-28DD32DBCA2C}"/>
                  </a:ext>
                </a:extLst>
              </p:cNvPr>
              <p:cNvSpPr/>
              <p:nvPr/>
            </p:nvSpPr>
            <p:spPr>
              <a:xfrm>
                <a:off x="3559798" y="5544399"/>
                <a:ext cx="16030" cy="112043"/>
              </a:xfrm>
              <a:custGeom>
                <a:avLst/>
                <a:gdLst>
                  <a:gd name="connsiteX0" fmla="*/ 7942 w 16030"/>
                  <a:gd name="connsiteY0" fmla="*/ 15897 h 112043"/>
                  <a:gd name="connsiteX1" fmla="*/ 2328 w 16030"/>
                  <a:gd name="connsiteY1" fmla="*/ 13706 h 112043"/>
                  <a:gd name="connsiteX2" fmla="*/ 4 w 16030"/>
                  <a:gd name="connsiteY2" fmla="*/ 8010 h 112043"/>
                  <a:gd name="connsiteX3" fmla="*/ 7755 w 16030"/>
                  <a:gd name="connsiteY3" fmla="*/ 2 h 112043"/>
                  <a:gd name="connsiteX4" fmla="*/ 7942 w 16030"/>
                  <a:gd name="connsiteY4" fmla="*/ 2 h 112043"/>
                  <a:gd name="connsiteX5" fmla="*/ 13687 w 16030"/>
                  <a:gd name="connsiteY5" fmla="*/ 2291 h 112043"/>
                  <a:gd name="connsiteX6" fmla="*/ 13687 w 16030"/>
                  <a:gd name="connsiteY6" fmla="*/ 13629 h 112043"/>
                  <a:gd name="connsiteX7" fmla="*/ 7942 w 16030"/>
                  <a:gd name="connsiteY7" fmla="*/ 15897 h 112043"/>
                  <a:gd name="connsiteX8" fmla="*/ 13939 w 16030"/>
                  <a:gd name="connsiteY8" fmla="*/ 112044 h 112043"/>
                  <a:gd name="connsiteX9" fmla="*/ 1648 w 16030"/>
                  <a:gd name="connsiteY9" fmla="*/ 112044 h 112043"/>
                  <a:gd name="connsiteX10" fmla="*/ 1648 w 16030"/>
                  <a:gd name="connsiteY10" fmla="*/ 35363 h 112043"/>
                  <a:gd name="connsiteX11" fmla="*/ 13939 w 16030"/>
                  <a:gd name="connsiteY11" fmla="*/ 35363 h 11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30" h="112043">
                    <a:moveTo>
                      <a:pt x="7942" y="15897"/>
                    </a:moveTo>
                    <a:cubicBezTo>
                      <a:pt x="5848" y="15951"/>
                      <a:pt x="3830" y="15163"/>
                      <a:pt x="2328" y="13706"/>
                    </a:cubicBezTo>
                    <a:cubicBezTo>
                      <a:pt x="782" y="12216"/>
                      <a:pt x="-62" y="10145"/>
                      <a:pt x="4" y="8010"/>
                    </a:cubicBezTo>
                    <a:cubicBezTo>
                      <a:pt x="-73" y="3661"/>
                      <a:pt x="3403" y="79"/>
                      <a:pt x="7755" y="2"/>
                    </a:cubicBezTo>
                    <a:cubicBezTo>
                      <a:pt x="7821" y="2"/>
                      <a:pt x="7876" y="2"/>
                      <a:pt x="7942" y="2"/>
                    </a:cubicBezTo>
                    <a:cubicBezTo>
                      <a:pt x="10091" y="-42"/>
                      <a:pt x="12163" y="780"/>
                      <a:pt x="13687" y="2291"/>
                    </a:cubicBezTo>
                    <a:cubicBezTo>
                      <a:pt x="16812" y="5424"/>
                      <a:pt x="16812" y="10496"/>
                      <a:pt x="13687" y="13629"/>
                    </a:cubicBezTo>
                    <a:cubicBezTo>
                      <a:pt x="12163" y="15130"/>
                      <a:pt x="10080" y="15951"/>
                      <a:pt x="7942" y="15897"/>
                    </a:cubicBezTo>
                    <a:close/>
                    <a:moveTo>
                      <a:pt x="13939" y="112044"/>
                    </a:moveTo>
                    <a:lnTo>
                      <a:pt x="1648" y="112044"/>
                    </a:lnTo>
                    <a:lnTo>
                      <a:pt x="1648" y="35363"/>
                    </a:lnTo>
                    <a:lnTo>
                      <a:pt x="13939" y="35363"/>
                    </a:lnTo>
                    <a:close/>
                  </a:path>
                </a:pathLst>
              </a:custGeom>
              <a:solidFill>
                <a:srgbClr val="2F2F2F"/>
              </a:solidFill>
              <a:ln w="1095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D3CFE5CE-8AC6-6CD5-66E3-8D2E495494EF}"/>
                  </a:ext>
                </a:extLst>
              </p:cNvPr>
              <p:cNvSpPr/>
              <p:nvPr/>
            </p:nvSpPr>
            <p:spPr>
              <a:xfrm>
                <a:off x="3591914" y="5577926"/>
                <a:ext cx="57763" cy="80342"/>
              </a:xfrm>
              <a:custGeom>
                <a:avLst/>
                <a:gdLst>
                  <a:gd name="connsiteX0" fmla="*/ 57610 w 57763"/>
                  <a:gd name="connsiteY0" fmla="*/ 75001 h 80342"/>
                  <a:gd name="connsiteX1" fmla="*/ 36624 w 57763"/>
                  <a:gd name="connsiteY1" fmla="*/ 80313 h 80342"/>
                  <a:gd name="connsiteX2" fmla="*/ 10134 w 57763"/>
                  <a:gd name="connsiteY2" fmla="*/ 69644 h 80342"/>
                  <a:gd name="connsiteX3" fmla="*/ 47 w 57763"/>
                  <a:gd name="connsiteY3" fmla="*/ 41973 h 80342"/>
                  <a:gd name="connsiteX4" fmla="*/ 10913 w 57763"/>
                  <a:gd name="connsiteY4" fmla="*/ 11541 h 80342"/>
                  <a:gd name="connsiteX5" fmla="*/ 39925 w 57763"/>
                  <a:gd name="connsiteY5" fmla="*/ 39 h 80342"/>
                  <a:gd name="connsiteX6" fmla="*/ 57764 w 57763"/>
                  <a:gd name="connsiteY6" fmla="*/ 3786 h 80342"/>
                  <a:gd name="connsiteX7" fmla="*/ 57764 w 57763"/>
                  <a:gd name="connsiteY7" fmla="*/ 16373 h 80342"/>
                  <a:gd name="connsiteX8" fmla="*/ 39475 w 57763"/>
                  <a:gd name="connsiteY8" fmla="*/ 10380 h 80342"/>
                  <a:gd name="connsiteX9" fmla="*/ 20178 w 57763"/>
                  <a:gd name="connsiteY9" fmla="*/ 18804 h 80342"/>
                  <a:gd name="connsiteX10" fmla="*/ 12634 w 57763"/>
                  <a:gd name="connsiteY10" fmla="*/ 40932 h 80342"/>
                  <a:gd name="connsiteX11" fmla="*/ 19728 w 57763"/>
                  <a:gd name="connsiteY11" fmla="*/ 62195 h 80342"/>
                  <a:gd name="connsiteX12" fmla="*/ 38719 w 57763"/>
                  <a:gd name="connsiteY12" fmla="*/ 69983 h 80342"/>
                  <a:gd name="connsiteX13" fmla="*/ 57610 w 57763"/>
                  <a:gd name="connsiteY13" fmla="*/ 63323 h 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42">
                    <a:moveTo>
                      <a:pt x="57610" y="75001"/>
                    </a:moveTo>
                    <a:cubicBezTo>
                      <a:pt x="51240" y="78670"/>
                      <a:pt x="43981" y="80511"/>
                      <a:pt x="36624" y="80313"/>
                    </a:cubicBezTo>
                    <a:cubicBezTo>
                      <a:pt x="26669" y="80719"/>
                      <a:pt x="17020" y="76830"/>
                      <a:pt x="10134" y="69644"/>
                    </a:cubicBezTo>
                    <a:cubicBezTo>
                      <a:pt x="3249" y="62107"/>
                      <a:pt x="-381" y="52161"/>
                      <a:pt x="47" y="41973"/>
                    </a:cubicBezTo>
                    <a:cubicBezTo>
                      <a:pt x="-479" y="30799"/>
                      <a:pt x="3424" y="19867"/>
                      <a:pt x="10913" y="11541"/>
                    </a:cubicBezTo>
                    <a:cubicBezTo>
                      <a:pt x="18489" y="3731"/>
                      <a:pt x="29048" y="-454"/>
                      <a:pt x="39925" y="39"/>
                    </a:cubicBezTo>
                    <a:cubicBezTo>
                      <a:pt x="46076" y="-92"/>
                      <a:pt x="52183" y="1189"/>
                      <a:pt x="57764" y="3786"/>
                    </a:cubicBezTo>
                    <a:lnTo>
                      <a:pt x="57764" y="16373"/>
                    </a:lnTo>
                    <a:cubicBezTo>
                      <a:pt x="52446" y="12505"/>
                      <a:pt x="46054" y="10402"/>
                      <a:pt x="39475" y="10380"/>
                    </a:cubicBezTo>
                    <a:cubicBezTo>
                      <a:pt x="32107" y="10172"/>
                      <a:pt x="25035" y="13261"/>
                      <a:pt x="20178" y="18804"/>
                    </a:cubicBezTo>
                    <a:cubicBezTo>
                      <a:pt x="14959" y="24961"/>
                      <a:pt x="12261" y="32870"/>
                      <a:pt x="12634" y="40932"/>
                    </a:cubicBezTo>
                    <a:cubicBezTo>
                      <a:pt x="12207" y="48666"/>
                      <a:pt x="14739" y="56269"/>
                      <a:pt x="19728" y="62195"/>
                    </a:cubicBezTo>
                    <a:cubicBezTo>
                      <a:pt x="24607" y="67453"/>
                      <a:pt x="31548" y="70301"/>
                      <a:pt x="38719" y="69983"/>
                    </a:cubicBezTo>
                    <a:cubicBezTo>
                      <a:pt x="45582" y="69929"/>
                      <a:pt x="52227" y="67585"/>
                      <a:pt x="57610" y="63323"/>
                    </a:cubicBezTo>
                    <a:close/>
                  </a:path>
                </a:pathLst>
              </a:custGeom>
              <a:solidFill>
                <a:srgbClr val="2F2F2F"/>
              </a:solidFill>
              <a:ln w="1095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F061FC3E-3E88-E885-2FBA-6F35C0E9068A}"/>
                  </a:ext>
                </a:extLst>
              </p:cNvPr>
              <p:cNvSpPr/>
              <p:nvPr/>
            </p:nvSpPr>
            <p:spPr>
              <a:xfrm>
                <a:off x="3662815" y="5577957"/>
                <a:ext cx="60664" cy="80326"/>
              </a:xfrm>
              <a:custGeom>
                <a:avLst/>
                <a:gdLst>
                  <a:gd name="connsiteX0" fmla="*/ 60653 w 60664"/>
                  <a:gd name="connsiteY0" fmla="*/ 78486 h 80326"/>
                  <a:gd name="connsiteX1" fmla="*/ 48362 w 60664"/>
                  <a:gd name="connsiteY1" fmla="*/ 78486 h 80326"/>
                  <a:gd name="connsiteX2" fmla="*/ 48362 w 60664"/>
                  <a:gd name="connsiteY2" fmla="*/ 66513 h 80326"/>
                  <a:gd name="connsiteX3" fmla="*/ 48066 w 60664"/>
                  <a:gd name="connsiteY3" fmla="*/ 66513 h 80326"/>
                  <a:gd name="connsiteX4" fmla="*/ 24449 w 60664"/>
                  <a:gd name="connsiteY4" fmla="*/ 80283 h 80326"/>
                  <a:gd name="connsiteX5" fmla="*/ 6500 w 60664"/>
                  <a:gd name="connsiteY5" fmla="*/ 74225 h 80326"/>
                  <a:gd name="connsiteX6" fmla="*/ 20 w 60664"/>
                  <a:gd name="connsiteY6" fmla="*/ 58122 h 80326"/>
                  <a:gd name="connsiteX7" fmla="*/ 25348 w 60664"/>
                  <a:gd name="connsiteY7" fmla="*/ 33113 h 80326"/>
                  <a:gd name="connsiteX8" fmla="*/ 48373 w 60664"/>
                  <a:gd name="connsiteY8" fmla="*/ 29893 h 80326"/>
                  <a:gd name="connsiteX9" fmla="*/ 32562 w 60664"/>
                  <a:gd name="connsiteY9" fmla="*/ 10350 h 80326"/>
                  <a:gd name="connsiteX10" fmla="*/ 7530 w 60664"/>
                  <a:gd name="connsiteY10" fmla="*/ 19782 h 80326"/>
                  <a:gd name="connsiteX11" fmla="*/ 7530 w 60664"/>
                  <a:gd name="connsiteY11" fmla="*/ 7206 h 80326"/>
                  <a:gd name="connsiteX12" fmla="*/ 33604 w 60664"/>
                  <a:gd name="connsiteY12" fmla="*/ 9 h 80326"/>
                  <a:gd name="connsiteX13" fmla="*/ 60664 w 60664"/>
                  <a:gd name="connsiteY13" fmla="*/ 28622 h 80326"/>
                  <a:gd name="connsiteX14" fmla="*/ 48362 w 60664"/>
                  <a:gd name="connsiteY14" fmla="*/ 39697 h 80326"/>
                  <a:gd name="connsiteX15" fmla="*/ 29854 w 60664"/>
                  <a:gd name="connsiteY15" fmla="*/ 42249 h 80326"/>
                  <a:gd name="connsiteX16" fmla="*/ 16960 w 60664"/>
                  <a:gd name="connsiteY16" fmla="*/ 46478 h 80326"/>
                  <a:gd name="connsiteX17" fmla="*/ 12574 w 60664"/>
                  <a:gd name="connsiteY17" fmla="*/ 57224 h 80326"/>
                  <a:gd name="connsiteX18" fmla="*/ 16587 w 60664"/>
                  <a:gd name="connsiteY18" fmla="*/ 66393 h 80326"/>
                  <a:gd name="connsiteX19" fmla="*/ 27266 w 60664"/>
                  <a:gd name="connsiteY19" fmla="*/ 69953 h 80326"/>
                  <a:gd name="connsiteX20" fmla="*/ 42364 w 60664"/>
                  <a:gd name="connsiteY20" fmla="*/ 63556 h 80326"/>
                  <a:gd name="connsiteX21" fmla="*/ 48329 w 60664"/>
                  <a:gd name="connsiteY21" fmla="*/ 47343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4" h="80326">
                    <a:moveTo>
                      <a:pt x="60653" y="78486"/>
                    </a:moveTo>
                    <a:lnTo>
                      <a:pt x="48362" y="78486"/>
                    </a:lnTo>
                    <a:lnTo>
                      <a:pt x="48362" y="66513"/>
                    </a:lnTo>
                    <a:lnTo>
                      <a:pt x="48066" y="66513"/>
                    </a:lnTo>
                    <a:cubicBezTo>
                      <a:pt x="43483" y="75244"/>
                      <a:pt x="34305" y="80590"/>
                      <a:pt x="24449" y="80283"/>
                    </a:cubicBezTo>
                    <a:cubicBezTo>
                      <a:pt x="17903" y="80666"/>
                      <a:pt x="11467" y="78498"/>
                      <a:pt x="6500" y="74225"/>
                    </a:cubicBezTo>
                    <a:cubicBezTo>
                      <a:pt x="2114" y="70041"/>
                      <a:pt x="-243" y="64169"/>
                      <a:pt x="20" y="58122"/>
                    </a:cubicBezTo>
                    <a:cubicBezTo>
                      <a:pt x="20" y="43794"/>
                      <a:pt x="8463" y="35458"/>
                      <a:pt x="25348" y="33113"/>
                    </a:cubicBezTo>
                    <a:lnTo>
                      <a:pt x="48373" y="29893"/>
                    </a:lnTo>
                    <a:cubicBezTo>
                      <a:pt x="48373" y="16857"/>
                      <a:pt x="43099" y="10339"/>
                      <a:pt x="32562" y="10350"/>
                    </a:cubicBezTo>
                    <a:cubicBezTo>
                      <a:pt x="23341" y="10339"/>
                      <a:pt x="14438" y="13691"/>
                      <a:pt x="7530" y="19782"/>
                    </a:cubicBezTo>
                    <a:lnTo>
                      <a:pt x="7530" y="7206"/>
                    </a:lnTo>
                    <a:cubicBezTo>
                      <a:pt x="15337" y="2331"/>
                      <a:pt x="24394" y="-167"/>
                      <a:pt x="33604" y="9"/>
                    </a:cubicBezTo>
                    <a:cubicBezTo>
                      <a:pt x="51640" y="9"/>
                      <a:pt x="60664" y="9550"/>
                      <a:pt x="60664" y="28622"/>
                    </a:cubicBezTo>
                    <a:close/>
                    <a:moveTo>
                      <a:pt x="48362" y="39697"/>
                    </a:moveTo>
                    <a:lnTo>
                      <a:pt x="29854" y="42249"/>
                    </a:lnTo>
                    <a:cubicBezTo>
                      <a:pt x="25293" y="42654"/>
                      <a:pt x="20874" y="44101"/>
                      <a:pt x="16960" y="46478"/>
                    </a:cubicBezTo>
                    <a:cubicBezTo>
                      <a:pt x="13780" y="49085"/>
                      <a:pt x="12125" y="53127"/>
                      <a:pt x="12574" y="57224"/>
                    </a:cubicBezTo>
                    <a:cubicBezTo>
                      <a:pt x="12464" y="60729"/>
                      <a:pt x="13945" y="64092"/>
                      <a:pt x="16587" y="66393"/>
                    </a:cubicBezTo>
                    <a:cubicBezTo>
                      <a:pt x="19569" y="68880"/>
                      <a:pt x="23385" y="70150"/>
                      <a:pt x="27266" y="69953"/>
                    </a:cubicBezTo>
                    <a:cubicBezTo>
                      <a:pt x="32990" y="70106"/>
                      <a:pt x="38494" y="67773"/>
                      <a:pt x="42364" y="63556"/>
                    </a:cubicBezTo>
                    <a:cubicBezTo>
                      <a:pt x="46399" y="59141"/>
                      <a:pt x="48537" y="53313"/>
                      <a:pt x="48329" y="47343"/>
                    </a:cubicBezTo>
                    <a:close/>
                  </a:path>
                </a:pathLst>
              </a:custGeom>
              <a:solidFill>
                <a:srgbClr val="2F2F2F"/>
              </a:solidFill>
              <a:ln w="1095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45F2F3D-27E7-80E4-0245-ABB7E28FD551}"/>
                  </a:ext>
                </a:extLst>
              </p:cNvPr>
              <p:cNvSpPr/>
              <p:nvPr/>
            </p:nvSpPr>
            <p:spPr>
              <a:xfrm>
                <a:off x="3745615" y="5542922"/>
                <a:ext cx="12291" cy="113520"/>
              </a:xfrm>
              <a:custGeom>
                <a:avLst/>
                <a:gdLst>
                  <a:gd name="connsiteX0" fmla="*/ 12291 w 12291"/>
                  <a:gd name="connsiteY0" fmla="*/ 113521 h 113520"/>
                  <a:gd name="connsiteX1" fmla="*/ 0 w 12291"/>
                  <a:gd name="connsiteY1" fmla="*/ 113521 h 113520"/>
                  <a:gd name="connsiteX2" fmla="*/ 0 w 12291"/>
                  <a:gd name="connsiteY2" fmla="*/ 0 h 113520"/>
                  <a:gd name="connsiteX3" fmla="*/ 12291 w 12291"/>
                  <a:gd name="connsiteY3" fmla="*/ 0 h 113520"/>
                </a:gdLst>
                <a:ahLst/>
                <a:cxnLst>
                  <a:cxn ang="0">
                    <a:pos x="connsiteX0" y="connsiteY0"/>
                  </a:cxn>
                  <a:cxn ang="0">
                    <a:pos x="connsiteX1" y="connsiteY1"/>
                  </a:cxn>
                  <a:cxn ang="0">
                    <a:pos x="connsiteX2" y="connsiteY2"/>
                  </a:cxn>
                  <a:cxn ang="0">
                    <a:pos x="connsiteX3" y="connsiteY3"/>
                  </a:cxn>
                </a:cxnLst>
                <a:rect l="l" t="t" r="r" b="b"/>
                <a:pathLst>
                  <a:path w="12291" h="113520">
                    <a:moveTo>
                      <a:pt x="12291" y="113521"/>
                    </a:moveTo>
                    <a:lnTo>
                      <a:pt x="0" y="113521"/>
                    </a:lnTo>
                    <a:lnTo>
                      <a:pt x="0" y="0"/>
                    </a:lnTo>
                    <a:lnTo>
                      <a:pt x="12291" y="0"/>
                    </a:lnTo>
                    <a:close/>
                  </a:path>
                </a:pathLst>
              </a:custGeom>
              <a:solidFill>
                <a:srgbClr val="2F2F2F"/>
              </a:solidFill>
              <a:ln w="1095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1A4E76C7-BE5B-AAE5-ABF4-5AEF39D2B68F}"/>
                  </a:ext>
                </a:extLst>
              </p:cNvPr>
              <p:cNvSpPr/>
              <p:nvPr/>
            </p:nvSpPr>
            <p:spPr>
              <a:xfrm>
                <a:off x="3819481" y="5542922"/>
                <a:ext cx="70864" cy="115353"/>
              </a:xfrm>
              <a:custGeom>
                <a:avLst/>
                <a:gdLst>
                  <a:gd name="connsiteX0" fmla="*/ 70864 w 70864"/>
                  <a:gd name="connsiteY0" fmla="*/ 113521 h 115353"/>
                  <a:gd name="connsiteX1" fmla="*/ 58573 w 70864"/>
                  <a:gd name="connsiteY1" fmla="*/ 113521 h 115353"/>
                  <a:gd name="connsiteX2" fmla="*/ 58573 w 70864"/>
                  <a:gd name="connsiteY2" fmla="*/ 100496 h 115353"/>
                  <a:gd name="connsiteX3" fmla="*/ 58222 w 70864"/>
                  <a:gd name="connsiteY3" fmla="*/ 100496 h 115353"/>
                  <a:gd name="connsiteX4" fmla="*/ 31842 w 70864"/>
                  <a:gd name="connsiteY4" fmla="*/ 115317 h 115353"/>
                  <a:gd name="connsiteX5" fmla="*/ 8729 w 70864"/>
                  <a:gd name="connsiteY5" fmla="*/ 105031 h 115353"/>
                  <a:gd name="connsiteX6" fmla="*/ 67 w 70864"/>
                  <a:gd name="connsiteY6" fmla="*/ 76977 h 115353"/>
                  <a:gd name="connsiteX7" fmla="*/ 9661 w 70864"/>
                  <a:gd name="connsiteY7" fmla="*/ 46502 h 115353"/>
                  <a:gd name="connsiteX8" fmla="*/ 35219 w 70864"/>
                  <a:gd name="connsiteY8" fmla="*/ 35043 h 115353"/>
                  <a:gd name="connsiteX9" fmla="*/ 58244 w 70864"/>
                  <a:gd name="connsiteY9" fmla="*/ 47477 h 115353"/>
                  <a:gd name="connsiteX10" fmla="*/ 58551 w 70864"/>
                  <a:gd name="connsiteY10" fmla="*/ 47477 h 115353"/>
                  <a:gd name="connsiteX11" fmla="*/ 58551 w 70864"/>
                  <a:gd name="connsiteY11" fmla="*/ 0 h 115353"/>
                  <a:gd name="connsiteX12" fmla="*/ 70842 w 70864"/>
                  <a:gd name="connsiteY12" fmla="*/ 0 h 115353"/>
                  <a:gd name="connsiteX13" fmla="*/ 58573 w 70864"/>
                  <a:gd name="connsiteY13" fmla="*/ 78850 h 115353"/>
                  <a:gd name="connsiteX14" fmla="*/ 58573 w 70864"/>
                  <a:gd name="connsiteY14" fmla="*/ 67545 h 115353"/>
                  <a:gd name="connsiteX15" fmla="*/ 52422 w 70864"/>
                  <a:gd name="connsiteY15" fmla="*/ 51825 h 115353"/>
                  <a:gd name="connsiteX16" fmla="*/ 36831 w 70864"/>
                  <a:gd name="connsiteY16" fmla="*/ 45384 h 115353"/>
                  <a:gd name="connsiteX17" fmla="*/ 19145 w 70864"/>
                  <a:gd name="connsiteY17" fmla="*/ 53622 h 115353"/>
                  <a:gd name="connsiteX18" fmla="*/ 12698 w 70864"/>
                  <a:gd name="connsiteY18" fmla="*/ 76385 h 115353"/>
                  <a:gd name="connsiteX19" fmla="*/ 18893 w 70864"/>
                  <a:gd name="connsiteY19" fmla="*/ 97309 h 115353"/>
                  <a:gd name="connsiteX20" fmla="*/ 35482 w 70864"/>
                  <a:gd name="connsiteY20" fmla="*/ 104976 h 115353"/>
                  <a:gd name="connsiteX21" fmla="*/ 52170 w 70864"/>
                  <a:gd name="connsiteY21" fmla="*/ 97560 h 115353"/>
                  <a:gd name="connsiteX22" fmla="*/ 58573 w 70864"/>
                  <a:gd name="connsiteY22" fmla="*/ 78850 h 1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64" h="115353">
                    <a:moveTo>
                      <a:pt x="70864" y="113521"/>
                    </a:moveTo>
                    <a:lnTo>
                      <a:pt x="58573" y="113521"/>
                    </a:lnTo>
                    <a:lnTo>
                      <a:pt x="58573" y="100496"/>
                    </a:lnTo>
                    <a:lnTo>
                      <a:pt x="58222" y="100496"/>
                    </a:lnTo>
                    <a:cubicBezTo>
                      <a:pt x="53025" y="110103"/>
                      <a:pt x="42763" y="115865"/>
                      <a:pt x="31842" y="115317"/>
                    </a:cubicBezTo>
                    <a:cubicBezTo>
                      <a:pt x="22961" y="115657"/>
                      <a:pt x="14419" y="111856"/>
                      <a:pt x="8729" y="105031"/>
                    </a:cubicBezTo>
                    <a:cubicBezTo>
                      <a:pt x="2578" y="97013"/>
                      <a:pt x="-503" y="87066"/>
                      <a:pt x="67" y="76977"/>
                    </a:cubicBezTo>
                    <a:cubicBezTo>
                      <a:pt x="-481" y="66001"/>
                      <a:pt x="2918" y="55189"/>
                      <a:pt x="9661" y="46502"/>
                    </a:cubicBezTo>
                    <a:cubicBezTo>
                      <a:pt x="15932" y="38921"/>
                      <a:pt x="25384" y="34682"/>
                      <a:pt x="35219" y="35043"/>
                    </a:cubicBezTo>
                    <a:cubicBezTo>
                      <a:pt x="44648" y="34419"/>
                      <a:pt x="53595" y="39261"/>
                      <a:pt x="58244" y="47477"/>
                    </a:cubicBezTo>
                    <a:lnTo>
                      <a:pt x="58551" y="47477"/>
                    </a:lnTo>
                    <a:lnTo>
                      <a:pt x="58551" y="0"/>
                    </a:lnTo>
                    <a:lnTo>
                      <a:pt x="70842" y="0"/>
                    </a:lnTo>
                    <a:close/>
                    <a:moveTo>
                      <a:pt x="58573" y="78850"/>
                    </a:moveTo>
                    <a:lnTo>
                      <a:pt x="58573" y="67545"/>
                    </a:lnTo>
                    <a:cubicBezTo>
                      <a:pt x="58705" y="61695"/>
                      <a:pt x="56490" y="56032"/>
                      <a:pt x="52422" y="51825"/>
                    </a:cubicBezTo>
                    <a:cubicBezTo>
                      <a:pt x="48387" y="47553"/>
                      <a:pt x="42708" y="45209"/>
                      <a:pt x="36831" y="45384"/>
                    </a:cubicBezTo>
                    <a:cubicBezTo>
                      <a:pt x="29945" y="45099"/>
                      <a:pt x="23355" y="48167"/>
                      <a:pt x="19145" y="53622"/>
                    </a:cubicBezTo>
                    <a:cubicBezTo>
                      <a:pt x="14496" y="60271"/>
                      <a:pt x="12227" y="68290"/>
                      <a:pt x="12698" y="76385"/>
                    </a:cubicBezTo>
                    <a:cubicBezTo>
                      <a:pt x="12281" y="83867"/>
                      <a:pt x="14474" y="91262"/>
                      <a:pt x="18893" y="97309"/>
                    </a:cubicBezTo>
                    <a:cubicBezTo>
                      <a:pt x="22884" y="102359"/>
                      <a:pt x="29046" y="105206"/>
                      <a:pt x="35482" y="104976"/>
                    </a:cubicBezTo>
                    <a:cubicBezTo>
                      <a:pt x="41885" y="105185"/>
                      <a:pt x="48036" y="102446"/>
                      <a:pt x="52170" y="97560"/>
                    </a:cubicBezTo>
                    <a:cubicBezTo>
                      <a:pt x="56545" y="92324"/>
                      <a:pt x="58825" y="85664"/>
                      <a:pt x="58573" y="78850"/>
                    </a:cubicBezTo>
                    <a:close/>
                  </a:path>
                </a:pathLst>
              </a:custGeom>
              <a:solidFill>
                <a:srgbClr val="2F2F2F"/>
              </a:solidFill>
              <a:ln w="1095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713A8C6A-E5A8-831B-415A-A30DDD55701D}"/>
                  </a:ext>
                </a:extLst>
              </p:cNvPr>
              <p:cNvSpPr/>
              <p:nvPr/>
            </p:nvSpPr>
            <p:spPr>
              <a:xfrm>
                <a:off x="3908165" y="5577957"/>
                <a:ext cx="60663" cy="80326"/>
              </a:xfrm>
              <a:custGeom>
                <a:avLst/>
                <a:gdLst>
                  <a:gd name="connsiteX0" fmla="*/ 60653 w 60663"/>
                  <a:gd name="connsiteY0" fmla="*/ 78486 h 80326"/>
                  <a:gd name="connsiteX1" fmla="*/ 48362 w 60663"/>
                  <a:gd name="connsiteY1" fmla="*/ 78486 h 80326"/>
                  <a:gd name="connsiteX2" fmla="*/ 48362 w 60663"/>
                  <a:gd name="connsiteY2" fmla="*/ 66513 h 80326"/>
                  <a:gd name="connsiteX3" fmla="*/ 48066 w 60663"/>
                  <a:gd name="connsiteY3" fmla="*/ 66513 h 80326"/>
                  <a:gd name="connsiteX4" fmla="*/ 24449 w 60663"/>
                  <a:gd name="connsiteY4" fmla="*/ 80283 h 80326"/>
                  <a:gd name="connsiteX5" fmla="*/ 6511 w 60663"/>
                  <a:gd name="connsiteY5" fmla="*/ 74225 h 80326"/>
                  <a:gd name="connsiteX6" fmla="*/ 20 w 60663"/>
                  <a:gd name="connsiteY6" fmla="*/ 58122 h 80326"/>
                  <a:gd name="connsiteX7" fmla="*/ 25348 w 60663"/>
                  <a:gd name="connsiteY7" fmla="*/ 33113 h 80326"/>
                  <a:gd name="connsiteX8" fmla="*/ 48373 w 60663"/>
                  <a:gd name="connsiteY8" fmla="*/ 29893 h 80326"/>
                  <a:gd name="connsiteX9" fmla="*/ 32562 w 60663"/>
                  <a:gd name="connsiteY9" fmla="*/ 10350 h 80326"/>
                  <a:gd name="connsiteX10" fmla="*/ 7520 w 60663"/>
                  <a:gd name="connsiteY10" fmla="*/ 19782 h 80326"/>
                  <a:gd name="connsiteX11" fmla="*/ 7520 w 60663"/>
                  <a:gd name="connsiteY11" fmla="*/ 7206 h 80326"/>
                  <a:gd name="connsiteX12" fmla="*/ 33604 w 60663"/>
                  <a:gd name="connsiteY12" fmla="*/ 9 h 80326"/>
                  <a:gd name="connsiteX13" fmla="*/ 60664 w 60663"/>
                  <a:gd name="connsiteY13" fmla="*/ 28622 h 80326"/>
                  <a:gd name="connsiteX14" fmla="*/ 48362 w 60663"/>
                  <a:gd name="connsiteY14" fmla="*/ 39697 h 80326"/>
                  <a:gd name="connsiteX15" fmla="*/ 29854 w 60663"/>
                  <a:gd name="connsiteY15" fmla="*/ 42249 h 80326"/>
                  <a:gd name="connsiteX16" fmla="*/ 16960 w 60663"/>
                  <a:gd name="connsiteY16" fmla="*/ 46478 h 80326"/>
                  <a:gd name="connsiteX17" fmla="*/ 12574 w 60663"/>
                  <a:gd name="connsiteY17" fmla="*/ 57224 h 80326"/>
                  <a:gd name="connsiteX18" fmla="*/ 16598 w 60663"/>
                  <a:gd name="connsiteY18" fmla="*/ 66393 h 80326"/>
                  <a:gd name="connsiteX19" fmla="*/ 27266 w 60663"/>
                  <a:gd name="connsiteY19" fmla="*/ 69953 h 80326"/>
                  <a:gd name="connsiteX20" fmla="*/ 42375 w 60663"/>
                  <a:gd name="connsiteY20" fmla="*/ 63556 h 80326"/>
                  <a:gd name="connsiteX21" fmla="*/ 48329 w 60663"/>
                  <a:gd name="connsiteY21" fmla="*/ 47343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3" h="80326">
                    <a:moveTo>
                      <a:pt x="60653" y="78486"/>
                    </a:moveTo>
                    <a:lnTo>
                      <a:pt x="48362" y="78486"/>
                    </a:lnTo>
                    <a:lnTo>
                      <a:pt x="48362" y="66513"/>
                    </a:lnTo>
                    <a:lnTo>
                      <a:pt x="48066" y="66513"/>
                    </a:lnTo>
                    <a:cubicBezTo>
                      <a:pt x="43483" y="75244"/>
                      <a:pt x="34317" y="80590"/>
                      <a:pt x="24449" y="80283"/>
                    </a:cubicBezTo>
                    <a:cubicBezTo>
                      <a:pt x="17914" y="80666"/>
                      <a:pt x="11478" y="78498"/>
                      <a:pt x="6511" y="74225"/>
                    </a:cubicBezTo>
                    <a:cubicBezTo>
                      <a:pt x="2125" y="70041"/>
                      <a:pt x="-243" y="64169"/>
                      <a:pt x="20" y="58122"/>
                    </a:cubicBezTo>
                    <a:cubicBezTo>
                      <a:pt x="20" y="43794"/>
                      <a:pt x="8463" y="35458"/>
                      <a:pt x="25348" y="33113"/>
                    </a:cubicBezTo>
                    <a:lnTo>
                      <a:pt x="48373" y="29893"/>
                    </a:lnTo>
                    <a:cubicBezTo>
                      <a:pt x="48373" y="16857"/>
                      <a:pt x="43099" y="10339"/>
                      <a:pt x="32562" y="10350"/>
                    </a:cubicBezTo>
                    <a:cubicBezTo>
                      <a:pt x="23341" y="10339"/>
                      <a:pt x="14438" y="13691"/>
                      <a:pt x="7520" y="19782"/>
                    </a:cubicBezTo>
                    <a:lnTo>
                      <a:pt x="7520" y="7206"/>
                    </a:lnTo>
                    <a:cubicBezTo>
                      <a:pt x="15337" y="2331"/>
                      <a:pt x="24394" y="-167"/>
                      <a:pt x="33604" y="9"/>
                    </a:cubicBezTo>
                    <a:cubicBezTo>
                      <a:pt x="51651" y="9"/>
                      <a:pt x="60675" y="9550"/>
                      <a:pt x="60664" y="28622"/>
                    </a:cubicBezTo>
                    <a:close/>
                    <a:moveTo>
                      <a:pt x="48362" y="39697"/>
                    </a:moveTo>
                    <a:lnTo>
                      <a:pt x="29854" y="42249"/>
                    </a:lnTo>
                    <a:cubicBezTo>
                      <a:pt x="25293" y="42654"/>
                      <a:pt x="20874" y="44101"/>
                      <a:pt x="16960" y="46478"/>
                    </a:cubicBezTo>
                    <a:cubicBezTo>
                      <a:pt x="13780" y="49096"/>
                      <a:pt x="12136" y="53138"/>
                      <a:pt x="12574" y="57224"/>
                    </a:cubicBezTo>
                    <a:cubicBezTo>
                      <a:pt x="12464" y="60729"/>
                      <a:pt x="13945" y="64092"/>
                      <a:pt x="16598" y="66393"/>
                    </a:cubicBezTo>
                    <a:cubicBezTo>
                      <a:pt x="19581" y="68880"/>
                      <a:pt x="23385" y="70150"/>
                      <a:pt x="27266" y="69953"/>
                    </a:cubicBezTo>
                    <a:cubicBezTo>
                      <a:pt x="32990" y="70118"/>
                      <a:pt x="38505" y="67773"/>
                      <a:pt x="42375" y="63556"/>
                    </a:cubicBezTo>
                    <a:cubicBezTo>
                      <a:pt x="46399" y="59130"/>
                      <a:pt x="48537" y="53313"/>
                      <a:pt x="48329" y="47343"/>
                    </a:cubicBezTo>
                    <a:close/>
                  </a:path>
                </a:pathLst>
              </a:custGeom>
              <a:solidFill>
                <a:srgbClr val="2F2F2F"/>
              </a:solidFill>
              <a:ln w="1095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FE145CC-221E-FC3D-FC38-1A8EDE430723}"/>
                  </a:ext>
                </a:extLst>
              </p:cNvPr>
              <p:cNvSpPr/>
              <p:nvPr/>
            </p:nvSpPr>
            <p:spPr>
              <a:xfrm>
                <a:off x="3981690" y="5557031"/>
                <a:ext cx="44789" cy="101088"/>
              </a:xfrm>
              <a:custGeom>
                <a:avLst/>
                <a:gdLst>
                  <a:gd name="connsiteX0" fmla="*/ 44789 w 44789"/>
                  <a:gd name="connsiteY0" fmla="*/ 98667 h 101088"/>
                  <a:gd name="connsiteX1" fmla="*/ 33321 w 44789"/>
                  <a:gd name="connsiteY1" fmla="*/ 101066 h 101088"/>
                  <a:gd name="connsiteX2" fmla="*/ 13157 w 44789"/>
                  <a:gd name="connsiteY2" fmla="*/ 78598 h 101088"/>
                  <a:gd name="connsiteX3" fmla="*/ 13157 w 44789"/>
                  <a:gd name="connsiteY3" fmla="*/ 33214 h 101088"/>
                  <a:gd name="connsiteX4" fmla="*/ 0 w 44789"/>
                  <a:gd name="connsiteY4" fmla="*/ 33214 h 101088"/>
                  <a:gd name="connsiteX5" fmla="*/ 0 w 44789"/>
                  <a:gd name="connsiteY5" fmla="*/ 22730 h 101088"/>
                  <a:gd name="connsiteX6" fmla="*/ 13157 w 44789"/>
                  <a:gd name="connsiteY6" fmla="*/ 22730 h 101088"/>
                  <a:gd name="connsiteX7" fmla="*/ 13157 w 44789"/>
                  <a:gd name="connsiteY7" fmla="*/ 3966 h 101088"/>
                  <a:gd name="connsiteX8" fmla="*/ 25449 w 44789"/>
                  <a:gd name="connsiteY8" fmla="*/ 0 h 101088"/>
                  <a:gd name="connsiteX9" fmla="*/ 25449 w 44789"/>
                  <a:gd name="connsiteY9" fmla="*/ 22687 h 101088"/>
                  <a:gd name="connsiteX10" fmla="*/ 44789 w 44789"/>
                  <a:gd name="connsiteY10" fmla="*/ 22687 h 101088"/>
                  <a:gd name="connsiteX11" fmla="*/ 44789 w 44789"/>
                  <a:gd name="connsiteY11" fmla="*/ 33170 h 101088"/>
                  <a:gd name="connsiteX12" fmla="*/ 25449 w 44789"/>
                  <a:gd name="connsiteY12" fmla="*/ 33170 h 101088"/>
                  <a:gd name="connsiteX13" fmla="*/ 25449 w 44789"/>
                  <a:gd name="connsiteY13" fmla="*/ 76385 h 101088"/>
                  <a:gd name="connsiteX14" fmla="*/ 28080 w 44789"/>
                  <a:gd name="connsiteY14" fmla="*/ 87395 h 101088"/>
                  <a:gd name="connsiteX15" fmla="*/ 36764 w 44789"/>
                  <a:gd name="connsiteY15" fmla="*/ 90681 h 101088"/>
                  <a:gd name="connsiteX16" fmla="*/ 44789 w 44789"/>
                  <a:gd name="connsiteY16" fmla="*/ 88140 h 1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88">
                    <a:moveTo>
                      <a:pt x="44789" y="98667"/>
                    </a:moveTo>
                    <a:cubicBezTo>
                      <a:pt x="41226" y="100409"/>
                      <a:pt x="37279" y="101241"/>
                      <a:pt x="33321" y="101066"/>
                    </a:cubicBezTo>
                    <a:cubicBezTo>
                      <a:pt x="19868" y="101066"/>
                      <a:pt x="13146" y="93573"/>
                      <a:pt x="13157" y="78598"/>
                    </a:cubicBezTo>
                    <a:lnTo>
                      <a:pt x="13157" y="33214"/>
                    </a:lnTo>
                    <a:lnTo>
                      <a:pt x="0" y="33214"/>
                    </a:lnTo>
                    <a:lnTo>
                      <a:pt x="0" y="22730"/>
                    </a:lnTo>
                    <a:lnTo>
                      <a:pt x="13157" y="22730"/>
                    </a:lnTo>
                    <a:lnTo>
                      <a:pt x="13157" y="3966"/>
                    </a:lnTo>
                    <a:lnTo>
                      <a:pt x="25449" y="0"/>
                    </a:lnTo>
                    <a:lnTo>
                      <a:pt x="25449" y="22687"/>
                    </a:lnTo>
                    <a:lnTo>
                      <a:pt x="44789" y="22687"/>
                    </a:lnTo>
                    <a:lnTo>
                      <a:pt x="44789" y="33170"/>
                    </a:lnTo>
                    <a:lnTo>
                      <a:pt x="25449" y="33170"/>
                    </a:lnTo>
                    <a:lnTo>
                      <a:pt x="25449" y="76385"/>
                    </a:lnTo>
                    <a:cubicBezTo>
                      <a:pt x="25109" y="80241"/>
                      <a:pt x="26029" y="84108"/>
                      <a:pt x="28080" y="87395"/>
                    </a:cubicBezTo>
                    <a:cubicBezTo>
                      <a:pt x="30306" y="89783"/>
                      <a:pt x="33518" y="90999"/>
                      <a:pt x="36764" y="90681"/>
                    </a:cubicBezTo>
                    <a:cubicBezTo>
                      <a:pt x="39647" y="90758"/>
                      <a:pt x="42476" y="89860"/>
                      <a:pt x="44789" y="88140"/>
                    </a:cubicBezTo>
                    <a:close/>
                  </a:path>
                </a:pathLst>
              </a:custGeom>
              <a:solidFill>
                <a:srgbClr val="2F2F2F"/>
              </a:solidFill>
              <a:ln w="1095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9CDF3652-B7AF-B8DF-A92B-73FCAE7F8BF7}"/>
                  </a:ext>
                </a:extLst>
              </p:cNvPr>
              <p:cNvSpPr/>
              <p:nvPr/>
            </p:nvSpPr>
            <p:spPr>
              <a:xfrm>
                <a:off x="4038378" y="5577957"/>
                <a:ext cx="60663" cy="80326"/>
              </a:xfrm>
              <a:custGeom>
                <a:avLst/>
                <a:gdLst>
                  <a:gd name="connsiteX0" fmla="*/ 60653 w 60663"/>
                  <a:gd name="connsiteY0" fmla="*/ 78486 h 80326"/>
                  <a:gd name="connsiteX1" fmla="*/ 48362 w 60663"/>
                  <a:gd name="connsiteY1" fmla="*/ 78486 h 80326"/>
                  <a:gd name="connsiteX2" fmla="*/ 48362 w 60663"/>
                  <a:gd name="connsiteY2" fmla="*/ 66513 h 80326"/>
                  <a:gd name="connsiteX3" fmla="*/ 48066 w 60663"/>
                  <a:gd name="connsiteY3" fmla="*/ 66513 h 80326"/>
                  <a:gd name="connsiteX4" fmla="*/ 24449 w 60663"/>
                  <a:gd name="connsiteY4" fmla="*/ 80283 h 80326"/>
                  <a:gd name="connsiteX5" fmla="*/ 6500 w 60663"/>
                  <a:gd name="connsiteY5" fmla="*/ 74225 h 80326"/>
                  <a:gd name="connsiteX6" fmla="*/ 20 w 60663"/>
                  <a:gd name="connsiteY6" fmla="*/ 58122 h 80326"/>
                  <a:gd name="connsiteX7" fmla="*/ 25348 w 60663"/>
                  <a:gd name="connsiteY7" fmla="*/ 33113 h 80326"/>
                  <a:gd name="connsiteX8" fmla="*/ 48373 w 60663"/>
                  <a:gd name="connsiteY8" fmla="*/ 29893 h 80326"/>
                  <a:gd name="connsiteX9" fmla="*/ 32562 w 60663"/>
                  <a:gd name="connsiteY9" fmla="*/ 10350 h 80326"/>
                  <a:gd name="connsiteX10" fmla="*/ 7520 w 60663"/>
                  <a:gd name="connsiteY10" fmla="*/ 19782 h 80326"/>
                  <a:gd name="connsiteX11" fmla="*/ 7520 w 60663"/>
                  <a:gd name="connsiteY11" fmla="*/ 7206 h 80326"/>
                  <a:gd name="connsiteX12" fmla="*/ 33604 w 60663"/>
                  <a:gd name="connsiteY12" fmla="*/ 9 h 80326"/>
                  <a:gd name="connsiteX13" fmla="*/ 60664 w 60663"/>
                  <a:gd name="connsiteY13" fmla="*/ 28622 h 80326"/>
                  <a:gd name="connsiteX14" fmla="*/ 48362 w 60663"/>
                  <a:gd name="connsiteY14" fmla="*/ 39697 h 80326"/>
                  <a:gd name="connsiteX15" fmla="*/ 29854 w 60663"/>
                  <a:gd name="connsiteY15" fmla="*/ 42249 h 80326"/>
                  <a:gd name="connsiteX16" fmla="*/ 16960 w 60663"/>
                  <a:gd name="connsiteY16" fmla="*/ 46478 h 80326"/>
                  <a:gd name="connsiteX17" fmla="*/ 12574 w 60663"/>
                  <a:gd name="connsiteY17" fmla="*/ 57224 h 80326"/>
                  <a:gd name="connsiteX18" fmla="*/ 16587 w 60663"/>
                  <a:gd name="connsiteY18" fmla="*/ 66393 h 80326"/>
                  <a:gd name="connsiteX19" fmla="*/ 27267 w 60663"/>
                  <a:gd name="connsiteY19" fmla="*/ 69953 h 80326"/>
                  <a:gd name="connsiteX20" fmla="*/ 42364 w 60663"/>
                  <a:gd name="connsiteY20" fmla="*/ 63556 h 80326"/>
                  <a:gd name="connsiteX21" fmla="*/ 48329 w 60663"/>
                  <a:gd name="connsiteY21" fmla="*/ 47343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3" h="80326">
                    <a:moveTo>
                      <a:pt x="60653" y="78486"/>
                    </a:moveTo>
                    <a:lnTo>
                      <a:pt x="48362" y="78486"/>
                    </a:lnTo>
                    <a:lnTo>
                      <a:pt x="48362" y="66513"/>
                    </a:lnTo>
                    <a:lnTo>
                      <a:pt x="48066" y="66513"/>
                    </a:lnTo>
                    <a:cubicBezTo>
                      <a:pt x="43483" y="75244"/>
                      <a:pt x="34306" y="80590"/>
                      <a:pt x="24449" y="80283"/>
                    </a:cubicBezTo>
                    <a:cubicBezTo>
                      <a:pt x="17903" y="80666"/>
                      <a:pt x="11467" y="78498"/>
                      <a:pt x="6500" y="74225"/>
                    </a:cubicBezTo>
                    <a:cubicBezTo>
                      <a:pt x="2114" y="70041"/>
                      <a:pt x="-243" y="64169"/>
                      <a:pt x="20" y="58122"/>
                    </a:cubicBezTo>
                    <a:cubicBezTo>
                      <a:pt x="20" y="43794"/>
                      <a:pt x="8463" y="35458"/>
                      <a:pt x="25348" y="33113"/>
                    </a:cubicBezTo>
                    <a:lnTo>
                      <a:pt x="48373" y="29893"/>
                    </a:lnTo>
                    <a:cubicBezTo>
                      <a:pt x="48373" y="16857"/>
                      <a:pt x="43099" y="10339"/>
                      <a:pt x="32562" y="10350"/>
                    </a:cubicBezTo>
                    <a:cubicBezTo>
                      <a:pt x="23341" y="10339"/>
                      <a:pt x="14438" y="13691"/>
                      <a:pt x="7520" y="19782"/>
                    </a:cubicBezTo>
                    <a:lnTo>
                      <a:pt x="7520" y="7206"/>
                    </a:lnTo>
                    <a:cubicBezTo>
                      <a:pt x="15337" y="2331"/>
                      <a:pt x="24394" y="-167"/>
                      <a:pt x="33604" y="9"/>
                    </a:cubicBezTo>
                    <a:cubicBezTo>
                      <a:pt x="51640" y="9"/>
                      <a:pt x="60664" y="9550"/>
                      <a:pt x="60664" y="28622"/>
                    </a:cubicBezTo>
                    <a:close/>
                    <a:moveTo>
                      <a:pt x="48362" y="39697"/>
                    </a:moveTo>
                    <a:lnTo>
                      <a:pt x="29854" y="42249"/>
                    </a:lnTo>
                    <a:cubicBezTo>
                      <a:pt x="25293" y="42654"/>
                      <a:pt x="20874" y="44101"/>
                      <a:pt x="16960" y="46478"/>
                    </a:cubicBezTo>
                    <a:cubicBezTo>
                      <a:pt x="13780" y="49085"/>
                      <a:pt x="12125" y="53127"/>
                      <a:pt x="12574" y="57224"/>
                    </a:cubicBezTo>
                    <a:cubicBezTo>
                      <a:pt x="12465" y="60729"/>
                      <a:pt x="13945" y="64092"/>
                      <a:pt x="16587" y="66393"/>
                    </a:cubicBezTo>
                    <a:cubicBezTo>
                      <a:pt x="19570" y="68880"/>
                      <a:pt x="23385" y="70150"/>
                      <a:pt x="27267" y="69953"/>
                    </a:cubicBezTo>
                    <a:cubicBezTo>
                      <a:pt x="32990" y="70106"/>
                      <a:pt x="38494" y="67773"/>
                      <a:pt x="42364" y="63556"/>
                    </a:cubicBezTo>
                    <a:cubicBezTo>
                      <a:pt x="46399" y="59141"/>
                      <a:pt x="48538" y="53313"/>
                      <a:pt x="48329" y="47343"/>
                    </a:cubicBezTo>
                    <a:close/>
                  </a:path>
                </a:pathLst>
              </a:custGeom>
              <a:solidFill>
                <a:srgbClr val="2F2F2F"/>
              </a:solidFill>
              <a:ln w="1095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4F3E440-5130-2B4F-80BD-55E1980D2AEA}"/>
                  </a:ext>
                </a:extLst>
              </p:cNvPr>
              <p:cNvSpPr/>
              <p:nvPr/>
            </p:nvSpPr>
            <p:spPr>
              <a:xfrm>
                <a:off x="4116461" y="5577893"/>
                <a:ext cx="57763" cy="80373"/>
              </a:xfrm>
              <a:custGeom>
                <a:avLst/>
                <a:gdLst>
                  <a:gd name="connsiteX0" fmla="*/ 57599 w 57763"/>
                  <a:gd name="connsiteY0" fmla="*/ 75033 h 80373"/>
                  <a:gd name="connsiteX1" fmla="*/ 36614 w 57763"/>
                  <a:gd name="connsiteY1" fmla="*/ 80346 h 80373"/>
                  <a:gd name="connsiteX2" fmla="*/ 10134 w 57763"/>
                  <a:gd name="connsiteY2" fmla="*/ 69644 h 80373"/>
                  <a:gd name="connsiteX3" fmla="*/ 47 w 57763"/>
                  <a:gd name="connsiteY3" fmla="*/ 41973 h 80373"/>
                  <a:gd name="connsiteX4" fmla="*/ 10913 w 57763"/>
                  <a:gd name="connsiteY4" fmla="*/ 11541 h 80373"/>
                  <a:gd name="connsiteX5" fmla="*/ 39925 w 57763"/>
                  <a:gd name="connsiteY5" fmla="*/ 39 h 80373"/>
                  <a:gd name="connsiteX6" fmla="*/ 57764 w 57763"/>
                  <a:gd name="connsiteY6" fmla="*/ 3786 h 80373"/>
                  <a:gd name="connsiteX7" fmla="*/ 57764 w 57763"/>
                  <a:gd name="connsiteY7" fmla="*/ 16372 h 80373"/>
                  <a:gd name="connsiteX8" fmla="*/ 39475 w 57763"/>
                  <a:gd name="connsiteY8" fmla="*/ 10380 h 80373"/>
                  <a:gd name="connsiteX9" fmla="*/ 20178 w 57763"/>
                  <a:gd name="connsiteY9" fmla="*/ 18804 h 80373"/>
                  <a:gd name="connsiteX10" fmla="*/ 12634 w 57763"/>
                  <a:gd name="connsiteY10" fmla="*/ 40932 h 80373"/>
                  <a:gd name="connsiteX11" fmla="*/ 19728 w 57763"/>
                  <a:gd name="connsiteY11" fmla="*/ 62195 h 80373"/>
                  <a:gd name="connsiteX12" fmla="*/ 38719 w 57763"/>
                  <a:gd name="connsiteY12" fmla="*/ 69983 h 80373"/>
                  <a:gd name="connsiteX13" fmla="*/ 57610 w 57763"/>
                  <a:gd name="connsiteY13" fmla="*/ 63323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73">
                    <a:moveTo>
                      <a:pt x="57599" y="75033"/>
                    </a:moveTo>
                    <a:cubicBezTo>
                      <a:pt x="51229" y="78703"/>
                      <a:pt x="43971" y="80543"/>
                      <a:pt x="36614" y="80346"/>
                    </a:cubicBezTo>
                    <a:cubicBezTo>
                      <a:pt x="26658" y="80741"/>
                      <a:pt x="17009" y="76841"/>
                      <a:pt x="10134" y="69644"/>
                    </a:cubicBezTo>
                    <a:cubicBezTo>
                      <a:pt x="3249" y="62107"/>
                      <a:pt x="-381" y="52160"/>
                      <a:pt x="47" y="41973"/>
                    </a:cubicBezTo>
                    <a:cubicBezTo>
                      <a:pt x="-479" y="30799"/>
                      <a:pt x="3424" y="19867"/>
                      <a:pt x="10913" y="11541"/>
                    </a:cubicBezTo>
                    <a:cubicBezTo>
                      <a:pt x="18489" y="3731"/>
                      <a:pt x="29048" y="-454"/>
                      <a:pt x="39925" y="39"/>
                    </a:cubicBezTo>
                    <a:cubicBezTo>
                      <a:pt x="46076" y="-92"/>
                      <a:pt x="52183" y="1189"/>
                      <a:pt x="57764" y="3786"/>
                    </a:cubicBezTo>
                    <a:lnTo>
                      <a:pt x="57764" y="16372"/>
                    </a:lnTo>
                    <a:cubicBezTo>
                      <a:pt x="52446" y="12505"/>
                      <a:pt x="46054" y="10402"/>
                      <a:pt x="39475" y="10380"/>
                    </a:cubicBezTo>
                    <a:cubicBezTo>
                      <a:pt x="32107" y="10172"/>
                      <a:pt x="25035" y="13261"/>
                      <a:pt x="20178" y="18804"/>
                    </a:cubicBezTo>
                    <a:cubicBezTo>
                      <a:pt x="14959" y="24960"/>
                      <a:pt x="12262" y="32870"/>
                      <a:pt x="12634" y="40932"/>
                    </a:cubicBezTo>
                    <a:cubicBezTo>
                      <a:pt x="12207" y="48666"/>
                      <a:pt x="14740" y="56268"/>
                      <a:pt x="19728" y="62195"/>
                    </a:cubicBezTo>
                    <a:cubicBezTo>
                      <a:pt x="24607" y="67453"/>
                      <a:pt x="31548" y="70301"/>
                      <a:pt x="38719" y="69983"/>
                    </a:cubicBezTo>
                    <a:cubicBezTo>
                      <a:pt x="45582" y="69929"/>
                      <a:pt x="52227" y="67585"/>
                      <a:pt x="57610" y="63323"/>
                    </a:cubicBezTo>
                    <a:close/>
                  </a:path>
                </a:pathLst>
              </a:custGeom>
              <a:solidFill>
                <a:srgbClr val="2F2F2F"/>
              </a:solidFill>
              <a:ln w="1095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320933D1-A6ED-9423-CF86-5B49CB993A66}"/>
                  </a:ext>
                </a:extLst>
              </p:cNvPr>
              <p:cNvSpPr/>
              <p:nvPr/>
            </p:nvSpPr>
            <p:spPr>
              <a:xfrm>
                <a:off x="4185666" y="5577875"/>
                <a:ext cx="67094" cy="80373"/>
              </a:xfrm>
              <a:custGeom>
                <a:avLst/>
                <a:gdLst>
                  <a:gd name="connsiteX0" fmla="*/ 67020 w 67094"/>
                  <a:gd name="connsiteY0" fmla="*/ 43306 h 80373"/>
                  <a:gd name="connsiteX1" fmla="*/ 12823 w 67094"/>
                  <a:gd name="connsiteY1" fmla="*/ 43306 h 80373"/>
                  <a:gd name="connsiteX2" fmla="*/ 19720 w 67094"/>
                  <a:gd name="connsiteY2" fmla="*/ 63024 h 80373"/>
                  <a:gd name="connsiteX3" fmla="*/ 37866 w 67094"/>
                  <a:gd name="connsiteY3" fmla="*/ 69991 h 80373"/>
                  <a:gd name="connsiteX4" fmla="*/ 61691 w 67094"/>
                  <a:gd name="connsiteY4" fmla="*/ 61458 h 80373"/>
                  <a:gd name="connsiteX5" fmla="*/ 61691 w 67094"/>
                  <a:gd name="connsiteY5" fmla="*/ 72992 h 80373"/>
                  <a:gd name="connsiteX6" fmla="*/ 34938 w 67094"/>
                  <a:gd name="connsiteY6" fmla="*/ 80321 h 80373"/>
                  <a:gd name="connsiteX7" fmla="*/ 9380 w 67094"/>
                  <a:gd name="connsiteY7" fmla="*/ 69881 h 80373"/>
                  <a:gd name="connsiteX8" fmla="*/ 82 w 67094"/>
                  <a:gd name="connsiteY8" fmla="*/ 40491 h 80373"/>
                  <a:gd name="connsiteX9" fmla="*/ 10246 w 67094"/>
                  <a:gd name="connsiteY9" fmla="*/ 11319 h 80373"/>
                  <a:gd name="connsiteX10" fmla="*/ 35464 w 67094"/>
                  <a:gd name="connsiteY10" fmla="*/ 47 h 80373"/>
                  <a:gd name="connsiteX11" fmla="*/ 58774 w 67094"/>
                  <a:gd name="connsiteY11" fmla="*/ 9785 h 80373"/>
                  <a:gd name="connsiteX12" fmla="*/ 67020 w 67094"/>
                  <a:gd name="connsiteY12" fmla="*/ 36821 h 80373"/>
                  <a:gd name="connsiteX13" fmla="*/ 54422 w 67094"/>
                  <a:gd name="connsiteY13" fmla="*/ 32899 h 80373"/>
                  <a:gd name="connsiteX14" fmla="*/ 49301 w 67094"/>
                  <a:gd name="connsiteY14" fmla="*/ 16347 h 80373"/>
                  <a:gd name="connsiteX15" fmla="*/ 35234 w 67094"/>
                  <a:gd name="connsiteY15" fmla="*/ 10432 h 80373"/>
                  <a:gd name="connsiteX16" fmla="*/ 20476 w 67094"/>
                  <a:gd name="connsiteY16" fmla="*/ 16643 h 80373"/>
                  <a:gd name="connsiteX17" fmla="*/ 12977 w 67094"/>
                  <a:gd name="connsiteY17" fmla="*/ 32899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94" h="80373">
                    <a:moveTo>
                      <a:pt x="67020" y="43306"/>
                    </a:moveTo>
                    <a:lnTo>
                      <a:pt x="12823" y="43306"/>
                    </a:lnTo>
                    <a:cubicBezTo>
                      <a:pt x="12571" y="50514"/>
                      <a:pt x="15027" y="57547"/>
                      <a:pt x="19720" y="63024"/>
                    </a:cubicBezTo>
                    <a:cubicBezTo>
                      <a:pt x="24500" y="67822"/>
                      <a:pt x="31101" y="70352"/>
                      <a:pt x="37866" y="69991"/>
                    </a:cubicBezTo>
                    <a:cubicBezTo>
                      <a:pt x="46549" y="69980"/>
                      <a:pt x="54970" y="66957"/>
                      <a:pt x="61691" y="61458"/>
                    </a:cubicBezTo>
                    <a:lnTo>
                      <a:pt x="61691" y="72992"/>
                    </a:lnTo>
                    <a:cubicBezTo>
                      <a:pt x="53786" y="78218"/>
                      <a:pt x="44411" y="80781"/>
                      <a:pt x="34938" y="80321"/>
                    </a:cubicBezTo>
                    <a:cubicBezTo>
                      <a:pt x="25289" y="80814"/>
                      <a:pt x="15915" y="76991"/>
                      <a:pt x="9380" y="69881"/>
                    </a:cubicBezTo>
                    <a:cubicBezTo>
                      <a:pt x="2736" y="61578"/>
                      <a:pt x="-576" y="51106"/>
                      <a:pt x="82" y="40491"/>
                    </a:cubicBezTo>
                    <a:cubicBezTo>
                      <a:pt x="-367" y="29832"/>
                      <a:pt x="3262" y="19393"/>
                      <a:pt x="10246" y="11319"/>
                    </a:cubicBezTo>
                    <a:cubicBezTo>
                      <a:pt x="16562" y="4002"/>
                      <a:pt x="25805" y="-128"/>
                      <a:pt x="35464" y="47"/>
                    </a:cubicBezTo>
                    <a:cubicBezTo>
                      <a:pt x="44323" y="-457"/>
                      <a:pt x="52920" y="3136"/>
                      <a:pt x="58774" y="9785"/>
                    </a:cubicBezTo>
                    <a:cubicBezTo>
                      <a:pt x="64684" y="17519"/>
                      <a:pt x="67612" y="27115"/>
                      <a:pt x="67020" y="36821"/>
                    </a:cubicBezTo>
                    <a:close/>
                    <a:moveTo>
                      <a:pt x="54422" y="32899"/>
                    </a:moveTo>
                    <a:cubicBezTo>
                      <a:pt x="54740" y="26951"/>
                      <a:pt x="52931" y="21079"/>
                      <a:pt x="49301" y="16347"/>
                    </a:cubicBezTo>
                    <a:cubicBezTo>
                      <a:pt x="45760" y="12338"/>
                      <a:pt x="40585" y="10158"/>
                      <a:pt x="35234" y="10432"/>
                    </a:cubicBezTo>
                    <a:cubicBezTo>
                      <a:pt x="29664" y="10344"/>
                      <a:pt x="24303" y="12590"/>
                      <a:pt x="20476" y="16643"/>
                    </a:cubicBezTo>
                    <a:cubicBezTo>
                      <a:pt x="16277" y="21112"/>
                      <a:pt x="13645" y="26809"/>
                      <a:pt x="12977" y="32899"/>
                    </a:cubicBezTo>
                    <a:close/>
                  </a:path>
                </a:pathLst>
              </a:custGeom>
              <a:solidFill>
                <a:srgbClr val="2F2F2F"/>
              </a:solidFill>
              <a:ln w="1095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B85FF7C-2D83-CBBE-608F-F374C798C0E9}"/>
                  </a:ext>
                </a:extLst>
              </p:cNvPr>
              <p:cNvSpPr/>
              <p:nvPr/>
            </p:nvSpPr>
            <p:spPr>
              <a:xfrm>
                <a:off x="4271128" y="5577965"/>
                <a:ext cx="63783" cy="78521"/>
              </a:xfrm>
              <a:custGeom>
                <a:avLst/>
                <a:gdLst>
                  <a:gd name="connsiteX0" fmla="*/ 63714 w 63783"/>
                  <a:gd name="connsiteY0" fmla="*/ 78478 h 78521"/>
                  <a:gd name="connsiteX1" fmla="*/ 51423 w 63783"/>
                  <a:gd name="connsiteY1" fmla="*/ 78478 h 78521"/>
                  <a:gd name="connsiteX2" fmla="*/ 51423 w 63783"/>
                  <a:gd name="connsiteY2" fmla="*/ 34748 h 78521"/>
                  <a:gd name="connsiteX3" fmla="*/ 33584 w 63783"/>
                  <a:gd name="connsiteY3" fmla="*/ 10341 h 78521"/>
                  <a:gd name="connsiteX4" fmla="*/ 18321 w 63783"/>
                  <a:gd name="connsiteY4" fmla="*/ 17264 h 78521"/>
                  <a:gd name="connsiteX5" fmla="*/ 12302 w 63783"/>
                  <a:gd name="connsiteY5" fmla="*/ 34792 h 78521"/>
                  <a:gd name="connsiteX6" fmla="*/ 12302 w 63783"/>
                  <a:gd name="connsiteY6" fmla="*/ 78522 h 78521"/>
                  <a:gd name="connsiteX7" fmla="*/ 0 w 63783"/>
                  <a:gd name="connsiteY7" fmla="*/ 78522 h 78521"/>
                  <a:gd name="connsiteX8" fmla="*/ 0 w 63783"/>
                  <a:gd name="connsiteY8" fmla="*/ 1840 h 78521"/>
                  <a:gd name="connsiteX9" fmla="*/ 12258 w 63783"/>
                  <a:gd name="connsiteY9" fmla="*/ 1840 h 78521"/>
                  <a:gd name="connsiteX10" fmla="*/ 12258 w 63783"/>
                  <a:gd name="connsiteY10" fmla="*/ 14581 h 78521"/>
                  <a:gd name="connsiteX11" fmla="*/ 12554 w 63783"/>
                  <a:gd name="connsiteY11" fmla="*/ 14581 h 78521"/>
                  <a:gd name="connsiteX12" fmla="*/ 37772 w 63783"/>
                  <a:gd name="connsiteY12" fmla="*/ 44 h 78521"/>
                  <a:gd name="connsiteX13" fmla="*/ 57037 w 63783"/>
                  <a:gd name="connsiteY13" fmla="*/ 8172 h 78521"/>
                  <a:gd name="connsiteX14" fmla="*/ 63703 w 63783"/>
                  <a:gd name="connsiteY14" fmla="*/ 31648 h 7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783" h="78521">
                    <a:moveTo>
                      <a:pt x="63714" y="78478"/>
                    </a:moveTo>
                    <a:lnTo>
                      <a:pt x="51423" y="78478"/>
                    </a:lnTo>
                    <a:lnTo>
                      <a:pt x="51423" y="34748"/>
                    </a:lnTo>
                    <a:cubicBezTo>
                      <a:pt x="51423" y="18469"/>
                      <a:pt x="45480" y="10330"/>
                      <a:pt x="33584" y="10341"/>
                    </a:cubicBezTo>
                    <a:cubicBezTo>
                      <a:pt x="27707" y="10221"/>
                      <a:pt x="22093" y="12762"/>
                      <a:pt x="18321" y="17264"/>
                    </a:cubicBezTo>
                    <a:cubicBezTo>
                      <a:pt x="14199" y="22161"/>
                      <a:pt x="12061" y="28405"/>
                      <a:pt x="12302" y="34792"/>
                    </a:cubicBezTo>
                    <a:lnTo>
                      <a:pt x="12302" y="78522"/>
                    </a:lnTo>
                    <a:lnTo>
                      <a:pt x="0" y="78522"/>
                    </a:lnTo>
                    <a:lnTo>
                      <a:pt x="0" y="1840"/>
                    </a:lnTo>
                    <a:lnTo>
                      <a:pt x="12258" y="1840"/>
                    </a:lnTo>
                    <a:lnTo>
                      <a:pt x="12258" y="14581"/>
                    </a:lnTo>
                    <a:lnTo>
                      <a:pt x="12554" y="14581"/>
                    </a:lnTo>
                    <a:cubicBezTo>
                      <a:pt x="17521" y="5357"/>
                      <a:pt x="27290" y="-274"/>
                      <a:pt x="37772" y="44"/>
                    </a:cubicBezTo>
                    <a:cubicBezTo>
                      <a:pt x="45118" y="-405"/>
                      <a:pt x="52245" y="2596"/>
                      <a:pt x="57037" y="8172"/>
                    </a:cubicBezTo>
                    <a:cubicBezTo>
                      <a:pt x="61905" y="14997"/>
                      <a:pt x="64262" y="23289"/>
                      <a:pt x="63703" y="31648"/>
                    </a:cubicBezTo>
                    <a:close/>
                  </a:path>
                </a:pathLst>
              </a:custGeom>
              <a:solidFill>
                <a:srgbClr val="2F2F2F"/>
              </a:solidFill>
              <a:ln w="1095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BE53252A-D383-06D1-9655-90D1B08A0183}"/>
                  </a:ext>
                </a:extLst>
              </p:cNvPr>
              <p:cNvSpPr/>
              <p:nvPr/>
            </p:nvSpPr>
            <p:spPr>
              <a:xfrm>
                <a:off x="4347385" y="5557031"/>
                <a:ext cx="44778" cy="101088"/>
              </a:xfrm>
              <a:custGeom>
                <a:avLst/>
                <a:gdLst>
                  <a:gd name="connsiteX0" fmla="*/ 44779 w 44778"/>
                  <a:gd name="connsiteY0" fmla="*/ 98667 h 101088"/>
                  <a:gd name="connsiteX1" fmla="*/ 33321 w 44778"/>
                  <a:gd name="connsiteY1" fmla="*/ 101066 h 101088"/>
                  <a:gd name="connsiteX2" fmla="*/ 13157 w 44778"/>
                  <a:gd name="connsiteY2" fmla="*/ 78598 h 101088"/>
                  <a:gd name="connsiteX3" fmla="*/ 13157 w 44778"/>
                  <a:gd name="connsiteY3" fmla="*/ 33214 h 101088"/>
                  <a:gd name="connsiteX4" fmla="*/ 0 w 44778"/>
                  <a:gd name="connsiteY4" fmla="*/ 33214 h 101088"/>
                  <a:gd name="connsiteX5" fmla="*/ 0 w 44778"/>
                  <a:gd name="connsiteY5" fmla="*/ 22730 h 101088"/>
                  <a:gd name="connsiteX6" fmla="*/ 13157 w 44778"/>
                  <a:gd name="connsiteY6" fmla="*/ 22730 h 101088"/>
                  <a:gd name="connsiteX7" fmla="*/ 13157 w 44778"/>
                  <a:gd name="connsiteY7" fmla="*/ 3966 h 101088"/>
                  <a:gd name="connsiteX8" fmla="*/ 25449 w 44778"/>
                  <a:gd name="connsiteY8" fmla="*/ 0 h 101088"/>
                  <a:gd name="connsiteX9" fmla="*/ 25449 w 44778"/>
                  <a:gd name="connsiteY9" fmla="*/ 22687 h 101088"/>
                  <a:gd name="connsiteX10" fmla="*/ 44779 w 44778"/>
                  <a:gd name="connsiteY10" fmla="*/ 22687 h 101088"/>
                  <a:gd name="connsiteX11" fmla="*/ 44779 w 44778"/>
                  <a:gd name="connsiteY11" fmla="*/ 33170 h 101088"/>
                  <a:gd name="connsiteX12" fmla="*/ 25449 w 44778"/>
                  <a:gd name="connsiteY12" fmla="*/ 33170 h 101088"/>
                  <a:gd name="connsiteX13" fmla="*/ 25449 w 44778"/>
                  <a:gd name="connsiteY13" fmla="*/ 76385 h 101088"/>
                  <a:gd name="connsiteX14" fmla="*/ 28069 w 44778"/>
                  <a:gd name="connsiteY14" fmla="*/ 87395 h 101088"/>
                  <a:gd name="connsiteX15" fmla="*/ 36764 w 44778"/>
                  <a:gd name="connsiteY15" fmla="*/ 90681 h 101088"/>
                  <a:gd name="connsiteX16" fmla="*/ 44779 w 44778"/>
                  <a:gd name="connsiteY16" fmla="*/ 88140 h 1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78" h="101088">
                    <a:moveTo>
                      <a:pt x="44779" y="98667"/>
                    </a:moveTo>
                    <a:cubicBezTo>
                      <a:pt x="41226" y="100420"/>
                      <a:pt x="37279" y="101241"/>
                      <a:pt x="33321" y="101066"/>
                    </a:cubicBezTo>
                    <a:cubicBezTo>
                      <a:pt x="19879" y="101066"/>
                      <a:pt x="13157" y="93573"/>
                      <a:pt x="13157" y="78598"/>
                    </a:cubicBezTo>
                    <a:lnTo>
                      <a:pt x="13157" y="33214"/>
                    </a:lnTo>
                    <a:lnTo>
                      <a:pt x="0" y="33214"/>
                    </a:lnTo>
                    <a:lnTo>
                      <a:pt x="0" y="22730"/>
                    </a:lnTo>
                    <a:lnTo>
                      <a:pt x="13157" y="22730"/>
                    </a:lnTo>
                    <a:lnTo>
                      <a:pt x="13157" y="3966"/>
                    </a:lnTo>
                    <a:lnTo>
                      <a:pt x="25449" y="0"/>
                    </a:lnTo>
                    <a:lnTo>
                      <a:pt x="25449" y="22687"/>
                    </a:lnTo>
                    <a:lnTo>
                      <a:pt x="44779" y="22687"/>
                    </a:lnTo>
                    <a:lnTo>
                      <a:pt x="44779" y="33170"/>
                    </a:lnTo>
                    <a:lnTo>
                      <a:pt x="25449" y="33170"/>
                    </a:lnTo>
                    <a:lnTo>
                      <a:pt x="25449" y="76385"/>
                    </a:lnTo>
                    <a:cubicBezTo>
                      <a:pt x="25109" y="80241"/>
                      <a:pt x="26029" y="84097"/>
                      <a:pt x="28069" y="87395"/>
                    </a:cubicBezTo>
                    <a:cubicBezTo>
                      <a:pt x="30295" y="89783"/>
                      <a:pt x="33507" y="90999"/>
                      <a:pt x="36764" y="90681"/>
                    </a:cubicBezTo>
                    <a:cubicBezTo>
                      <a:pt x="39647" y="90758"/>
                      <a:pt x="42465" y="89860"/>
                      <a:pt x="44779" y="88140"/>
                    </a:cubicBezTo>
                    <a:close/>
                  </a:path>
                </a:pathLst>
              </a:custGeom>
              <a:solidFill>
                <a:srgbClr val="2F2F2F"/>
              </a:solidFill>
              <a:ln w="1095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89FAF4B-2715-9EFC-B1EC-2633DD45B4CA}"/>
                  </a:ext>
                </a:extLst>
              </p:cNvPr>
              <p:cNvSpPr/>
              <p:nvPr/>
            </p:nvSpPr>
            <p:spPr>
              <a:xfrm>
                <a:off x="4401826" y="5577875"/>
                <a:ext cx="67083" cy="80373"/>
              </a:xfrm>
              <a:custGeom>
                <a:avLst/>
                <a:gdLst>
                  <a:gd name="connsiteX0" fmla="*/ 67022 w 67083"/>
                  <a:gd name="connsiteY0" fmla="*/ 43306 h 80373"/>
                  <a:gd name="connsiteX1" fmla="*/ 12825 w 67083"/>
                  <a:gd name="connsiteY1" fmla="*/ 43306 h 80373"/>
                  <a:gd name="connsiteX2" fmla="*/ 19722 w 67083"/>
                  <a:gd name="connsiteY2" fmla="*/ 63024 h 80373"/>
                  <a:gd name="connsiteX3" fmla="*/ 37857 w 67083"/>
                  <a:gd name="connsiteY3" fmla="*/ 69991 h 80373"/>
                  <a:gd name="connsiteX4" fmla="*/ 61694 w 67083"/>
                  <a:gd name="connsiteY4" fmla="*/ 61458 h 80373"/>
                  <a:gd name="connsiteX5" fmla="*/ 61694 w 67083"/>
                  <a:gd name="connsiteY5" fmla="*/ 72992 h 80373"/>
                  <a:gd name="connsiteX6" fmla="*/ 34941 w 67083"/>
                  <a:gd name="connsiteY6" fmla="*/ 80321 h 80373"/>
                  <a:gd name="connsiteX7" fmla="*/ 9383 w 67083"/>
                  <a:gd name="connsiteY7" fmla="*/ 69881 h 80373"/>
                  <a:gd name="connsiteX8" fmla="*/ 85 w 67083"/>
                  <a:gd name="connsiteY8" fmla="*/ 40491 h 80373"/>
                  <a:gd name="connsiteX9" fmla="*/ 10238 w 67083"/>
                  <a:gd name="connsiteY9" fmla="*/ 11319 h 80373"/>
                  <a:gd name="connsiteX10" fmla="*/ 35456 w 67083"/>
                  <a:gd name="connsiteY10" fmla="*/ 47 h 80373"/>
                  <a:gd name="connsiteX11" fmla="*/ 58766 w 67083"/>
                  <a:gd name="connsiteY11" fmla="*/ 9785 h 80373"/>
                  <a:gd name="connsiteX12" fmla="*/ 67011 w 67083"/>
                  <a:gd name="connsiteY12" fmla="*/ 36821 h 80373"/>
                  <a:gd name="connsiteX13" fmla="*/ 54424 w 67083"/>
                  <a:gd name="connsiteY13" fmla="*/ 32899 h 80373"/>
                  <a:gd name="connsiteX14" fmla="*/ 49282 w 67083"/>
                  <a:gd name="connsiteY14" fmla="*/ 16347 h 80373"/>
                  <a:gd name="connsiteX15" fmla="*/ 35237 w 67083"/>
                  <a:gd name="connsiteY15" fmla="*/ 10432 h 80373"/>
                  <a:gd name="connsiteX16" fmla="*/ 20479 w 67083"/>
                  <a:gd name="connsiteY16" fmla="*/ 16643 h 80373"/>
                  <a:gd name="connsiteX17" fmla="*/ 12979 w 67083"/>
                  <a:gd name="connsiteY17" fmla="*/ 32899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3" h="80373">
                    <a:moveTo>
                      <a:pt x="67022" y="43306"/>
                    </a:moveTo>
                    <a:lnTo>
                      <a:pt x="12825" y="43306"/>
                    </a:lnTo>
                    <a:cubicBezTo>
                      <a:pt x="12562" y="50514"/>
                      <a:pt x="15018" y="57558"/>
                      <a:pt x="19722" y="63024"/>
                    </a:cubicBezTo>
                    <a:cubicBezTo>
                      <a:pt x="24491" y="67822"/>
                      <a:pt x="31092" y="70352"/>
                      <a:pt x="37857" y="69991"/>
                    </a:cubicBezTo>
                    <a:cubicBezTo>
                      <a:pt x="46552" y="69969"/>
                      <a:pt x="54972" y="66957"/>
                      <a:pt x="61694" y="61458"/>
                    </a:cubicBezTo>
                    <a:lnTo>
                      <a:pt x="61694" y="72992"/>
                    </a:lnTo>
                    <a:cubicBezTo>
                      <a:pt x="53788" y="78218"/>
                      <a:pt x="44414" y="80781"/>
                      <a:pt x="34941" y="80321"/>
                    </a:cubicBezTo>
                    <a:cubicBezTo>
                      <a:pt x="25292" y="80825"/>
                      <a:pt x="15917" y="76991"/>
                      <a:pt x="9383" y="69881"/>
                    </a:cubicBezTo>
                    <a:cubicBezTo>
                      <a:pt x="2727" y="61578"/>
                      <a:pt x="-584" y="51106"/>
                      <a:pt x="85" y="40491"/>
                    </a:cubicBezTo>
                    <a:cubicBezTo>
                      <a:pt x="-365" y="29832"/>
                      <a:pt x="3264" y="19403"/>
                      <a:pt x="10238" y="11319"/>
                    </a:cubicBezTo>
                    <a:cubicBezTo>
                      <a:pt x="16553" y="4012"/>
                      <a:pt x="25796" y="-117"/>
                      <a:pt x="35456" y="47"/>
                    </a:cubicBezTo>
                    <a:cubicBezTo>
                      <a:pt x="44315" y="-457"/>
                      <a:pt x="52900" y="3136"/>
                      <a:pt x="58766" y="9785"/>
                    </a:cubicBezTo>
                    <a:cubicBezTo>
                      <a:pt x="64665" y="17519"/>
                      <a:pt x="67593" y="27115"/>
                      <a:pt x="67011" y="36821"/>
                    </a:cubicBezTo>
                    <a:close/>
                    <a:moveTo>
                      <a:pt x="54424" y="32899"/>
                    </a:moveTo>
                    <a:cubicBezTo>
                      <a:pt x="54742" y="26951"/>
                      <a:pt x="52922" y="21079"/>
                      <a:pt x="49282" y="16347"/>
                    </a:cubicBezTo>
                    <a:cubicBezTo>
                      <a:pt x="45751" y="12327"/>
                      <a:pt x="40576" y="10147"/>
                      <a:pt x="35237" y="10432"/>
                    </a:cubicBezTo>
                    <a:cubicBezTo>
                      <a:pt x="29667" y="10333"/>
                      <a:pt x="24305" y="12590"/>
                      <a:pt x="20479" y="16643"/>
                    </a:cubicBezTo>
                    <a:cubicBezTo>
                      <a:pt x="16279" y="21101"/>
                      <a:pt x="13637" y="26809"/>
                      <a:pt x="12979" y="32899"/>
                    </a:cubicBezTo>
                    <a:close/>
                  </a:path>
                </a:pathLst>
              </a:custGeom>
              <a:solidFill>
                <a:srgbClr val="2F2F2F"/>
              </a:solidFill>
              <a:ln w="1095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A1B5021C-298E-FDDB-4AE0-AFF5489587C9}"/>
                  </a:ext>
                </a:extLst>
              </p:cNvPr>
              <p:cNvSpPr/>
              <p:nvPr/>
            </p:nvSpPr>
            <p:spPr>
              <a:xfrm>
                <a:off x="4487324" y="5578399"/>
                <a:ext cx="40019" cy="78044"/>
              </a:xfrm>
              <a:custGeom>
                <a:avLst/>
                <a:gdLst>
                  <a:gd name="connsiteX0" fmla="*/ 39998 w 40019"/>
                  <a:gd name="connsiteY0" fmla="*/ 13796 h 78044"/>
                  <a:gd name="connsiteX1" fmla="*/ 30700 w 40019"/>
                  <a:gd name="connsiteY1" fmla="*/ 11331 h 78044"/>
                  <a:gd name="connsiteX2" fmla="*/ 17543 w 40019"/>
                  <a:gd name="connsiteY2" fmla="*/ 18737 h 78044"/>
                  <a:gd name="connsiteX3" fmla="*/ 12258 w 40019"/>
                  <a:gd name="connsiteY3" fmla="*/ 38959 h 78044"/>
                  <a:gd name="connsiteX4" fmla="*/ 12258 w 40019"/>
                  <a:gd name="connsiteY4" fmla="*/ 78044 h 78044"/>
                  <a:gd name="connsiteX5" fmla="*/ 0 w 40019"/>
                  <a:gd name="connsiteY5" fmla="*/ 78044 h 78044"/>
                  <a:gd name="connsiteX6" fmla="*/ 0 w 40019"/>
                  <a:gd name="connsiteY6" fmla="*/ 1363 h 78044"/>
                  <a:gd name="connsiteX7" fmla="*/ 12291 w 40019"/>
                  <a:gd name="connsiteY7" fmla="*/ 1363 h 78044"/>
                  <a:gd name="connsiteX8" fmla="*/ 12291 w 40019"/>
                  <a:gd name="connsiteY8" fmla="*/ 17170 h 78044"/>
                  <a:gd name="connsiteX9" fmla="*/ 12598 w 40019"/>
                  <a:gd name="connsiteY9" fmla="*/ 17170 h 78044"/>
                  <a:gd name="connsiteX10" fmla="*/ 20613 w 40019"/>
                  <a:gd name="connsiteY10" fmla="*/ 4551 h 78044"/>
                  <a:gd name="connsiteX11" fmla="*/ 32674 w 40019"/>
                  <a:gd name="connsiteY11" fmla="*/ 16 h 78044"/>
                  <a:gd name="connsiteX12" fmla="*/ 40020 w 40019"/>
                  <a:gd name="connsiteY12" fmla="*/ 1111 h 7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19" h="78044">
                    <a:moveTo>
                      <a:pt x="39998" y="13796"/>
                    </a:moveTo>
                    <a:cubicBezTo>
                      <a:pt x="37246" y="11989"/>
                      <a:pt x="33990" y="11123"/>
                      <a:pt x="30700" y="11331"/>
                    </a:cubicBezTo>
                    <a:cubicBezTo>
                      <a:pt x="25339" y="11386"/>
                      <a:pt x="20372" y="14180"/>
                      <a:pt x="17543" y="18737"/>
                    </a:cubicBezTo>
                    <a:cubicBezTo>
                      <a:pt x="13717" y="24762"/>
                      <a:pt x="11875" y="31838"/>
                      <a:pt x="12258" y="38959"/>
                    </a:cubicBezTo>
                    <a:lnTo>
                      <a:pt x="12258" y="78044"/>
                    </a:lnTo>
                    <a:lnTo>
                      <a:pt x="0" y="78044"/>
                    </a:lnTo>
                    <a:lnTo>
                      <a:pt x="0" y="1363"/>
                    </a:lnTo>
                    <a:lnTo>
                      <a:pt x="12291" y="1363"/>
                    </a:lnTo>
                    <a:lnTo>
                      <a:pt x="12291" y="17170"/>
                    </a:lnTo>
                    <a:lnTo>
                      <a:pt x="12598" y="17170"/>
                    </a:lnTo>
                    <a:cubicBezTo>
                      <a:pt x="14013" y="12284"/>
                      <a:pt x="16798" y="7914"/>
                      <a:pt x="20613" y="4551"/>
                    </a:cubicBezTo>
                    <a:cubicBezTo>
                      <a:pt x="23946" y="1626"/>
                      <a:pt x="28233" y="16"/>
                      <a:pt x="32674" y="16"/>
                    </a:cubicBezTo>
                    <a:cubicBezTo>
                      <a:pt x="35174" y="-83"/>
                      <a:pt x="37663" y="289"/>
                      <a:pt x="40020" y="1111"/>
                    </a:cubicBezTo>
                    <a:close/>
                  </a:path>
                </a:pathLst>
              </a:custGeom>
              <a:solidFill>
                <a:srgbClr val="2F2F2F"/>
              </a:solidFill>
              <a:ln w="10955" cap="flat">
                <a:noFill/>
                <a:prstDash val="solid"/>
                <a:miter/>
              </a:ln>
            </p:spPr>
            <p:txBody>
              <a:bodyPr rtlCol="0" anchor="ctr"/>
              <a:lstStyle/>
              <a:p>
                <a:endParaRPr lang="en-US"/>
              </a:p>
            </p:txBody>
          </p:sp>
        </p:grpSp>
        <p:grpSp>
          <p:nvGrpSpPr>
            <p:cNvPr id="7" name="Graphic 2" descr="Diagram showing responsibility zones.">
              <a:extLst>
                <a:ext uri="{FF2B5EF4-FFF2-40B4-BE49-F238E27FC236}">
                  <a16:creationId xmlns:a16="http://schemas.microsoft.com/office/drawing/2014/main" id="{0947655E-E0FD-3468-C893-7E6371C8A8C3}"/>
                </a:ext>
              </a:extLst>
            </p:cNvPr>
            <p:cNvGrpSpPr/>
            <p:nvPr/>
          </p:nvGrpSpPr>
          <p:grpSpPr>
            <a:xfrm>
              <a:off x="4663033" y="1521654"/>
              <a:ext cx="1003976" cy="149557"/>
              <a:chOff x="3255156" y="2210988"/>
              <a:chExt cx="1003976" cy="149557"/>
            </a:xfrm>
            <a:solidFill>
              <a:srgbClr val="2F2F2F"/>
            </a:solidFill>
          </p:grpSpPr>
          <p:sp>
            <p:nvSpPr>
              <p:cNvPr id="165" name="Freeform: Shape 164">
                <a:extLst>
                  <a:ext uri="{FF2B5EF4-FFF2-40B4-BE49-F238E27FC236}">
                    <a16:creationId xmlns:a16="http://schemas.microsoft.com/office/drawing/2014/main" id="{317607EA-125F-AC1B-14BE-3A9AB0B8C216}"/>
                  </a:ext>
                </a:extLst>
              </p:cNvPr>
              <p:cNvSpPr/>
              <p:nvPr/>
            </p:nvSpPr>
            <p:spPr>
              <a:xfrm>
                <a:off x="3255156" y="2217156"/>
                <a:ext cx="90171" cy="107353"/>
              </a:xfrm>
              <a:custGeom>
                <a:avLst/>
                <a:gdLst>
                  <a:gd name="connsiteX0" fmla="*/ 90171 w 90171"/>
                  <a:gd name="connsiteY0" fmla="*/ 107354 h 107353"/>
                  <a:gd name="connsiteX1" fmla="*/ 62365 w 90171"/>
                  <a:gd name="connsiteY1" fmla="*/ 107354 h 107353"/>
                  <a:gd name="connsiteX2" fmla="*/ 45645 w 90171"/>
                  <a:gd name="connsiteY2" fmla="*/ 79716 h 107353"/>
                  <a:gd name="connsiteX3" fmla="*/ 42049 w 90171"/>
                  <a:gd name="connsiteY3" fmla="*/ 74107 h 107353"/>
                  <a:gd name="connsiteX4" fmla="*/ 38562 w 90171"/>
                  <a:gd name="connsiteY4" fmla="*/ 69868 h 107353"/>
                  <a:gd name="connsiteX5" fmla="*/ 34889 w 90171"/>
                  <a:gd name="connsiteY5" fmla="*/ 67173 h 107353"/>
                  <a:gd name="connsiteX6" fmla="*/ 30733 w 90171"/>
                  <a:gd name="connsiteY6" fmla="*/ 66242 h 107353"/>
                  <a:gd name="connsiteX7" fmla="*/ 24209 w 90171"/>
                  <a:gd name="connsiteY7" fmla="*/ 66242 h 107353"/>
                  <a:gd name="connsiteX8" fmla="*/ 24209 w 90171"/>
                  <a:gd name="connsiteY8" fmla="*/ 107354 h 107353"/>
                  <a:gd name="connsiteX9" fmla="*/ 0 w 90171"/>
                  <a:gd name="connsiteY9" fmla="*/ 107354 h 107353"/>
                  <a:gd name="connsiteX10" fmla="*/ 0 w 90171"/>
                  <a:gd name="connsiteY10" fmla="*/ 0 h 107353"/>
                  <a:gd name="connsiteX11" fmla="*/ 38375 w 90171"/>
                  <a:gd name="connsiteY11" fmla="*/ 0 h 107353"/>
                  <a:gd name="connsiteX12" fmla="*/ 77507 w 90171"/>
                  <a:gd name="connsiteY12" fmla="*/ 29205 h 107353"/>
                  <a:gd name="connsiteX13" fmla="*/ 75775 w 90171"/>
                  <a:gd name="connsiteY13" fmla="*/ 39579 h 107353"/>
                  <a:gd name="connsiteX14" fmla="*/ 70907 w 90171"/>
                  <a:gd name="connsiteY14" fmla="*/ 48156 h 107353"/>
                  <a:gd name="connsiteX15" fmla="*/ 63298 w 90171"/>
                  <a:gd name="connsiteY15" fmla="*/ 54729 h 107353"/>
                  <a:gd name="connsiteX16" fmla="*/ 53364 w 90171"/>
                  <a:gd name="connsiteY16" fmla="*/ 59110 h 107353"/>
                  <a:gd name="connsiteX17" fmla="*/ 53364 w 90171"/>
                  <a:gd name="connsiteY17" fmla="*/ 59406 h 107353"/>
                  <a:gd name="connsiteX18" fmla="*/ 58013 w 90171"/>
                  <a:gd name="connsiteY18" fmla="*/ 61838 h 107353"/>
                  <a:gd name="connsiteX19" fmla="*/ 62398 w 90171"/>
                  <a:gd name="connsiteY19" fmla="*/ 65771 h 107353"/>
                  <a:gd name="connsiteX20" fmla="*/ 66411 w 90171"/>
                  <a:gd name="connsiteY20" fmla="*/ 70602 h 107353"/>
                  <a:gd name="connsiteX21" fmla="*/ 69887 w 90171"/>
                  <a:gd name="connsiteY21" fmla="*/ 75652 h 107353"/>
                  <a:gd name="connsiteX22" fmla="*/ 24209 w 90171"/>
                  <a:gd name="connsiteY22" fmla="*/ 18064 h 107353"/>
                  <a:gd name="connsiteX23" fmla="*/ 24209 w 90171"/>
                  <a:gd name="connsiteY23" fmla="*/ 47970 h 107353"/>
                  <a:gd name="connsiteX24" fmla="*/ 34702 w 90171"/>
                  <a:gd name="connsiteY24" fmla="*/ 47970 h 107353"/>
                  <a:gd name="connsiteX25" fmla="*/ 47224 w 90171"/>
                  <a:gd name="connsiteY25" fmla="*/ 43478 h 107353"/>
                  <a:gd name="connsiteX26" fmla="*/ 52015 w 90171"/>
                  <a:gd name="connsiteY26" fmla="*/ 32173 h 107353"/>
                  <a:gd name="connsiteX27" fmla="*/ 35152 w 90171"/>
                  <a:gd name="connsiteY27" fmla="*/ 18086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171" h="107353">
                    <a:moveTo>
                      <a:pt x="90171" y="107354"/>
                    </a:moveTo>
                    <a:lnTo>
                      <a:pt x="62365" y="107354"/>
                    </a:lnTo>
                    <a:lnTo>
                      <a:pt x="45645" y="79716"/>
                    </a:lnTo>
                    <a:cubicBezTo>
                      <a:pt x="44406" y="77623"/>
                      <a:pt x="43200" y="75750"/>
                      <a:pt x="42049" y="74107"/>
                    </a:cubicBezTo>
                    <a:cubicBezTo>
                      <a:pt x="41018" y="72594"/>
                      <a:pt x="39845" y="71176"/>
                      <a:pt x="38562" y="69868"/>
                    </a:cubicBezTo>
                    <a:cubicBezTo>
                      <a:pt x="37498" y="68774"/>
                      <a:pt x="36248" y="67864"/>
                      <a:pt x="34889" y="67173"/>
                    </a:cubicBezTo>
                    <a:cubicBezTo>
                      <a:pt x="33595" y="66545"/>
                      <a:pt x="32170" y="66226"/>
                      <a:pt x="30733" y="66242"/>
                    </a:cubicBezTo>
                    <a:lnTo>
                      <a:pt x="24209" y="66242"/>
                    </a:lnTo>
                    <a:lnTo>
                      <a:pt x="24209" y="107354"/>
                    </a:lnTo>
                    <a:lnTo>
                      <a:pt x="0" y="107354"/>
                    </a:lnTo>
                    <a:lnTo>
                      <a:pt x="0" y="0"/>
                    </a:lnTo>
                    <a:lnTo>
                      <a:pt x="38375" y="0"/>
                    </a:lnTo>
                    <a:cubicBezTo>
                      <a:pt x="64460" y="0"/>
                      <a:pt x="77507" y="9735"/>
                      <a:pt x="77507" y="29205"/>
                    </a:cubicBezTo>
                    <a:cubicBezTo>
                      <a:pt x="77540" y="32737"/>
                      <a:pt x="76959" y="36248"/>
                      <a:pt x="75775" y="39579"/>
                    </a:cubicBezTo>
                    <a:cubicBezTo>
                      <a:pt x="74657" y="42694"/>
                      <a:pt x="73001" y="45595"/>
                      <a:pt x="70907" y="48156"/>
                    </a:cubicBezTo>
                    <a:cubicBezTo>
                      <a:pt x="68747" y="50749"/>
                      <a:pt x="66181" y="52969"/>
                      <a:pt x="63298" y="54729"/>
                    </a:cubicBezTo>
                    <a:cubicBezTo>
                      <a:pt x="60205" y="56643"/>
                      <a:pt x="56861" y="58118"/>
                      <a:pt x="53364" y="59110"/>
                    </a:cubicBezTo>
                    <a:lnTo>
                      <a:pt x="53364" y="59406"/>
                    </a:lnTo>
                    <a:cubicBezTo>
                      <a:pt x="55041" y="59943"/>
                      <a:pt x="56620" y="60766"/>
                      <a:pt x="58013" y="61838"/>
                    </a:cubicBezTo>
                    <a:cubicBezTo>
                      <a:pt x="59591" y="63018"/>
                      <a:pt x="61050" y="64333"/>
                      <a:pt x="62398" y="65771"/>
                    </a:cubicBezTo>
                    <a:cubicBezTo>
                      <a:pt x="63824" y="67309"/>
                      <a:pt x="65161" y="68921"/>
                      <a:pt x="66411" y="70602"/>
                    </a:cubicBezTo>
                    <a:cubicBezTo>
                      <a:pt x="67683" y="72318"/>
                      <a:pt x="68845" y="74001"/>
                      <a:pt x="69887" y="75652"/>
                    </a:cubicBezTo>
                    <a:close/>
                    <a:moveTo>
                      <a:pt x="24209" y="18064"/>
                    </a:moveTo>
                    <a:lnTo>
                      <a:pt x="24209" y="47970"/>
                    </a:lnTo>
                    <a:lnTo>
                      <a:pt x="34702" y="47970"/>
                    </a:lnTo>
                    <a:cubicBezTo>
                      <a:pt x="39307" y="48187"/>
                      <a:pt x="43814" y="46571"/>
                      <a:pt x="47224" y="43478"/>
                    </a:cubicBezTo>
                    <a:cubicBezTo>
                      <a:pt x="50359" y="40564"/>
                      <a:pt x="52103" y="36452"/>
                      <a:pt x="52015" y="32173"/>
                    </a:cubicBezTo>
                    <a:cubicBezTo>
                      <a:pt x="52015" y="22789"/>
                      <a:pt x="46390" y="18094"/>
                      <a:pt x="35152" y="18086"/>
                    </a:cubicBezTo>
                    <a:close/>
                  </a:path>
                </a:pathLst>
              </a:custGeom>
              <a:solidFill>
                <a:srgbClr val="2F2F2F"/>
              </a:solidFill>
              <a:ln w="1095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B8894E7-8CDF-33AD-D9A7-7CFC7F92B202}"/>
                  </a:ext>
                </a:extLst>
              </p:cNvPr>
              <p:cNvSpPr/>
              <p:nvPr/>
            </p:nvSpPr>
            <p:spPr>
              <a:xfrm>
                <a:off x="3346417" y="2245870"/>
                <a:ext cx="73755" cy="80671"/>
              </a:xfrm>
              <a:custGeom>
                <a:avLst/>
                <a:gdLst>
                  <a:gd name="connsiteX0" fmla="*/ 73666 w 73755"/>
                  <a:gd name="connsiteY0" fmla="*/ 47035 h 80671"/>
                  <a:gd name="connsiteX1" fmla="*/ 23635 w 73755"/>
                  <a:gd name="connsiteY1" fmla="*/ 47035 h 80671"/>
                  <a:gd name="connsiteX2" fmla="*/ 44698 w 73755"/>
                  <a:gd name="connsiteY2" fmla="*/ 63730 h 80671"/>
                  <a:gd name="connsiteX3" fmla="*/ 66955 w 73755"/>
                  <a:gd name="connsiteY3" fmla="*/ 57749 h 80671"/>
                  <a:gd name="connsiteX4" fmla="*/ 66955 w 73755"/>
                  <a:gd name="connsiteY4" fmla="*/ 74794 h 80671"/>
                  <a:gd name="connsiteX5" fmla="*/ 39303 w 73755"/>
                  <a:gd name="connsiteY5" fmla="*/ 80490 h 80671"/>
                  <a:gd name="connsiteX6" fmla="*/ 182 w 73755"/>
                  <a:gd name="connsiteY6" fmla="*/ 48536 h 80671"/>
                  <a:gd name="connsiteX7" fmla="*/ 171 w 73755"/>
                  <a:gd name="connsiteY7" fmla="*/ 41471 h 80671"/>
                  <a:gd name="connsiteX8" fmla="*/ 11267 w 73755"/>
                  <a:gd name="connsiteY8" fmla="*/ 11214 h 80671"/>
                  <a:gd name="connsiteX9" fmla="*/ 38547 w 73755"/>
                  <a:gd name="connsiteY9" fmla="*/ 63 h 80671"/>
                  <a:gd name="connsiteX10" fmla="*/ 64521 w 73755"/>
                  <a:gd name="connsiteY10" fmla="*/ 10020 h 80671"/>
                  <a:gd name="connsiteX11" fmla="*/ 73698 w 73755"/>
                  <a:gd name="connsiteY11" fmla="*/ 37056 h 80671"/>
                  <a:gd name="connsiteX12" fmla="*/ 51737 w 73755"/>
                  <a:gd name="connsiteY12" fmla="*/ 32510 h 80671"/>
                  <a:gd name="connsiteX13" fmla="*/ 38404 w 73755"/>
                  <a:gd name="connsiteY13" fmla="*/ 16078 h 80671"/>
                  <a:gd name="connsiteX14" fmla="*/ 28536 w 73755"/>
                  <a:gd name="connsiteY14" fmla="*/ 20799 h 80671"/>
                  <a:gd name="connsiteX15" fmla="*/ 23471 w 73755"/>
                  <a:gd name="connsiteY15" fmla="*/ 32554 h 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71">
                    <a:moveTo>
                      <a:pt x="73666" y="47035"/>
                    </a:moveTo>
                    <a:lnTo>
                      <a:pt x="23635" y="47035"/>
                    </a:lnTo>
                    <a:cubicBezTo>
                      <a:pt x="24435" y="58165"/>
                      <a:pt x="31453" y="63730"/>
                      <a:pt x="44698" y="63730"/>
                    </a:cubicBezTo>
                    <a:cubicBezTo>
                      <a:pt x="52537" y="63895"/>
                      <a:pt x="60256" y="61821"/>
                      <a:pt x="66955" y="57749"/>
                    </a:cubicBezTo>
                    <a:lnTo>
                      <a:pt x="66955" y="74794"/>
                    </a:lnTo>
                    <a:cubicBezTo>
                      <a:pt x="58337" y="78920"/>
                      <a:pt x="48853" y="80875"/>
                      <a:pt x="39303" y="80490"/>
                    </a:cubicBezTo>
                    <a:cubicBezTo>
                      <a:pt x="19666" y="82461"/>
                      <a:pt x="2145" y="68155"/>
                      <a:pt x="182" y="48536"/>
                    </a:cubicBezTo>
                    <a:cubicBezTo>
                      <a:pt x="-59" y="46186"/>
                      <a:pt x="-59" y="43820"/>
                      <a:pt x="171" y="41471"/>
                    </a:cubicBezTo>
                    <a:cubicBezTo>
                      <a:pt x="-410" y="30296"/>
                      <a:pt x="3603" y="19370"/>
                      <a:pt x="11267" y="11214"/>
                    </a:cubicBezTo>
                    <a:cubicBezTo>
                      <a:pt x="18416" y="3877"/>
                      <a:pt x="28295" y="-163"/>
                      <a:pt x="38547" y="63"/>
                    </a:cubicBezTo>
                    <a:cubicBezTo>
                      <a:pt x="48239" y="-530"/>
                      <a:pt x="57712" y="3101"/>
                      <a:pt x="64521" y="10020"/>
                    </a:cubicBezTo>
                    <a:cubicBezTo>
                      <a:pt x="70946" y="17516"/>
                      <a:pt x="74236" y="27200"/>
                      <a:pt x="73698" y="37056"/>
                    </a:cubicBezTo>
                    <a:close/>
                    <a:moveTo>
                      <a:pt x="51737" y="32510"/>
                    </a:moveTo>
                    <a:cubicBezTo>
                      <a:pt x="51737" y="21555"/>
                      <a:pt x="47296" y="16078"/>
                      <a:pt x="38404" y="16078"/>
                    </a:cubicBezTo>
                    <a:cubicBezTo>
                      <a:pt x="34567" y="16089"/>
                      <a:pt x="30948" y="17823"/>
                      <a:pt x="28536" y="20799"/>
                    </a:cubicBezTo>
                    <a:cubicBezTo>
                      <a:pt x="25685" y="24111"/>
                      <a:pt x="23920" y="28211"/>
                      <a:pt x="23471" y="32554"/>
                    </a:cubicBezTo>
                    <a:close/>
                  </a:path>
                </a:pathLst>
              </a:custGeom>
              <a:solidFill>
                <a:srgbClr val="2F2F2F"/>
              </a:solidFill>
              <a:ln w="1095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B71A2DE-8A74-69F9-8EB9-BA61C28BC255}"/>
                  </a:ext>
                </a:extLst>
              </p:cNvPr>
              <p:cNvSpPr/>
              <p:nvPr/>
            </p:nvSpPr>
            <p:spPr>
              <a:xfrm>
                <a:off x="3430832" y="2245922"/>
                <a:ext cx="58931" cy="80399"/>
              </a:xfrm>
              <a:custGeom>
                <a:avLst/>
                <a:gdLst>
                  <a:gd name="connsiteX0" fmla="*/ 84 w 58931"/>
                  <a:gd name="connsiteY0" fmla="*/ 76561 h 80399"/>
                  <a:gd name="connsiteX1" fmla="*/ 84 w 58931"/>
                  <a:gd name="connsiteY1" fmla="*/ 57391 h 80399"/>
                  <a:gd name="connsiteX2" fmla="*/ 11739 w 58931"/>
                  <a:gd name="connsiteY2" fmla="*/ 62638 h 80399"/>
                  <a:gd name="connsiteX3" fmla="*/ 22703 w 58931"/>
                  <a:gd name="connsiteY3" fmla="*/ 64358 h 80399"/>
                  <a:gd name="connsiteX4" fmla="*/ 32571 w 58931"/>
                  <a:gd name="connsiteY4" fmla="*/ 62638 h 80399"/>
                  <a:gd name="connsiteX5" fmla="*/ 36211 w 58931"/>
                  <a:gd name="connsiteY5" fmla="*/ 57391 h 80399"/>
                  <a:gd name="connsiteX6" fmla="*/ 34556 w 58931"/>
                  <a:gd name="connsiteY6" fmla="*/ 53644 h 80399"/>
                  <a:gd name="connsiteX7" fmla="*/ 30323 w 58931"/>
                  <a:gd name="connsiteY7" fmla="*/ 51026 h 80399"/>
                  <a:gd name="connsiteX8" fmla="*/ 24666 w 58931"/>
                  <a:gd name="connsiteY8" fmla="*/ 49011 h 80399"/>
                  <a:gd name="connsiteX9" fmla="*/ 18745 w 58931"/>
                  <a:gd name="connsiteY9" fmla="*/ 46984 h 80399"/>
                  <a:gd name="connsiteX10" fmla="*/ 10686 w 58931"/>
                  <a:gd name="connsiteY10" fmla="*/ 43281 h 80399"/>
                  <a:gd name="connsiteX11" fmla="*/ 4842 w 58931"/>
                  <a:gd name="connsiteY11" fmla="*/ 38670 h 80399"/>
                  <a:gd name="connsiteX12" fmla="*/ 1246 w 58931"/>
                  <a:gd name="connsiteY12" fmla="*/ 32612 h 80399"/>
                  <a:gd name="connsiteX13" fmla="*/ 7 w 58931"/>
                  <a:gd name="connsiteY13" fmla="*/ 24440 h 80399"/>
                  <a:gd name="connsiteX14" fmla="*/ 2814 w 58931"/>
                  <a:gd name="connsiteY14" fmla="*/ 13365 h 80399"/>
                  <a:gd name="connsiteX15" fmla="*/ 10313 w 58931"/>
                  <a:gd name="connsiteY15" fmla="*/ 5762 h 80399"/>
                  <a:gd name="connsiteX16" fmla="*/ 21037 w 58931"/>
                  <a:gd name="connsiteY16" fmla="*/ 1381 h 80399"/>
                  <a:gd name="connsiteX17" fmla="*/ 33591 w 58931"/>
                  <a:gd name="connsiteY17" fmla="*/ 0 h 80399"/>
                  <a:gd name="connsiteX18" fmla="*/ 43930 w 58931"/>
                  <a:gd name="connsiteY18" fmla="*/ 789 h 80399"/>
                  <a:gd name="connsiteX19" fmla="*/ 54270 w 58931"/>
                  <a:gd name="connsiteY19" fmla="*/ 3068 h 80399"/>
                  <a:gd name="connsiteX20" fmla="*/ 54270 w 58931"/>
                  <a:gd name="connsiteY20" fmla="*/ 21340 h 80399"/>
                  <a:gd name="connsiteX21" fmla="*/ 44643 w 58931"/>
                  <a:gd name="connsiteY21" fmla="*/ 17407 h 80399"/>
                  <a:gd name="connsiteX22" fmla="*/ 34556 w 58931"/>
                  <a:gd name="connsiteY22" fmla="*/ 16103 h 80399"/>
                  <a:gd name="connsiteX23" fmla="*/ 30170 w 58931"/>
                  <a:gd name="connsiteY23" fmla="*/ 16509 h 80399"/>
                  <a:gd name="connsiteX24" fmla="*/ 26530 w 58931"/>
                  <a:gd name="connsiteY24" fmla="*/ 17714 h 80399"/>
                  <a:gd name="connsiteX25" fmla="*/ 24052 w 58931"/>
                  <a:gd name="connsiteY25" fmla="*/ 19729 h 80399"/>
                  <a:gd name="connsiteX26" fmla="*/ 23153 w 58931"/>
                  <a:gd name="connsiteY26" fmla="*/ 22545 h 80399"/>
                  <a:gd name="connsiteX27" fmla="*/ 24501 w 58931"/>
                  <a:gd name="connsiteY27" fmla="*/ 26138 h 80399"/>
                  <a:gd name="connsiteX28" fmla="*/ 28032 w 58931"/>
                  <a:gd name="connsiteY28" fmla="*/ 28723 h 80399"/>
                  <a:gd name="connsiteX29" fmla="*/ 32867 w 58931"/>
                  <a:gd name="connsiteY29" fmla="*/ 30662 h 80399"/>
                  <a:gd name="connsiteX30" fmla="*/ 38152 w 58931"/>
                  <a:gd name="connsiteY30" fmla="*/ 32426 h 80399"/>
                  <a:gd name="connsiteX31" fmla="*/ 46693 w 58931"/>
                  <a:gd name="connsiteY31" fmla="*/ 36019 h 80399"/>
                  <a:gd name="connsiteX32" fmla="*/ 53272 w 58931"/>
                  <a:gd name="connsiteY32" fmla="*/ 40587 h 80399"/>
                  <a:gd name="connsiteX33" fmla="*/ 57471 w 58931"/>
                  <a:gd name="connsiteY33" fmla="*/ 46732 h 80399"/>
                  <a:gd name="connsiteX34" fmla="*/ 55969 w 58931"/>
                  <a:gd name="connsiteY34" fmla="*/ 66757 h 80399"/>
                  <a:gd name="connsiteX35" fmla="*/ 48097 w 58931"/>
                  <a:gd name="connsiteY35" fmla="*/ 74622 h 80399"/>
                  <a:gd name="connsiteX36" fmla="*/ 36781 w 58931"/>
                  <a:gd name="connsiteY36" fmla="*/ 79004 h 80399"/>
                  <a:gd name="connsiteX37" fmla="*/ 23482 w 58931"/>
                  <a:gd name="connsiteY37" fmla="*/ 80395 h 80399"/>
                  <a:gd name="connsiteX38" fmla="*/ 84 w 58931"/>
                  <a:gd name="connsiteY38" fmla="*/ 76561 h 8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31" h="80399">
                    <a:moveTo>
                      <a:pt x="84" y="76561"/>
                    </a:moveTo>
                    <a:lnTo>
                      <a:pt x="84" y="57391"/>
                    </a:lnTo>
                    <a:cubicBezTo>
                      <a:pt x="3735" y="59628"/>
                      <a:pt x="7649" y="61391"/>
                      <a:pt x="11739" y="62638"/>
                    </a:cubicBezTo>
                    <a:cubicBezTo>
                      <a:pt x="15291" y="63737"/>
                      <a:pt x="18986" y="64316"/>
                      <a:pt x="22703" y="64358"/>
                    </a:cubicBezTo>
                    <a:cubicBezTo>
                      <a:pt x="26080" y="64499"/>
                      <a:pt x="29446" y="63913"/>
                      <a:pt x="32571" y="62638"/>
                    </a:cubicBezTo>
                    <a:cubicBezTo>
                      <a:pt x="34764" y="61827"/>
                      <a:pt x="36222" y="59731"/>
                      <a:pt x="36211" y="57391"/>
                    </a:cubicBezTo>
                    <a:cubicBezTo>
                      <a:pt x="36233" y="55959"/>
                      <a:pt x="35630" y="54589"/>
                      <a:pt x="34556" y="53644"/>
                    </a:cubicBezTo>
                    <a:cubicBezTo>
                      <a:pt x="33295" y="52550"/>
                      <a:pt x="31869" y="51666"/>
                      <a:pt x="30323" y="51026"/>
                    </a:cubicBezTo>
                    <a:cubicBezTo>
                      <a:pt x="28481" y="50235"/>
                      <a:pt x="26595" y="49562"/>
                      <a:pt x="24666" y="49011"/>
                    </a:cubicBezTo>
                    <a:cubicBezTo>
                      <a:pt x="22615" y="48411"/>
                      <a:pt x="20642" y="47737"/>
                      <a:pt x="18745" y="46984"/>
                    </a:cubicBezTo>
                    <a:cubicBezTo>
                      <a:pt x="15971" y="45958"/>
                      <a:pt x="13274" y="44720"/>
                      <a:pt x="10686" y="43281"/>
                    </a:cubicBezTo>
                    <a:cubicBezTo>
                      <a:pt x="8504" y="42068"/>
                      <a:pt x="6531" y="40510"/>
                      <a:pt x="4842" y="38670"/>
                    </a:cubicBezTo>
                    <a:cubicBezTo>
                      <a:pt x="3252" y="36907"/>
                      <a:pt x="2035" y="34849"/>
                      <a:pt x="1246" y="32612"/>
                    </a:cubicBezTo>
                    <a:cubicBezTo>
                      <a:pt x="369" y="29978"/>
                      <a:pt x="-48" y="27215"/>
                      <a:pt x="7" y="24440"/>
                    </a:cubicBezTo>
                    <a:cubicBezTo>
                      <a:pt x="-92" y="20560"/>
                      <a:pt x="873" y="16728"/>
                      <a:pt x="2814" y="13365"/>
                    </a:cubicBezTo>
                    <a:cubicBezTo>
                      <a:pt x="4678" y="10276"/>
                      <a:pt x="7254" y="7671"/>
                      <a:pt x="10313" y="5762"/>
                    </a:cubicBezTo>
                    <a:cubicBezTo>
                      <a:pt x="13614" y="3708"/>
                      <a:pt x="17243" y="2226"/>
                      <a:pt x="21037" y="1381"/>
                    </a:cubicBezTo>
                    <a:cubicBezTo>
                      <a:pt x="25159" y="448"/>
                      <a:pt x="29369" y="-14"/>
                      <a:pt x="33591" y="0"/>
                    </a:cubicBezTo>
                    <a:cubicBezTo>
                      <a:pt x="37056" y="5"/>
                      <a:pt x="40509" y="269"/>
                      <a:pt x="43930" y="789"/>
                    </a:cubicBezTo>
                    <a:cubicBezTo>
                      <a:pt x="47428" y="1313"/>
                      <a:pt x="50882" y="2074"/>
                      <a:pt x="54270" y="3068"/>
                    </a:cubicBezTo>
                    <a:lnTo>
                      <a:pt x="54270" y="21340"/>
                    </a:lnTo>
                    <a:cubicBezTo>
                      <a:pt x="51254" y="19589"/>
                      <a:pt x="48020" y="18266"/>
                      <a:pt x="44643" y="17407"/>
                    </a:cubicBezTo>
                    <a:cubicBezTo>
                      <a:pt x="41343" y="16556"/>
                      <a:pt x="37955" y="16119"/>
                      <a:pt x="34556" y="16103"/>
                    </a:cubicBezTo>
                    <a:cubicBezTo>
                      <a:pt x="33086" y="16094"/>
                      <a:pt x="31617" y="16229"/>
                      <a:pt x="30170" y="16509"/>
                    </a:cubicBezTo>
                    <a:cubicBezTo>
                      <a:pt x="28909" y="16745"/>
                      <a:pt x="27681" y="17151"/>
                      <a:pt x="26530" y="17714"/>
                    </a:cubicBezTo>
                    <a:cubicBezTo>
                      <a:pt x="25554" y="18172"/>
                      <a:pt x="24699" y="18864"/>
                      <a:pt x="24052" y="19729"/>
                    </a:cubicBezTo>
                    <a:cubicBezTo>
                      <a:pt x="23460" y="20548"/>
                      <a:pt x="23142" y="21535"/>
                      <a:pt x="23153" y="22545"/>
                    </a:cubicBezTo>
                    <a:cubicBezTo>
                      <a:pt x="23131" y="23870"/>
                      <a:pt x="23613" y="25155"/>
                      <a:pt x="24501" y="26138"/>
                    </a:cubicBezTo>
                    <a:cubicBezTo>
                      <a:pt x="25499" y="27215"/>
                      <a:pt x="26705" y="28092"/>
                      <a:pt x="28032" y="28723"/>
                    </a:cubicBezTo>
                    <a:cubicBezTo>
                      <a:pt x="29589" y="29486"/>
                      <a:pt x="31211" y="30135"/>
                      <a:pt x="32867" y="30662"/>
                    </a:cubicBezTo>
                    <a:cubicBezTo>
                      <a:pt x="34632" y="31232"/>
                      <a:pt x="36398" y="31820"/>
                      <a:pt x="38152" y="32426"/>
                    </a:cubicBezTo>
                    <a:cubicBezTo>
                      <a:pt x="41079" y="33428"/>
                      <a:pt x="43930" y="34627"/>
                      <a:pt x="46693" y="36019"/>
                    </a:cubicBezTo>
                    <a:cubicBezTo>
                      <a:pt x="49094" y="37210"/>
                      <a:pt x="51320" y="38750"/>
                      <a:pt x="53272" y="40587"/>
                    </a:cubicBezTo>
                    <a:cubicBezTo>
                      <a:pt x="55092" y="42317"/>
                      <a:pt x="56517" y="44412"/>
                      <a:pt x="57471" y="46732"/>
                    </a:cubicBezTo>
                    <a:cubicBezTo>
                      <a:pt x="59850" y="53316"/>
                      <a:pt x="59302" y="60600"/>
                      <a:pt x="55969" y="66757"/>
                    </a:cubicBezTo>
                    <a:cubicBezTo>
                      <a:pt x="54006" y="69965"/>
                      <a:pt x="51309" y="72662"/>
                      <a:pt x="48097" y="74622"/>
                    </a:cubicBezTo>
                    <a:cubicBezTo>
                      <a:pt x="44610" y="76723"/>
                      <a:pt x="40772" y="78205"/>
                      <a:pt x="36781" y="79004"/>
                    </a:cubicBezTo>
                    <a:cubicBezTo>
                      <a:pt x="32407" y="79944"/>
                      <a:pt x="27955" y="80409"/>
                      <a:pt x="23482" y="80395"/>
                    </a:cubicBezTo>
                    <a:cubicBezTo>
                      <a:pt x="15521" y="80484"/>
                      <a:pt x="7605" y="79186"/>
                      <a:pt x="84" y="76561"/>
                    </a:cubicBezTo>
                    <a:close/>
                  </a:path>
                </a:pathLst>
              </a:custGeom>
              <a:solidFill>
                <a:srgbClr val="2F2F2F"/>
              </a:solidFill>
              <a:ln w="1095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5B76810-3273-5081-8291-25A8F14459A4}"/>
                  </a:ext>
                </a:extLst>
              </p:cNvPr>
              <p:cNvSpPr/>
              <p:nvPr/>
            </p:nvSpPr>
            <p:spPr>
              <a:xfrm>
                <a:off x="3504114" y="2245908"/>
                <a:ext cx="79900" cy="113875"/>
              </a:xfrm>
              <a:custGeom>
                <a:avLst/>
                <a:gdLst>
                  <a:gd name="connsiteX0" fmla="*/ 23990 w 79900"/>
                  <a:gd name="connsiteY0" fmla="*/ 69685 h 113875"/>
                  <a:gd name="connsiteX1" fmla="*/ 23683 w 79900"/>
                  <a:gd name="connsiteY1" fmla="*/ 69685 h 113875"/>
                  <a:gd name="connsiteX2" fmla="*/ 23683 w 79900"/>
                  <a:gd name="connsiteY2" fmla="*/ 113875 h 113875"/>
                  <a:gd name="connsiteX3" fmla="*/ 0 w 79900"/>
                  <a:gd name="connsiteY3" fmla="*/ 113875 h 113875"/>
                  <a:gd name="connsiteX4" fmla="*/ 0 w 79900"/>
                  <a:gd name="connsiteY4" fmla="*/ 1920 h 113875"/>
                  <a:gd name="connsiteX5" fmla="*/ 23683 w 79900"/>
                  <a:gd name="connsiteY5" fmla="*/ 1920 h 113875"/>
                  <a:gd name="connsiteX6" fmla="*/ 23683 w 79900"/>
                  <a:gd name="connsiteY6" fmla="*/ 13412 h 113875"/>
                  <a:gd name="connsiteX7" fmla="*/ 23990 w 79900"/>
                  <a:gd name="connsiteY7" fmla="*/ 13412 h 113875"/>
                  <a:gd name="connsiteX8" fmla="*/ 65775 w 79900"/>
                  <a:gd name="connsiteY8" fmla="*/ 5057 h 113875"/>
                  <a:gd name="connsiteX9" fmla="*/ 71685 w 79900"/>
                  <a:gd name="connsiteY9" fmla="*/ 10224 h 113875"/>
                  <a:gd name="connsiteX10" fmla="*/ 79832 w 79900"/>
                  <a:gd name="connsiteY10" fmla="*/ 38048 h 113875"/>
                  <a:gd name="connsiteX11" fmla="*/ 70336 w 79900"/>
                  <a:gd name="connsiteY11" fmla="*/ 68819 h 113875"/>
                  <a:gd name="connsiteX12" fmla="*/ 45118 w 79900"/>
                  <a:gd name="connsiteY12" fmla="*/ 80431 h 113875"/>
                  <a:gd name="connsiteX13" fmla="*/ 23990 w 79900"/>
                  <a:gd name="connsiteY13" fmla="*/ 69685 h 113875"/>
                  <a:gd name="connsiteX14" fmla="*/ 23310 w 79900"/>
                  <a:gd name="connsiteY14" fmla="*/ 38235 h 113875"/>
                  <a:gd name="connsiteX15" fmla="*/ 23310 w 79900"/>
                  <a:gd name="connsiteY15" fmla="*/ 44380 h 113875"/>
                  <a:gd name="connsiteX16" fmla="*/ 27510 w 79900"/>
                  <a:gd name="connsiteY16" fmla="*/ 57328 h 113875"/>
                  <a:gd name="connsiteX17" fmla="*/ 38529 w 79900"/>
                  <a:gd name="connsiteY17" fmla="*/ 62345 h 113875"/>
                  <a:gd name="connsiteX18" fmla="*/ 51083 w 79900"/>
                  <a:gd name="connsiteY18" fmla="*/ 56101 h 113875"/>
                  <a:gd name="connsiteX19" fmla="*/ 55546 w 79900"/>
                  <a:gd name="connsiteY19" fmla="*/ 38388 h 113875"/>
                  <a:gd name="connsiteX20" fmla="*/ 39801 w 79900"/>
                  <a:gd name="connsiteY20" fmla="*/ 18166 h 113875"/>
                  <a:gd name="connsiteX21" fmla="*/ 27926 w 79900"/>
                  <a:gd name="connsiteY21" fmla="*/ 23643 h 113875"/>
                  <a:gd name="connsiteX22" fmla="*/ 23310 w 79900"/>
                  <a:gd name="connsiteY22" fmla="*/ 38235 h 11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00" h="113875">
                    <a:moveTo>
                      <a:pt x="23990" y="69685"/>
                    </a:moveTo>
                    <a:lnTo>
                      <a:pt x="23683" y="69685"/>
                    </a:lnTo>
                    <a:lnTo>
                      <a:pt x="23683" y="113875"/>
                    </a:lnTo>
                    <a:lnTo>
                      <a:pt x="0" y="113875"/>
                    </a:lnTo>
                    <a:lnTo>
                      <a:pt x="0" y="1920"/>
                    </a:lnTo>
                    <a:lnTo>
                      <a:pt x="23683" y="1920"/>
                    </a:lnTo>
                    <a:lnTo>
                      <a:pt x="23683" y="13412"/>
                    </a:lnTo>
                    <a:lnTo>
                      <a:pt x="23990" y="13412"/>
                    </a:lnTo>
                    <a:cubicBezTo>
                      <a:pt x="33222" y="-423"/>
                      <a:pt x="51927" y="-4164"/>
                      <a:pt x="65775" y="5057"/>
                    </a:cubicBezTo>
                    <a:cubicBezTo>
                      <a:pt x="67957" y="6514"/>
                      <a:pt x="69953" y="8251"/>
                      <a:pt x="71685" y="10224"/>
                    </a:cubicBezTo>
                    <a:cubicBezTo>
                      <a:pt x="77507" y="18293"/>
                      <a:pt x="80391" y="28115"/>
                      <a:pt x="79832" y="38048"/>
                    </a:cubicBezTo>
                    <a:cubicBezTo>
                      <a:pt x="80380" y="49101"/>
                      <a:pt x="77025" y="59996"/>
                      <a:pt x="70336" y="68819"/>
                    </a:cubicBezTo>
                    <a:cubicBezTo>
                      <a:pt x="64251" y="76462"/>
                      <a:pt x="54888" y="80771"/>
                      <a:pt x="45118" y="80431"/>
                    </a:cubicBezTo>
                    <a:cubicBezTo>
                      <a:pt x="36665" y="80842"/>
                      <a:pt x="28628" y="76754"/>
                      <a:pt x="23990" y="69685"/>
                    </a:cubicBezTo>
                    <a:close/>
                    <a:moveTo>
                      <a:pt x="23310" y="38235"/>
                    </a:moveTo>
                    <a:lnTo>
                      <a:pt x="23310" y="44380"/>
                    </a:lnTo>
                    <a:cubicBezTo>
                      <a:pt x="23113" y="49060"/>
                      <a:pt x="24604" y="53656"/>
                      <a:pt x="27510" y="57328"/>
                    </a:cubicBezTo>
                    <a:cubicBezTo>
                      <a:pt x="30196" y="60625"/>
                      <a:pt x="34275" y="62481"/>
                      <a:pt x="38529" y="62345"/>
                    </a:cubicBezTo>
                    <a:cubicBezTo>
                      <a:pt x="43507" y="62553"/>
                      <a:pt x="48243" y="60196"/>
                      <a:pt x="51083" y="56101"/>
                    </a:cubicBezTo>
                    <a:cubicBezTo>
                      <a:pt x="54361" y="50798"/>
                      <a:pt x="55918" y="44611"/>
                      <a:pt x="55546" y="38388"/>
                    </a:cubicBezTo>
                    <a:cubicBezTo>
                      <a:pt x="55546" y="24900"/>
                      <a:pt x="50294" y="18158"/>
                      <a:pt x="39801" y="18166"/>
                    </a:cubicBezTo>
                    <a:cubicBezTo>
                      <a:pt x="35207" y="18045"/>
                      <a:pt x="30821" y="20071"/>
                      <a:pt x="27926" y="23643"/>
                    </a:cubicBezTo>
                    <a:cubicBezTo>
                      <a:pt x="24681" y="27795"/>
                      <a:pt x="23047" y="32974"/>
                      <a:pt x="23310" y="38235"/>
                    </a:cubicBezTo>
                    <a:close/>
                  </a:path>
                </a:pathLst>
              </a:custGeom>
              <a:solidFill>
                <a:srgbClr val="2F2F2F"/>
              </a:solidFill>
              <a:ln w="1095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D8BCFB49-0AFC-7F86-F267-16D3A3EFE2B1}"/>
                  </a:ext>
                </a:extLst>
              </p:cNvPr>
              <p:cNvSpPr/>
              <p:nvPr/>
            </p:nvSpPr>
            <p:spPr>
              <a:xfrm>
                <a:off x="3595188" y="2245889"/>
                <a:ext cx="83162" cy="80558"/>
              </a:xfrm>
              <a:custGeom>
                <a:avLst/>
                <a:gdLst>
                  <a:gd name="connsiteX0" fmla="*/ 41200 w 83162"/>
                  <a:gd name="connsiteY0" fmla="*/ 80494 h 80558"/>
                  <a:gd name="connsiteX1" fmla="*/ 11026 w 83162"/>
                  <a:gd name="connsiteY1" fmla="*/ 69747 h 80558"/>
                  <a:gd name="connsiteX2" fmla="*/ 62 w 83162"/>
                  <a:gd name="connsiteY2" fmla="*/ 40576 h 80558"/>
                  <a:gd name="connsiteX3" fmla="*/ 11454 w 83162"/>
                  <a:gd name="connsiteY3" fmla="*/ 10812 h 80558"/>
                  <a:gd name="connsiteX4" fmla="*/ 42264 w 83162"/>
                  <a:gd name="connsiteY4" fmla="*/ 66 h 80558"/>
                  <a:gd name="connsiteX5" fmla="*/ 72240 w 83162"/>
                  <a:gd name="connsiteY5" fmla="*/ 10812 h 80558"/>
                  <a:gd name="connsiteX6" fmla="*/ 83106 w 83162"/>
                  <a:gd name="connsiteY6" fmla="*/ 39228 h 80558"/>
                  <a:gd name="connsiteX7" fmla="*/ 71900 w 83162"/>
                  <a:gd name="connsiteY7" fmla="*/ 69408 h 80558"/>
                  <a:gd name="connsiteX8" fmla="*/ 41200 w 83162"/>
                  <a:gd name="connsiteY8" fmla="*/ 80494 h 80558"/>
                  <a:gd name="connsiteX9" fmla="*/ 41803 w 83162"/>
                  <a:gd name="connsiteY9" fmla="*/ 18185 h 80558"/>
                  <a:gd name="connsiteX10" fmla="*/ 28756 w 83162"/>
                  <a:gd name="connsiteY10" fmla="*/ 23958 h 80558"/>
                  <a:gd name="connsiteX11" fmla="*/ 24107 w 83162"/>
                  <a:gd name="connsiteY11" fmla="*/ 40280 h 80558"/>
                  <a:gd name="connsiteX12" fmla="*/ 41946 w 83162"/>
                  <a:gd name="connsiteY12" fmla="*/ 62364 h 80558"/>
                  <a:gd name="connsiteX13" fmla="*/ 58962 w 83162"/>
                  <a:gd name="connsiteY13" fmla="*/ 39677 h 80558"/>
                  <a:gd name="connsiteX14" fmla="*/ 41803 w 83162"/>
                  <a:gd name="connsiteY14" fmla="*/ 18185 h 8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162" h="80558">
                    <a:moveTo>
                      <a:pt x="41200" y="80494"/>
                    </a:moveTo>
                    <a:cubicBezTo>
                      <a:pt x="30104" y="81117"/>
                      <a:pt x="19227" y="77243"/>
                      <a:pt x="11026" y="69747"/>
                    </a:cubicBezTo>
                    <a:cubicBezTo>
                      <a:pt x="3472" y="61969"/>
                      <a:pt x="-497" y="51400"/>
                      <a:pt x="62" y="40576"/>
                    </a:cubicBezTo>
                    <a:cubicBezTo>
                      <a:pt x="-563" y="29485"/>
                      <a:pt x="3581" y="18656"/>
                      <a:pt x="11454" y="10812"/>
                    </a:cubicBezTo>
                    <a:cubicBezTo>
                      <a:pt x="19918" y="3328"/>
                      <a:pt x="30981" y="-532"/>
                      <a:pt x="42264" y="66"/>
                    </a:cubicBezTo>
                    <a:cubicBezTo>
                      <a:pt x="53305" y="-563"/>
                      <a:pt x="64116" y="3316"/>
                      <a:pt x="72240" y="10812"/>
                    </a:cubicBezTo>
                    <a:cubicBezTo>
                      <a:pt x="79641" y="18374"/>
                      <a:pt x="83578" y="28663"/>
                      <a:pt x="83106" y="39228"/>
                    </a:cubicBezTo>
                    <a:cubicBezTo>
                      <a:pt x="83698" y="50402"/>
                      <a:pt x="79641" y="61325"/>
                      <a:pt x="71900" y="69408"/>
                    </a:cubicBezTo>
                    <a:cubicBezTo>
                      <a:pt x="63600" y="77113"/>
                      <a:pt x="52515" y="81115"/>
                      <a:pt x="41200" y="80494"/>
                    </a:cubicBezTo>
                    <a:close/>
                    <a:moveTo>
                      <a:pt x="41803" y="18185"/>
                    </a:moveTo>
                    <a:cubicBezTo>
                      <a:pt x="36781" y="17925"/>
                      <a:pt x="31935" y="20069"/>
                      <a:pt x="28756" y="23958"/>
                    </a:cubicBezTo>
                    <a:cubicBezTo>
                      <a:pt x="25379" y="28704"/>
                      <a:pt x="23734" y="34468"/>
                      <a:pt x="24107" y="40280"/>
                    </a:cubicBezTo>
                    <a:cubicBezTo>
                      <a:pt x="24107" y="55003"/>
                      <a:pt x="30049" y="62364"/>
                      <a:pt x="41946" y="62364"/>
                    </a:cubicBezTo>
                    <a:cubicBezTo>
                      <a:pt x="53283" y="62364"/>
                      <a:pt x="58951" y="54802"/>
                      <a:pt x="58962" y="39677"/>
                    </a:cubicBezTo>
                    <a:cubicBezTo>
                      <a:pt x="58962" y="25349"/>
                      <a:pt x="53239" y="18185"/>
                      <a:pt x="41803" y="18185"/>
                    </a:cubicBezTo>
                    <a:close/>
                  </a:path>
                </a:pathLst>
              </a:custGeom>
              <a:solidFill>
                <a:srgbClr val="2F2F2F"/>
              </a:solidFill>
              <a:ln w="1095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3131D02-9A38-6722-ABCA-B2311B032AAC}"/>
                  </a:ext>
                </a:extLst>
              </p:cNvPr>
              <p:cNvSpPr/>
              <p:nvPr/>
            </p:nvSpPr>
            <p:spPr>
              <a:xfrm>
                <a:off x="3693425" y="2245940"/>
                <a:ext cx="74130" cy="78569"/>
              </a:xfrm>
              <a:custGeom>
                <a:avLst/>
                <a:gdLst>
                  <a:gd name="connsiteX0" fmla="*/ 74119 w 74130"/>
                  <a:gd name="connsiteY0" fmla="*/ 78569 h 78569"/>
                  <a:gd name="connsiteX1" fmla="*/ 50513 w 74130"/>
                  <a:gd name="connsiteY1" fmla="*/ 78569 h 78569"/>
                  <a:gd name="connsiteX2" fmla="*/ 50513 w 74130"/>
                  <a:gd name="connsiteY2" fmla="*/ 35956 h 78569"/>
                  <a:gd name="connsiteX3" fmla="*/ 37772 w 74130"/>
                  <a:gd name="connsiteY3" fmla="*/ 18134 h 78569"/>
                  <a:gd name="connsiteX4" fmla="*/ 27652 w 74130"/>
                  <a:gd name="connsiteY4" fmla="*/ 22855 h 78569"/>
                  <a:gd name="connsiteX5" fmla="*/ 23683 w 74130"/>
                  <a:gd name="connsiteY5" fmla="*/ 34839 h 78569"/>
                  <a:gd name="connsiteX6" fmla="*/ 23683 w 74130"/>
                  <a:gd name="connsiteY6" fmla="*/ 78569 h 78569"/>
                  <a:gd name="connsiteX7" fmla="*/ 0 w 74130"/>
                  <a:gd name="connsiteY7" fmla="*/ 78569 h 78569"/>
                  <a:gd name="connsiteX8" fmla="*/ 0 w 74130"/>
                  <a:gd name="connsiteY8" fmla="*/ 1888 h 78569"/>
                  <a:gd name="connsiteX9" fmla="*/ 23683 w 74130"/>
                  <a:gd name="connsiteY9" fmla="*/ 1888 h 78569"/>
                  <a:gd name="connsiteX10" fmla="*/ 23683 w 74130"/>
                  <a:gd name="connsiteY10" fmla="*/ 14015 h 78569"/>
                  <a:gd name="connsiteX11" fmla="*/ 23979 w 74130"/>
                  <a:gd name="connsiteY11" fmla="*/ 14015 h 78569"/>
                  <a:gd name="connsiteX12" fmla="*/ 48649 w 74130"/>
                  <a:gd name="connsiteY12" fmla="*/ 15 h 78569"/>
                  <a:gd name="connsiteX13" fmla="*/ 74130 w 74130"/>
                  <a:gd name="connsiteY13" fmla="*/ 31618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30" h="78569">
                    <a:moveTo>
                      <a:pt x="74119" y="78569"/>
                    </a:moveTo>
                    <a:lnTo>
                      <a:pt x="50513" y="78569"/>
                    </a:lnTo>
                    <a:lnTo>
                      <a:pt x="50513" y="35956"/>
                    </a:lnTo>
                    <a:cubicBezTo>
                      <a:pt x="50513" y="24082"/>
                      <a:pt x="46270" y="18141"/>
                      <a:pt x="37772" y="18134"/>
                    </a:cubicBezTo>
                    <a:cubicBezTo>
                      <a:pt x="33847" y="18059"/>
                      <a:pt x="30108" y="19802"/>
                      <a:pt x="27652" y="22855"/>
                    </a:cubicBezTo>
                    <a:cubicBezTo>
                      <a:pt x="24922" y="26240"/>
                      <a:pt x="23518" y="30497"/>
                      <a:pt x="23683" y="34839"/>
                    </a:cubicBezTo>
                    <a:lnTo>
                      <a:pt x="23683" y="78569"/>
                    </a:lnTo>
                    <a:lnTo>
                      <a:pt x="0" y="78569"/>
                    </a:lnTo>
                    <a:lnTo>
                      <a:pt x="0" y="1888"/>
                    </a:lnTo>
                    <a:lnTo>
                      <a:pt x="23683" y="1888"/>
                    </a:lnTo>
                    <a:lnTo>
                      <a:pt x="23683" y="14015"/>
                    </a:lnTo>
                    <a:lnTo>
                      <a:pt x="23979" y="14015"/>
                    </a:lnTo>
                    <a:cubicBezTo>
                      <a:pt x="28913" y="5087"/>
                      <a:pt x="38441" y="-321"/>
                      <a:pt x="48649" y="15"/>
                    </a:cubicBezTo>
                    <a:cubicBezTo>
                      <a:pt x="65633" y="15"/>
                      <a:pt x="74130" y="10550"/>
                      <a:pt x="74130" y="31618"/>
                    </a:cubicBezTo>
                    <a:close/>
                  </a:path>
                </a:pathLst>
              </a:custGeom>
              <a:solidFill>
                <a:srgbClr val="2F2F2F"/>
              </a:solidFill>
              <a:ln w="1095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C4E50C5C-6671-B051-4BA4-A01E7A2C65C6}"/>
                  </a:ext>
                </a:extLst>
              </p:cNvPr>
              <p:cNvSpPr/>
              <p:nvPr/>
            </p:nvSpPr>
            <p:spPr>
              <a:xfrm>
                <a:off x="3782535" y="2245922"/>
                <a:ext cx="58951" cy="80399"/>
              </a:xfrm>
              <a:custGeom>
                <a:avLst/>
                <a:gdLst>
                  <a:gd name="connsiteX0" fmla="*/ 85 w 58951"/>
                  <a:gd name="connsiteY0" fmla="*/ 76561 h 80399"/>
                  <a:gd name="connsiteX1" fmla="*/ 85 w 58951"/>
                  <a:gd name="connsiteY1" fmla="*/ 57391 h 80399"/>
                  <a:gd name="connsiteX2" fmla="*/ 11729 w 58951"/>
                  <a:gd name="connsiteY2" fmla="*/ 62638 h 80399"/>
                  <a:gd name="connsiteX3" fmla="*/ 22694 w 58951"/>
                  <a:gd name="connsiteY3" fmla="*/ 64358 h 80399"/>
                  <a:gd name="connsiteX4" fmla="*/ 32562 w 58951"/>
                  <a:gd name="connsiteY4" fmla="*/ 62638 h 80399"/>
                  <a:gd name="connsiteX5" fmla="*/ 36202 w 58951"/>
                  <a:gd name="connsiteY5" fmla="*/ 57391 h 80399"/>
                  <a:gd name="connsiteX6" fmla="*/ 34557 w 58951"/>
                  <a:gd name="connsiteY6" fmla="*/ 53644 h 80399"/>
                  <a:gd name="connsiteX7" fmla="*/ 30314 w 58951"/>
                  <a:gd name="connsiteY7" fmla="*/ 51026 h 80399"/>
                  <a:gd name="connsiteX8" fmla="*/ 24667 w 58951"/>
                  <a:gd name="connsiteY8" fmla="*/ 49011 h 80399"/>
                  <a:gd name="connsiteX9" fmla="*/ 18746 w 58951"/>
                  <a:gd name="connsiteY9" fmla="*/ 46984 h 80399"/>
                  <a:gd name="connsiteX10" fmla="*/ 10677 w 58951"/>
                  <a:gd name="connsiteY10" fmla="*/ 43281 h 80399"/>
                  <a:gd name="connsiteX11" fmla="*/ 4833 w 58951"/>
                  <a:gd name="connsiteY11" fmla="*/ 38670 h 80399"/>
                  <a:gd name="connsiteX12" fmla="*/ 1236 w 58951"/>
                  <a:gd name="connsiteY12" fmla="*/ 32612 h 80399"/>
                  <a:gd name="connsiteX13" fmla="*/ 8 w 58951"/>
                  <a:gd name="connsiteY13" fmla="*/ 24440 h 80399"/>
                  <a:gd name="connsiteX14" fmla="*/ 2815 w 58951"/>
                  <a:gd name="connsiteY14" fmla="*/ 13365 h 80399"/>
                  <a:gd name="connsiteX15" fmla="*/ 10304 w 58951"/>
                  <a:gd name="connsiteY15" fmla="*/ 5762 h 80399"/>
                  <a:gd name="connsiteX16" fmla="*/ 21027 w 58951"/>
                  <a:gd name="connsiteY16" fmla="*/ 1381 h 80399"/>
                  <a:gd name="connsiteX17" fmla="*/ 33581 w 58951"/>
                  <a:gd name="connsiteY17" fmla="*/ 0 h 80399"/>
                  <a:gd name="connsiteX18" fmla="*/ 43932 w 58951"/>
                  <a:gd name="connsiteY18" fmla="*/ 789 h 80399"/>
                  <a:gd name="connsiteX19" fmla="*/ 54271 w 58951"/>
                  <a:gd name="connsiteY19" fmla="*/ 3068 h 80399"/>
                  <a:gd name="connsiteX20" fmla="*/ 54271 w 58951"/>
                  <a:gd name="connsiteY20" fmla="*/ 21340 h 80399"/>
                  <a:gd name="connsiteX21" fmla="*/ 44633 w 58951"/>
                  <a:gd name="connsiteY21" fmla="*/ 17407 h 80399"/>
                  <a:gd name="connsiteX22" fmla="*/ 34557 w 58951"/>
                  <a:gd name="connsiteY22" fmla="*/ 16103 h 80399"/>
                  <a:gd name="connsiteX23" fmla="*/ 30171 w 58951"/>
                  <a:gd name="connsiteY23" fmla="*/ 16509 h 80399"/>
                  <a:gd name="connsiteX24" fmla="*/ 26542 w 58951"/>
                  <a:gd name="connsiteY24" fmla="*/ 17714 h 80399"/>
                  <a:gd name="connsiteX25" fmla="*/ 24064 w 58951"/>
                  <a:gd name="connsiteY25" fmla="*/ 19729 h 80399"/>
                  <a:gd name="connsiteX26" fmla="*/ 23165 w 58951"/>
                  <a:gd name="connsiteY26" fmla="*/ 22545 h 80399"/>
                  <a:gd name="connsiteX27" fmla="*/ 24514 w 58951"/>
                  <a:gd name="connsiteY27" fmla="*/ 26138 h 80399"/>
                  <a:gd name="connsiteX28" fmla="*/ 28033 w 58951"/>
                  <a:gd name="connsiteY28" fmla="*/ 28723 h 80399"/>
                  <a:gd name="connsiteX29" fmla="*/ 32869 w 58951"/>
                  <a:gd name="connsiteY29" fmla="*/ 30662 h 80399"/>
                  <a:gd name="connsiteX30" fmla="*/ 38153 w 58951"/>
                  <a:gd name="connsiteY30" fmla="*/ 32426 h 80399"/>
                  <a:gd name="connsiteX31" fmla="*/ 46706 w 58951"/>
                  <a:gd name="connsiteY31" fmla="*/ 36019 h 80399"/>
                  <a:gd name="connsiteX32" fmla="*/ 53284 w 58951"/>
                  <a:gd name="connsiteY32" fmla="*/ 40587 h 80399"/>
                  <a:gd name="connsiteX33" fmla="*/ 57484 w 58951"/>
                  <a:gd name="connsiteY33" fmla="*/ 46732 h 80399"/>
                  <a:gd name="connsiteX34" fmla="*/ 55982 w 58951"/>
                  <a:gd name="connsiteY34" fmla="*/ 66757 h 80399"/>
                  <a:gd name="connsiteX35" fmla="*/ 48109 w 58951"/>
                  <a:gd name="connsiteY35" fmla="*/ 74622 h 80399"/>
                  <a:gd name="connsiteX36" fmla="*/ 36794 w 58951"/>
                  <a:gd name="connsiteY36" fmla="*/ 79004 h 80399"/>
                  <a:gd name="connsiteX37" fmla="*/ 23494 w 58951"/>
                  <a:gd name="connsiteY37" fmla="*/ 80395 h 80399"/>
                  <a:gd name="connsiteX38" fmla="*/ 85 w 58951"/>
                  <a:gd name="connsiteY38" fmla="*/ 76561 h 8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51" h="80399">
                    <a:moveTo>
                      <a:pt x="85" y="76561"/>
                    </a:moveTo>
                    <a:lnTo>
                      <a:pt x="85" y="57391"/>
                    </a:lnTo>
                    <a:cubicBezTo>
                      <a:pt x="3725" y="59628"/>
                      <a:pt x="7639" y="61391"/>
                      <a:pt x="11729" y="62638"/>
                    </a:cubicBezTo>
                    <a:cubicBezTo>
                      <a:pt x="15282" y="63734"/>
                      <a:pt x="18977" y="64314"/>
                      <a:pt x="22694" y="64358"/>
                    </a:cubicBezTo>
                    <a:cubicBezTo>
                      <a:pt x="26071" y="64501"/>
                      <a:pt x="29437" y="63915"/>
                      <a:pt x="32562" y="62638"/>
                    </a:cubicBezTo>
                    <a:cubicBezTo>
                      <a:pt x="34765" y="61830"/>
                      <a:pt x="36213" y="59732"/>
                      <a:pt x="36202" y="57391"/>
                    </a:cubicBezTo>
                    <a:cubicBezTo>
                      <a:pt x="36224" y="55961"/>
                      <a:pt x="35632" y="54593"/>
                      <a:pt x="34557" y="53644"/>
                    </a:cubicBezTo>
                    <a:cubicBezTo>
                      <a:pt x="33296" y="52548"/>
                      <a:pt x="31860" y="51663"/>
                      <a:pt x="30314" y="51026"/>
                    </a:cubicBezTo>
                    <a:cubicBezTo>
                      <a:pt x="28472" y="50236"/>
                      <a:pt x="26586" y="49564"/>
                      <a:pt x="24667" y="49011"/>
                    </a:cubicBezTo>
                    <a:cubicBezTo>
                      <a:pt x="22606" y="48408"/>
                      <a:pt x="20643" y="47729"/>
                      <a:pt x="18746" y="46984"/>
                    </a:cubicBezTo>
                    <a:cubicBezTo>
                      <a:pt x="15961" y="45960"/>
                      <a:pt x="13264" y="44721"/>
                      <a:pt x="10677" y="43281"/>
                    </a:cubicBezTo>
                    <a:cubicBezTo>
                      <a:pt x="8495" y="42068"/>
                      <a:pt x="6521" y="40510"/>
                      <a:pt x="4833" y="38670"/>
                    </a:cubicBezTo>
                    <a:cubicBezTo>
                      <a:pt x="3254" y="36905"/>
                      <a:pt x="2026" y="34846"/>
                      <a:pt x="1236" y="32612"/>
                    </a:cubicBezTo>
                    <a:cubicBezTo>
                      <a:pt x="359" y="29978"/>
                      <a:pt x="-58" y="27213"/>
                      <a:pt x="8" y="24440"/>
                    </a:cubicBezTo>
                    <a:cubicBezTo>
                      <a:pt x="-101" y="20560"/>
                      <a:pt x="875" y="16726"/>
                      <a:pt x="2815" y="13365"/>
                    </a:cubicBezTo>
                    <a:cubicBezTo>
                      <a:pt x="4679" y="10277"/>
                      <a:pt x="7245" y="7672"/>
                      <a:pt x="10304" y="5762"/>
                    </a:cubicBezTo>
                    <a:cubicBezTo>
                      <a:pt x="13604" y="3709"/>
                      <a:pt x="17233" y="2228"/>
                      <a:pt x="21027" y="1381"/>
                    </a:cubicBezTo>
                    <a:cubicBezTo>
                      <a:pt x="25150" y="451"/>
                      <a:pt x="29360" y="-13"/>
                      <a:pt x="33581" y="0"/>
                    </a:cubicBezTo>
                    <a:cubicBezTo>
                      <a:pt x="37046" y="6"/>
                      <a:pt x="40511" y="270"/>
                      <a:pt x="43932" y="789"/>
                    </a:cubicBezTo>
                    <a:cubicBezTo>
                      <a:pt x="47429" y="1315"/>
                      <a:pt x="50883" y="2076"/>
                      <a:pt x="54271" y="3068"/>
                    </a:cubicBezTo>
                    <a:lnTo>
                      <a:pt x="54271" y="21340"/>
                    </a:lnTo>
                    <a:cubicBezTo>
                      <a:pt x="51256" y="19588"/>
                      <a:pt x="48010" y="18264"/>
                      <a:pt x="44633" y="17407"/>
                    </a:cubicBezTo>
                    <a:cubicBezTo>
                      <a:pt x="41344" y="16556"/>
                      <a:pt x="37956" y="16118"/>
                      <a:pt x="34557" y="16103"/>
                    </a:cubicBezTo>
                    <a:cubicBezTo>
                      <a:pt x="33088" y="16095"/>
                      <a:pt x="31619" y="16230"/>
                      <a:pt x="30171" y="16509"/>
                    </a:cubicBezTo>
                    <a:cubicBezTo>
                      <a:pt x="28910" y="16745"/>
                      <a:pt x="27693" y="17151"/>
                      <a:pt x="26542" y="17714"/>
                    </a:cubicBezTo>
                    <a:cubicBezTo>
                      <a:pt x="25566" y="18172"/>
                      <a:pt x="24711" y="18864"/>
                      <a:pt x="24064" y="19729"/>
                    </a:cubicBezTo>
                    <a:cubicBezTo>
                      <a:pt x="23461" y="20545"/>
                      <a:pt x="23154" y="21533"/>
                      <a:pt x="23165" y="22545"/>
                    </a:cubicBezTo>
                    <a:cubicBezTo>
                      <a:pt x="23143" y="23870"/>
                      <a:pt x="23626" y="25155"/>
                      <a:pt x="24514" y="26138"/>
                    </a:cubicBezTo>
                    <a:cubicBezTo>
                      <a:pt x="25511" y="27212"/>
                      <a:pt x="26707" y="28089"/>
                      <a:pt x="28033" y="28723"/>
                    </a:cubicBezTo>
                    <a:cubicBezTo>
                      <a:pt x="29601" y="29484"/>
                      <a:pt x="31213" y="30133"/>
                      <a:pt x="32869" y="30662"/>
                    </a:cubicBezTo>
                    <a:cubicBezTo>
                      <a:pt x="34645" y="31231"/>
                      <a:pt x="36399" y="31823"/>
                      <a:pt x="38153" y="32426"/>
                    </a:cubicBezTo>
                    <a:cubicBezTo>
                      <a:pt x="41081" y="33428"/>
                      <a:pt x="43943" y="34627"/>
                      <a:pt x="46706" y="36019"/>
                    </a:cubicBezTo>
                    <a:cubicBezTo>
                      <a:pt x="49107" y="37209"/>
                      <a:pt x="51333" y="38748"/>
                      <a:pt x="53284" y="40587"/>
                    </a:cubicBezTo>
                    <a:cubicBezTo>
                      <a:pt x="55104" y="42317"/>
                      <a:pt x="56530" y="44412"/>
                      <a:pt x="57484" y="46732"/>
                    </a:cubicBezTo>
                    <a:cubicBezTo>
                      <a:pt x="59874" y="53315"/>
                      <a:pt x="59326" y="60605"/>
                      <a:pt x="55982" y="66757"/>
                    </a:cubicBezTo>
                    <a:cubicBezTo>
                      <a:pt x="54019" y="69969"/>
                      <a:pt x="51322" y="72665"/>
                      <a:pt x="48109" y="74622"/>
                    </a:cubicBezTo>
                    <a:cubicBezTo>
                      <a:pt x="44622" y="76724"/>
                      <a:pt x="40796" y="78206"/>
                      <a:pt x="36794" y="79004"/>
                    </a:cubicBezTo>
                    <a:cubicBezTo>
                      <a:pt x="32419" y="79944"/>
                      <a:pt x="27967" y="80410"/>
                      <a:pt x="23494" y="80395"/>
                    </a:cubicBezTo>
                    <a:cubicBezTo>
                      <a:pt x="15523" y="80486"/>
                      <a:pt x="7607" y="79189"/>
                      <a:pt x="85" y="76561"/>
                    </a:cubicBezTo>
                    <a:close/>
                  </a:path>
                </a:pathLst>
              </a:custGeom>
              <a:solidFill>
                <a:srgbClr val="2F2F2F"/>
              </a:solidFill>
              <a:ln w="1095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04C20793-357F-2431-7573-0054FC2DC58B}"/>
                  </a:ext>
                </a:extLst>
              </p:cNvPr>
              <p:cNvSpPr/>
              <p:nvPr/>
            </p:nvSpPr>
            <p:spPr>
              <a:xfrm>
                <a:off x="3853818" y="2211328"/>
                <a:ext cx="27288" cy="113181"/>
              </a:xfrm>
              <a:custGeom>
                <a:avLst/>
                <a:gdLst>
                  <a:gd name="connsiteX0" fmla="*/ 13644 w 27288"/>
                  <a:gd name="connsiteY0" fmla="*/ 24362 h 113181"/>
                  <a:gd name="connsiteX1" fmla="*/ 3831 w 27288"/>
                  <a:gd name="connsiteY1" fmla="*/ 20813 h 113181"/>
                  <a:gd name="connsiteX2" fmla="*/ 5 w 27288"/>
                  <a:gd name="connsiteY2" fmla="*/ 12050 h 113181"/>
                  <a:gd name="connsiteX3" fmla="*/ 3831 w 27288"/>
                  <a:gd name="connsiteY3" fmla="*/ 3363 h 113181"/>
                  <a:gd name="connsiteX4" fmla="*/ 23502 w 27288"/>
                  <a:gd name="connsiteY4" fmla="*/ 3363 h 113181"/>
                  <a:gd name="connsiteX5" fmla="*/ 27284 w 27288"/>
                  <a:gd name="connsiteY5" fmla="*/ 12050 h 113181"/>
                  <a:gd name="connsiteX6" fmla="*/ 23502 w 27288"/>
                  <a:gd name="connsiteY6" fmla="*/ 20890 h 113181"/>
                  <a:gd name="connsiteX7" fmla="*/ 13644 w 27288"/>
                  <a:gd name="connsiteY7" fmla="*/ 24362 h 113181"/>
                  <a:gd name="connsiteX8" fmla="*/ 25333 w 27288"/>
                  <a:gd name="connsiteY8" fmla="*/ 113181 h 113181"/>
                  <a:gd name="connsiteX9" fmla="*/ 1649 w 27288"/>
                  <a:gd name="connsiteY9" fmla="*/ 113181 h 113181"/>
                  <a:gd name="connsiteX10" fmla="*/ 1649 w 27288"/>
                  <a:gd name="connsiteY10" fmla="*/ 36500 h 113181"/>
                  <a:gd name="connsiteX11" fmla="*/ 25333 w 27288"/>
                  <a:gd name="connsiteY11" fmla="*/ 36500 h 11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8" h="113181">
                    <a:moveTo>
                      <a:pt x="13644" y="24362"/>
                    </a:moveTo>
                    <a:cubicBezTo>
                      <a:pt x="10037" y="24505"/>
                      <a:pt x="6518" y="23231"/>
                      <a:pt x="3831" y="20813"/>
                    </a:cubicBezTo>
                    <a:cubicBezTo>
                      <a:pt x="1342" y="18588"/>
                      <a:pt x="-61" y="15389"/>
                      <a:pt x="5" y="12050"/>
                    </a:cubicBezTo>
                    <a:cubicBezTo>
                      <a:pt x="-94" y="8726"/>
                      <a:pt x="1310" y="5535"/>
                      <a:pt x="3831" y="3363"/>
                    </a:cubicBezTo>
                    <a:cubicBezTo>
                      <a:pt x="9620" y="-1121"/>
                      <a:pt x="17712" y="-1121"/>
                      <a:pt x="23502" y="3363"/>
                    </a:cubicBezTo>
                    <a:cubicBezTo>
                      <a:pt x="25990" y="5550"/>
                      <a:pt x="27383" y="8735"/>
                      <a:pt x="27284" y="12050"/>
                    </a:cubicBezTo>
                    <a:cubicBezTo>
                      <a:pt x="27383" y="15408"/>
                      <a:pt x="26001" y="18642"/>
                      <a:pt x="23502" y="20890"/>
                    </a:cubicBezTo>
                    <a:cubicBezTo>
                      <a:pt x="20782" y="23266"/>
                      <a:pt x="17252" y="24509"/>
                      <a:pt x="13644" y="24362"/>
                    </a:cubicBezTo>
                    <a:close/>
                    <a:moveTo>
                      <a:pt x="25333" y="113181"/>
                    </a:moveTo>
                    <a:lnTo>
                      <a:pt x="1649" y="113181"/>
                    </a:lnTo>
                    <a:lnTo>
                      <a:pt x="1649" y="36500"/>
                    </a:lnTo>
                    <a:lnTo>
                      <a:pt x="25333" y="36500"/>
                    </a:lnTo>
                    <a:close/>
                  </a:path>
                </a:pathLst>
              </a:custGeom>
              <a:solidFill>
                <a:srgbClr val="2F2F2F"/>
              </a:solidFill>
              <a:ln w="1095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704A227-0961-69D0-3AB8-53DCEF329433}"/>
                  </a:ext>
                </a:extLst>
              </p:cNvPr>
              <p:cNvSpPr/>
              <p:nvPr/>
            </p:nvSpPr>
            <p:spPr>
              <a:xfrm>
                <a:off x="3898679" y="2210988"/>
                <a:ext cx="79963" cy="115433"/>
              </a:xfrm>
              <a:custGeom>
                <a:avLst/>
                <a:gdLst>
                  <a:gd name="connsiteX0" fmla="*/ 23979 w 79963"/>
                  <a:gd name="connsiteY0" fmla="*/ 104604 h 115433"/>
                  <a:gd name="connsiteX1" fmla="*/ 23683 w 79963"/>
                  <a:gd name="connsiteY1" fmla="*/ 104604 h 115433"/>
                  <a:gd name="connsiteX2" fmla="*/ 23683 w 79963"/>
                  <a:gd name="connsiteY2" fmla="*/ 113521 h 115433"/>
                  <a:gd name="connsiteX3" fmla="*/ 0 w 79963"/>
                  <a:gd name="connsiteY3" fmla="*/ 113521 h 115433"/>
                  <a:gd name="connsiteX4" fmla="*/ 0 w 79963"/>
                  <a:gd name="connsiteY4" fmla="*/ 0 h 115433"/>
                  <a:gd name="connsiteX5" fmla="*/ 23683 w 79963"/>
                  <a:gd name="connsiteY5" fmla="*/ 0 h 115433"/>
                  <a:gd name="connsiteX6" fmla="*/ 23683 w 79963"/>
                  <a:gd name="connsiteY6" fmla="*/ 48331 h 115433"/>
                  <a:gd name="connsiteX7" fmla="*/ 23979 w 79963"/>
                  <a:gd name="connsiteY7" fmla="*/ 48331 h 115433"/>
                  <a:gd name="connsiteX8" fmla="*/ 48945 w 79963"/>
                  <a:gd name="connsiteY8" fmla="*/ 34923 h 115433"/>
                  <a:gd name="connsiteX9" fmla="*/ 71795 w 79963"/>
                  <a:gd name="connsiteY9" fmla="*/ 45111 h 115433"/>
                  <a:gd name="connsiteX10" fmla="*/ 79897 w 79963"/>
                  <a:gd name="connsiteY10" fmla="*/ 73012 h 115433"/>
                  <a:gd name="connsiteX11" fmla="*/ 70523 w 79963"/>
                  <a:gd name="connsiteY11" fmla="*/ 103783 h 115433"/>
                  <a:gd name="connsiteX12" fmla="*/ 45491 w 79963"/>
                  <a:gd name="connsiteY12" fmla="*/ 115394 h 115433"/>
                  <a:gd name="connsiteX13" fmla="*/ 23979 w 79963"/>
                  <a:gd name="connsiteY13" fmla="*/ 104604 h 115433"/>
                  <a:gd name="connsiteX14" fmla="*/ 23310 w 79963"/>
                  <a:gd name="connsiteY14" fmla="*/ 72256 h 115433"/>
                  <a:gd name="connsiteX15" fmla="*/ 23310 w 79963"/>
                  <a:gd name="connsiteY15" fmla="*/ 80099 h 115433"/>
                  <a:gd name="connsiteX16" fmla="*/ 27575 w 79963"/>
                  <a:gd name="connsiteY16" fmla="*/ 92379 h 115433"/>
                  <a:gd name="connsiteX17" fmla="*/ 38540 w 79963"/>
                  <a:gd name="connsiteY17" fmla="*/ 97243 h 115433"/>
                  <a:gd name="connsiteX18" fmla="*/ 51094 w 79963"/>
                  <a:gd name="connsiteY18" fmla="*/ 90999 h 115433"/>
                  <a:gd name="connsiteX19" fmla="*/ 55556 w 79963"/>
                  <a:gd name="connsiteY19" fmla="*/ 73285 h 115433"/>
                  <a:gd name="connsiteX20" fmla="*/ 51467 w 79963"/>
                  <a:gd name="connsiteY20" fmla="*/ 58420 h 115433"/>
                  <a:gd name="connsiteX21" fmla="*/ 39823 w 79963"/>
                  <a:gd name="connsiteY21" fmla="*/ 53063 h 115433"/>
                  <a:gd name="connsiteX22" fmla="*/ 28003 w 79963"/>
                  <a:gd name="connsiteY22" fmla="*/ 58387 h 115433"/>
                  <a:gd name="connsiteX23" fmla="*/ 23332 w 79963"/>
                  <a:gd name="connsiteY23" fmla="*/ 72256 h 11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63" h="115433">
                    <a:moveTo>
                      <a:pt x="23979" y="104604"/>
                    </a:moveTo>
                    <a:lnTo>
                      <a:pt x="23683" y="104604"/>
                    </a:lnTo>
                    <a:lnTo>
                      <a:pt x="23683" y="113521"/>
                    </a:lnTo>
                    <a:lnTo>
                      <a:pt x="0" y="113521"/>
                    </a:lnTo>
                    <a:lnTo>
                      <a:pt x="0" y="0"/>
                    </a:lnTo>
                    <a:lnTo>
                      <a:pt x="23683" y="0"/>
                    </a:lnTo>
                    <a:lnTo>
                      <a:pt x="23683" y="48331"/>
                    </a:lnTo>
                    <a:lnTo>
                      <a:pt x="23979" y="48331"/>
                    </a:lnTo>
                    <a:cubicBezTo>
                      <a:pt x="29275" y="39689"/>
                      <a:pt x="38814" y="34565"/>
                      <a:pt x="48945" y="34923"/>
                    </a:cubicBezTo>
                    <a:cubicBezTo>
                      <a:pt x="57760" y="34445"/>
                      <a:pt x="66269" y="38237"/>
                      <a:pt x="71795" y="45111"/>
                    </a:cubicBezTo>
                    <a:cubicBezTo>
                      <a:pt x="77595" y="53220"/>
                      <a:pt x="80445" y="63062"/>
                      <a:pt x="79897" y="73012"/>
                    </a:cubicBezTo>
                    <a:cubicBezTo>
                      <a:pt x="80445" y="84045"/>
                      <a:pt x="77134" y="94926"/>
                      <a:pt x="70523" y="103783"/>
                    </a:cubicBezTo>
                    <a:cubicBezTo>
                      <a:pt x="64503" y="111418"/>
                      <a:pt x="55205" y="115731"/>
                      <a:pt x="45491" y="115394"/>
                    </a:cubicBezTo>
                    <a:cubicBezTo>
                      <a:pt x="36906" y="115885"/>
                      <a:pt x="28716" y="111774"/>
                      <a:pt x="23979" y="104604"/>
                    </a:cubicBezTo>
                    <a:close/>
                    <a:moveTo>
                      <a:pt x="23310" y="72256"/>
                    </a:moveTo>
                    <a:lnTo>
                      <a:pt x="23310" y="80099"/>
                    </a:lnTo>
                    <a:cubicBezTo>
                      <a:pt x="23146" y="84581"/>
                      <a:pt x="24670" y="88960"/>
                      <a:pt x="27575" y="92379"/>
                    </a:cubicBezTo>
                    <a:cubicBezTo>
                      <a:pt x="30305" y="95573"/>
                      <a:pt x="34340" y="97361"/>
                      <a:pt x="38540" y="97243"/>
                    </a:cubicBezTo>
                    <a:cubicBezTo>
                      <a:pt x="43518" y="97453"/>
                      <a:pt x="48265" y="95096"/>
                      <a:pt x="51094" y="90999"/>
                    </a:cubicBezTo>
                    <a:cubicBezTo>
                      <a:pt x="54372" y="85696"/>
                      <a:pt x="55929" y="79509"/>
                      <a:pt x="55556" y="73285"/>
                    </a:cubicBezTo>
                    <a:cubicBezTo>
                      <a:pt x="55864" y="68015"/>
                      <a:pt x="54427" y="62790"/>
                      <a:pt x="51467" y="58420"/>
                    </a:cubicBezTo>
                    <a:cubicBezTo>
                      <a:pt x="48704" y="54828"/>
                      <a:pt x="44351" y="52826"/>
                      <a:pt x="39823" y="53063"/>
                    </a:cubicBezTo>
                    <a:cubicBezTo>
                      <a:pt x="35283" y="52968"/>
                      <a:pt x="30941" y="54925"/>
                      <a:pt x="28003" y="58387"/>
                    </a:cubicBezTo>
                    <a:cubicBezTo>
                      <a:pt x="24768" y="62265"/>
                      <a:pt x="23102" y="67212"/>
                      <a:pt x="23332" y="72256"/>
                    </a:cubicBezTo>
                    <a:close/>
                  </a:path>
                </a:pathLst>
              </a:custGeom>
              <a:solidFill>
                <a:srgbClr val="2F2F2F"/>
              </a:solidFill>
              <a:ln w="1095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E06CAAD-781D-7A96-1671-C35985D2D824}"/>
                  </a:ext>
                </a:extLst>
              </p:cNvPr>
              <p:cNvSpPr/>
              <p:nvPr/>
            </p:nvSpPr>
            <p:spPr>
              <a:xfrm>
                <a:off x="3992233" y="2211327"/>
                <a:ext cx="27289" cy="113182"/>
              </a:xfrm>
              <a:custGeom>
                <a:avLst/>
                <a:gdLst>
                  <a:gd name="connsiteX0" fmla="*/ 13644 w 27289"/>
                  <a:gd name="connsiteY0" fmla="*/ 24364 h 113182"/>
                  <a:gd name="connsiteX1" fmla="*/ 3831 w 27289"/>
                  <a:gd name="connsiteY1" fmla="*/ 20815 h 113182"/>
                  <a:gd name="connsiteX2" fmla="*/ 5 w 27289"/>
                  <a:gd name="connsiteY2" fmla="*/ 12051 h 113182"/>
                  <a:gd name="connsiteX3" fmla="*/ 3831 w 27289"/>
                  <a:gd name="connsiteY3" fmla="*/ 3364 h 113182"/>
                  <a:gd name="connsiteX4" fmla="*/ 23491 w 27289"/>
                  <a:gd name="connsiteY4" fmla="*/ 3364 h 113182"/>
                  <a:gd name="connsiteX5" fmla="*/ 27284 w 27289"/>
                  <a:gd name="connsiteY5" fmla="*/ 12051 h 113182"/>
                  <a:gd name="connsiteX6" fmla="*/ 23491 w 27289"/>
                  <a:gd name="connsiteY6" fmla="*/ 20892 h 113182"/>
                  <a:gd name="connsiteX7" fmla="*/ 13644 w 27289"/>
                  <a:gd name="connsiteY7" fmla="*/ 24364 h 113182"/>
                  <a:gd name="connsiteX8" fmla="*/ 25333 w 27289"/>
                  <a:gd name="connsiteY8" fmla="*/ 113183 h 113182"/>
                  <a:gd name="connsiteX9" fmla="*/ 1693 w 27289"/>
                  <a:gd name="connsiteY9" fmla="*/ 113183 h 113182"/>
                  <a:gd name="connsiteX10" fmla="*/ 1693 w 27289"/>
                  <a:gd name="connsiteY10" fmla="*/ 36502 h 113182"/>
                  <a:gd name="connsiteX11" fmla="*/ 25376 w 27289"/>
                  <a:gd name="connsiteY11" fmla="*/ 36502 h 11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82">
                    <a:moveTo>
                      <a:pt x="13644" y="24364"/>
                    </a:moveTo>
                    <a:cubicBezTo>
                      <a:pt x="10037" y="24508"/>
                      <a:pt x="6518" y="23234"/>
                      <a:pt x="3831" y="20815"/>
                    </a:cubicBezTo>
                    <a:cubicBezTo>
                      <a:pt x="1343" y="18590"/>
                      <a:pt x="-61" y="15390"/>
                      <a:pt x="5" y="12051"/>
                    </a:cubicBezTo>
                    <a:cubicBezTo>
                      <a:pt x="-94" y="8728"/>
                      <a:pt x="1310" y="5537"/>
                      <a:pt x="3831" y="3364"/>
                    </a:cubicBezTo>
                    <a:cubicBezTo>
                      <a:pt x="9620" y="-1121"/>
                      <a:pt x="17701" y="-1121"/>
                      <a:pt x="23491" y="3364"/>
                    </a:cubicBezTo>
                    <a:cubicBezTo>
                      <a:pt x="25990" y="5547"/>
                      <a:pt x="27383" y="8734"/>
                      <a:pt x="27284" y="12051"/>
                    </a:cubicBezTo>
                    <a:cubicBezTo>
                      <a:pt x="27383" y="15413"/>
                      <a:pt x="26001" y="18648"/>
                      <a:pt x="23491" y="20892"/>
                    </a:cubicBezTo>
                    <a:cubicBezTo>
                      <a:pt x="20772" y="23269"/>
                      <a:pt x="17252" y="24513"/>
                      <a:pt x="13644" y="24364"/>
                    </a:cubicBezTo>
                    <a:close/>
                    <a:moveTo>
                      <a:pt x="25333" y="113183"/>
                    </a:moveTo>
                    <a:lnTo>
                      <a:pt x="1693" y="113183"/>
                    </a:lnTo>
                    <a:lnTo>
                      <a:pt x="1693" y="36502"/>
                    </a:lnTo>
                    <a:lnTo>
                      <a:pt x="25376" y="36502"/>
                    </a:lnTo>
                    <a:close/>
                  </a:path>
                </a:pathLst>
              </a:custGeom>
              <a:solidFill>
                <a:srgbClr val="2F2F2F"/>
              </a:solidFill>
              <a:ln w="1095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F2AF289-EB10-9DA0-B2CB-76D1F944159E}"/>
                  </a:ext>
                </a:extLst>
              </p:cNvPr>
              <p:cNvSpPr/>
              <p:nvPr/>
            </p:nvSpPr>
            <p:spPr>
              <a:xfrm>
                <a:off x="4037038" y="2210988"/>
                <a:ext cx="23683" cy="113521"/>
              </a:xfrm>
              <a:custGeom>
                <a:avLst/>
                <a:gdLst>
                  <a:gd name="connsiteX0" fmla="*/ 23683 w 23683"/>
                  <a:gd name="connsiteY0" fmla="*/ 113521 h 113521"/>
                  <a:gd name="connsiteX1" fmla="*/ 0 w 23683"/>
                  <a:gd name="connsiteY1" fmla="*/ 113521 h 113521"/>
                  <a:gd name="connsiteX2" fmla="*/ 0 w 23683"/>
                  <a:gd name="connsiteY2" fmla="*/ 0 h 113521"/>
                  <a:gd name="connsiteX3" fmla="*/ 23683 w 23683"/>
                  <a:gd name="connsiteY3" fmla="*/ 0 h 113521"/>
                </a:gdLst>
                <a:ahLst/>
                <a:cxnLst>
                  <a:cxn ang="0">
                    <a:pos x="connsiteX0" y="connsiteY0"/>
                  </a:cxn>
                  <a:cxn ang="0">
                    <a:pos x="connsiteX1" y="connsiteY1"/>
                  </a:cxn>
                  <a:cxn ang="0">
                    <a:pos x="connsiteX2" y="connsiteY2"/>
                  </a:cxn>
                  <a:cxn ang="0">
                    <a:pos x="connsiteX3" y="connsiteY3"/>
                  </a:cxn>
                </a:cxnLst>
                <a:rect l="l" t="t" r="r" b="b"/>
                <a:pathLst>
                  <a:path w="23683" h="113521">
                    <a:moveTo>
                      <a:pt x="23683" y="113521"/>
                    </a:moveTo>
                    <a:lnTo>
                      <a:pt x="0" y="113521"/>
                    </a:lnTo>
                    <a:lnTo>
                      <a:pt x="0" y="0"/>
                    </a:lnTo>
                    <a:lnTo>
                      <a:pt x="23683" y="0"/>
                    </a:lnTo>
                    <a:close/>
                  </a:path>
                </a:pathLst>
              </a:custGeom>
              <a:solidFill>
                <a:srgbClr val="2F2F2F"/>
              </a:solidFill>
              <a:ln w="1095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8408142-0B50-C27A-E280-4DDAB9CAFA9A}"/>
                  </a:ext>
                </a:extLst>
              </p:cNvPr>
              <p:cNvSpPr/>
              <p:nvPr/>
            </p:nvSpPr>
            <p:spPr>
              <a:xfrm>
                <a:off x="4078468" y="2211305"/>
                <a:ext cx="27344" cy="113204"/>
              </a:xfrm>
              <a:custGeom>
                <a:avLst/>
                <a:gdLst>
                  <a:gd name="connsiteX0" fmla="*/ 13699 w 27344"/>
                  <a:gd name="connsiteY0" fmla="*/ 24385 h 113204"/>
                  <a:gd name="connsiteX1" fmla="*/ 3831 w 27344"/>
                  <a:gd name="connsiteY1" fmla="*/ 20836 h 113204"/>
                  <a:gd name="connsiteX2" fmla="*/ 5 w 27344"/>
                  <a:gd name="connsiteY2" fmla="*/ 12073 h 113204"/>
                  <a:gd name="connsiteX3" fmla="*/ 3831 w 27344"/>
                  <a:gd name="connsiteY3" fmla="*/ 3386 h 113204"/>
                  <a:gd name="connsiteX4" fmla="*/ 23568 w 27344"/>
                  <a:gd name="connsiteY4" fmla="*/ 3386 h 113204"/>
                  <a:gd name="connsiteX5" fmla="*/ 27339 w 27344"/>
                  <a:gd name="connsiteY5" fmla="*/ 12073 h 113204"/>
                  <a:gd name="connsiteX6" fmla="*/ 23568 w 27344"/>
                  <a:gd name="connsiteY6" fmla="*/ 20913 h 113204"/>
                  <a:gd name="connsiteX7" fmla="*/ 13699 w 27344"/>
                  <a:gd name="connsiteY7" fmla="*/ 24385 h 113204"/>
                  <a:gd name="connsiteX8" fmla="*/ 25399 w 27344"/>
                  <a:gd name="connsiteY8" fmla="*/ 113204 h 113204"/>
                  <a:gd name="connsiteX9" fmla="*/ 1704 w 27344"/>
                  <a:gd name="connsiteY9" fmla="*/ 113204 h 113204"/>
                  <a:gd name="connsiteX10" fmla="*/ 1704 w 27344"/>
                  <a:gd name="connsiteY10" fmla="*/ 36523 h 113204"/>
                  <a:gd name="connsiteX11" fmla="*/ 25399 w 27344"/>
                  <a:gd name="connsiteY11" fmla="*/ 36523 h 11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44" h="113204">
                    <a:moveTo>
                      <a:pt x="13699" y="24385"/>
                    </a:moveTo>
                    <a:cubicBezTo>
                      <a:pt x="10070" y="24542"/>
                      <a:pt x="6529" y="23267"/>
                      <a:pt x="3831" y="20836"/>
                    </a:cubicBezTo>
                    <a:cubicBezTo>
                      <a:pt x="1343" y="18611"/>
                      <a:pt x="-61" y="15412"/>
                      <a:pt x="5" y="12073"/>
                    </a:cubicBezTo>
                    <a:cubicBezTo>
                      <a:pt x="-94" y="8749"/>
                      <a:pt x="1310" y="5558"/>
                      <a:pt x="3831" y="3386"/>
                    </a:cubicBezTo>
                    <a:cubicBezTo>
                      <a:pt x="9632" y="-1129"/>
                      <a:pt x="17767" y="-1129"/>
                      <a:pt x="23568" y="3386"/>
                    </a:cubicBezTo>
                    <a:cubicBezTo>
                      <a:pt x="26056" y="5577"/>
                      <a:pt x="27438" y="8761"/>
                      <a:pt x="27339" y="12073"/>
                    </a:cubicBezTo>
                    <a:cubicBezTo>
                      <a:pt x="27438" y="15429"/>
                      <a:pt x="26056" y="18661"/>
                      <a:pt x="23568" y="20913"/>
                    </a:cubicBezTo>
                    <a:cubicBezTo>
                      <a:pt x="20848" y="23288"/>
                      <a:pt x="17307" y="24530"/>
                      <a:pt x="13699" y="24385"/>
                    </a:cubicBezTo>
                    <a:close/>
                    <a:moveTo>
                      <a:pt x="25399" y="113204"/>
                    </a:moveTo>
                    <a:lnTo>
                      <a:pt x="1704" y="113204"/>
                    </a:lnTo>
                    <a:lnTo>
                      <a:pt x="1704" y="36523"/>
                    </a:lnTo>
                    <a:lnTo>
                      <a:pt x="25399" y="36523"/>
                    </a:lnTo>
                    <a:close/>
                  </a:path>
                </a:pathLst>
              </a:custGeom>
              <a:solidFill>
                <a:srgbClr val="2F2F2F"/>
              </a:solidFill>
              <a:ln w="1095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9A97641E-DEFF-99A9-A4FD-D391483C428C}"/>
                  </a:ext>
                </a:extLst>
              </p:cNvPr>
              <p:cNvSpPr/>
              <p:nvPr/>
            </p:nvSpPr>
            <p:spPr>
              <a:xfrm>
                <a:off x="4115631" y="2224539"/>
                <a:ext cx="53319" cy="101900"/>
              </a:xfrm>
              <a:custGeom>
                <a:avLst/>
                <a:gdLst>
                  <a:gd name="connsiteX0" fmla="*/ 53320 w 53319"/>
                  <a:gd name="connsiteY0" fmla="*/ 99072 h 101900"/>
                  <a:gd name="connsiteX1" fmla="*/ 37509 w 53319"/>
                  <a:gd name="connsiteY1" fmla="*/ 101844 h 101900"/>
                  <a:gd name="connsiteX2" fmla="*/ 12466 w 53319"/>
                  <a:gd name="connsiteY2" fmla="*/ 75860 h 101900"/>
                  <a:gd name="connsiteX3" fmla="*/ 12466 w 53319"/>
                  <a:gd name="connsiteY3" fmla="*/ 40740 h 101900"/>
                  <a:gd name="connsiteX4" fmla="*/ 0 w 53319"/>
                  <a:gd name="connsiteY4" fmla="*/ 40740 h 101900"/>
                  <a:gd name="connsiteX5" fmla="*/ 0 w 53319"/>
                  <a:gd name="connsiteY5" fmla="*/ 23289 h 101900"/>
                  <a:gd name="connsiteX6" fmla="*/ 12434 w 53319"/>
                  <a:gd name="connsiteY6" fmla="*/ 23289 h 101900"/>
                  <a:gd name="connsiteX7" fmla="*/ 12434 w 53319"/>
                  <a:gd name="connsiteY7" fmla="*/ 6737 h 101900"/>
                  <a:gd name="connsiteX8" fmla="*/ 36051 w 53319"/>
                  <a:gd name="connsiteY8" fmla="*/ 0 h 101900"/>
                  <a:gd name="connsiteX9" fmla="*/ 36051 w 53319"/>
                  <a:gd name="connsiteY9" fmla="*/ 23289 h 101900"/>
                  <a:gd name="connsiteX10" fmla="*/ 53287 w 53319"/>
                  <a:gd name="connsiteY10" fmla="*/ 23289 h 101900"/>
                  <a:gd name="connsiteX11" fmla="*/ 53287 w 53319"/>
                  <a:gd name="connsiteY11" fmla="*/ 40740 h 101900"/>
                  <a:gd name="connsiteX12" fmla="*/ 36051 w 53319"/>
                  <a:gd name="connsiteY12" fmla="*/ 40740 h 101900"/>
                  <a:gd name="connsiteX13" fmla="*/ 36051 w 53319"/>
                  <a:gd name="connsiteY13" fmla="*/ 71741 h 101900"/>
                  <a:gd name="connsiteX14" fmla="*/ 45568 w 53319"/>
                  <a:gd name="connsiteY14" fmla="*/ 83714 h 101900"/>
                  <a:gd name="connsiteX15" fmla="*/ 53243 w 53319"/>
                  <a:gd name="connsiteY15" fmla="*/ 81523 h 10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19" h="101900">
                    <a:moveTo>
                      <a:pt x="53320" y="99072"/>
                    </a:moveTo>
                    <a:cubicBezTo>
                      <a:pt x="48331" y="101204"/>
                      <a:pt x="42926" y="102153"/>
                      <a:pt x="37509" y="101844"/>
                    </a:cubicBezTo>
                    <a:cubicBezTo>
                      <a:pt x="20811" y="101844"/>
                      <a:pt x="12466" y="93182"/>
                      <a:pt x="12466" y="75860"/>
                    </a:cubicBezTo>
                    <a:lnTo>
                      <a:pt x="12466" y="40740"/>
                    </a:lnTo>
                    <a:lnTo>
                      <a:pt x="0" y="40740"/>
                    </a:lnTo>
                    <a:lnTo>
                      <a:pt x="0" y="23289"/>
                    </a:lnTo>
                    <a:lnTo>
                      <a:pt x="12434" y="23289"/>
                    </a:lnTo>
                    <a:lnTo>
                      <a:pt x="12434" y="6737"/>
                    </a:lnTo>
                    <a:lnTo>
                      <a:pt x="36051" y="0"/>
                    </a:lnTo>
                    <a:lnTo>
                      <a:pt x="36051" y="23289"/>
                    </a:lnTo>
                    <a:lnTo>
                      <a:pt x="53287" y="23289"/>
                    </a:lnTo>
                    <a:lnTo>
                      <a:pt x="53287" y="40740"/>
                    </a:lnTo>
                    <a:lnTo>
                      <a:pt x="36051" y="40740"/>
                    </a:lnTo>
                    <a:lnTo>
                      <a:pt x="36051" y="71741"/>
                    </a:lnTo>
                    <a:cubicBezTo>
                      <a:pt x="36051" y="79723"/>
                      <a:pt x="39220" y="83714"/>
                      <a:pt x="45568" y="83714"/>
                    </a:cubicBezTo>
                    <a:cubicBezTo>
                      <a:pt x="48276" y="83645"/>
                      <a:pt x="50908" y="82891"/>
                      <a:pt x="53243" y="81523"/>
                    </a:cubicBezTo>
                    <a:close/>
                  </a:path>
                </a:pathLst>
              </a:custGeom>
              <a:solidFill>
                <a:srgbClr val="2F2F2F"/>
              </a:solidFill>
              <a:ln w="1095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CCD970D-6B43-7F0D-C4AF-8517AEF2D00D}"/>
                  </a:ext>
                </a:extLst>
              </p:cNvPr>
              <p:cNvSpPr/>
              <p:nvPr/>
            </p:nvSpPr>
            <p:spPr>
              <a:xfrm>
                <a:off x="4175781" y="2247828"/>
                <a:ext cx="83351" cy="112717"/>
              </a:xfrm>
              <a:custGeom>
                <a:avLst/>
                <a:gdLst>
                  <a:gd name="connsiteX0" fmla="*/ 83352 w 83351"/>
                  <a:gd name="connsiteY0" fmla="*/ 0 h 112717"/>
                  <a:gd name="connsiteX1" fmla="*/ 52169 w 83351"/>
                  <a:gd name="connsiteY1" fmla="*/ 82816 h 112717"/>
                  <a:gd name="connsiteX2" fmla="*/ 18289 w 83351"/>
                  <a:gd name="connsiteY2" fmla="*/ 112700 h 112717"/>
                  <a:gd name="connsiteX3" fmla="*/ 4123 w 83351"/>
                  <a:gd name="connsiteY3" fmla="*/ 110750 h 112717"/>
                  <a:gd name="connsiteX4" fmla="*/ 4123 w 83351"/>
                  <a:gd name="connsiteY4" fmla="*/ 91886 h 112717"/>
                  <a:gd name="connsiteX5" fmla="*/ 14396 w 83351"/>
                  <a:gd name="connsiteY5" fmla="*/ 94647 h 112717"/>
                  <a:gd name="connsiteX6" fmla="*/ 27137 w 83351"/>
                  <a:gd name="connsiteY6" fmla="*/ 86036 h 112717"/>
                  <a:gd name="connsiteX7" fmla="*/ 31183 w 83351"/>
                  <a:gd name="connsiteY7" fmla="*/ 76528 h 112717"/>
                  <a:gd name="connsiteX8" fmla="*/ 0 w 83351"/>
                  <a:gd name="connsiteY8" fmla="*/ 0 h 112717"/>
                  <a:gd name="connsiteX9" fmla="*/ 26238 w 83351"/>
                  <a:gd name="connsiteY9" fmla="*/ 0 h 112717"/>
                  <a:gd name="connsiteX10" fmla="*/ 40546 w 83351"/>
                  <a:gd name="connsiteY10" fmla="*/ 46655 h 112717"/>
                  <a:gd name="connsiteX11" fmla="*/ 42652 w 83351"/>
                  <a:gd name="connsiteY11" fmla="*/ 56908 h 112717"/>
                  <a:gd name="connsiteX12" fmla="*/ 42948 w 83351"/>
                  <a:gd name="connsiteY12" fmla="*/ 56908 h 112717"/>
                  <a:gd name="connsiteX13" fmla="*/ 45426 w 83351"/>
                  <a:gd name="connsiteY13" fmla="*/ 46798 h 112717"/>
                  <a:gd name="connsiteX14" fmla="*/ 59888 w 83351"/>
                  <a:gd name="connsiteY14" fmla="*/ 0 h 11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51" h="112717">
                    <a:moveTo>
                      <a:pt x="83352" y="0"/>
                    </a:moveTo>
                    <a:lnTo>
                      <a:pt x="52169" y="82816"/>
                    </a:lnTo>
                    <a:cubicBezTo>
                      <a:pt x="44669" y="102745"/>
                      <a:pt x="33376" y="112707"/>
                      <a:pt x="18289" y="112700"/>
                    </a:cubicBezTo>
                    <a:cubicBezTo>
                      <a:pt x="13486" y="112838"/>
                      <a:pt x="8706" y="112179"/>
                      <a:pt x="4123" y="110750"/>
                    </a:cubicBezTo>
                    <a:lnTo>
                      <a:pt x="4123" y="91886"/>
                    </a:lnTo>
                    <a:cubicBezTo>
                      <a:pt x="7237" y="93717"/>
                      <a:pt x="10789" y="94670"/>
                      <a:pt x="14396" y="94647"/>
                    </a:cubicBezTo>
                    <a:cubicBezTo>
                      <a:pt x="20087" y="94921"/>
                      <a:pt x="25273" y="91414"/>
                      <a:pt x="27137" y="86036"/>
                    </a:cubicBezTo>
                    <a:lnTo>
                      <a:pt x="31183" y="76528"/>
                    </a:lnTo>
                    <a:lnTo>
                      <a:pt x="0" y="0"/>
                    </a:lnTo>
                    <a:lnTo>
                      <a:pt x="26238" y="0"/>
                    </a:lnTo>
                    <a:lnTo>
                      <a:pt x="40546" y="46655"/>
                    </a:lnTo>
                    <a:cubicBezTo>
                      <a:pt x="41544" y="50005"/>
                      <a:pt x="42246" y="53436"/>
                      <a:pt x="42652" y="56908"/>
                    </a:cubicBezTo>
                    <a:lnTo>
                      <a:pt x="42948" y="56908"/>
                    </a:lnTo>
                    <a:cubicBezTo>
                      <a:pt x="43529" y="53482"/>
                      <a:pt x="44351" y="50102"/>
                      <a:pt x="45426" y="46798"/>
                    </a:cubicBezTo>
                    <a:lnTo>
                      <a:pt x="59888" y="0"/>
                    </a:lnTo>
                    <a:close/>
                  </a:path>
                </a:pathLst>
              </a:custGeom>
              <a:solidFill>
                <a:srgbClr val="2F2F2F"/>
              </a:solidFill>
              <a:ln w="10955" cap="flat">
                <a:noFill/>
                <a:prstDash val="solid"/>
                <a:miter/>
              </a:ln>
            </p:spPr>
            <p:txBody>
              <a:bodyPr rtlCol="0" anchor="ctr"/>
              <a:lstStyle/>
              <a:p>
                <a:endParaRPr lang="en-US"/>
              </a:p>
            </p:txBody>
          </p:sp>
        </p:grpSp>
        <p:grpSp>
          <p:nvGrpSpPr>
            <p:cNvPr id="8" name="Graphic 2" descr="Diagram showing responsibility zones.">
              <a:extLst>
                <a:ext uri="{FF2B5EF4-FFF2-40B4-BE49-F238E27FC236}">
                  <a16:creationId xmlns:a16="http://schemas.microsoft.com/office/drawing/2014/main" id="{17442CF0-245A-78F8-ECA0-F94DE0E74EA6}"/>
                </a:ext>
              </a:extLst>
            </p:cNvPr>
            <p:cNvGrpSpPr/>
            <p:nvPr/>
          </p:nvGrpSpPr>
          <p:grpSpPr>
            <a:xfrm>
              <a:off x="7289894" y="1525989"/>
              <a:ext cx="325877" cy="111149"/>
              <a:chOff x="5882017" y="2215323"/>
              <a:chExt cx="325877" cy="111149"/>
            </a:xfrm>
            <a:solidFill>
              <a:srgbClr val="2F2F2F"/>
            </a:solidFill>
          </p:grpSpPr>
          <p:sp>
            <p:nvSpPr>
              <p:cNvPr id="161" name="Freeform: Shape 160">
                <a:extLst>
                  <a:ext uri="{FF2B5EF4-FFF2-40B4-BE49-F238E27FC236}">
                    <a16:creationId xmlns:a16="http://schemas.microsoft.com/office/drawing/2014/main" id="{4CAB0266-2C24-F92E-B4B6-3D2148B09F80}"/>
                  </a:ext>
                </a:extLst>
              </p:cNvPr>
              <p:cNvSpPr/>
              <p:nvPr/>
            </p:nvSpPr>
            <p:spPr>
              <a:xfrm>
                <a:off x="5882017" y="2215323"/>
                <a:ext cx="73729" cy="111071"/>
              </a:xfrm>
              <a:custGeom>
                <a:avLst/>
                <a:gdLst>
                  <a:gd name="connsiteX0" fmla="*/ 493 w 73729"/>
                  <a:gd name="connsiteY0" fmla="*/ 105068 h 111071"/>
                  <a:gd name="connsiteX1" fmla="*/ 493 w 73729"/>
                  <a:gd name="connsiteY1" fmla="*/ 81099 h 111071"/>
                  <a:gd name="connsiteX2" fmla="*/ 14658 w 73729"/>
                  <a:gd name="connsiteY2" fmla="*/ 89304 h 111071"/>
                  <a:gd name="connsiteX3" fmla="*/ 30096 w 73729"/>
                  <a:gd name="connsiteY3" fmla="*/ 92032 h 111071"/>
                  <a:gd name="connsiteX4" fmla="*/ 38079 w 73729"/>
                  <a:gd name="connsiteY4" fmla="*/ 91210 h 111071"/>
                  <a:gd name="connsiteX5" fmla="*/ 43780 w 73729"/>
                  <a:gd name="connsiteY5" fmla="*/ 88932 h 111071"/>
                  <a:gd name="connsiteX6" fmla="*/ 47190 w 73729"/>
                  <a:gd name="connsiteY6" fmla="*/ 85481 h 111071"/>
                  <a:gd name="connsiteX7" fmla="*/ 48286 w 73729"/>
                  <a:gd name="connsiteY7" fmla="*/ 81176 h 111071"/>
                  <a:gd name="connsiteX8" fmla="*/ 46488 w 73729"/>
                  <a:gd name="connsiteY8" fmla="*/ 75556 h 111071"/>
                  <a:gd name="connsiteX9" fmla="*/ 41565 w 73729"/>
                  <a:gd name="connsiteY9" fmla="*/ 70999 h 111071"/>
                  <a:gd name="connsiteX10" fmla="*/ 34186 w 73729"/>
                  <a:gd name="connsiteY10" fmla="*/ 66946 h 111071"/>
                  <a:gd name="connsiteX11" fmla="*/ 24976 w 73729"/>
                  <a:gd name="connsiteY11" fmla="*/ 62981 h 111071"/>
                  <a:gd name="connsiteX12" fmla="*/ 6194 w 73729"/>
                  <a:gd name="connsiteY12" fmla="*/ 50175 h 111071"/>
                  <a:gd name="connsiteX13" fmla="*/ 10 w 73729"/>
                  <a:gd name="connsiteY13" fmla="*/ 31903 h 111071"/>
                  <a:gd name="connsiteX14" fmla="*/ 3387 w 73729"/>
                  <a:gd name="connsiteY14" fmla="*/ 17487 h 111071"/>
                  <a:gd name="connsiteX15" fmla="*/ 12564 w 73729"/>
                  <a:gd name="connsiteY15" fmla="*/ 7562 h 111071"/>
                  <a:gd name="connsiteX16" fmla="*/ 26018 w 73729"/>
                  <a:gd name="connsiteY16" fmla="*/ 1844 h 111071"/>
                  <a:gd name="connsiteX17" fmla="*/ 42212 w 73729"/>
                  <a:gd name="connsiteY17" fmla="*/ 3 h 111071"/>
                  <a:gd name="connsiteX18" fmla="*/ 57080 w 73729"/>
                  <a:gd name="connsiteY18" fmla="*/ 1011 h 111071"/>
                  <a:gd name="connsiteX19" fmla="*/ 69042 w 73729"/>
                  <a:gd name="connsiteY19" fmla="*/ 4122 h 111071"/>
                  <a:gd name="connsiteX20" fmla="*/ 69042 w 73729"/>
                  <a:gd name="connsiteY20" fmla="*/ 26469 h 111071"/>
                  <a:gd name="connsiteX21" fmla="*/ 63154 w 73729"/>
                  <a:gd name="connsiteY21" fmla="*/ 23183 h 111071"/>
                  <a:gd name="connsiteX22" fmla="*/ 56575 w 73729"/>
                  <a:gd name="connsiteY22" fmla="*/ 20828 h 111071"/>
                  <a:gd name="connsiteX23" fmla="*/ 49865 w 73729"/>
                  <a:gd name="connsiteY23" fmla="*/ 19437 h 111071"/>
                  <a:gd name="connsiteX24" fmla="*/ 43539 w 73729"/>
                  <a:gd name="connsiteY24" fmla="*/ 18988 h 111071"/>
                  <a:gd name="connsiteX25" fmla="*/ 36039 w 73729"/>
                  <a:gd name="connsiteY25" fmla="*/ 19776 h 111071"/>
                  <a:gd name="connsiteX26" fmla="*/ 30348 w 73729"/>
                  <a:gd name="connsiteY26" fmla="*/ 21967 h 111071"/>
                  <a:gd name="connsiteX27" fmla="*/ 26752 w 73729"/>
                  <a:gd name="connsiteY27" fmla="*/ 25374 h 111071"/>
                  <a:gd name="connsiteX28" fmla="*/ 25469 w 73729"/>
                  <a:gd name="connsiteY28" fmla="*/ 29832 h 111071"/>
                  <a:gd name="connsiteX29" fmla="*/ 26895 w 73729"/>
                  <a:gd name="connsiteY29" fmla="*/ 34652 h 111071"/>
                  <a:gd name="connsiteX30" fmla="*/ 30941 w 73729"/>
                  <a:gd name="connsiteY30" fmla="*/ 38706 h 111071"/>
                  <a:gd name="connsiteX31" fmla="*/ 37322 w 73729"/>
                  <a:gd name="connsiteY31" fmla="*/ 42441 h 111071"/>
                  <a:gd name="connsiteX32" fmla="*/ 45787 w 73729"/>
                  <a:gd name="connsiteY32" fmla="*/ 46231 h 111071"/>
                  <a:gd name="connsiteX33" fmla="*/ 57365 w 73729"/>
                  <a:gd name="connsiteY33" fmla="*/ 51960 h 111071"/>
                  <a:gd name="connsiteX34" fmla="*/ 66136 w 73729"/>
                  <a:gd name="connsiteY34" fmla="*/ 58807 h 111071"/>
                  <a:gd name="connsiteX35" fmla="*/ 71761 w 73729"/>
                  <a:gd name="connsiteY35" fmla="*/ 67571 h 111071"/>
                  <a:gd name="connsiteX36" fmla="*/ 73713 w 73729"/>
                  <a:gd name="connsiteY36" fmla="*/ 78996 h 111071"/>
                  <a:gd name="connsiteX37" fmla="*/ 70292 w 73729"/>
                  <a:gd name="connsiteY37" fmla="*/ 94080 h 111071"/>
                  <a:gd name="connsiteX38" fmla="*/ 61049 w 73729"/>
                  <a:gd name="connsiteY38" fmla="*/ 103939 h 111071"/>
                  <a:gd name="connsiteX39" fmla="*/ 47431 w 73729"/>
                  <a:gd name="connsiteY39" fmla="*/ 109417 h 111071"/>
                  <a:gd name="connsiteX40" fmla="*/ 31061 w 73729"/>
                  <a:gd name="connsiteY40" fmla="*/ 111071 h 111071"/>
                  <a:gd name="connsiteX41" fmla="*/ 14231 w 73729"/>
                  <a:gd name="connsiteY41" fmla="*/ 109570 h 111071"/>
                  <a:gd name="connsiteX42" fmla="*/ 493 w 73729"/>
                  <a:gd name="connsiteY42" fmla="*/ 105068 h 1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729" h="111071">
                    <a:moveTo>
                      <a:pt x="493" y="105068"/>
                    </a:moveTo>
                    <a:lnTo>
                      <a:pt x="493" y="81099"/>
                    </a:lnTo>
                    <a:cubicBezTo>
                      <a:pt x="4692" y="84655"/>
                      <a:pt x="9483" y="87433"/>
                      <a:pt x="14658" y="89304"/>
                    </a:cubicBezTo>
                    <a:cubicBezTo>
                      <a:pt x="19604" y="91096"/>
                      <a:pt x="24834" y="92020"/>
                      <a:pt x="30096" y="92032"/>
                    </a:cubicBezTo>
                    <a:cubicBezTo>
                      <a:pt x="32783" y="92071"/>
                      <a:pt x="35458" y="91795"/>
                      <a:pt x="38079" y="91210"/>
                    </a:cubicBezTo>
                    <a:cubicBezTo>
                      <a:pt x="40096" y="90771"/>
                      <a:pt x="42015" y="90001"/>
                      <a:pt x="43780" y="88932"/>
                    </a:cubicBezTo>
                    <a:cubicBezTo>
                      <a:pt x="45183" y="88081"/>
                      <a:pt x="46356" y="86895"/>
                      <a:pt x="47190" y="85481"/>
                    </a:cubicBezTo>
                    <a:cubicBezTo>
                      <a:pt x="47924" y="84167"/>
                      <a:pt x="48308" y="82682"/>
                      <a:pt x="48286" y="81176"/>
                    </a:cubicBezTo>
                    <a:cubicBezTo>
                      <a:pt x="48308" y="79158"/>
                      <a:pt x="47672" y="77188"/>
                      <a:pt x="46488" y="75556"/>
                    </a:cubicBezTo>
                    <a:cubicBezTo>
                      <a:pt x="45128" y="73762"/>
                      <a:pt x="43462" y="72220"/>
                      <a:pt x="41565" y="70999"/>
                    </a:cubicBezTo>
                    <a:cubicBezTo>
                      <a:pt x="39219" y="69446"/>
                      <a:pt x="36752" y="68090"/>
                      <a:pt x="34186" y="66946"/>
                    </a:cubicBezTo>
                    <a:cubicBezTo>
                      <a:pt x="31346" y="65654"/>
                      <a:pt x="28265" y="64328"/>
                      <a:pt x="24976" y="62981"/>
                    </a:cubicBezTo>
                    <a:cubicBezTo>
                      <a:pt x="17761" y="60313"/>
                      <a:pt x="11314" y="55916"/>
                      <a:pt x="6194" y="50175"/>
                    </a:cubicBezTo>
                    <a:cubicBezTo>
                      <a:pt x="2027" y="45011"/>
                      <a:pt x="-165" y="38534"/>
                      <a:pt x="10" y="31903"/>
                    </a:cubicBezTo>
                    <a:cubicBezTo>
                      <a:pt x="-121" y="26887"/>
                      <a:pt x="1041" y="21921"/>
                      <a:pt x="3387" y="17487"/>
                    </a:cubicBezTo>
                    <a:cubicBezTo>
                      <a:pt x="5613" y="13496"/>
                      <a:pt x="8760" y="10094"/>
                      <a:pt x="12564" y="7562"/>
                    </a:cubicBezTo>
                    <a:cubicBezTo>
                      <a:pt x="16676" y="4869"/>
                      <a:pt x="21226" y="2933"/>
                      <a:pt x="26018" y="1844"/>
                    </a:cubicBezTo>
                    <a:cubicBezTo>
                      <a:pt x="31325" y="593"/>
                      <a:pt x="36763" y="-25"/>
                      <a:pt x="42212" y="3"/>
                    </a:cubicBezTo>
                    <a:cubicBezTo>
                      <a:pt x="47190" y="-38"/>
                      <a:pt x="52157" y="298"/>
                      <a:pt x="57080" y="1011"/>
                    </a:cubicBezTo>
                    <a:cubicBezTo>
                      <a:pt x="61169" y="1629"/>
                      <a:pt x="65171" y="2672"/>
                      <a:pt x="69042" y="4122"/>
                    </a:cubicBezTo>
                    <a:lnTo>
                      <a:pt x="69042" y="26469"/>
                    </a:lnTo>
                    <a:cubicBezTo>
                      <a:pt x="67189" y="25194"/>
                      <a:pt x="65215" y="24093"/>
                      <a:pt x="63154" y="23183"/>
                    </a:cubicBezTo>
                    <a:cubicBezTo>
                      <a:pt x="61027" y="22237"/>
                      <a:pt x="58823" y="21449"/>
                      <a:pt x="56575" y="20828"/>
                    </a:cubicBezTo>
                    <a:cubicBezTo>
                      <a:pt x="54372" y="20214"/>
                      <a:pt x="52135" y="19750"/>
                      <a:pt x="49865" y="19437"/>
                    </a:cubicBezTo>
                    <a:cubicBezTo>
                      <a:pt x="47771" y="19147"/>
                      <a:pt x="45655" y="18997"/>
                      <a:pt x="43539" y="18988"/>
                    </a:cubicBezTo>
                    <a:cubicBezTo>
                      <a:pt x="41017" y="18962"/>
                      <a:pt x="38495" y="19227"/>
                      <a:pt x="36039" y="19776"/>
                    </a:cubicBezTo>
                    <a:cubicBezTo>
                      <a:pt x="34033" y="20195"/>
                      <a:pt x="32114" y="20935"/>
                      <a:pt x="30348" y="21967"/>
                    </a:cubicBezTo>
                    <a:cubicBezTo>
                      <a:pt x="28901" y="22808"/>
                      <a:pt x="27673" y="23975"/>
                      <a:pt x="26752" y="25374"/>
                    </a:cubicBezTo>
                    <a:cubicBezTo>
                      <a:pt x="25897" y="26702"/>
                      <a:pt x="25448" y="28253"/>
                      <a:pt x="25469" y="29832"/>
                    </a:cubicBezTo>
                    <a:cubicBezTo>
                      <a:pt x="25448" y="31547"/>
                      <a:pt x="25941" y="33228"/>
                      <a:pt x="26895" y="34652"/>
                    </a:cubicBezTo>
                    <a:cubicBezTo>
                      <a:pt x="27991" y="36232"/>
                      <a:pt x="29362" y="37605"/>
                      <a:pt x="30941" y="38706"/>
                    </a:cubicBezTo>
                    <a:cubicBezTo>
                      <a:pt x="32958" y="40134"/>
                      <a:pt x="35085" y="41384"/>
                      <a:pt x="37322" y="42441"/>
                    </a:cubicBezTo>
                    <a:cubicBezTo>
                      <a:pt x="39811" y="43668"/>
                      <a:pt x="42640" y="44928"/>
                      <a:pt x="45787" y="46231"/>
                    </a:cubicBezTo>
                    <a:cubicBezTo>
                      <a:pt x="49777" y="47871"/>
                      <a:pt x="53648" y="49786"/>
                      <a:pt x="57365" y="51960"/>
                    </a:cubicBezTo>
                    <a:cubicBezTo>
                      <a:pt x="60588" y="53834"/>
                      <a:pt x="63538" y="56137"/>
                      <a:pt x="66136" y="58807"/>
                    </a:cubicBezTo>
                    <a:cubicBezTo>
                      <a:pt x="68560" y="61335"/>
                      <a:pt x="70478" y="64312"/>
                      <a:pt x="71761" y="67571"/>
                    </a:cubicBezTo>
                    <a:cubicBezTo>
                      <a:pt x="73121" y="71223"/>
                      <a:pt x="73789" y="75099"/>
                      <a:pt x="73713" y="78996"/>
                    </a:cubicBezTo>
                    <a:cubicBezTo>
                      <a:pt x="73888" y="84235"/>
                      <a:pt x="72715" y="89430"/>
                      <a:pt x="70292" y="94080"/>
                    </a:cubicBezTo>
                    <a:cubicBezTo>
                      <a:pt x="68077" y="98081"/>
                      <a:pt x="64897" y="101469"/>
                      <a:pt x="61049" y="103939"/>
                    </a:cubicBezTo>
                    <a:cubicBezTo>
                      <a:pt x="56882" y="106585"/>
                      <a:pt x="52266" y="108442"/>
                      <a:pt x="47431" y="109417"/>
                    </a:cubicBezTo>
                    <a:cubicBezTo>
                      <a:pt x="42048" y="110538"/>
                      <a:pt x="36565" y="111093"/>
                      <a:pt x="31061" y="111071"/>
                    </a:cubicBezTo>
                    <a:cubicBezTo>
                      <a:pt x="25415" y="111092"/>
                      <a:pt x="19779" y="110590"/>
                      <a:pt x="14231" y="109570"/>
                    </a:cubicBezTo>
                    <a:cubicBezTo>
                      <a:pt x="9461" y="108730"/>
                      <a:pt x="4834" y="107214"/>
                      <a:pt x="493" y="105068"/>
                    </a:cubicBezTo>
                    <a:close/>
                  </a:path>
                </a:pathLst>
              </a:custGeom>
              <a:solidFill>
                <a:srgbClr val="2F2F2F"/>
              </a:solidFill>
              <a:ln w="1095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17749A7-1EB5-5579-9887-7F749E99DC92}"/>
                  </a:ext>
                </a:extLst>
              </p:cNvPr>
              <p:cNvSpPr/>
              <p:nvPr/>
            </p:nvSpPr>
            <p:spPr>
              <a:xfrm>
                <a:off x="5965934" y="2245647"/>
                <a:ext cx="69923" cy="80825"/>
              </a:xfrm>
              <a:custGeom>
                <a:avLst/>
                <a:gdLst>
                  <a:gd name="connsiteX0" fmla="*/ 69561 w 69923"/>
                  <a:gd name="connsiteY0" fmla="*/ 78862 h 80825"/>
                  <a:gd name="connsiteX1" fmla="*/ 47150 w 69923"/>
                  <a:gd name="connsiteY1" fmla="*/ 78862 h 80825"/>
                  <a:gd name="connsiteX2" fmla="*/ 47150 w 69923"/>
                  <a:gd name="connsiteY2" fmla="*/ 67908 h 80825"/>
                  <a:gd name="connsiteX3" fmla="*/ 46843 w 69923"/>
                  <a:gd name="connsiteY3" fmla="*/ 67908 h 80825"/>
                  <a:gd name="connsiteX4" fmla="*/ 23982 w 69923"/>
                  <a:gd name="connsiteY4" fmla="*/ 80790 h 80825"/>
                  <a:gd name="connsiteX5" fmla="*/ 6439 w 69923"/>
                  <a:gd name="connsiteY5" fmla="*/ 74459 h 80825"/>
                  <a:gd name="connsiteX6" fmla="*/ 25 w 69923"/>
                  <a:gd name="connsiteY6" fmla="*/ 57578 h 80825"/>
                  <a:gd name="connsiteX7" fmla="*/ 26482 w 69923"/>
                  <a:gd name="connsiteY7" fmla="*/ 31813 h 80825"/>
                  <a:gd name="connsiteX8" fmla="*/ 47315 w 69923"/>
                  <a:gd name="connsiteY8" fmla="*/ 29041 h 80825"/>
                  <a:gd name="connsiteX9" fmla="*/ 33675 w 69923"/>
                  <a:gd name="connsiteY9" fmla="*/ 16466 h 80825"/>
                  <a:gd name="connsiteX10" fmla="*/ 7591 w 69923"/>
                  <a:gd name="connsiteY10" fmla="*/ 24627 h 80825"/>
                  <a:gd name="connsiteX11" fmla="*/ 7591 w 69923"/>
                  <a:gd name="connsiteY11" fmla="*/ 6749 h 80825"/>
                  <a:gd name="connsiteX12" fmla="*/ 21132 w 69923"/>
                  <a:gd name="connsiteY12" fmla="*/ 2258 h 80825"/>
                  <a:gd name="connsiteX13" fmla="*/ 36745 w 69923"/>
                  <a:gd name="connsiteY13" fmla="*/ 308 h 80825"/>
                  <a:gd name="connsiteX14" fmla="*/ 69616 w 69923"/>
                  <a:gd name="connsiteY14" fmla="*/ 24781 h 80825"/>
                  <a:gd name="connsiteX15" fmla="*/ 69638 w 69923"/>
                  <a:gd name="connsiteY15" fmla="*/ 33029 h 80825"/>
                  <a:gd name="connsiteX16" fmla="*/ 47293 w 69923"/>
                  <a:gd name="connsiteY16" fmla="*/ 47708 h 80825"/>
                  <a:gd name="connsiteX17" fmla="*/ 47293 w 69923"/>
                  <a:gd name="connsiteY17" fmla="*/ 42537 h 80825"/>
                  <a:gd name="connsiteX18" fmla="*/ 33357 w 69923"/>
                  <a:gd name="connsiteY18" fmla="*/ 44334 h 80825"/>
                  <a:gd name="connsiteX19" fmla="*/ 21811 w 69923"/>
                  <a:gd name="connsiteY19" fmla="*/ 54752 h 80825"/>
                  <a:gd name="connsiteX20" fmla="*/ 24629 w 69923"/>
                  <a:gd name="connsiteY20" fmla="*/ 61379 h 80825"/>
                  <a:gd name="connsiteX21" fmla="*/ 32228 w 69923"/>
                  <a:gd name="connsiteY21" fmla="*/ 63953 h 80825"/>
                  <a:gd name="connsiteX22" fmla="*/ 43093 w 69923"/>
                  <a:gd name="connsiteY22" fmla="*/ 59352 h 80825"/>
                  <a:gd name="connsiteX23" fmla="*/ 47249 w 69923"/>
                  <a:gd name="connsiteY23" fmla="*/ 47708 h 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923" h="80825">
                    <a:moveTo>
                      <a:pt x="69561" y="78862"/>
                    </a:moveTo>
                    <a:lnTo>
                      <a:pt x="47150" y="78862"/>
                    </a:lnTo>
                    <a:lnTo>
                      <a:pt x="47150" y="67908"/>
                    </a:lnTo>
                    <a:lnTo>
                      <a:pt x="46843" y="67908"/>
                    </a:lnTo>
                    <a:cubicBezTo>
                      <a:pt x="42271" y="76175"/>
                      <a:pt x="33423" y="81159"/>
                      <a:pt x="23982" y="80790"/>
                    </a:cubicBezTo>
                    <a:cubicBezTo>
                      <a:pt x="17513" y="81141"/>
                      <a:pt x="11187" y="78856"/>
                      <a:pt x="6439" y="74459"/>
                    </a:cubicBezTo>
                    <a:cubicBezTo>
                      <a:pt x="2054" y="69963"/>
                      <a:pt x="-271" y="63849"/>
                      <a:pt x="25" y="57578"/>
                    </a:cubicBezTo>
                    <a:cubicBezTo>
                      <a:pt x="25" y="42702"/>
                      <a:pt x="8841" y="34113"/>
                      <a:pt x="26482" y="31813"/>
                    </a:cubicBezTo>
                    <a:lnTo>
                      <a:pt x="47315" y="29041"/>
                    </a:lnTo>
                    <a:cubicBezTo>
                      <a:pt x="47315" y="20650"/>
                      <a:pt x="42765" y="16458"/>
                      <a:pt x="33675" y="16466"/>
                    </a:cubicBezTo>
                    <a:cubicBezTo>
                      <a:pt x="24355" y="16516"/>
                      <a:pt x="15277" y="19360"/>
                      <a:pt x="7591" y="24627"/>
                    </a:cubicBezTo>
                    <a:lnTo>
                      <a:pt x="7591" y="6749"/>
                    </a:lnTo>
                    <a:cubicBezTo>
                      <a:pt x="11900" y="4704"/>
                      <a:pt x="16450" y="3195"/>
                      <a:pt x="21132" y="2258"/>
                    </a:cubicBezTo>
                    <a:cubicBezTo>
                      <a:pt x="26252" y="1030"/>
                      <a:pt x="31482" y="376"/>
                      <a:pt x="36745" y="308"/>
                    </a:cubicBezTo>
                    <a:cubicBezTo>
                      <a:pt x="52589" y="-2004"/>
                      <a:pt x="67303" y="8953"/>
                      <a:pt x="69616" y="24781"/>
                    </a:cubicBezTo>
                    <a:cubicBezTo>
                      <a:pt x="70022" y="27515"/>
                      <a:pt x="70022" y="30292"/>
                      <a:pt x="69638" y="33029"/>
                    </a:cubicBezTo>
                    <a:close/>
                    <a:moveTo>
                      <a:pt x="47293" y="47708"/>
                    </a:moveTo>
                    <a:lnTo>
                      <a:pt x="47293" y="42537"/>
                    </a:lnTo>
                    <a:lnTo>
                      <a:pt x="33357" y="44334"/>
                    </a:lnTo>
                    <a:cubicBezTo>
                      <a:pt x="25671" y="45342"/>
                      <a:pt x="21822" y="48814"/>
                      <a:pt x="21811" y="54752"/>
                    </a:cubicBezTo>
                    <a:cubicBezTo>
                      <a:pt x="21735" y="57266"/>
                      <a:pt x="22765" y="59686"/>
                      <a:pt x="24629" y="61379"/>
                    </a:cubicBezTo>
                    <a:cubicBezTo>
                      <a:pt x="26735" y="63180"/>
                      <a:pt x="29454" y="64102"/>
                      <a:pt x="32228" y="63953"/>
                    </a:cubicBezTo>
                    <a:cubicBezTo>
                      <a:pt x="36350" y="64095"/>
                      <a:pt x="40330" y="62411"/>
                      <a:pt x="43093" y="59352"/>
                    </a:cubicBezTo>
                    <a:cubicBezTo>
                      <a:pt x="45922" y="56150"/>
                      <a:pt x="47413" y="51979"/>
                      <a:pt x="47249" y="47708"/>
                    </a:cubicBezTo>
                    <a:close/>
                  </a:path>
                </a:pathLst>
              </a:custGeom>
              <a:solidFill>
                <a:srgbClr val="2F2F2F"/>
              </a:solidFill>
              <a:ln w="1095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7C60584-923A-AB62-8940-0A1B6E32F62B}"/>
                  </a:ext>
                </a:extLst>
              </p:cNvPr>
              <p:cNvSpPr/>
              <p:nvPr/>
            </p:nvSpPr>
            <p:spPr>
              <a:xfrm>
                <a:off x="6048847" y="2245655"/>
                <a:ext cx="69858" cy="80817"/>
              </a:xfrm>
              <a:custGeom>
                <a:avLst/>
                <a:gdLst>
                  <a:gd name="connsiteX0" fmla="*/ 69550 w 69858"/>
                  <a:gd name="connsiteY0" fmla="*/ 78855 h 80817"/>
                  <a:gd name="connsiteX1" fmla="*/ 47139 w 69858"/>
                  <a:gd name="connsiteY1" fmla="*/ 78855 h 80817"/>
                  <a:gd name="connsiteX2" fmla="*/ 47139 w 69858"/>
                  <a:gd name="connsiteY2" fmla="*/ 67900 h 80817"/>
                  <a:gd name="connsiteX3" fmla="*/ 46843 w 69858"/>
                  <a:gd name="connsiteY3" fmla="*/ 67900 h 80817"/>
                  <a:gd name="connsiteX4" fmla="*/ 23982 w 69858"/>
                  <a:gd name="connsiteY4" fmla="*/ 80783 h 80817"/>
                  <a:gd name="connsiteX5" fmla="*/ 6439 w 69858"/>
                  <a:gd name="connsiteY5" fmla="*/ 74451 h 80817"/>
                  <a:gd name="connsiteX6" fmla="*/ 25 w 69858"/>
                  <a:gd name="connsiteY6" fmla="*/ 57570 h 80817"/>
                  <a:gd name="connsiteX7" fmla="*/ 26482 w 69858"/>
                  <a:gd name="connsiteY7" fmla="*/ 31805 h 80817"/>
                  <a:gd name="connsiteX8" fmla="*/ 47314 w 69858"/>
                  <a:gd name="connsiteY8" fmla="*/ 29034 h 80817"/>
                  <a:gd name="connsiteX9" fmla="*/ 33675 w 69858"/>
                  <a:gd name="connsiteY9" fmla="*/ 16458 h 80817"/>
                  <a:gd name="connsiteX10" fmla="*/ 7591 w 69858"/>
                  <a:gd name="connsiteY10" fmla="*/ 24619 h 80817"/>
                  <a:gd name="connsiteX11" fmla="*/ 7591 w 69858"/>
                  <a:gd name="connsiteY11" fmla="*/ 6741 h 80817"/>
                  <a:gd name="connsiteX12" fmla="*/ 21120 w 69858"/>
                  <a:gd name="connsiteY12" fmla="*/ 2250 h 80817"/>
                  <a:gd name="connsiteX13" fmla="*/ 36745 w 69858"/>
                  <a:gd name="connsiteY13" fmla="*/ 300 h 80817"/>
                  <a:gd name="connsiteX14" fmla="*/ 69561 w 69858"/>
                  <a:gd name="connsiteY14" fmla="*/ 24825 h 80817"/>
                  <a:gd name="connsiteX15" fmla="*/ 69572 w 69858"/>
                  <a:gd name="connsiteY15" fmla="*/ 33021 h 80817"/>
                  <a:gd name="connsiteX16" fmla="*/ 47293 w 69858"/>
                  <a:gd name="connsiteY16" fmla="*/ 47700 h 80817"/>
                  <a:gd name="connsiteX17" fmla="*/ 47293 w 69858"/>
                  <a:gd name="connsiteY17" fmla="*/ 42530 h 80817"/>
                  <a:gd name="connsiteX18" fmla="*/ 33346 w 69858"/>
                  <a:gd name="connsiteY18" fmla="*/ 44326 h 80817"/>
                  <a:gd name="connsiteX19" fmla="*/ 21800 w 69858"/>
                  <a:gd name="connsiteY19" fmla="*/ 54744 h 80817"/>
                  <a:gd name="connsiteX20" fmla="*/ 24618 w 69858"/>
                  <a:gd name="connsiteY20" fmla="*/ 61371 h 80817"/>
                  <a:gd name="connsiteX21" fmla="*/ 32227 w 69858"/>
                  <a:gd name="connsiteY21" fmla="*/ 63946 h 80817"/>
                  <a:gd name="connsiteX22" fmla="*/ 43093 w 69858"/>
                  <a:gd name="connsiteY22" fmla="*/ 59345 h 80817"/>
                  <a:gd name="connsiteX23" fmla="*/ 47293 w 69858"/>
                  <a:gd name="connsiteY23" fmla="*/ 47700 h 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817">
                    <a:moveTo>
                      <a:pt x="69550" y="78855"/>
                    </a:moveTo>
                    <a:lnTo>
                      <a:pt x="47139" y="78855"/>
                    </a:lnTo>
                    <a:lnTo>
                      <a:pt x="47139" y="67900"/>
                    </a:lnTo>
                    <a:lnTo>
                      <a:pt x="46843" y="67900"/>
                    </a:lnTo>
                    <a:cubicBezTo>
                      <a:pt x="42271" y="76167"/>
                      <a:pt x="33423" y="81152"/>
                      <a:pt x="23982" y="80783"/>
                    </a:cubicBezTo>
                    <a:cubicBezTo>
                      <a:pt x="17513" y="81130"/>
                      <a:pt x="11187" y="78846"/>
                      <a:pt x="6439" y="74451"/>
                    </a:cubicBezTo>
                    <a:cubicBezTo>
                      <a:pt x="2054" y="69955"/>
                      <a:pt x="-271" y="63841"/>
                      <a:pt x="25" y="57570"/>
                    </a:cubicBezTo>
                    <a:cubicBezTo>
                      <a:pt x="25" y="42694"/>
                      <a:pt x="8840" y="34106"/>
                      <a:pt x="26482" y="31805"/>
                    </a:cubicBezTo>
                    <a:lnTo>
                      <a:pt x="47314" y="29034"/>
                    </a:lnTo>
                    <a:cubicBezTo>
                      <a:pt x="47314" y="20643"/>
                      <a:pt x="42764" y="16450"/>
                      <a:pt x="33675" y="16458"/>
                    </a:cubicBezTo>
                    <a:cubicBezTo>
                      <a:pt x="24355" y="16508"/>
                      <a:pt x="15277" y="19352"/>
                      <a:pt x="7591" y="24619"/>
                    </a:cubicBezTo>
                    <a:lnTo>
                      <a:pt x="7591" y="6741"/>
                    </a:lnTo>
                    <a:cubicBezTo>
                      <a:pt x="11900" y="4696"/>
                      <a:pt x="16439" y="3188"/>
                      <a:pt x="21120" y="2250"/>
                    </a:cubicBezTo>
                    <a:cubicBezTo>
                      <a:pt x="26241" y="1021"/>
                      <a:pt x="31482" y="367"/>
                      <a:pt x="36745" y="300"/>
                    </a:cubicBezTo>
                    <a:cubicBezTo>
                      <a:pt x="52589" y="-1982"/>
                      <a:pt x="67281" y="8998"/>
                      <a:pt x="69561" y="24825"/>
                    </a:cubicBezTo>
                    <a:cubicBezTo>
                      <a:pt x="69956" y="27543"/>
                      <a:pt x="69956" y="30302"/>
                      <a:pt x="69572" y="33021"/>
                    </a:cubicBezTo>
                    <a:close/>
                    <a:moveTo>
                      <a:pt x="47293" y="47700"/>
                    </a:moveTo>
                    <a:lnTo>
                      <a:pt x="47293" y="42530"/>
                    </a:lnTo>
                    <a:lnTo>
                      <a:pt x="33346" y="44326"/>
                    </a:lnTo>
                    <a:cubicBezTo>
                      <a:pt x="25660" y="45334"/>
                      <a:pt x="21811" y="48806"/>
                      <a:pt x="21800" y="54744"/>
                    </a:cubicBezTo>
                    <a:cubicBezTo>
                      <a:pt x="21724" y="57258"/>
                      <a:pt x="22754" y="59679"/>
                      <a:pt x="24618" y="61371"/>
                    </a:cubicBezTo>
                    <a:cubicBezTo>
                      <a:pt x="26735" y="63173"/>
                      <a:pt x="29454" y="64095"/>
                      <a:pt x="32227" y="63946"/>
                    </a:cubicBezTo>
                    <a:cubicBezTo>
                      <a:pt x="36350" y="64085"/>
                      <a:pt x="40330" y="62402"/>
                      <a:pt x="43093" y="59345"/>
                    </a:cubicBezTo>
                    <a:cubicBezTo>
                      <a:pt x="45944" y="56149"/>
                      <a:pt x="47446" y="51978"/>
                      <a:pt x="47293" y="47700"/>
                    </a:cubicBezTo>
                    <a:close/>
                  </a:path>
                </a:pathLst>
              </a:custGeom>
              <a:solidFill>
                <a:srgbClr val="2F2F2F"/>
              </a:solidFill>
              <a:ln w="1095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C982C60-0FD3-2D58-D93C-6DFEAA7D31F0}"/>
                  </a:ext>
                </a:extLst>
              </p:cNvPr>
              <p:cNvSpPr/>
              <p:nvPr/>
            </p:nvSpPr>
            <p:spPr>
              <a:xfrm>
                <a:off x="6134165" y="2215367"/>
                <a:ext cx="73729" cy="111027"/>
              </a:xfrm>
              <a:custGeom>
                <a:avLst/>
                <a:gdLst>
                  <a:gd name="connsiteX0" fmla="*/ 503 w 73729"/>
                  <a:gd name="connsiteY0" fmla="*/ 105024 h 111027"/>
                  <a:gd name="connsiteX1" fmla="*/ 503 w 73729"/>
                  <a:gd name="connsiteY1" fmla="*/ 81056 h 111027"/>
                  <a:gd name="connsiteX2" fmla="*/ 14669 w 73729"/>
                  <a:gd name="connsiteY2" fmla="*/ 89260 h 111027"/>
                  <a:gd name="connsiteX3" fmla="*/ 30118 w 73729"/>
                  <a:gd name="connsiteY3" fmla="*/ 91988 h 111027"/>
                  <a:gd name="connsiteX4" fmla="*/ 38089 w 73729"/>
                  <a:gd name="connsiteY4" fmla="*/ 91167 h 111027"/>
                  <a:gd name="connsiteX5" fmla="*/ 43791 w 73729"/>
                  <a:gd name="connsiteY5" fmla="*/ 88888 h 111027"/>
                  <a:gd name="connsiteX6" fmla="*/ 47201 w 73729"/>
                  <a:gd name="connsiteY6" fmla="*/ 85437 h 111027"/>
                  <a:gd name="connsiteX7" fmla="*/ 48297 w 73729"/>
                  <a:gd name="connsiteY7" fmla="*/ 81132 h 111027"/>
                  <a:gd name="connsiteX8" fmla="*/ 46499 w 73729"/>
                  <a:gd name="connsiteY8" fmla="*/ 75513 h 111027"/>
                  <a:gd name="connsiteX9" fmla="*/ 41576 w 73729"/>
                  <a:gd name="connsiteY9" fmla="*/ 70956 h 111027"/>
                  <a:gd name="connsiteX10" fmla="*/ 34197 w 73729"/>
                  <a:gd name="connsiteY10" fmla="*/ 66902 h 111027"/>
                  <a:gd name="connsiteX11" fmla="*/ 24987 w 73729"/>
                  <a:gd name="connsiteY11" fmla="*/ 62937 h 111027"/>
                  <a:gd name="connsiteX12" fmla="*/ 6205 w 73729"/>
                  <a:gd name="connsiteY12" fmla="*/ 50131 h 111027"/>
                  <a:gd name="connsiteX13" fmla="*/ 10 w 73729"/>
                  <a:gd name="connsiteY13" fmla="*/ 31903 h 111027"/>
                  <a:gd name="connsiteX14" fmla="*/ 3387 w 73729"/>
                  <a:gd name="connsiteY14" fmla="*/ 17487 h 111027"/>
                  <a:gd name="connsiteX15" fmla="*/ 12564 w 73729"/>
                  <a:gd name="connsiteY15" fmla="*/ 7562 h 111027"/>
                  <a:gd name="connsiteX16" fmla="*/ 26017 w 73729"/>
                  <a:gd name="connsiteY16" fmla="*/ 1844 h 111027"/>
                  <a:gd name="connsiteX17" fmla="*/ 42212 w 73729"/>
                  <a:gd name="connsiteY17" fmla="*/ 3 h 111027"/>
                  <a:gd name="connsiteX18" fmla="*/ 57080 w 73729"/>
                  <a:gd name="connsiteY18" fmla="*/ 1011 h 111027"/>
                  <a:gd name="connsiteX19" fmla="*/ 69042 w 73729"/>
                  <a:gd name="connsiteY19" fmla="*/ 4122 h 111027"/>
                  <a:gd name="connsiteX20" fmla="*/ 69042 w 73729"/>
                  <a:gd name="connsiteY20" fmla="*/ 26426 h 111027"/>
                  <a:gd name="connsiteX21" fmla="*/ 63154 w 73729"/>
                  <a:gd name="connsiteY21" fmla="*/ 23139 h 111027"/>
                  <a:gd name="connsiteX22" fmla="*/ 56575 w 73729"/>
                  <a:gd name="connsiteY22" fmla="*/ 20784 h 111027"/>
                  <a:gd name="connsiteX23" fmla="*/ 49865 w 73729"/>
                  <a:gd name="connsiteY23" fmla="*/ 19393 h 111027"/>
                  <a:gd name="connsiteX24" fmla="*/ 43539 w 73729"/>
                  <a:gd name="connsiteY24" fmla="*/ 18944 h 111027"/>
                  <a:gd name="connsiteX25" fmla="*/ 36039 w 73729"/>
                  <a:gd name="connsiteY25" fmla="*/ 19732 h 111027"/>
                  <a:gd name="connsiteX26" fmla="*/ 30348 w 73729"/>
                  <a:gd name="connsiteY26" fmla="*/ 21923 h 111027"/>
                  <a:gd name="connsiteX27" fmla="*/ 26752 w 73729"/>
                  <a:gd name="connsiteY27" fmla="*/ 25330 h 111027"/>
                  <a:gd name="connsiteX28" fmla="*/ 25480 w 73729"/>
                  <a:gd name="connsiteY28" fmla="*/ 29789 h 111027"/>
                  <a:gd name="connsiteX29" fmla="*/ 26895 w 73729"/>
                  <a:gd name="connsiteY29" fmla="*/ 34609 h 111027"/>
                  <a:gd name="connsiteX30" fmla="*/ 30951 w 73729"/>
                  <a:gd name="connsiteY30" fmla="*/ 38662 h 111027"/>
                  <a:gd name="connsiteX31" fmla="*/ 37322 w 73729"/>
                  <a:gd name="connsiteY31" fmla="*/ 42397 h 111027"/>
                  <a:gd name="connsiteX32" fmla="*/ 45786 w 73729"/>
                  <a:gd name="connsiteY32" fmla="*/ 46187 h 111027"/>
                  <a:gd name="connsiteX33" fmla="*/ 57365 w 73729"/>
                  <a:gd name="connsiteY33" fmla="*/ 51917 h 111027"/>
                  <a:gd name="connsiteX34" fmla="*/ 66136 w 73729"/>
                  <a:gd name="connsiteY34" fmla="*/ 58763 h 111027"/>
                  <a:gd name="connsiteX35" fmla="*/ 71761 w 73729"/>
                  <a:gd name="connsiteY35" fmla="*/ 67527 h 111027"/>
                  <a:gd name="connsiteX36" fmla="*/ 73713 w 73729"/>
                  <a:gd name="connsiteY36" fmla="*/ 78952 h 111027"/>
                  <a:gd name="connsiteX37" fmla="*/ 70292 w 73729"/>
                  <a:gd name="connsiteY37" fmla="*/ 94037 h 111027"/>
                  <a:gd name="connsiteX38" fmla="*/ 61049 w 73729"/>
                  <a:gd name="connsiteY38" fmla="*/ 103896 h 111027"/>
                  <a:gd name="connsiteX39" fmla="*/ 47431 w 73729"/>
                  <a:gd name="connsiteY39" fmla="*/ 109373 h 111027"/>
                  <a:gd name="connsiteX40" fmla="*/ 31061 w 73729"/>
                  <a:gd name="connsiteY40" fmla="*/ 111027 h 111027"/>
                  <a:gd name="connsiteX41" fmla="*/ 14231 w 73729"/>
                  <a:gd name="connsiteY41" fmla="*/ 109526 h 111027"/>
                  <a:gd name="connsiteX42" fmla="*/ 503 w 73729"/>
                  <a:gd name="connsiteY42" fmla="*/ 105024 h 11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729" h="111027">
                    <a:moveTo>
                      <a:pt x="503" y="105024"/>
                    </a:moveTo>
                    <a:lnTo>
                      <a:pt x="503" y="81056"/>
                    </a:lnTo>
                    <a:cubicBezTo>
                      <a:pt x="4703" y="84611"/>
                      <a:pt x="9494" y="87389"/>
                      <a:pt x="14669" y="89260"/>
                    </a:cubicBezTo>
                    <a:cubicBezTo>
                      <a:pt x="19625" y="91054"/>
                      <a:pt x="24844" y="91977"/>
                      <a:pt x="30118" y="91988"/>
                    </a:cubicBezTo>
                    <a:cubicBezTo>
                      <a:pt x="32793" y="92026"/>
                      <a:pt x="35469" y="91752"/>
                      <a:pt x="38089" y="91167"/>
                    </a:cubicBezTo>
                    <a:cubicBezTo>
                      <a:pt x="40107" y="90727"/>
                      <a:pt x="42026" y="89957"/>
                      <a:pt x="43791" y="88888"/>
                    </a:cubicBezTo>
                    <a:cubicBezTo>
                      <a:pt x="45194" y="88037"/>
                      <a:pt x="46367" y="86852"/>
                      <a:pt x="47201" y="85437"/>
                    </a:cubicBezTo>
                    <a:cubicBezTo>
                      <a:pt x="47935" y="84123"/>
                      <a:pt x="48319" y="82639"/>
                      <a:pt x="48297" y="81132"/>
                    </a:cubicBezTo>
                    <a:cubicBezTo>
                      <a:pt x="48319" y="79114"/>
                      <a:pt x="47683" y="77144"/>
                      <a:pt x="46499" y="75513"/>
                    </a:cubicBezTo>
                    <a:cubicBezTo>
                      <a:pt x="45139" y="73718"/>
                      <a:pt x="43473" y="72176"/>
                      <a:pt x="41576" y="70956"/>
                    </a:cubicBezTo>
                    <a:cubicBezTo>
                      <a:pt x="39230" y="69402"/>
                      <a:pt x="36763" y="68046"/>
                      <a:pt x="34197" y="66902"/>
                    </a:cubicBezTo>
                    <a:cubicBezTo>
                      <a:pt x="31357" y="65610"/>
                      <a:pt x="28276" y="64284"/>
                      <a:pt x="24987" y="62937"/>
                    </a:cubicBezTo>
                    <a:cubicBezTo>
                      <a:pt x="17772" y="60269"/>
                      <a:pt x="11325" y="55872"/>
                      <a:pt x="6205" y="50131"/>
                    </a:cubicBezTo>
                    <a:cubicBezTo>
                      <a:pt x="2049" y="44980"/>
                      <a:pt x="-155" y="38520"/>
                      <a:pt x="10" y="31903"/>
                    </a:cubicBezTo>
                    <a:cubicBezTo>
                      <a:pt x="-121" y="26887"/>
                      <a:pt x="1041" y="21921"/>
                      <a:pt x="3387" y="17487"/>
                    </a:cubicBezTo>
                    <a:cubicBezTo>
                      <a:pt x="5613" y="13496"/>
                      <a:pt x="8760" y="10094"/>
                      <a:pt x="12564" y="7562"/>
                    </a:cubicBezTo>
                    <a:cubicBezTo>
                      <a:pt x="16676" y="4872"/>
                      <a:pt x="21226" y="2935"/>
                      <a:pt x="26017" y="1844"/>
                    </a:cubicBezTo>
                    <a:cubicBezTo>
                      <a:pt x="31324" y="593"/>
                      <a:pt x="36763" y="-25"/>
                      <a:pt x="42212" y="3"/>
                    </a:cubicBezTo>
                    <a:cubicBezTo>
                      <a:pt x="47190" y="-38"/>
                      <a:pt x="52156" y="298"/>
                      <a:pt x="57080" y="1011"/>
                    </a:cubicBezTo>
                    <a:cubicBezTo>
                      <a:pt x="61169" y="1629"/>
                      <a:pt x="65171" y="2672"/>
                      <a:pt x="69042" y="4122"/>
                    </a:cubicBezTo>
                    <a:lnTo>
                      <a:pt x="69042" y="26426"/>
                    </a:lnTo>
                    <a:cubicBezTo>
                      <a:pt x="67189" y="25151"/>
                      <a:pt x="65215" y="24050"/>
                      <a:pt x="63154" y="23139"/>
                    </a:cubicBezTo>
                    <a:cubicBezTo>
                      <a:pt x="61027" y="22191"/>
                      <a:pt x="58823" y="21404"/>
                      <a:pt x="56575" y="20784"/>
                    </a:cubicBezTo>
                    <a:cubicBezTo>
                      <a:pt x="54372" y="20171"/>
                      <a:pt x="52135" y="19706"/>
                      <a:pt x="49865" y="19393"/>
                    </a:cubicBezTo>
                    <a:cubicBezTo>
                      <a:pt x="47771" y="19104"/>
                      <a:pt x="45655" y="18954"/>
                      <a:pt x="43539" y="18944"/>
                    </a:cubicBezTo>
                    <a:cubicBezTo>
                      <a:pt x="41017" y="18919"/>
                      <a:pt x="38506" y="19184"/>
                      <a:pt x="36039" y="19732"/>
                    </a:cubicBezTo>
                    <a:cubicBezTo>
                      <a:pt x="34033" y="20151"/>
                      <a:pt x="32114" y="20891"/>
                      <a:pt x="30348" y="21923"/>
                    </a:cubicBezTo>
                    <a:cubicBezTo>
                      <a:pt x="28901" y="22765"/>
                      <a:pt x="27673" y="23931"/>
                      <a:pt x="26752" y="25330"/>
                    </a:cubicBezTo>
                    <a:cubicBezTo>
                      <a:pt x="25897" y="26658"/>
                      <a:pt x="25458" y="28210"/>
                      <a:pt x="25480" y="29789"/>
                    </a:cubicBezTo>
                    <a:cubicBezTo>
                      <a:pt x="25448" y="31502"/>
                      <a:pt x="25941" y="33183"/>
                      <a:pt x="26895" y="34609"/>
                    </a:cubicBezTo>
                    <a:cubicBezTo>
                      <a:pt x="27991" y="36190"/>
                      <a:pt x="29373" y="37563"/>
                      <a:pt x="30951" y="38662"/>
                    </a:cubicBezTo>
                    <a:cubicBezTo>
                      <a:pt x="32958" y="40092"/>
                      <a:pt x="35096" y="41343"/>
                      <a:pt x="37322" y="42397"/>
                    </a:cubicBezTo>
                    <a:cubicBezTo>
                      <a:pt x="39811" y="43624"/>
                      <a:pt x="42640" y="44884"/>
                      <a:pt x="45786" y="46187"/>
                    </a:cubicBezTo>
                    <a:cubicBezTo>
                      <a:pt x="49777" y="47827"/>
                      <a:pt x="53637" y="49742"/>
                      <a:pt x="57365" y="51917"/>
                    </a:cubicBezTo>
                    <a:cubicBezTo>
                      <a:pt x="60588" y="53790"/>
                      <a:pt x="63538" y="56094"/>
                      <a:pt x="66136" y="58763"/>
                    </a:cubicBezTo>
                    <a:cubicBezTo>
                      <a:pt x="68559" y="61292"/>
                      <a:pt x="70478" y="64268"/>
                      <a:pt x="71761" y="67527"/>
                    </a:cubicBezTo>
                    <a:cubicBezTo>
                      <a:pt x="73121" y="71179"/>
                      <a:pt x="73789" y="75055"/>
                      <a:pt x="73713" y="78952"/>
                    </a:cubicBezTo>
                    <a:cubicBezTo>
                      <a:pt x="73888" y="84191"/>
                      <a:pt x="72715" y="89386"/>
                      <a:pt x="70292" y="94037"/>
                    </a:cubicBezTo>
                    <a:cubicBezTo>
                      <a:pt x="68077" y="98037"/>
                      <a:pt x="64897" y="101425"/>
                      <a:pt x="61049" y="103896"/>
                    </a:cubicBezTo>
                    <a:cubicBezTo>
                      <a:pt x="56882" y="106541"/>
                      <a:pt x="52266" y="108398"/>
                      <a:pt x="47431" y="109373"/>
                    </a:cubicBezTo>
                    <a:cubicBezTo>
                      <a:pt x="42047" y="110495"/>
                      <a:pt x="36565" y="111049"/>
                      <a:pt x="31061" y="111027"/>
                    </a:cubicBezTo>
                    <a:cubicBezTo>
                      <a:pt x="25414" y="111048"/>
                      <a:pt x="19779" y="110546"/>
                      <a:pt x="14231" y="109526"/>
                    </a:cubicBezTo>
                    <a:cubicBezTo>
                      <a:pt x="9461" y="108685"/>
                      <a:pt x="4845" y="107169"/>
                      <a:pt x="503" y="105024"/>
                    </a:cubicBezTo>
                    <a:close/>
                  </a:path>
                </a:pathLst>
              </a:custGeom>
              <a:solidFill>
                <a:srgbClr val="2F2F2F"/>
              </a:solidFill>
              <a:ln w="10955" cap="flat">
                <a:noFill/>
                <a:prstDash val="solid"/>
                <a:miter/>
              </a:ln>
            </p:spPr>
            <p:txBody>
              <a:bodyPr rtlCol="0" anchor="ctr"/>
              <a:lstStyle/>
              <a:p>
                <a:endParaRPr lang="en-US"/>
              </a:p>
            </p:txBody>
          </p:sp>
        </p:grpSp>
        <p:grpSp>
          <p:nvGrpSpPr>
            <p:cNvPr id="9" name="Graphic 2" descr="Diagram showing responsibility zones.">
              <a:extLst>
                <a:ext uri="{FF2B5EF4-FFF2-40B4-BE49-F238E27FC236}">
                  <a16:creationId xmlns:a16="http://schemas.microsoft.com/office/drawing/2014/main" id="{5BEE6C0D-3EA6-751F-3255-FA0EC11DF616}"/>
                </a:ext>
              </a:extLst>
            </p:cNvPr>
            <p:cNvGrpSpPr/>
            <p:nvPr/>
          </p:nvGrpSpPr>
          <p:grpSpPr>
            <a:xfrm>
              <a:off x="7864932" y="1525989"/>
              <a:ext cx="325959" cy="111149"/>
              <a:chOff x="6457055" y="2215323"/>
              <a:chExt cx="325959" cy="111149"/>
            </a:xfrm>
            <a:solidFill>
              <a:srgbClr val="2F2F2F"/>
            </a:solidFill>
          </p:grpSpPr>
          <p:sp>
            <p:nvSpPr>
              <p:cNvPr id="157" name="Freeform: Shape 156">
                <a:extLst>
                  <a:ext uri="{FF2B5EF4-FFF2-40B4-BE49-F238E27FC236}">
                    <a16:creationId xmlns:a16="http://schemas.microsoft.com/office/drawing/2014/main" id="{1A08B487-92B1-C396-4B49-5924E82AE5EA}"/>
                  </a:ext>
                </a:extLst>
              </p:cNvPr>
              <p:cNvSpPr/>
              <p:nvPr/>
            </p:nvSpPr>
            <p:spPr>
              <a:xfrm>
                <a:off x="6457055" y="2217156"/>
                <a:ext cx="78566" cy="107353"/>
              </a:xfrm>
              <a:custGeom>
                <a:avLst/>
                <a:gdLst>
                  <a:gd name="connsiteX0" fmla="*/ 24220 w 78566"/>
                  <a:gd name="connsiteY0" fmla="*/ 70361 h 107353"/>
                  <a:gd name="connsiteX1" fmla="*/ 24220 w 78566"/>
                  <a:gd name="connsiteY1" fmla="*/ 107354 h 107353"/>
                  <a:gd name="connsiteX2" fmla="*/ 0 w 78566"/>
                  <a:gd name="connsiteY2" fmla="*/ 107354 h 107353"/>
                  <a:gd name="connsiteX3" fmla="*/ 0 w 78566"/>
                  <a:gd name="connsiteY3" fmla="*/ 0 h 107353"/>
                  <a:gd name="connsiteX4" fmla="*/ 37926 w 78566"/>
                  <a:gd name="connsiteY4" fmla="*/ 0 h 107353"/>
                  <a:gd name="connsiteX5" fmla="*/ 78549 w 78566"/>
                  <a:gd name="connsiteY5" fmla="*/ 34222 h 107353"/>
                  <a:gd name="connsiteX6" fmla="*/ 66894 w 78566"/>
                  <a:gd name="connsiteY6" fmla="*/ 60392 h 107353"/>
                  <a:gd name="connsiteX7" fmla="*/ 35755 w 78566"/>
                  <a:gd name="connsiteY7" fmla="*/ 70393 h 107353"/>
                  <a:gd name="connsiteX8" fmla="*/ 24220 w 78566"/>
                  <a:gd name="connsiteY8" fmla="*/ 18535 h 107353"/>
                  <a:gd name="connsiteX9" fmla="*/ 24220 w 78566"/>
                  <a:gd name="connsiteY9" fmla="*/ 52023 h 107353"/>
                  <a:gd name="connsiteX10" fmla="*/ 33727 w 78566"/>
                  <a:gd name="connsiteY10" fmla="*/ 52023 h 107353"/>
                  <a:gd name="connsiteX11" fmla="*/ 53057 w 78566"/>
                  <a:gd name="connsiteY11" fmla="*/ 35098 h 107353"/>
                  <a:gd name="connsiteX12" fmla="*/ 33727 w 78566"/>
                  <a:gd name="connsiteY12" fmla="*/ 18546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566" h="107353">
                    <a:moveTo>
                      <a:pt x="24220" y="70361"/>
                    </a:moveTo>
                    <a:lnTo>
                      <a:pt x="24220" y="107354"/>
                    </a:lnTo>
                    <a:lnTo>
                      <a:pt x="0" y="107354"/>
                    </a:lnTo>
                    <a:lnTo>
                      <a:pt x="0" y="0"/>
                    </a:lnTo>
                    <a:lnTo>
                      <a:pt x="37926" y="0"/>
                    </a:lnTo>
                    <a:cubicBezTo>
                      <a:pt x="65008" y="0"/>
                      <a:pt x="78549" y="11407"/>
                      <a:pt x="78549" y="34222"/>
                    </a:cubicBezTo>
                    <a:cubicBezTo>
                      <a:pt x="78878" y="44267"/>
                      <a:pt x="74579" y="53908"/>
                      <a:pt x="66894" y="60392"/>
                    </a:cubicBezTo>
                    <a:cubicBezTo>
                      <a:pt x="58089" y="67413"/>
                      <a:pt x="47005" y="70971"/>
                      <a:pt x="35755" y="70393"/>
                    </a:cubicBezTo>
                    <a:close/>
                    <a:moveTo>
                      <a:pt x="24220" y="18535"/>
                    </a:moveTo>
                    <a:lnTo>
                      <a:pt x="24220" y="52023"/>
                    </a:lnTo>
                    <a:lnTo>
                      <a:pt x="33727" y="52023"/>
                    </a:lnTo>
                    <a:cubicBezTo>
                      <a:pt x="46620" y="52023"/>
                      <a:pt x="53068" y="46381"/>
                      <a:pt x="53057" y="35098"/>
                    </a:cubicBezTo>
                    <a:cubicBezTo>
                      <a:pt x="53057" y="24070"/>
                      <a:pt x="46610" y="18554"/>
                      <a:pt x="33727" y="18546"/>
                    </a:cubicBezTo>
                    <a:close/>
                  </a:path>
                </a:pathLst>
              </a:custGeom>
              <a:solidFill>
                <a:srgbClr val="2F2F2F"/>
              </a:solidFill>
              <a:ln w="1095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C4A750B-EA87-DEE7-A26C-5EE39E4A5E9C}"/>
                  </a:ext>
                </a:extLst>
              </p:cNvPr>
              <p:cNvSpPr/>
              <p:nvPr/>
            </p:nvSpPr>
            <p:spPr>
              <a:xfrm>
                <a:off x="6540927" y="2245655"/>
                <a:ext cx="69871" cy="80817"/>
              </a:xfrm>
              <a:custGeom>
                <a:avLst/>
                <a:gdLst>
                  <a:gd name="connsiteX0" fmla="*/ 69628 w 69871"/>
                  <a:gd name="connsiteY0" fmla="*/ 78855 h 80817"/>
                  <a:gd name="connsiteX1" fmla="*/ 47174 w 69871"/>
                  <a:gd name="connsiteY1" fmla="*/ 78855 h 80817"/>
                  <a:gd name="connsiteX2" fmla="*/ 47174 w 69871"/>
                  <a:gd name="connsiteY2" fmla="*/ 67900 h 80817"/>
                  <a:gd name="connsiteX3" fmla="*/ 46866 w 69871"/>
                  <a:gd name="connsiteY3" fmla="*/ 67900 h 80817"/>
                  <a:gd name="connsiteX4" fmla="*/ 24017 w 69871"/>
                  <a:gd name="connsiteY4" fmla="*/ 80783 h 80817"/>
                  <a:gd name="connsiteX5" fmla="*/ 6474 w 69871"/>
                  <a:gd name="connsiteY5" fmla="*/ 74451 h 80817"/>
                  <a:gd name="connsiteX6" fmla="*/ 27 w 69871"/>
                  <a:gd name="connsiteY6" fmla="*/ 57482 h 80817"/>
                  <a:gd name="connsiteX7" fmla="*/ 26473 w 69871"/>
                  <a:gd name="connsiteY7" fmla="*/ 31717 h 80817"/>
                  <a:gd name="connsiteX8" fmla="*/ 47305 w 69871"/>
                  <a:gd name="connsiteY8" fmla="*/ 28946 h 80817"/>
                  <a:gd name="connsiteX9" fmla="*/ 33666 w 69871"/>
                  <a:gd name="connsiteY9" fmla="*/ 16370 h 80817"/>
                  <a:gd name="connsiteX10" fmla="*/ 7581 w 69871"/>
                  <a:gd name="connsiteY10" fmla="*/ 24531 h 80817"/>
                  <a:gd name="connsiteX11" fmla="*/ 7581 w 69871"/>
                  <a:gd name="connsiteY11" fmla="*/ 6741 h 80817"/>
                  <a:gd name="connsiteX12" fmla="*/ 21122 w 69871"/>
                  <a:gd name="connsiteY12" fmla="*/ 2250 h 80817"/>
                  <a:gd name="connsiteX13" fmla="*/ 36757 w 69871"/>
                  <a:gd name="connsiteY13" fmla="*/ 300 h 80817"/>
                  <a:gd name="connsiteX14" fmla="*/ 69574 w 69871"/>
                  <a:gd name="connsiteY14" fmla="*/ 24825 h 80817"/>
                  <a:gd name="connsiteX15" fmla="*/ 69585 w 69871"/>
                  <a:gd name="connsiteY15" fmla="*/ 33021 h 80817"/>
                  <a:gd name="connsiteX16" fmla="*/ 47349 w 69871"/>
                  <a:gd name="connsiteY16" fmla="*/ 47700 h 80817"/>
                  <a:gd name="connsiteX17" fmla="*/ 47349 w 69871"/>
                  <a:gd name="connsiteY17" fmla="*/ 42530 h 80817"/>
                  <a:gd name="connsiteX18" fmla="*/ 33413 w 69871"/>
                  <a:gd name="connsiteY18" fmla="*/ 44326 h 80817"/>
                  <a:gd name="connsiteX19" fmla="*/ 21868 w 69871"/>
                  <a:gd name="connsiteY19" fmla="*/ 54744 h 80817"/>
                  <a:gd name="connsiteX20" fmla="*/ 24685 w 69871"/>
                  <a:gd name="connsiteY20" fmla="*/ 61371 h 80817"/>
                  <a:gd name="connsiteX21" fmla="*/ 32295 w 69871"/>
                  <a:gd name="connsiteY21" fmla="*/ 63946 h 80817"/>
                  <a:gd name="connsiteX22" fmla="*/ 43160 w 69871"/>
                  <a:gd name="connsiteY22" fmla="*/ 59345 h 80817"/>
                  <a:gd name="connsiteX23" fmla="*/ 47349 w 69871"/>
                  <a:gd name="connsiteY23" fmla="*/ 47700 h 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71" h="80817">
                    <a:moveTo>
                      <a:pt x="69628" y="78855"/>
                    </a:moveTo>
                    <a:lnTo>
                      <a:pt x="47174" y="78855"/>
                    </a:lnTo>
                    <a:lnTo>
                      <a:pt x="47174" y="67900"/>
                    </a:lnTo>
                    <a:lnTo>
                      <a:pt x="46866" y="67900"/>
                    </a:lnTo>
                    <a:cubicBezTo>
                      <a:pt x="42306" y="76165"/>
                      <a:pt x="33457" y="81151"/>
                      <a:pt x="24017" y="80783"/>
                    </a:cubicBezTo>
                    <a:cubicBezTo>
                      <a:pt x="17548" y="81130"/>
                      <a:pt x="11221" y="78846"/>
                      <a:pt x="6474" y="74451"/>
                    </a:cubicBezTo>
                    <a:cubicBezTo>
                      <a:pt x="2055" y="69940"/>
                      <a:pt x="-280" y="63789"/>
                      <a:pt x="27" y="57482"/>
                    </a:cubicBezTo>
                    <a:cubicBezTo>
                      <a:pt x="27" y="42606"/>
                      <a:pt x="8842" y="34018"/>
                      <a:pt x="26473" y="31717"/>
                    </a:cubicBezTo>
                    <a:lnTo>
                      <a:pt x="47305" y="28946"/>
                    </a:lnTo>
                    <a:cubicBezTo>
                      <a:pt x="47305" y="20555"/>
                      <a:pt x="42755" y="16363"/>
                      <a:pt x="33666" y="16370"/>
                    </a:cubicBezTo>
                    <a:cubicBezTo>
                      <a:pt x="24346" y="16421"/>
                      <a:pt x="15268" y="19264"/>
                      <a:pt x="7581" y="24531"/>
                    </a:cubicBezTo>
                    <a:lnTo>
                      <a:pt x="7581" y="6741"/>
                    </a:lnTo>
                    <a:cubicBezTo>
                      <a:pt x="11890" y="4698"/>
                      <a:pt x="16441" y="3190"/>
                      <a:pt x="21122" y="2250"/>
                    </a:cubicBezTo>
                    <a:cubicBezTo>
                      <a:pt x="26243" y="1021"/>
                      <a:pt x="31483" y="367"/>
                      <a:pt x="36757" y="300"/>
                    </a:cubicBezTo>
                    <a:cubicBezTo>
                      <a:pt x="52601" y="-1982"/>
                      <a:pt x="67294" y="8998"/>
                      <a:pt x="69574" y="24825"/>
                    </a:cubicBezTo>
                    <a:cubicBezTo>
                      <a:pt x="69968" y="27543"/>
                      <a:pt x="69968" y="30302"/>
                      <a:pt x="69585" y="33021"/>
                    </a:cubicBezTo>
                    <a:close/>
                    <a:moveTo>
                      <a:pt x="47349" y="47700"/>
                    </a:moveTo>
                    <a:lnTo>
                      <a:pt x="47349" y="42530"/>
                    </a:lnTo>
                    <a:lnTo>
                      <a:pt x="33413" y="44326"/>
                    </a:lnTo>
                    <a:cubicBezTo>
                      <a:pt x="25727" y="45334"/>
                      <a:pt x="21879" y="48806"/>
                      <a:pt x="21868" y="54744"/>
                    </a:cubicBezTo>
                    <a:cubicBezTo>
                      <a:pt x="21791" y="57258"/>
                      <a:pt x="22822" y="59679"/>
                      <a:pt x="24685" y="61371"/>
                    </a:cubicBezTo>
                    <a:cubicBezTo>
                      <a:pt x="26802" y="63174"/>
                      <a:pt x="29521" y="64096"/>
                      <a:pt x="32295" y="63946"/>
                    </a:cubicBezTo>
                    <a:cubicBezTo>
                      <a:pt x="36417" y="64085"/>
                      <a:pt x="40398" y="62402"/>
                      <a:pt x="43160" y="59345"/>
                    </a:cubicBezTo>
                    <a:cubicBezTo>
                      <a:pt x="46001" y="56145"/>
                      <a:pt x="47503" y="51976"/>
                      <a:pt x="47349" y="47700"/>
                    </a:cubicBezTo>
                    <a:close/>
                  </a:path>
                </a:pathLst>
              </a:custGeom>
              <a:solidFill>
                <a:srgbClr val="2F2F2F"/>
              </a:solidFill>
              <a:ln w="1095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1C0587C-8A77-FB78-5653-05FA608764E4}"/>
                  </a:ext>
                </a:extLst>
              </p:cNvPr>
              <p:cNvSpPr/>
              <p:nvPr/>
            </p:nvSpPr>
            <p:spPr>
              <a:xfrm>
                <a:off x="6623942" y="2245655"/>
                <a:ext cx="69857" cy="80817"/>
              </a:xfrm>
              <a:custGeom>
                <a:avLst/>
                <a:gdLst>
                  <a:gd name="connsiteX0" fmla="*/ 69549 w 69857"/>
                  <a:gd name="connsiteY0" fmla="*/ 78855 h 80817"/>
                  <a:gd name="connsiteX1" fmla="*/ 47148 w 69857"/>
                  <a:gd name="connsiteY1" fmla="*/ 78855 h 80817"/>
                  <a:gd name="connsiteX2" fmla="*/ 47148 w 69857"/>
                  <a:gd name="connsiteY2" fmla="*/ 67900 h 80817"/>
                  <a:gd name="connsiteX3" fmla="*/ 46852 w 69857"/>
                  <a:gd name="connsiteY3" fmla="*/ 67900 h 80817"/>
                  <a:gd name="connsiteX4" fmla="*/ 23981 w 69857"/>
                  <a:gd name="connsiteY4" fmla="*/ 80783 h 80817"/>
                  <a:gd name="connsiteX5" fmla="*/ 6438 w 69857"/>
                  <a:gd name="connsiteY5" fmla="*/ 74451 h 80817"/>
                  <a:gd name="connsiteX6" fmla="*/ 24 w 69857"/>
                  <a:gd name="connsiteY6" fmla="*/ 57570 h 80817"/>
                  <a:gd name="connsiteX7" fmla="*/ 26492 w 69857"/>
                  <a:gd name="connsiteY7" fmla="*/ 31805 h 80817"/>
                  <a:gd name="connsiteX8" fmla="*/ 47324 w 69857"/>
                  <a:gd name="connsiteY8" fmla="*/ 29034 h 80817"/>
                  <a:gd name="connsiteX9" fmla="*/ 33684 w 69857"/>
                  <a:gd name="connsiteY9" fmla="*/ 16458 h 80817"/>
                  <a:gd name="connsiteX10" fmla="*/ 7600 w 69857"/>
                  <a:gd name="connsiteY10" fmla="*/ 24619 h 80817"/>
                  <a:gd name="connsiteX11" fmla="*/ 7600 w 69857"/>
                  <a:gd name="connsiteY11" fmla="*/ 6741 h 80817"/>
                  <a:gd name="connsiteX12" fmla="*/ 21119 w 69857"/>
                  <a:gd name="connsiteY12" fmla="*/ 2250 h 80817"/>
                  <a:gd name="connsiteX13" fmla="*/ 36743 w 69857"/>
                  <a:gd name="connsiteY13" fmla="*/ 300 h 80817"/>
                  <a:gd name="connsiteX14" fmla="*/ 69559 w 69857"/>
                  <a:gd name="connsiteY14" fmla="*/ 24825 h 80817"/>
                  <a:gd name="connsiteX15" fmla="*/ 69571 w 69857"/>
                  <a:gd name="connsiteY15" fmla="*/ 33021 h 80817"/>
                  <a:gd name="connsiteX16" fmla="*/ 47302 w 69857"/>
                  <a:gd name="connsiteY16" fmla="*/ 47700 h 80817"/>
                  <a:gd name="connsiteX17" fmla="*/ 47302 w 69857"/>
                  <a:gd name="connsiteY17" fmla="*/ 42530 h 80817"/>
                  <a:gd name="connsiteX18" fmla="*/ 33355 w 69857"/>
                  <a:gd name="connsiteY18" fmla="*/ 44326 h 80817"/>
                  <a:gd name="connsiteX19" fmla="*/ 21820 w 69857"/>
                  <a:gd name="connsiteY19" fmla="*/ 54744 h 80817"/>
                  <a:gd name="connsiteX20" fmla="*/ 24616 w 69857"/>
                  <a:gd name="connsiteY20" fmla="*/ 61371 h 80817"/>
                  <a:gd name="connsiteX21" fmla="*/ 32226 w 69857"/>
                  <a:gd name="connsiteY21" fmla="*/ 63946 h 80817"/>
                  <a:gd name="connsiteX22" fmla="*/ 43103 w 69857"/>
                  <a:gd name="connsiteY22" fmla="*/ 59345 h 80817"/>
                  <a:gd name="connsiteX23" fmla="*/ 47302 w 69857"/>
                  <a:gd name="connsiteY23" fmla="*/ 47700 h 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7" h="80817">
                    <a:moveTo>
                      <a:pt x="69549" y="78855"/>
                    </a:moveTo>
                    <a:lnTo>
                      <a:pt x="47148" y="78855"/>
                    </a:lnTo>
                    <a:lnTo>
                      <a:pt x="47148" y="67900"/>
                    </a:lnTo>
                    <a:lnTo>
                      <a:pt x="46852" y="67900"/>
                    </a:lnTo>
                    <a:cubicBezTo>
                      <a:pt x="42280" y="76165"/>
                      <a:pt x="33432" y="81148"/>
                      <a:pt x="23981" y="80783"/>
                    </a:cubicBezTo>
                    <a:cubicBezTo>
                      <a:pt x="17512" y="81130"/>
                      <a:pt x="11185" y="78846"/>
                      <a:pt x="6438" y="74451"/>
                    </a:cubicBezTo>
                    <a:cubicBezTo>
                      <a:pt x="2052" y="69952"/>
                      <a:pt x="-262" y="63841"/>
                      <a:pt x="24" y="57570"/>
                    </a:cubicBezTo>
                    <a:cubicBezTo>
                      <a:pt x="24" y="42694"/>
                      <a:pt x="8850" y="34106"/>
                      <a:pt x="26492" y="31805"/>
                    </a:cubicBezTo>
                    <a:lnTo>
                      <a:pt x="47324" y="29034"/>
                    </a:lnTo>
                    <a:cubicBezTo>
                      <a:pt x="47324" y="20643"/>
                      <a:pt x="42774" y="16450"/>
                      <a:pt x="33684" y="16458"/>
                    </a:cubicBezTo>
                    <a:cubicBezTo>
                      <a:pt x="24365" y="16508"/>
                      <a:pt x="15286" y="19352"/>
                      <a:pt x="7600" y="24619"/>
                    </a:cubicBezTo>
                    <a:lnTo>
                      <a:pt x="7600" y="6741"/>
                    </a:lnTo>
                    <a:cubicBezTo>
                      <a:pt x="11909" y="4697"/>
                      <a:pt x="16448" y="3190"/>
                      <a:pt x="21119" y="2250"/>
                    </a:cubicBezTo>
                    <a:cubicBezTo>
                      <a:pt x="26239" y="1022"/>
                      <a:pt x="31481" y="368"/>
                      <a:pt x="36743" y="300"/>
                    </a:cubicBezTo>
                    <a:cubicBezTo>
                      <a:pt x="52587" y="-1982"/>
                      <a:pt x="67279" y="8998"/>
                      <a:pt x="69559" y="24825"/>
                    </a:cubicBezTo>
                    <a:cubicBezTo>
                      <a:pt x="69954" y="27543"/>
                      <a:pt x="69954" y="30302"/>
                      <a:pt x="69571" y="33021"/>
                    </a:cubicBezTo>
                    <a:close/>
                    <a:moveTo>
                      <a:pt x="47302" y="47700"/>
                    </a:moveTo>
                    <a:lnTo>
                      <a:pt x="47302" y="42530"/>
                    </a:lnTo>
                    <a:lnTo>
                      <a:pt x="33355" y="44326"/>
                    </a:lnTo>
                    <a:cubicBezTo>
                      <a:pt x="25658" y="45334"/>
                      <a:pt x="21810" y="48806"/>
                      <a:pt x="21820" y="54744"/>
                    </a:cubicBezTo>
                    <a:cubicBezTo>
                      <a:pt x="21744" y="57253"/>
                      <a:pt x="22763" y="59673"/>
                      <a:pt x="24616" y="61371"/>
                    </a:cubicBezTo>
                    <a:cubicBezTo>
                      <a:pt x="26733" y="63173"/>
                      <a:pt x="29452" y="64095"/>
                      <a:pt x="32226" y="63946"/>
                    </a:cubicBezTo>
                    <a:cubicBezTo>
                      <a:pt x="36348" y="64082"/>
                      <a:pt x="40329" y="62400"/>
                      <a:pt x="43103" y="59345"/>
                    </a:cubicBezTo>
                    <a:cubicBezTo>
                      <a:pt x="45942" y="56146"/>
                      <a:pt x="47455" y="51977"/>
                      <a:pt x="47302" y="47700"/>
                    </a:cubicBezTo>
                    <a:close/>
                  </a:path>
                </a:pathLst>
              </a:custGeom>
              <a:solidFill>
                <a:srgbClr val="2F2F2F"/>
              </a:solidFill>
              <a:ln w="1095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1C01DC0-E942-676C-D5A0-86E22B15189B}"/>
                  </a:ext>
                </a:extLst>
              </p:cNvPr>
              <p:cNvSpPr/>
              <p:nvPr/>
            </p:nvSpPr>
            <p:spPr>
              <a:xfrm>
                <a:off x="6709313" y="2215323"/>
                <a:ext cx="73700" cy="111071"/>
              </a:xfrm>
              <a:custGeom>
                <a:avLst/>
                <a:gdLst>
                  <a:gd name="connsiteX0" fmla="*/ 492 w 73700"/>
                  <a:gd name="connsiteY0" fmla="*/ 105068 h 111071"/>
                  <a:gd name="connsiteX1" fmla="*/ 492 w 73700"/>
                  <a:gd name="connsiteY1" fmla="*/ 81099 h 111071"/>
                  <a:gd name="connsiteX2" fmla="*/ 14658 w 73700"/>
                  <a:gd name="connsiteY2" fmla="*/ 89304 h 111071"/>
                  <a:gd name="connsiteX3" fmla="*/ 30107 w 73700"/>
                  <a:gd name="connsiteY3" fmla="*/ 92032 h 111071"/>
                  <a:gd name="connsiteX4" fmla="*/ 38078 w 73700"/>
                  <a:gd name="connsiteY4" fmla="*/ 91210 h 111071"/>
                  <a:gd name="connsiteX5" fmla="*/ 43779 w 73700"/>
                  <a:gd name="connsiteY5" fmla="*/ 88932 h 111071"/>
                  <a:gd name="connsiteX6" fmla="*/ 47190 w 73700"/>
                  <a:gd name="connsiteY6" fmla="*/ 85481 h 111071"/>
                  <a:gd name="connsiteX7" fmla="*/ 48286 w 73700"/>
                  <a:gd name="connsiteY7" fmla="*/ 81176 h 111071"/>
                  <a:gd name="connsiteX8" fmla="*/ 46488 w 73700"/>
                  <a:gd name="connsiteY8" fmla="*/ 75556 h 111071"/>
                  <a:gd name="connsiteX9" fmla="*/ 41576 w 73700"/>
                  <a:gd name="connsiteY9" fmla="*/ 70999 h 111071"/>
                  <a:gd name="connsiteX10" fmla="*/ 34197 w 73700"/>
                  <a:gd name="connsiteY10" fmla="*/ 66946 h 111071"/>
                  <a:gd name="connsiteX11" fmla="*/ 24976 w 73700"/>
                  <a:gd name="connsiteY11" fmla="*/ 62981 h 111071"/>
                  <a:gd name="connsiteX12" fmla="*/ 6204 w 73700"/>
                  <a:gd name="connsiteY12" fmla="*/ 50175 h 111071"/>
                  <a:gd name="connsiteX13" fmla="*/ 10 w 73700"/>
                  <a:gd name="connsiteY13" fmla="*/ 31903 h 111071"/>
                  <a:gd name="connsiteX14" fmla="*/ 3387 w 73700"/>
                  <a:gd name="connsiteY14" fmla="*/ 17487 h 111071"/>
                  <a:gd name="connsiteX15" fmla="*/ 12564 w 73700"/>
                  <a:gd name="connsiteY15" fmla="*/ 7562 h 111071"/>
                  <a:gd name="connsiteX16" fmla="*/ 26028 w 73700"/>
                  <a:gd name="connsiteY16" fmla="*/ 1844 h 111071"/>
                  <a:gd name="connsiteX17" fmla="*/ 42212 w 73700"/>
                  <a:gd name="connsiteY17" fmla="*/ 3 h 111071"/>
                  <a:gd name="connsiteX18" fmla="*/ 57091 w 73700"/>
                  <a:gd name="connsiteY18" fmla="*/ 1011 h 111071"/>
                  <a:gd name="connsiteX19" fmla="*/ 69041 w 73700"/>
                  <a:gd name="connsiteY19" fmla="*/ 4122 h 111071"/>
                  <a:gd name="connsiteX20" fmla="*/ 69041 w 73700"/>
                  <a:gd name="connsiteY20" fmla="*/ 26469 h 111071"/>
                  <a:gd name="connsiteX21" fmla="*/ 63164 w 73700"/>
                  <a:gd name="connsiteY21" fmla="*/ 23183 h 111071"/>
                  <a:gd name="connsiteX22" fmla="*/ 56586 w 73700"/>
                  <a:gd name="connsiteY22" fmla="*/ 20828 h 111071"/>
                  <a:gd name="connsiteX23" fmla="*/ 49865 w 73700"/>
                  <a:gd name="connsiteY23" fmla="*/ 19437 h 111071"/>
                  <a:gd name="connsiteX24" fmla="*/ 43538 w 73700"/>
                  <a:gd name="connsiteY24" fmla="*/ 18988 h 111071"/>
                  <a:gd name="connsiteX25" fmla="*/ 36050 w 73700"/>
                  <a:gd name="connsiteY25" fmla="*/ 19776 h 111071"/>
                  <a:gd name="connsiteX26" fmla="*/ 30348 w 73700"/>
                  <a:gd name="connsiteY26" fmla="*/ 21967 h 111071"/>
                  <a:gd name="connsiteX27" fmla="*/ 26752 w 73700"/>
                  <a:gd name="connsiteY27" fmla="*/ 25374 h 111071"/>
                  <a:gd name="connsiteX28" fmla="*/ 25480 w 73700"/>
                  <a:gd name="connsiteY28" fmla="*/ 29832 h 111071"/>
                  <a:gd name="connsiteX29" fmla="*/ 26905 w 73700"/>
                  <a:gd name="connsiteY29" fmla="*/ 34652 h 111071"/>
                  <a:gd name="connsiteX30" fmla="*/ 30951 w 73700"/>
                  <a:gd name="connsiteY30" fmla="*/ 38706 h 111071"/>
                  <a:gd name="connsiteX31" fmla="*/ 37321 w 73700"/>
                  <a:gd name="connsiteY31" fmla="*/ 42441 h 111071"/>
                  <a:gd name="connsiteX32" fmla="*/ 45786 w 73700"/>
                  <a:gd name="connsiteY32" fmla="*/ 46231 h 111071"/>
                  <a:gd name="connsiteX33" fmla="*/ 57364 w 73700"/>
                  <a:gd name="connsiteY33" fmla="*/ 51960 h 111071"/>
                  <a:gd name="connsiteX34" fmla="*/ 66136 w 73700"/>
                  <a:gd name="connsiteY34" fmla="*/ 58807 h 111071"/>
                  <a:gd name="connsiteX35" fmla="*/ 71750 w 73700"/>
                  <a:gd name="connsiteY35" fmla="*/ 67571 h 111071"/>
                  <a:gd name="connsiteX36" fmla="*/ 70292 w 73700"/>
                  <a:gd name="connsiteY36" fmla="*/ 94080 h 111071"/>
                  <a:gd name="connsiteX37" fmla="*/ 61038 w 73700"/>
                  <a:gd name="connsiteY37" fmla="*/ 103939 h 111071"/>
                  <a:gd name="connsiteX38" fmla="*/ 47431 w 73700"/>
                  <a:gd name="connsiteY38" fmla="*/ 109417 h 111071"/>
                  <a:gd name="connsiteX39" fmla="*/ 31050 w 73700"/>
                  <a:gd name="connsiteY39" fmla="*/ 111071 h 111071"/>
                  <a:gd name="connsiteX40" fmla="*/ 14231 w 73700"/>
                  <a:gd name="connsiteY40" fmla="*/ 109570 h 111071"/>
                  <a:gd name="connsiteX41" fmla="*/ 492 w 73700"/>
                  <a:gd name="connsiteY41" fmla="*/ 105068 h 1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3700" h="111071">
                    <a:moveTo>
                      <a:pt x="492" y="105068"/>
                    </a:moveTo>
                    <a:lnTo>
                      <a:pt x="492" y="81099"/>
                    </a:lnTo>
                    <a:cubicBezTo>
                      <a:pt x="4691" y="84653"/>
                      <a:pt x="9483" y="87431"/>
                      <a:pt x="14658" y="89304"/>
                    </a:cubicBezTo>
                    <a:cubicBezTo>
                      <a:pt x="19614" y="91096"/>
                      <a:pt x="24833" y="92020"/>
                      <a:pt x="30107" y="92032"/>
                    </a:cubicBezTo>
                    <a:cubicBezTo>
                      <a:pt x="32782" y="92071"/>
                      <a:pt x="35458" y="91795"/>
                      <a:pt x="38078" y="91210"/>
                    </a:cubicBezTo>
                    <a:cubicBezTo>
                      <a:pt x="40095" y="90771"/>
                      <a:pt x="42015" y="90001"/>
                      <a:pt x="43779" y="88932"/>
                    </a:cubicBezTo>
                    <a:cubicBezTo>
                      <a:pt x="45183" y="88081"/>
                      <a:pt x="46356" y="86895"/>
                      <a:pt x="47190" y="85481"/>
                    </a:cubicBezTo>
                    <a:cubicBezTo>
                      <a:pt x="47924" y="84169"/>
                      <a:pt x="48308" y="82682"/>
                      <a:pt x="48286" y="81176"/>
                    </a:cubicBezTo>
                    <a:cubicBezTo>
                      <a:pt x="48308" y="79158"/>
                      <a:pt x="47672" y="77188"/>
                      <a:pt x="46488" y="75556"/>
                    </a:cubicBezTo>
                    <a:cubicBezTo>
                      <a:pt x="45128" y="73764"/>
                      <a:pt x="43461" y="72223"/>
                      <a:pt x="41576" y="70999"/>
                    </a:cubicBezTo>
                    <a:cubicBezTo>
                      <a:pt x="39229" y="69450"/>
                      <a:pt x="36763" y="68094"/>
                      <a:pt x="34197" y="66946"/>
                    </a:cubicBezTo>
                    <a:cubicBezTo>
                      <a:pt x="31346" y="65654"/>
                      <a:pt x="28276" y="64331"/>
                      <a:pt x="24976" y="62981"/>
                    </a:cubicBezTo>
                    <a:cubicBezTo>
                      <a:pt x="17761" y="60317"/>
                      <a:pt x="11314" y="55918"/>
                      <a:pt x="6204" y="50175"/>
                    </a:cubicBezTo>
                    <a:cubicBezTo>
                      <a:pt x="2027" y="45014"/>
                      <a:pt x="-166" y="38536"/>
                      <a:pt x="10" y="31903"/>
                    </a:cubicBezTo>
                    <a:cubicBezTo>
                      <a:pt x="-122" y="26887"/>
                      <a:pt x="1041" y="21921"/>
                      <a:pt x="3387" y="17487"/>
                    </a:cubicBezTo>
                    <a:cubicBezTo>
                      <a:pt x="5613" y="13496"/>
                      <a:pt x="8759" y="10094"/>
                      <a:pt x="12564" y="7562"/>
                    </a:cubicBezTo>
                    <a:cubicBezTo>
                      <a:pt x="16676" y="4872"/>
                      <a:pt x="21237" y="2935"/>
                      <a:pt x="26028" y="1844"/>
                    </a:cubicBezTo>
                    <a:cubicBezTo>
                      <a:pt x="31335" y="593"/>
                      <a:pt x="36763" y="-25"/>
                      <a:pt x="42212" y="3"/>
                    </a:cubicBezTo>
                    <a:cubicBezTo>
                      <a:pt x="47190" y="-38"/>
                      <a:pt x="52167" y="298"/>
                      <a:pt x="57091" y="1011"/>
                    </a:cubicBezTo>
                    <a:cubicBezTo>
                      <a:pt x="61169" y="1630"/>
                      <a:pt x="65182" y="2673"/>
                      <a:pt x="69041" y="4122"/>
                    </a:cubicBezTo>
                    <a:lnTo>
                      <a:pt x="69041" y="26469"/>
                    </a:lnTo>
                    <a:cubicBezTo>
                      <a:pt x="67188" y="25194"/>
                      <a:pt x="65226" y="24093"/>
                      <a:pt x="63164" y="23183"/>
                    </a:cubicBezTo>
                    <a:cubicBezTo>
                      <a:pt x="61038" y="22238"/>
                      <a:pt x="58834" y="21451"/>
                      <a:pt x="56586" y="20828"/>
                    </a:cubicBezTo>
                    <a:cubicBezTo>
                      <a:pt x="54382" y="20214"/>
                      <a:pt x="52134" y="19750"/>
                      <a:pt x="49865" y="19437"/>
                    </a:cubicBezTo>
                    <a:cubicBezTo>
                      <a:pt x="47771" y="19147"/>
                      <a:pt x="45654" y="18997"/>
                      <a:pt x="43538" y="18988"/>
                    </a:cubicBezTo>
                    <a:cubicBezTo>
                      <a:pt x="41017" y="18963"/>
                      <a:pt x="38506" y="19227"/>
                      <a:pt x="36050" y="19776"/>
                    </a:cubicBezTo>
                    <a:cubicBezTo>
                      <a:pt x="34043" y="20197"/>
                      <a:pt x="32124" y="20936"/>
                      <a:pt x="30348" y="21967"/>
                    </a:cubicBezTo>
                    <a:cubicBezTo>
                      <a:pt x="28901" y="22808"/>
                      <a:pt x="27673" y="23975"/>
                      <a:pt x="26752" y="25374"/>
                    </a:cubicBezTo>
                    <a:cubicBezTo>
                      <a:pt x="25897" y="26705"/>
                      <a:pt x="25458" y="28254"/>
                      <a:pt x="25480" y="29832"/>
                    </a:cubicBezTo>
                    <a:cubicBezTo>
                      <a:pt x="25458" y="31547"/>
                      <a:pt x="25951" y="33228"/>
                      <a:pt x="26905" y="34652"/>
                    </a:cubicBezTo>
                    <a:cubicBezTo>
                      <a:pt x="28002" y="36230"/>
                      <a:pt x="29372" y="37601"/>
                      <a:pt x="30951" y="38706"/>
                    </a:cubicBezTo>
                    <a:cubicBezTo>
                      <a:pt x="32957" y="40136"/>
                      <a:pt x="35096" y="41387"/>
                      <a:pt x="37321" y="42441"/>
                    </a:cubicBezTo>
                    <a:cubicBezTo>
                      <a:pt x="39822" y="43668"/>
                      <a:pt x="42639" y="44931"/>
                      <a:pt x="45786" y="46231"/>
                    </a:cubicBezTo>
                    <a:cubicBezTo>
                      <a:pt x="49777" y="47871"/>
                      <a:pt x="53648" y="49786"/>
                      <a:pt x="57364" y="51960"/>
                    </a:cubicBezTo>
                    <a:cubicBezTo>
                      <a:pt x="60588" y="53838"/>
                      <a:pt x="63537" y="56141"/>
                      <a:pt x="66136" y="58807"/>
                    </a:cubicBezTo>
                    <a:cubicBezTo>
                      <a:pt x="68559" y="61335"/>
                      <a:pt x="70467" y="64313"/>
                      <a:pt x="71750" y="67571"/>
                    </a:cubicBezTo>
                    <a:cubicBezTo>
                      <a:pt x="74787" y="76253"/>
                      <a:pt x="74261" y="85784"/>
                      <a:pt x="70292" y="94080"/>
                    </a:cubicBezTo>
                    <a:cubicBezTo>
                      <a:pt x="68066" y="98080"/>
                      <a:pt x="64886" y="101466"/>
                      <a:pt x="61038" y="103939"/>
                    </a:cubicBezTo>
                    <a:cubicBezTo>
                      <a:pt x="56882" y="106585"/>
                      <a:pt x="52266" y="108442"/>
                      <a:pt x="47431" y="109417"/>
                    </a:cubicBezTo>
                    <a:cubicBezTo>
                      <a:pt x="42047" y="110538"/>
                      <a:pt x="36554" y="111093"/>
                      <a:pt x="31050" y="111071"/>
                    </a:cubicBezTo>
                    <a:cubicBezTo>
                      <a:pt x="25414" y="111092"/>
                      <a:pt x="19779" y="110590"/>
                      <a:pt x="14231" y="109570"/>
                    </a:cubicBezTo>
                    <a:cubicBezTo>
                      <a:pt x="9461" y="108730"/>
                      <a:pt x="4834" y="107214"/>
                      <a:pt x="492" y="105068"/>
                    </a:cubicBezTo>
                    <a:close/>
                  </a:path>
                </a:pathLst>
              </a:custGeom>
              <a:solidFill>
                <a:srgbClr val="2F2F2F"/>
              </a:solidFill>
              <a:ln w="10955" cap="flat">
                <a:noFill/>
                <a:prstDash val="solid"/>
                <a:miter/>
              </a:ln>
            </p:spPr>
            <p:txBody>
              <a:bodyPr rtlCol="0" anchor="ctr"/>
              <a:lstStyle/>
              <a:p>
                <a:endParaRPr lang="en-US"/>
              </a:p>
            </p:txBody>
          </p:sp>
        </p:grpSp>
        <p:grpSp>
          <p:nvGrpSpPr>
            <p:cNvPr id="10" name="Graphic 2" descr="Diagram showing responsibility zones.">
              <a:extLst>
                <a:ext uri="{FF2B5EF4-FFF2-40B4-BE49-F238E27FC236}">
                  <a16:creationId xmlns:a16="http://schemas.microsoft.com/office/drawing/2014/main" id="{A6EE6B87-AB36-E352-1B51-BF022F0E394D}"/>
                </a:ext>
              </a:extLst>
            </p:cNvPr>
            <p:cNvGrpSpPr/>
            <p:nvPr/>
          </p:nvGrpSpPr>
          <p:grpSpPr>
            <a:xfrm>
              <a:off x="8472084" y="1525989"/>
              <a:ext cx="282635" cy="111149"/>
              <a:chOff x="7064207" y="2215323"/>
              <a:chExt cx="282635" cy="111149"/>
            </a:xfrm>
            <a:solidFill>
              <a:srgbClr val="2F2F2F"/>
            </a:solidFill>
          </p:grpSpPr>
          <p:sp>
            <p:nvSpPr>
              <p:cNvPr id="153" name="Freeform: Shape 152">
                <a:extLst>
                  <a:ext uri="{FF2B5EF4-FFF2-40B4-BE49-F238E27FC236}">
                    <a16:creationId xmlns:a16="http://schemas.microsoft.com/office/drawing/2014/main" id="{94A1C360-BB4C-4FE0-273B-C1FEDCF9AE60}"/>
                  </a:ext>
                </a:extLst>
              </p:cNvPr>
              <p:cNvSpPr/>
              <p:nvPr/>
            </p:nvSpPr>
            <p:spPr>
              <a:xfrm>
                <a:off x="7064207" y="2217156"/>
                <a:ext cx="24209" cy="107353"/>
              </a:xfrm>
              <a:custGeom>
                <a:avLst/>
                <a:gdLst>
                  <a:gd name="connsiteX0" fmla="*/ 24209 w 24209"/>
                  <a:gd name="connsiteY0" fmla="*/ 107354 h 107353"/>
                  <a:gd name="connsiteX1" fmla="*/ 0 w 24209"/>
                  <a:gd name="connsiteY1" fmla="*/ 107354 h 107353"/>
                  <a:gd name="connsiteX2" fmla="*/ 0 w 24209"/>
                  <a:gd name="connsiteY2" fmla="*/ 0 h 107353"/>
                  <a:gd name="connsiteX3" fmla="*/ 24209 w 24209"/>
                  <a:gd name="connsiteY3" fmla="*/ 0 h 107353"/>
                </a:gdLst>
                <a:ahLst/>
                <a:cxnLst>
                  <a:cxn ang="0">
                    <a:pos x="connsiteX0" y="connsiteY0"/>
                  </a:cxn>
                  <a:cxn ang="0">
                    <a:pos x="connsiteX1" y="connsiteY1"/>
                  </a:cxn>
                  <a:cxn ang="0">
                    <a:pos x="connsiteX2" y="connsiteY2"/>
                  </a:cxn>
                  <a:cxn ang="0">
                    <a:pos x="connsiteX3" y="connsiteY3"/>
                  </a:cxn>
                </a:cxnLst>
                <a:rect l="l" t="t" r="r" b="b"/>
                <a:pathLst>
                  <a:path w="24209" h="107353">
                    <a:moveTo>
                      <a:pt x="24209" y="107354"/>
                    </a:moveTo>
                    <a:lnTo>
                      <a:pt x="0" y="107354"/>
                    </a:lnTo>
                    <a:lnTo>
                      <a:pt x="0" y="0"/>
                    </a:lnTo>
                    <a:lnTo>
                      <a:pt x="24209" y="0"/>
                    </a:lnTo>
                    <a:close/>
                  </a:path>
                </a:pathLst>
              </a:custGeom>
              <a:solidFill>
                <a:srgbClr val="2F2F2F"/>
              </a:solidFill>
              <a:ln w="1095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CF48CBC-D911-8551-E7EE-B5BED5C3FFFB}"/>
                  </a:ext>
                </a:extLst>
              </p:cNvPr>
              <p:cNvSpPr/>
              <p:nvPr/>
            </p:nvSpPr>
            <p:spPr>
              <a:xfrm>
                <a:off x="7104828" y="2245655"/>
                <a:ext cx="69858" cy="80817"/>
              </a:xfrm>
              <a:custGeom>
                <a:avLst/>
                <a:gdLst>
                  <a:gd name="connsiteX0" fmla="*/ 69550 w 69858"/>
                  <a:gd name="connsiteY0" fmla="*/ 78855 h 80817"/>
                  <a:gd name="connsiteX1" fmla="*/ 47150 w 69858"/>
                  <a:gd name="connsiteY1" fmla="*/ 78855 h 80817"/>
                  <a:gd name="connsiteX2" fmla="*/ 47150 w 69858"/>
                  <a:gd name="connsiteY2" fmla="*/ 67900 h 80817"/>
                  <a:gd name="connsiteX3" fmla="*/ 46843 w 69858"/>
                  <a:gd name="connsiteY3" fmla="*/ 67900 h 80817"/>
                  <a:gd name="connsiteX4" fmla="*/ 23982 w 69858"/>
                  <a:gd name="connsiteY4" fmla="*/ 80783 h 80817"/>
                  <a:gd name="connsiteX5" fmla="*/ 6440 w 69858"/>
                  <a:gd name="connsiteY5" fmla="*/ 74451 h 80817"/>
                  <a:gd name="connsiteX6" fmla="*/ 25 w 69858"/>
                  <a:gd name="connsiteY6" fmla="*/ 57570 h 80817"/>
                  <a:gd name="connsiteX7" fmla="*/ 26482 w 69858"/>
                  <a:gd name="connsiteY7" fmla="*/ 31805 h 80817"/>
                  <a:gd name="connsiteX8" fmla="*/ 47314 w 69858"/>
                  <a:gd name="connsiteY8" fmla="*/ 29034 h 80817"/>
                  <a:gd name="connsiteX9" fmla="*/ 33675 w 69858"/>
                  <a:gd name="connsiteY9" fmla="*/ 16458 h 80817"/>
                  <a:gd name="connsiteX10" fmla="*/ 7591 w 69858"/>
                  <a:gd name="connsiteY10" fmla="*/ 24619 h 80817"/>
                  <a:gd name="connsiteX11" fmla="*/ 7591 w 69858"/>
                  <a:gd name="connsiteY11" fmla="*/ 6741 h 80817"/>
                  <a:gd name="connsiteX12" fmla="*/ 21131 w 69858"/>
                  <a:gd name="connsiteY12" fmla="*/ 2250 h 80817"/>
                  <a:gd name="connsiteX13" fmla="*/ 36745 w 69858"/>
                  <a:gd name="connsiteY13" fmla="*/ 300 h 80817"/>
                  <a:gd name="connsiteX14" fmla="*/ 69561 w 69858"/>
                  <a:gd name="connsiteY14" fmla="*/ 24825 h 80817"/>
                  <a:gd name="connsiteX15" fmla="*/ 69572 w 69858"/>
                  <a:gd name="connsiteY15" fmla="*/ 33021 h 80817"/>
                  <a:gd name="connsiteX16" fmla="*/ 47292 w 69858"/>
                  <a:gd name="connsiteY16" fmla="*/ 47700 h 80817"/>
                  <a:gd name="connsiteX17" fmla="*/ 47292 w 69858"/>
                  <a:gd name="connsiteY17" fmla="*/ 42530 h 80817"/>
                  <a:gd name="connsiteX18" fmla="*/ 33357 w 69858"/>
                  <a:gd name="connsiteY18" fmla="*/ 44326 h 80817"/>
                  <a:gd name="connsiteX19" fmla="*/ 21811 w 69858"/>
                  <a:gd name="connsiteY19" fmla="*/ 54744 h 80817"/>
                  <a:gd name="connsiteX20" fmla="*/ 24629 w 69858"/>
                  <a:gd name="connsiteY20" fmla="*/ 61371 h 80817"/>
                  <a:gd name="connsiteX21" fmla="*/ 32228 w 69858"/>
                  <a:gd name="connsiteY21" fmla="*/ 63946 h 80817"/>
                  <a:gd name="connsiteX22" fmla="*/ 43093 w 69858"/>
                  <a:gd name="connsiteY22" fmla="*/ 59345 h 80817"/>
                  <a:gd name="connsiteX23" fmla="*/ 47292 w 69858"/>
                  <a:gd name="connsiteY23" fmla="*/ 47700 h 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817">
                    <a:moveTo>
                      <a:pt x="69550" y="78855"/>
                    </a:moveTo>
                    <a:lnTo>
                      <a:pt x="47150" y="78855"/>
                    </a:lnTo>
                    <a:lnTo>
                      <a:pt x="47150" y="67900"/>
                    </a:lnTo>
                    <a:lnTo>
                      <a:pt x="46843" y="67900"/>
                    </a:lnTo>
                    <a:cubicBezTo>
                      <a:pt x="42271" y="76167"/>
                      <a:pt x="33423" y="81152"/>
                      <a:pt x="23982" y="80783"/>
                    </a:cubicBezTo>
                    <a:cubicBezTo>
                      <a:pt x="17513" y="81133"/>
                      <a:pt x="11187" y="78848"/>
                      <a:pt x="6440" y="74451"/>
                    </a:cubicBezTo>
                    <a:cubicBezTo>
                      <a:pt x="2054" y="69955"/>
                      <a:pt x="-271" y="63841"/>
                      <a:pt x="25" y="57570"/>
                    </a:cubicBezTo>
                    <a:cubicBezTo>
                      <a:pt x="25" y="42694"/>
                      <a:pt x="8841" y="34106"/>
                      <a:pt x="26482" y="31805"/>
                    </a:cubicBezTo>
                    <a:lnTo>
                      <a:pt x="47314" y="29034"/>
                    </a:lnTo>
                    <a:cubicBezTo>
                      <a:pt x="47314" y="20643"/>
                      <a:pt x="42764" y="16450"/>
                      <a:pt x="33675" y="16458"/>
                    </a:cubicBezTo>
                    <a:cubicBezTo>
                      <a:pt x="24355" y="16508"/>
                      <a:pt x="15277" y="19352"/>
                      <a:pt x="7591" y="24619"/>
                    </a:cubicBezTo>
                    <a:lnTo>
                      <a:pt x="7591" y="6741"/>
                    </a:lnTo>
                    <a:cubicBezTo>
                      <a:pt x="11900" y="4696"/>
                      <a:pt x="16450" y="3188"/>
                      <a:pt x="21131" y="2250"/>
                    </a:cubicBezTo>
                    <a:cubicBezTo>
                      <a:pt x="26252" y="1022"/>
                      <a:pt x="31482" y="368"/>
                      <a:pt x="36745" y="300"/>
                    </a:cubicBezTo>
                    <a:cubicBezTo>
                      <a:pt x="52589" y="-1982"/>
                      <a:pt x="67280" y="8998"/>
                      <a:pt x="69561" y="24825"/>
                    </a:cubicBezTo>
                    <a:cubicBezTo>
                      <a:pt x="69956" y="27543"/>
                      <a:pt x="69956" y="30302"/>
                      <a:pt x="69572" y="33021"/>
                    </a:cubicBezTo>
                    <a:close/>
                    <a:moveTo>
                      <a:pt x="47292" y="47700"/>
                    </a:moveTo>
                    <a:lnTo>
                      <a:pt x="47292" y="42530"/>
                    </a:lnTo>
                    <a:lnTo>
                      <a:pt x="33357" y="44326"/>
                    </a:lnTo>
                    <a:cubicBezTo>
                      <a:pt x="25671" y="45334"/>
                      <a:pt x="21822" y="48806"/>
                      <a:pt x="21811" y="54744"/>
                    </a:cubicBezTo>
                    <a:cubicBezTo>
                      <a:pt x="21734" y="57258"/>
                      <a:pt x="22765" y="59679"/>
                      <a:pt x="24629" y="61371"/>
                    </a:cubicBezTo>
                    <a:cubicBezTo>
                      <a:pt x="26734" y="63172"/>
                      <a:pt x="29454" y="64095"/>
                      <a:pt x="32228" y="63946"/>
                    </a:cubicBezTo>
                    <a:cubicBezTo>
                      <a:pt x="36350" y="64087"/>
                      <a:pt x="40331" y="62403"/>
                      <a:pt x="43093" y="59345"/>
                    </a:cubicBezTo>
                    <a:cubicBezTo>
                      <a:pt x="45944" y="56149"/>
                      <a:pt x="47446" y="51978"/>
                      <a:pt x="47292" y="47700"/>
                    </a:cubicBezTo>
                    <a:close/>
                  </a:path>
                </a:pathLst>
              </a:custGeom>
              <a:solidFill>
                <a:srgbClr val="2F2F2F"/>
              </a:solidFill>
              <a:ln w="1095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02A9A12-E697-4090-419E-5DF8C112A43B}"/>
                  </a:ext>
                </a:extLst>
              </p:cNvPr>
              <p:cNvSpPr/>
              <p:nvPr/>
            </p:nvSpPr>
            <p:spPr>
              <a:xfrm>
                <a:off x="7187784" y="2245655"/>
                <a:ext cx="69858" cy="80817"/>
              </a:xfrm>
              <a:custGeom>
                <a:avLst/>
                <a:gdLst>
                  <a:gd name="connsiteX0" fmla="*/ 69550 w 69858"/>
                  <a:gd name="connsiteY0" fmla="*/ 78855 h 80817"/>
                  <a:gd name="connsiteX1" fmla="*/ 47139 w 69858"/>
                  <a:gd name="connsiteY1" fmla="*/ 78855 h 80817"/>
                  <a:gd name="connsiteX2" fmla="*/ 47139 w 69858"/>
                  <a:gd name="connsiteY2" fmla="*/ 67900 h 80817"/>
                  <a:gd name="connsiteX3" fmla="*/ 46843 w 69858"/>
                  <a:gd name="connsiteY3" fmla="*/ 67900 h 80817"/>
                  <a:gd name="connsiteX4" fmla="*/ 23982 w 69858"/>
                  <a:gd name="connsiteY4" fmla="*/ 80783 h 80817"/>
                  <a:gd name="connsiteX5" fmla="*/ 6440 w 69858"/>
                  <a:gd name="connsiteY5" fmla="*/ 74451 h 80817"/>
                  <a:gd name="connsiteX6" fmla="*/ 25 w 69858"/>
                  <a:gd name="connsiteY6" fmla="*/ 57570 h 80817"/>
                  <a:gd name="connsiteX7" fmla="*/ 26482 w 69858"/>
                  <a:gd name="connsiteY7" fmla="*/ 31805 h 80817"/>
                  <a:gd name="connsiteX8" fmla="*/ 47314 w 69858"/>
                  <a:gd name="connsiteY8" fmla="*/ 29034 h 80817"/>
                  <a:gd name="connsiteX9" fmla="*/ 33664 w 69858"/>
                  <a:gd name="connsiteY9" fmla="*/ 16458 h 80817"/>
                  <a:gd name="connsiteX10" fmla="*/ 7591 w 69858"/>
                  <a:gd name="connsiteY10" fmla="*/ 24619 h 80817"/>
                  <a:gd name="connsiteX11" fmla="*/ 7591 w 69858"/>
                  <a:gd name="connsiteY11" fmla="*/ 6741 h 80817"/>
                  <a:gd name="connsiteX12" fmla="*/ 21121 w 69858"/>
                  <a:gd name="connsiteY12" fmla="*/ 2250 h 80817"/>
                  <a:gd name="connsiteX13" fmla="*/ 36745 w 69858"/>
                  <a:gd name="connsiteY13" fmla="*/ 300 h 80817"/>
                  <a:gd name="connsiteX14" fmla="*/ 69562 w 69858"/>
                  <a:gd name="connsiteY14" fmla="*/ 24825 h 80817"/>
                  <a:gd name="connsiteX15" fmla="*/ 69572 w 69858"/>
                  <a:gd name="connsiteY15" fmla="*/ 33021 h 80817"/>
                  <a:gd name="connsiteX16" fmla="*/ 47293 w 69858"/>
                  <a:gd name="connsiteY16" fmla="*/ 47700 h 80817"/>
                  <a:gd name="connsiteX17" fmla="*/ 47293 w 69858"/>
                  <a:gd name="connsiteY17" fmla="*/ 42530 h 80817"/>
                  <a:gd name="connsiteX18" fmla="*/ 33346 w 69858"/>
                  <a:gd name="connsiteY18" fmla="*/ 44326 h 80817"/>
                  <a:gd name="connsiteX19" fmla="*/ 21801 w 69858"/>
                  <a:gd name="connsiteY19" fmla="*/ 54744 h 80817"/>
                  <a:gd name="connsiteX20" fmla="*/ 24619 w 69858"/>
                  <a:gd name="connsiteY20" fmla="*/ 61371 h 80817"/>
                  <a:gd name="connsiteX21" fmla="*/ 32228 w 69858"/>
                  <a:gd name="connsiteY21" fmla="*/ 63946 h 80817"/>
                  <a:gd name="connsiteX22" fmla="*/ 43094 w 69858"/>
                  <a:gd name="connsiteY22" fmla="*/ 59345 h 80817"/>
                  <a:gd name="connsiteX23" fmla="*/ 47293 w 69858"/>
                  <a:gd name="connsiteY23" fmla="*/ 47700 h 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817">
                    <a:moveTo>
                      <a:pt x="69550" y="78855"/>
                    </a:moveTo>
                    <a:lnTo>
                      <a:pt x="47139" y="78855"/>
                    </a:lnTo>
                    <a:lnTo>
                      <a:pt x="47139" y="67900"/>
                    </a:lnTo>
                    <a:lnTo>
                      <a:pt x="46843" y="67900"/>
                    </a:lnTo>
                    <a:cubicBezTo>
                      <a:pt x="42271" y="76167"/>
                      <a:pt x="33423" y="81152"/>
                      <a:pt x="23982" y="80783"/>
                    </a:cubicBezTo>
                    <a:cubicBezTo>
                      <a:pt x="17514" y="81130"/>
                      <a:pt x="11187" y="78846"/>
                      <a:pt x="6440" y="74451"/>
                    </a:cubicBezTo>
                    <a:cubicBezTo>
                      <a:pt x="2054" y="69955"/>
                      <a:pt x="-271" y="63841"/>
                      <a:pt x="25" y="57570"/>
                    </a:cubicBezTo>
                    <a:cubicBezTo>
                      <a:pt x="25" y="42694"/>
                      <a:pt x="8841" y="34106"/>
                      <a:pt x="26482" y="31805"/>
                    </a:cubicBezTo>
                    <a:lnTo>
                      <a:pt x="47314" y="29034"/>
                    </a:lnTo>
                    <a:cubicBezTo>
                      <a:pt x="47314" y="20643"/>
                      <a:pt x="42764" y="16450"/>
                      <a:pt x="33664" y="16458"/>
                    </a:cubicBezTo>
                    <a:cubicBezTo>
                      <a:pt x="24355" y="16510"/>
                      <a:pt x="15266" y="19353"/>
                      <a:pt x="7591" y="24619"/>
                    </a:cubicBezTo>
                    <a:lnTo>
                      <a:pt x="7591" y="6741"/>
                    </a:lnTo>
                    <a:cubicBezTo>
                      <a:pt x="11900" y="4696"/>
                      <a:pt x="16439" y="3188"/>
                      <a:pt x="21121" y="2250"/>
                    </a:cubicBezTo>
                    <a:cubicBezTo>
                      <a:pt x="26241" y="1021"/>
                      <a:pt x="31482" y="367"/>
                      <a:pt x="36745" y="300"/>
                    </a:cubicBezTo>
                    <a:cubicBezTo>
                      <a:pt x="52589" y="-1982"/>
                      <a:pt x="67281" y="8998"/>
                      <a:pt x="69562" y="24825"/>
                    </a:cubicBezTo>
                    <a:cubicBezTo>
                      <a:pt x="69956" y="27543"/>
                      <a:pt x="69956" y="30302"/>
                      <a:pt x="69572" y="33021"/>
                    </a:cubicBezTo>
                    <a:close/>
                    <a:moveTo>
                      <a:pt x="47293" y="47700"/>
                    </a:moveTo>
                    <a:lnTo>
                      <a:pt x="47293" y="42530"/>
                    </a:lnTo>
                    <a:lnTo>
                      <a:pt x="33346" y="44326"/>
                    </a:lnTo>
                    <a:cubicBezTo>
                      <a:pt x="25660" y="45334"/>
                      <a:pt x="21811" y="48806"/>
                      <a:pt x="21801" y="54744"/>
                    </a:cubicBezTo>
                    <a:cubicBezTo>
                      <a:pt x="21724" y="57258"/>
                      <a:pt x="22754" y="59679"/>
                      <a:pt x="24619" y="61371"/>
                    </a:cubicBezTo>
                    <a:cubicBezTo>
                      <a:pt x="26735" y="63173"/>
                      <a:pt x="29454" y="64095"/>
                      <a:pt x="32228" y="63946"/>
                    </a:cubicBezTo>
                    <a:cubicBezTo>
                      <a:pt x="36350" y="64085"/>
                      <a:pt x="40331" y="62402"/>
                      <a:pt x="43094" y="59345"/>
                    </a:cubicBezTo>
                    <a:cubicBezTo>
                      <a:pt x="45944" y="56149"/>
                      <a:pt x="47446" y="51978"/>
                      <a:pt x="47293" y="47700"/>
                    </a:cubicBezTo>
                    <a:close/>
                  </a:path>
                </a:pathLst>
              </a:custGeom>
              <a:solidFill>
                <a:srgbClr val="2F2F2F"/>
              </a:solidFill>
              <a:ln w="1095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3BBE226-0ED5-8996-042B-A885DCFBFEB1}"/>
                  </a:ext>
                </a:extLst>
              </p:cNvPr>
              <p:cNvSpPr/>
              <p:nvPr/>
            </p:nvSpPr>
            <p:spPr>
              <a:xfrm>
                <a:off x="7273113" y="2215323"/>
                <a:ext cx="73729" cy="111071"/>
              </a:xfrm>
              <a:custGeom>
                <a:avLst/>
                <a:gdLst>
                  <a:gd name="connsiteX0" fmla="*/ 492 w 73729"/>
                  <a:gd name="connsiteY0" fmla="*/ 105068 h 111071"/>
                  <a:gd name="connsiteX1" fmla="*/ 492 w 73729"/>
                  <a:gd name="connsiteY1" fmla="*/ 81099 h 111071"/>
                  <a:gd name="connsiteX2" fmla="*/ 14658 w 73729"/>
                  <a:gd name="connsiteY2" fmla="*/ 89304 h 111071"/>
                  <a:gd name="connsiteX3" fmla="*/ 30096 w 73729"/>
                  <a:gd name="connsiteY3" fmla="*/ 92032 h 111071"/>
                  <a:gd name="connsiteX4" fmla="*/ 38078 w 73729"/>
                  <a:gd name="connsiteY4" fmla="*/ 91210 h 111071"/>
                  <a:gd name="connsiteX5" fmla="*/ 43780 w 73729"/>
                  <a:gd name="connsiteY5" fmla="*/ 88932 h 111071"/>
                  <a:gd name="connsiteX6" fmla="*/ 47190 w 73729"/>
                  <a:gd name="connsiteY6" fmla="*/ 85481 h 111071"/>
                  <a:gd name="connsiteX7" fmla="*/ 48286 w 73729"/>
                  <a:gd name="connsiteY7" fmla="*/ 81176 h 111071"/>
                  <a:gd name="connsiteX8" fmla="*/ 46488 w 73729"/>
                  <a:gd name="connsiteY8" fmla="*/ 75556 h 111071"/>
                  <a:gd name="connsiteX9" fmla="*/ 41565 w 73729"/>
                  <a:gd name="connsiteY9" fmla="*/ 70999 h 111071"/>
                  <a:gd name="connsiteX10" fmla="*/ 34186 w 73729"/>
                  <a:gd name="connsiteY10" fmla="*/ 66946 h 111071"/>
                  <a:gd name="connsiteX11" fmla="*/ 24976 w 73729"/>
                  <a:gd name="connsiteY11" fmla="*/ 62981 h 111071"/>
                  <a:gd name="connsiteX12" fmla="*/ 6194 w 73729"/>
                  <a:gd name="connsiteY12" fmla="*/ 50175 h 111071"/>
                  <a:gd name="connsiteX13" fmla="*/ 10 w 73729"/>
                  <a:gd name="connsiteY13" fmla="*/ 31903 h 111071"/>
                  <a:gd name="connsiteX14" fmla="*/ 3387 w 73729"/>
                  <a:gd name="connsiteY14" fmla="*/ 17487 h 111071"/>
                  <a:gd name="connsiteX15" fmla="*/ 12564 w 73729"/>
                  <a:gd name="connsiteY15" fmla="*/ 7562 h 111071"/>
                  <a:gd name="connsiteX16" fmla="*/ 26018 w 73729"/>
                  <a:gd name="connsiteY16" fmla="*/ 1844 h 111071"/>
                  <a:gd name="connsiteX17" fmla="*/ 42212 w 73729"/>
                  <a:gd name="connsiteY17" fmla="*/ 3 h 111071"/>
                  <a:gd name="connsiteX18" fmla="*/ 57080 w 73729"/>
                  <a:gd name="connsiteY18" fmla="*/ 1011 h 111071"/>
                  <a:gd name="connsiteX19" fmla="*/ 69042 w 73729"/>
                  <a:gd name="connsiteY19" fmla="*/ 4122 h 111071"/>
                  <a:gd name="connsiteX20" fmla="*/ 69042 w 73729"/>
                  <a:gd name="connsiteY20" fmla="*/ 26469 h 111071"/>
                  <a:gd name="connsiteX21" fmla="*/ 63154 w 73729"/>
                  <a:gd name="connsiteY21" fmla="*/ 23183 h 111071"/>
                  <a:gd name="connsiteX22" fmla="*/ 56575 w 73729"/>
                  <a:gd name="connsiteY22" fmla="*/ 20828 h 111071"/>
                  <a:gd name="connsiteX23" fmla="*/ 49865 w 73729"/>
                  <a:gd name="connsiteY23" fmla="*/ 19437 h 111071"/>
                  <a:gd name="connsiteX24" fmla="*/ 43539 w 73729"/>
                  <a:gd name="connsiteY24" fmla="*/ 18988 h 111071"/>
                  <a:gd name="connsiteX25" fmla="*/ 36039 w 73729"/>
                  <a:gd name="connsiteY25" fmla="*/ 19776 h 111071"/>
                  <a:gd name="connsiteX26" fmla="*/ 30349 w 73729"/>
                  <a:gd name="connsiteY26" fmla="*/ 21967 h 111071"/>
                  <a:gd name="connsiteX27" fmla="*/ 26752 w 73729"/>
                  <a:gd name="connsiteY27" fmla="*/ 25374 h 111071"/>
                  <a:gd name="connsiteX28" fmla="*/ 25470 w 73729"/>
                  <a:gd name="connsiteY28" fmla="*/ 29832 h 111071"/>
                  <a:gd name="connsiteX29" fmla="*/ 26895 w 73729"/>
                  <a:gd name="connsiteY29" fmla="*/ 34652 h 111071"/>
                  <a:gd name="connsiteX30" fmla="*/ 30952 w 73729"/>
                  <a:gd name="connsiteY30" fmla="*/ 38706 h 111071"/>
                  <a:gd name="connsiteX31" fmla="*/ 37322 w 73729"/>
                  <a:gd name="connsiteY31" fmla="*/ 42441 h 111071"/>
                  <a:gd name="connsiteX32" fmla="*/ 45786 w 73729"/>
                  <a:gd name="connsiteY32" fmla="*/ 46231 h 111071"/>
                  <a:gd name="connsiteX33" fmla="*/ 57365 w 73729"/>
                  <a:gd name="connsiteY33" fmla="*/ 51960 h 111071"/>
                  <a:gd name="connsiteX34" fmla="*/ 66136 w 73729"/>
                  <a:gd name="connsiteY34" fmla="*/ 58807 h 111071"/>
                  <a:gd name="connsiteX35" fmla="*/ 71761 w 73729"/>
                  <a:gd name="connsiteY35" fmla="*/ 67571 h 111071"/>
                  <a:gd name="connsiteX36" fmla="*/ 73712 w 73729"/>
                  <a:gd name="connsiteY36" fmla="*/ 78996 h 111071"/>
                  <a:gd name="connsiteX37" fmla="*/ 70292 w 73729"/>
                  <a:gd name="connsiteY37" fmla="*/ 94080 h 111071"/>
                  <a:gd name="connsiteX38" fmla="*/ 61049 w 73729"/>
                  <a:gd name="connsiteY38" fmla="*/ 103939 h 111071"/>
                  <a:gd name="connsiteX39" fmla="*/ 47431 w 73729"/>
                  <a:gd name="connsiteY39" fmla="*/ 109417 h 111071"/>
                  <a:gd name="connsiteX40" fmla="*/ 31061 w 73729"/>
                  <a:gd name="connsiteY40" fmla="*/ 111071 h 111071"/>
                  <a:gd name="connsiteX41" fmla="*/ 14231 w 73729"/>
                  <a:gd name="connsiteY41" fmla="*/ 109570 h 111071"/>
                  <a:gd name="connsiteX42" fmla="*/ 492 w 73729"/>
                  <a:gd name="connsiteY42" fmla="*/ 105068 h 1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729" h="111071">
                    <a:moveTo>
                      <a:pt x="492" y="105068"/>
                    </a:moveTo>
                    <a:lnTo>
                      <a:pt x="492" y="81099"/>
                    </a:lnTo>
                    <a:cubicBezTo>
                      <a:pt x="4692" y="84655"/>
                      <a:pt x="9483" y="87433"/>
                      <a:pt x="14658" y="89304"/>
                    </a:cubicBezTo>
                    <a:cubicBezTo>
                      <a:pt x="19603" y="91096"/>
                      <a:pt x="24834" y="92020"/>
                      <a:pt x="30096" y="92032"/>
                    </a:cubicBezTo>
                    <a:cubicBezTo>
                      <a:pt x="32783" y="92071"/>
                      <a:pt x="35458" y="91795"/>
                      <a:pt x="38078" y="91210"/>
                    </a:cubicBezTo>
                    <a:cubicBezTo>
                      <a:pt x="40096" y="90771"/>
                      <a:pt x="42015" y="90001"/>
                      <a:pt x="43780" y="88932"/>
                    </a:cubicBezTo>
                    <a:cubicBezTo>
                      <a:pt x="45183" y="88081"/>
                      <a:pt x="46356" y="86895"/>
                      <a:pt x="47190" y="85481"/>
                    </a:cubicBezTo>
                    <a:cubicBezTo>
                      <a:pt x="47924" y="84167"/>
                      <a:pt x="48308" y="82682"/>
                      <a:pt x="48286" y="81176"/>
                    </a:cubicBezTo>
                    <a:cubicBezTo>
                      <a:pt x="48308" y="79158"/>
                      <a:pt x="47683" y="77188"/>
                      <a:pt x="46488" y="75556"/>
                    </a:cubicBezTo>
                    <a:cubicBezTo>
                      <a:pt x="45128" y="73762"/>
                      <a:pt x="43462" y="72220"/>
                      <a:pt x="41565" y="70999"/>
                    </a:cubicBezTo>
                    <a:cubicBezTo>
                      <a:pt x="39219" y="69446"/>
                      <a:pt x="36752" y="68090"/>
                      <a:pt x="34186" y="66946"/>
                    </a:cubicBezTo>
                    <a:cubicBezTo>
                      <a:pt x="31347" y="65654"/>
                      <a:pt x="28266" y="64328"/>
                      <a:pt x="24976" y="62981"/>
                    </a:cubicBezTo>
                    <a:cubicBezTo>
                      <a:pt x="17762" y="60313"/>
                      <a:pt x="11314" y="55916"/>
                      <a:pt x="6194" y="50175"/>
                    </a:cubicBezTo>
                    <a:cubicBezTo>
                      <a:pt x="2028" y="45011"/>
                      <a:pt x="-165" y="38534"/>
                      <a:pt x="10" y="31903"/>
                    </a:cubicBezTo>
                    <a:cubicBezTo>
                      <a:pt x="-121" y="26887"/>
                      <a:pt x="1041" y="21921"/>
                      <a:pt x="3387" y="17487"/>
                    </a:cubicBezTo>
                    <a:cubicBezTo>
                      <a:pt x="5613" y="13496"/>
                      <a:pt x="8760" y="10094"/>
                      <a:pt x="12564" y="7562"/>
                    </a:cubicBezTo>
                    <a:cubicBezTo>
                      <a:pt x="16676" y="4869"/>
                      <a:pt x="21226" y="2933"/>
                      <a:pt x="26018" y="1844"/>
                    </a:cubicBezTo>
                    <a:cubicBezTo>
                      <a:pt x="31324" y="593"/>
                      <a:pt x="36763" y="-25"/>
                      <a:pt x="42212" y="3"/>
                    </a:cubicBezTo>
                    <a:cubicBezTo>
                      <a:pt x="47190" y="-38"/>
                      <a:pt x="52156" y="298"/>
                      <a:pt x="57080" y="1011"/>
                    </a:cubicBezTo>
                    <a:cubicBezTo>
                      <a:pt x="61169" y="1629"/>
                      <a:pt x="65171" y="2672"/>
                      <a:pt x="69042" y="4122"/>
                    </a:cubicBezTo>
                    <a:lnTo>
                      <a:pt x="69042" y="26469"/>
                    </a:lnTo>
                    <a:cubicBezTo>
                      <a:pt x="67189" y="25194"/>
                      <a:pt x="65215" y="24093"/>
                      <a:pt x="63154" y="23183"/>
                    </a:cubicBezTo>
                    <a:cubicBezTo>
                      <a:pt x="61027" y="22237"/>
                      <a:pt x="58823" y="21449"/>
                      <a:pt x="56575" y="20828"/>
                    </a:cubicBezTo>
                    <a:cubicBezTo>
                      <a:pt x="54372" y="20214"/>
                      <a:pt x="52135" y="19750"/>
                      <a:pt x="49865" y="19437"/>
                    </a:cubicBezTo>
                    <a:cubicBezTo>
                      <a:pt x="47771" y="19147"/>
                      <a:pt x="45655" y="18997"/>
                      <a:pt x="43539" y="18988"/>
                    </a:cubicBezTo>
                    <a:cubicBezTo>
                      <a:pt x="41017" y="18962"/>
                      <a:pt x="38495" y="19227"/>
                      <a:pt x="36039" y="19776"/>
                    </a:cubicBezTo>
                    <a:cubicBezTo>
                      <a:pt x="34033" y="20195"/>
                      <a:pt x="32114" y="20935"/>
                      <a:pt x="30349" y="21967"/>
                    </a:cubicBezTo>
                    <a:cubicBezTo>
                      <a:pt x="28901" y="22808"/>
                      <a:pt x="27673" y="23975"/>
                      <a:pt x="26752" y="25374"/>
                    </a:cubicBezTo>
                    <a:cubicBezTo>
                      <a:pt x="25897" y="26702"/>
                      <a:pt x="25447" y="28253"/>
                      <a:pt x="25470" y="29832"/>
                    </a:cubicBezTo>
                    <a:cubicBezTo>
                      <a:pt x="25447" y="31547"/>
                      <a:pt x="25941" y="33228"/>
                      <a:pt x="26895" y="34652"/>
                    </a:cubicBezTo>
                    <a:cubicBezTo>
                      <a:pt x="27991" y="36234"/>
                      <a:pt x="29373" y="37607"/>
                      <a:pt x="30952" y="38706"/>
                    </a:cubicBezTo>
                    <a:cubicBezTo>
                      <a:pt x="32958" y="40136"/>
                      <a:pt x="35096" y="41387"/>
                      <a:pt x="37322" y="42441"/>
                    </a:cubicBezTo>
                    <a:cubicBezTo>
                      <a:pt x="39811" y="43668"/>
                      <a:pt x="42640" y="44928"/>
                      <a:pt x="45786" y="46231"/>
                    </a:cubicBezTo>
                    <a:cubicBezTo>
                      <a:pt x="49777" y="47871"/>
                      <a:pt x="53637" y="49786"/>
                      <a:pt x="57365" y="51960"/>
                    </a:cubicBezTo>
                    <a:cubicBezTo>
                      <a:pt x="60589" y="53834"/>
                      <a:pt x="63538" y="56137"/>
                      <a:pt x="66136" y="58807"/>
                    </a:cubicBezTo>
                    <a:cubicBezTo>
                      <a:pt x="68560" y="61335"/>
                      <a:pt x="70478" y="64312"/>
                      <a:pt x="71761" y="67571"/>
                    </a:cubicBezTo>
                    <a:cubicBezTo>
                      <a:pt x="73121" y="71223"/>
                      <a:pt x="73789" y="75099"/>
                      <a:pt x="73712" y="78996"/>
                    </a:cubicBezTo>
                    <a:cubicBezTo>
                      <a:pt x="73888" y="84235"/>
                      <a:pt x="72715" y="89430"/>
                      <a:pt x="70292" y="94080"/>
                    </a:cubicBezTo>
                    <a:cubicBezTo>
                      <a:pt x="68077" y="98081"/>
                      <a:pt x="64898" y="101469"/>
                      <a:pt x="61049" y="103939"/>
                    </a:cubicBezTo>
                    <a:cubicBezTo>
                      <a:pt x="56882" y="106585"/>
                      <a:pt x="52266" y="108442"/>
                      <a:pt x="47431" y="109417"/>
                    </a:cubicBezTo>
                    <a:cubicBezTo>
                      <a:pt x="42047" y="110538"/>
                      <a:pt x="36565" y="111093"/>
                      <a:pt x="31061" y="111071"/>
                    </a:cubicBezTo>
                    <a:cubicBezTo>
                      <a:pt x="25415" y="111092"/>
                      <a:pt x="19779" y="110590"/>
                      <a:pt x="14231" y="109570"/>
                    </a:cubicBezTo>
                    <a:cubicBezTo>
                      <a:pt x="9461" y="108730"/>
                      <a:pt x="4834" y="107214"/>
                      <a:pt x="492" y="105068"/>
                    </a:cubicBezTo>
                    <a:close/>
                  </a:path>
                </a:pathLst>
              </a:custGeom>
              <a:solidFill>
                <a:srgbClr val="2F2F2F"/>
              </a:solidFill>
              <a:ln w="10955" cap="flat">
                <a:noFill/>
                <a:prstDash val="solid"/>
                <a:miter/>
              </a:ln>
            </p:spPr>
            <p:txBody>
              <a:bodyPr rtlCol="0" anchor="ctr"/>
              <a:lstStyle/>
              <a:p>
                <a:endParaRPr lang="en-US"/>
              </a:p>
            </p:txBody>
          </p:sp>
        </p:grpSp>
        <p:grpSp>
          <p:nvGrpSpPr>
            <p:cNvPr id="11" name="Graphic 2" descr="Diagram showing responsibility zones.">
              <a:extLst>
                <a:ext uri="{FF2B5EF4-FFF2-40B4-BE49-F238E27FC236}">
                  <a16:creationId xmlns:a16="http://schemas.microsoft.com/office/drawing/2014/main" id="{36585313-5CE3-FF03-CF42-8DD49281BF1B}"/>
                </a:ext>
              </a:extLst>
            </p:cNvPr>
            <p:cNvGrpSpPr/>
            <p:nvPr/>
          </p:nvGrpSpPr>
          <p:grpSpPr>
            <a:xfrm>
              <a:off x="9001413" y="1381347"/>
              <a:ext cx="363085" cy="328527"/>
              <a:chOff x="7593536" y="2070681"/>
              <a:chExt cx="363085" cy="328527"/>
            </a:xfrm>
            <a:solidFill>
              <a:srgbClr val="2F2F2F"/>
            </a:solidFill>
          </p:grpSpPr>
          <p:sp>
            <p:nvSpPr>
              <p:cNvPr id="146" name="Freeform: Shape 145">
                <a:extLst>
                  <a:ext uri="{FF2B5EF4-FFF2-40B4-BE49-F238E27FC236}">
                    <a16:creationId xmlns:a16="http://schemas.microsoft.com/office/drawing/2014/main" id="{ACA02F7E-7F69-0117-6E14-057F73119B06}"/>
                  </a:ext>
                </a:extLst>
              </p:cNvPr>
              <p:cNvSpPr/>
              <p:nvPr/>
            </p:nvSpPr>
            <p:spPr>
              <a:xfrm>
                <a:off x="7644584" y="2070681"/>
                <a:ext cx="105482" cy="111141"/>
              </a:xfrm>
              <a:custGeom>
                <a:avLst/>
                <a:gdLst>
                  <a:gd name="connsiteX0" fmla="*/ 52225 w 105482"/>
                  <a:gd name="connsiteY0" fmla="*/ 111103 h 111141"/>
                  <a:gd name="connsiteX1" fmla="*/ 14595 w 105482"/>
                  <a:gd name="connsiteY1" fmla="*/ 96084 h 111141"/>
                  <a:gd name="connsiteX2" fmla="*/ 57 w 105482"/>
                  <a:gd name="connsiteY2" fmla="*/ 56955 h 111141"/>
                  <a:gd name="connsiteX3" fmla="*/ 14825 w 105482"/>
                  <a:gd name="connsiteY3" fmla="*/ 15766 h 111141"/>
                  <a:gd name="connsiteX4" fmla="*/ 53946 w 105482"/>
                  <a:gd name="connsiteY4" fmla="*/ 47 h 111141"/>
                  <a:gd name="connsiteX5" fmla="*/ 91225 w 105482"/>
                  <a:gd name="connsiteY5" fmla="*/ 15098 h 111141"/>
                  <a:gd name="connsiteX6" fmla="*/ 105424 w 105482"/>
                  <a:gd name="connsiteY6" fmla="*/ 54786 h 111141"/>
                  <a:gd name="connsiteX7" fmla="*/ 90699 w 105482"/>
                  <a:gd name="connsiteY7" fmla="*/ 95591 h 111141"/>
                  <a:gd name="connsiteX8" fmla="*/ 52225 w 105482"/>
                  <a:gd name="connsiteY8" fmla="*/ 111103 h 111141"/>
                  <a:gd name="connsiteX9" fmla="*/ 53321 w 105482"/>
                  <a:gd name="connsiteY9" fmla="*/ 20860 h 111141"/>
                  <a:gd name="connsiteX10" fmla="*/ 33081 w 105482"/>
                  <a:gd name="connsiteY10" fmla="*/ 30412 h 111141"/>
                  <a:gd name="connsiteX11" fmla="*/ 25582 w 105482"/>
                  <a:gd name="connsiteY11" fmla="*/ 55684 h 111141"/>
                  <a:gd name="connsiteX12" fmla="*/ 33081 w 105482"/>
                  <a:gd name="connsiteY12" fmla="*/ 80880 h 111141"/>
                  <a:gd name="connsiteX13" fmla="*/ 69527 w 105482"/>
                  <a:gd name="connsiteY13" fmla="*/ 84122 h 111141"/>
                  <a:gd name="connsiteX14" fmla="*/ 72553 w 105482"/>
                  <a:gd name="connsiteY14" fmla="*/ 81142 h 111141"/>
                  <a:gd name="connsiteX15" fmla="*/ 79899 w 105482"/>
                  <a:gd name="connsiteY15" fmla="*/ 56090 h 111141"/>
                  <a:gd name="connsiteX16" fmla="*/ 72783 w 105482"/>
                  <a:gd name="connsiteY16" fmla="*/ 30106 h 111141"/>
                  <a:gd name="connsiteX17" fmla="*/ 53278 w 105482"/>
                  <a:gd name="connsiteY17" fmla="*/ 20860 h 11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482" h="111141">
                    <a:moveTo>
                      <a:pt x="52225" y="111103"/>
                    </a:moveTo>
                    <a:cubicBezTo>
                      <a:pt x="38125" y="111619"/>
                      <a:pt x="24463" y="106165"/>
                      <a:pt x="14595" y="96084"/>
                    </a:cubicBezTo>
                    <a:cubicBezTo>
                      <a:pt x="4694" y="85517"/>
                      <a:pt x="-546" y="71418"/>
                      <a:pt x="57" y="56955"/>
                    </a:cubicBezTo>
                    <a:cubicBezTo>
                      <a:pt x="-613" y="41821"/>
                      <a:pt x="4683" y="27030"/>
                      <a:pt x="14825" y="15766"/>
                    </a:cubicBezTo>
                    <a:cubicBezTo>
                      <a:pt x="24989" y="5148"/>
                      <a:pt x="39254" y="-580"/>
                      <a:pt x="53946" y="47"/>
                    </a:cubicBezTo>
                    <a:cubicBezTo>
                      <a:pt x="67959" y="-520"/>
                      <a:pt x="81544" y="4963"/>
                      <a:pt x="91225" y="15098"/>
                    </a:cubicBezTo>
                    <a:cubicBezTo>
                      <a:pt x="100995" y="25948"/>
                      <a:pt x="106093" y="40206"/>
                      <a:pt x="105424" y="54786"/>
                    </a:cubicBezTo>
                    <a:cubicBezTo>
                      <a:pt x="106104" y="69798"/>
                      <a:pt x="100808" y="84469"/>
                      <a:pt x="90699" y="95591"/>
                    </a:cubicBezTo>
                    <a:cubicBezTo>
                      <a:pt x="80689" y="106023"/>
                      <a:pt x="66676" y="111670"/>
                      <a:pt x="52225" y="111103"/>
                    </a:cubicBezTo>
                    <a:close/>
                    <a:moveTo>
                      <a:pt x="53321" y="20860"/>
                    </a:moveTo>
                    <a:cubicBezTo>
                      <a:pt x="45427" y="20579"/>
                      <a:pt x="37883" y="24140"/>
                      <a:pt x="33081" y="30412"/>
                    </a:cubicBezTo>
                    <a:cubicBezTo>
                      <a:pt x="27785" y="37743"/>
                      <a:pt x="25143" y="46655"/>
                      <a:pt x="25582" y="55684"/>
                    </a:cubicBezTo>
                    <a:cubicBezTo>
                      <a:pt x="25099" y="64695"/>
                      <a:pt x="27753" y="73596"/>
                      <a:pt x="33081" y="80880"/>
                    </a:cubicBezTo>
                    <a:cubicBezTo>
                      <a:pt x="42247" y="91831"/>
                      <a:pt x="58573" y="93282"/>
                      <a:pt x="69527" y="84122"/>
                    </a:cubicBezTo>
                    <a:cubicBezTo>
                      <a:pt x="70623" y="83213"/>
                      <a:pt x="71632" y="82216"/>
                      <a:pt x="72553" y="81142"/>
                    </a:cubicBezTo>
                    <a:cubicBezTo>
                      <a:pt x="77838" y="73897"/>
                      <a:pt x="80436" y="65039"/>
                      <a:pt x="79899" y="56090"/>
                    </a:cubicBezTo>
                    <a:cubicBezTo>
                      <a:pt x="80458" y="46881"/>
                      <a:pt x="77958" y="37745"/>
                      <a:pt x="72783" y="30106"/>
                    </a:cubicBezTo>
                    <a:cubicBezTo>
                      <a:pt x="68200" y="24006"/>
                      <a:pt x="60909" y="20549"/>
                      <a:pt x="53278" y="20860"/>
                    </a:cubicBezTo>
                    <a:close/>
                  </a:path>
                </a:pathLst>
              </a:custGeom>
              <a:solidFill>
                <a:srgbClr val="2F2F2F"/>
              </a:solidFill>
              <a:ln w="1095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3EB14D5F-4366-D87A-9EA1-AE9EC2FB6BAC}"/>
                  </a:ext>
                </a:extLst>
              </p:cNvPr>
              <p:cNvSpPr/>
              <p:nvPr/>
            </p:nvSpPr>
            <p:spPr>
              <a:xfrm>
                <a:off x="7765995" y="2101341"/>
                <a:ext cx="74130" cy="78569"/>
              </a:xfrm>
              <a:custGeom>
                <a:avLst/>
                <a:gdLst>
                  <a:gd name="connsiteX0" fmla="*/ 74130 w 74130"/>
                  <a:gd name="connsiteY0" fmla="*/ 78569 h 78569"/>
                  <a:gd name="connsiteX1" fmla="*/ 50524 w 74130"/>
                  <a:gd name="connsiteY1" fmla="*/ 78569 h 78569"/>
                  <a:gd name="connsiteX2" fmla="*/ 50524 w 74130"/>
                  <a:gd name="connsiteY2" fmla="*/ 35956 h 78569"/>
                  <a:gd name="connsiteX3" fmla="*/ 37783 w 74130"/>
                  <a:gd name="connsiteY3" fmla="*/ 18133 h 78569"/>
                  <a:gd name="connsiteX4" fmla="*/ 27663 w 74130"/>
                  <a:gd name="connsiteY4" fmla="*/ 22855 h 78569"/>
                  <a:gd name="connsiteX5" fmla="*/ 23694 w 74130"/>
                  <a:gd name="connsiteY5" fmla="*/ 34828 h 78569"/>
                  <a:gd name="connsiteX6" fmla="*/ 23694 w 74130"/>
                  <a:gd name="connsiteY6" fmla="*/ 78569 h 78569"/>
                  <a:gd name="connsiteX7" fmla="*/ 0 w 74130"/>
                  <a:gd name="connsiteY7" fmla="*/ 78569 h 78569"/>
                  <a:gd name="connsiteX8" fmla="*/ 0 w 74130"/>
                  <a:gd name="connsiteY8" fmla="*/ 1888 h 78569"/>
                  <a:gd name="connsiteX9" fmla="*/ 23694 w 74130"/>
                  <a:gd name="connsiteY9" fmla="*/ 1888 h 78569"/>
                  <a:gd name="connsiteX10" fmla="*/ 23694 w 74130"/>
                  <a:gd name="connsiteY10" fmla="*/ 14014 h 78569"/>
                  <a:gd name="connsiteX11" fmla="*/ 23990 w 74130"/>
                  <a:gd name="connsiteY11" fmla="*/ 14014 h 78569"/>
                  <a:gd name="connsiteX12" fmla="*/ 48649 w 74130"/>
                  <a:gd name="connsiteY12" fmla="*/ 15 h 78569"/>
                  <a:gd name="connsiteX13" fmla="*/ 74130 w 74130"/>
                  <a:gd name="connsiteY13" fmla="*/ 31618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30" h="78569">
                    <a:moveTo>
                      <a:pt x="74130" y="78569"/>
                    </a:moveTo>
                    <a:lnTo>
                      <a:pt x="50524" y="78569"/>
                    </a:lnTo>
                    <a:lnTo>
                      <a:pt x="50524" y="35956"/>
                    </a:lnTo>
                    <a:cubicBezTo>
                      <a:pt x="50524" y="24081"/>
                      <a:pt x="46281" y="18141"/>
                      <a:pt x="37783" y="18133"/>
                    </a:cubicBezTo>
                    <a:cubicBezTo>
                      <a:pt x="33858" y="18058"/>
                      <a:pt x="30119" y="19800"/>
                      <a:pt x="27663" y="22855"/>
                    </a:cubicBezTo>
                    <a:cubicBezTo>
                      <a:pt x="24933" y="26236"/>
                      <a:pt x="23530" y="30489"/>
                      <a:pt x="23694" y="34828"/>
                    </a:cubicBezTo>
                    <a:lnTo>
                      <a:pt x="23694" y="78569"/>
                    </a:lnTo>
                    <a:lnTo>
                      <a:pt x="0" y="78569"/>
                    </a:lnTo>
                    <a:lnTo>
                      <a:pt x="0" y="1888"/>
                    </a:lnTo>
                    <a:lnTo>
                      <a:pt x="23694" y="1888"/>
                    </a:lnTo>
                    <a:lnTo>
                      <a:pt x="23694" y="14014"/>
                    </a:lnTo>
                    <a:lnTo>
                      <a:pt x="23990" y="14014"/>
                    </a:lnTo>
                    <a:cubicBezTo>
                      <a:pt x="28924" y="5090"/>
                      <a:pt x="38452" y="-318"/>
                      <a:pt x="48649" y="15"/>
                    </a:cubicBezTo>
                    <a:cubicBezTo>
                      <a:pt x="65644" y="15"/>
                      <a:pt x="74141" y="10549"/>
                      <a:pt x="74130" y="31618"/>
                    </a:cubicBezTo>
                    <a:close/>
                  </a:path>
                </a:pathLst>
              </a:custGeom>
              <a:solidFill>
                <a:srgbClr val="2F2F2F"/>
              </a:solidFill>
              <a:ln w="1095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B0884C1-32D1-2C65-97FA-861D6A00F72B}"/>
                  </a:ext>
                </a:extLst>
              </p:cNvPr>
              <p:cNvSpPr/>
              <p:nvPr/>
            </p:nvSpPr>
            <p:spPr>
              <a:xfrm>
                <a:off x="7858446" y="2130703"/>
                <a:ext cx="40995" cy="16552"/>
              </a:xfrm>
              <a:custGeom>
                <a:avLst/>
                <a:gdLst>
                  <a:gd name="connsiteX0" fmla="*/ 40995 w 40995"/>
                  <a:gd name="connsiteY0" fmla="*/ 16552 h 16552"/>
                  <a:gd name="connsiteX1" fmla="*/ 0 w 40995"/>
                  <a:gd name="connsiteY1" fmla="*/ 16552 h 16552"/>
                  <a:gd name="connsiteX2" fmla="*/ 0 w 40995"/>
                  <a:gd name="connsiteY2" fmla="*/ 0 h 16552"/>
                  <a:gd name="connsiteX3" fmla="*/ 40995 w 40995"/>
                  <a:gd name="connsiteY3" fmla="*/ 0 h 16552"/>
                </a:gdLst>
                <a:ahLst/>
                <a:cxnLst>
                  <a:cxn ang="0">
                    <a:pos x="connsiteX0" y="connsiteY0"/>
                  </a:cxn>
                  <a:cxn ang="0">
                    <a:pos x="connsiteX1" y="connsiteY1"/>
                  </a:cxn>
                  <a:cxn ang="0">
                    <a:pos x="connsiteX2" y="connsiteY2"/>
                  </a:cxn>
                  <a:cxn ang="0">
                    <a:pos x="connsiteX3" y="connsiteY3"/>
                  </a:cxn>
                </a:cxnLst>
                <a:rect l="l" t="t" r="r" b="b"/>
                <a:pathLst>
                  <a:path w="40995" h="16552">
                    <a:moveTo>
                      <a:pt x="40995" y="16552"/>
                    </a:moveTo>
                    <a:lnTo>
                      <a:pt x="0" y="16552"/>
                    </a:lnTo>
                    <a:lnTo>
                      <a:pt x="0" y="0"/>
                    </a:lnTo>
                    <a:lnTo>
                      <a:pt x="40995" y="0"/>
                    </a:lnTo>
                    <a:close/>
                  </a:path>
                </a:pathLst>
              </a:custGeom>
              <a:solidFill>
                <a:srgbClr val="2F2F2F"/>
              </a:solidFill>
              <a:ln w="1095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E6CF3D0-09E4-0C6B-9615-260178990457}"/>
                  </a:ext>
                </a:extLst>
              </p:cNvPr>
              <p:cNvSpPr/>
              <p:nvPr/>
            </p:nvSpPr>
            <p:spPr>
              <a:xfrm>
                <a:off x="7593536" y="2285350"/>
                <a:ext cx="79886" cy="113857"/>
              </a:xfrm>
              <a:custGeom>
                <a:avLst/>
                <a:gdLst>
                  <a:gd name="connsiteX0" fmla="*/ 23957 w 79886"/>
                  <a:gd name="connsiteY0" fmla="*/ 69678 h 113857"/>
                  <a:gd name="connsiteX1" fmla="*/ 23650 w 79886"/>
                  <a:gd name="connsiteY1" fmla="*/ 69678 h 113857"/>
                  <a:gd name="connsiteX2" fmla="*/ 23650 w 79886"/>
                  <a:gd name="connsiteY2" fmla="*/ 113858 h 113857"/>
                  <a:gd name="connsiteX3" fmla="*/ 0 w 79886"/>
                  <a:gd name="connsiteY3" fmla="*/ 113858 h 113857"/>
                  <a:gd name="connsiteX4" fmla="*/ 0 w 79886"/>
                  <a:gd name="connsiteY4" fmla="*/ 1903 h 113857"/>
                  <a:gd name="connsiteX5" fmla="*/ 23683 w 79886"/>
                  <a:gd name="connsiteY5" fmla="*/ 1903 h 113857"/>
                  <a:gd name="connsiteX6" fmla="*/ 23683 w 79886"/>
                  <a:gd name="connsiteY6" fmla="*/ 13405 h 113857"/>
                  <a:gd name="connsiteX7" fmla="*/ 23990 w 79886"/>
                  <a:gd name="connsiteY7" fmla="*/ 13405 h 113857"/>
                  <a:gd name="connsiteX8" fmla="*/ 65786 w 79886"/>
                  <a:gd name="connsiteY8" fmla="*/ 5066 h 113857"/>
                  <a:gd name="connsiteX9" fmla="*/ 71696 w 79886"/>
                  <a:gd name="connsiteY9" fmla="*/ 10228 h 113857"/>
                  <a:gd name="connsiteX10" fmla="*/ 79820 w 79886"/>
                  <a:gd name="connsiteY10" fmla="*/ 38042 h 113857"/>
                  <a:gd name="connsiteX11" fmla="*/ 70348 w 79886"/>
                  <a:gd name="connsiteY11" fmla="*/ 68824 h 113857"/>
                  <a:gd name="connsiteX12" fmla="*/ 45129 w 79886"/>
                  <a:gd name="connsiteY12" fmla="*/ 80425 h 113857"/>
                  <a:gd name="connsiteX13" fmla="*/ 23957 w 79886"/>
                  <a:gd name="connsiteY13" fmla="*/ 69678 h 113857"/>
                  <a:gd name="connsiteX14" fmla="*/ 23277 w 79886"/>
                  <a:gd name="connsiteY14" fmla="*/ 38228 h 113857"/>
                  <a:gd name="connsiteX15" fmla="*/ 23277 w 79886"/>
                  <a:gd name="connsiteY15" fmla="*/ 44363 h 113857"/>
                  <a:gd name="connsiteX16" fmla="*/ 27477 w 79886"/>
                  <a:gd name="connsiteY16" fmla="*/ 57322 h 113857"/>
                  <a:gd name="connsiteX17" fmla="*/ 38441 w 79886"/>
                  <a:gd name="connsiteY17" fmla="*/ 62339 h 113857"/>
                  <a:gd name="connsiteX18" fmla="*/ 50995 w 79886"/>
                  <a:gd name="connsiteY18" fmla="*/ 56084 h 113857"/>
                  <a:gd name="connsiteX19" fmla="*/ 55447 w 79886"/>
                  <a:gd name="connsiteY19" fmla="*/ 38381 h 113857"/>
                  <a:gd name="connsiteX20" fmla="*/ 39713 w 79886"/>
                  <a:gd name="connsiteY20" fmla="*/ 18159 h 113857"/>
                  <a:gd name="connsiteX21" fmla="*/ 27839 w 79886"/>
                  <a:gd name="connsiteY21" fmla="*/ 23637 h 113857"/>
                  <a:gd name="connsiteX22" fmla="*/ 23277 w 79886"/>
                  <a:gd name="connsiteY22" fmla="*/ 38228 h 1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86" h="113857">
                    <a:moveTo>
                      <a:pt x="23957" y="69678"/>
                    </a:moveTo>
                    <a:lnTo>
                      <a:pt x="23650" y="69678"/>
                    </a:lnTo>
                    <a:lnTo>
                      <a:pt x="23650" y="113858"/>
                    </a:lnTo>
                    <a:lnTo>
                      <a:pt x="0" y="113858"/>
                    </a:lnTo>
                    <a:lnTo>
                      <a:pt x="0" y="1903"/>
                    </a:lnTo>
                    <a:lnTo>
                      <a:pt x="23683" y="1903"/>
                    </a:lnTo>
                    <a:lnTo>
                      <a:pt x="23683" y="13405"/>
                    </a:lnTo>
                    <a:lnTo>
                      <a:pt x="23990" y="13405"/>
                    </a:lnTo>
                    <a:cubicBezTo>
                      <a:pt x="33233" y="-430"/>
                      <a:pt x="51938" y="-4164"/>
                      <a:pt x="65786" y="5066"/>
                    </a:cubicBezTo>
                    <a:cubicBezTo>
                      <a:pt x="67979" y="6523"/>
                      <a:pt x="69964" y="8258"/>
                      <a:pt x="71696" y="10228"/>
                    </a:cubicBezTo>
                    <a:cubicBezTo>
                      <a:pt x="77507" y="18301"/>
                      <a:pt x="80369" y="28116"/>
                      <a:pt x="79820" y="38042"/>
                    </a:cubicBezTo>
                    <a:cubicBezTo>
                      <a:pt x="80369" y="49095"/>
                      <a:pt x="77014" y="59989"/>
                      <a:pt x="70348" y="68824"/>
                    </a:cubicBezTo>
                    <a:cubicBezTo>
                      <a:pt x="64251" y="76453"/>
                      <a:pt x="54898" y="80754"/>
                      <a:pt x="45129" y="80425"/>
                    </a:cubicBezTo>
                    <a:cubicBezTo>
                      <a:pt x="36665" y="80846"/>
                      <a:pt x="28606" y="76757"/>
                      <a:pt x="23957" y="69678"/>
                    </a:cubicBezTo>
                    <a:close/>
                    <a:moveTo>
                      <a:pt x="23277" y="38228"/>
                    </a:moveTo>
                    <a:lnTo>
                      <a:pt x="23277" y="44363"/>
                    </a:lnTo>
                    <a:cubicBezTo>
                      <a:pt x="23080" y="49046"/>
                      <a:pt x="24571" y="53645"/>
                      <a:pt x="27477" y="57322"/>
                    </a:cubicBezTo>
                    <a:cubicBezTo>
                      <a:pt x="30163" y="60598"/>
                      <a:pt x="34209" y="62451"/>
                      <a:pt x="38441" y="62339"/>
                    </a:cubicBezTo>
                    <a:cubicBezTo>
                      <a:pt x="43419" y="62547"/>
                      <a:pt x="48167" y="60185"/>
                      <a:pt x="50995" y="56084"/>
                    </a:cubicBezTo>
                    <a:cubicBezTo>
                      <a:pt x="54274" y="50784"/>
                      <a:pt x="55830" y="44600"/>
                      <a:pt x="55447" y="38381"/>
                    </a:cubicBezTo>
                    <a:cubicBezTo>
                      <a:pt x="55447" y="24900"/>
                      <a:pt x="50206" y="18159"/>
                      <a:pt x="39713" y="18159"/>
                    </a:cubicBezTo>
                    <a:cubicBezTo>
                      <a:pt x="35119" y="18041"/>
                      <a:pt x="30733" y="20066"/>
                      <a:pt x="27839" y="23637"/>
                    </a:cubicBezTo>
                    <a:cubicBezTo>
                      <a:pt x="24626" y="27799"/>
                      <a:pt x="23003" y="32975"/>
                      <a:pt x="23277" y="38228"/>
                    </a:cubicBezTo>
                    <a:close/>
                  </a:path>
                </a:pathLst>
              </a:custGeom>
              <a:solidFill>
                <a:srgbClr val="2F2F2F"/>
              </a:solidFill>
              <a:ln w="1095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0AD681A-5260-CAC8-40CD-1A405C842E0F}"/>
                  </a:ext>
                </a:extLst>
              </p:cNvPr>
              <p:cNvSpPr/>
              <p:nvPr/>
            </p:nvSpPr>
            <p:spPr>
              <a:xfrm>
                <a:off x="7688838" y="2285904"/>
                <a:ext cx="50095" cy="78030"/>
              </a:xfrm>
              <a:custGeom>
                <a:avLst/>
                <a:gdLst>
                  <a:gd name="connsiteX0" fmla="*/ 50096 w 50095"/>
                  <a:gd name="connsiteY0" fmla="*/ 22711 h 78030"/>
                  <a:gd name="connsiteX1" fmla="*/ 40129 w 50095"/>
                  <a:gd name="connsiteY1" fmla="*/ 20388 h 78030"/>
                  <a:gd name="connsiteX2" fmla="*/ 28069 w 50095"/>
                  <a:gd name="connsiteY2" fmla="*/ 26041 h 78030"/>
                  <a:gd name="connsiteX3" fmla="*/ 23683 w 50095"/>
                  <a:gd name="connsiteY3" fmla="*/ 41432 h 78030"/>
                  <a:gd name="connsiteX4" fmla="*/ 23683 w 50095"/>
                  <a:gd name="connsiteY4" fmla="*/ 78031 h 78030"/>
                  <a:gd name="connsiteX5" fmla="*/ 0 w 50095"/>
                  <a:gd name="connsiteY5" fmla="*/ 78031 h 78030"/>
                  <a:gd name="connsiteX6" fmla="*/ 0 w 50095"/>
                  <a:gd name="connsiteY6" fmla="*/ 1350 h 78030"/>
                  <a:gd name="connsiteX7" fmla="*/ 23683 w 50095"/>
                  <a:gd name="connsiteY7" fmla="*/ 1350 h 78030"/>
                  <a:gd name="connsiteX8" fmla="*/ 23683 w 50095"/>
                  <a:gd name="connsiteY8" fmla="*/ 15590 h 78030"/>
                  <a:gd name="connsiteX9" fmla="*/ 23990 w 50095"/>
                  <a:gd name="connsiteY9" fmla="*/ 15590 h 78030"/>
                  <a:gd name="connsiteX10" fmla="*/ 44230 w 50095"/>
                  <a:gd name="connsiteY10" fmla="*/ 13 h 78030"/>
                  <a:gd name="connsiteX11" fmla="*/ 50074 w 50095"/>
                  <a:gd name="connsiteY11" fmla="*/ 911 h 7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95" h="78030">
                    <a:moveTo>
                      <a:pt x="50096" y="22711"/>
                    </a:moveTo>
                    <a:cubicBezTo>
                      <a:pt x="47026" y="21111"/>
                      <a:pt x="43594" y="20312"/>
                      <a:pt x="40129" y="20388"/>
                    </a:cubicBezTo>
                    <a:cubicBezTo>
                      <a:pt x="35425" y="20187"/>
                      <a:pt x="30919" y="22299"/>
                      <a:pt x="28069" y="26041"/>
                    </a:cubicBezTo>
                    <a:cubicBezTo>
                      <a:pt x="24933" y="30542"/>
                      <a:pt x="23398" y="35957"/>
                      <a:pt x="23683" y="41432"/>
                    </a:cubicBezTo>
                    <a:lnTo>
                      <a:pt x="23683" y="78031"/>
                    </a:lnTo>
                    <a:lnTo>
                      <a:pt x="0" y="78031"/>
                    </a:lnTo>
                    <a:lnTo>
                      <a:pt x="0" y="1350"/>
                    </a:lnTo>
                    <a:lnTo>
                      <a:pt x="23683" y="1350"/>
                    </a:lnTo>
                    <a:lnTo>
                      <a:pt x="23683" y="15590"/>
                    </a:lnTo>
                    <a:lnTo>
                      <a:pt x="23990" y="15590"/>
                    </a:lnTo>
                    <a:cubicBezTo>
                      <a:pt x="26281" y="6320"/>
                      <a:pt x="34669" y="-142"/>
                      <a:pt x="44230" y="13"/>
                    </a:cubicBezTo>
                    <a:cubicBezTo>
                      <a:pt x="46215" y="-69"/>
                      <a:pt x="48199" y="237"/>
                      <a:pt x="50074" y="911"/>
                    </a:cubicBezTo>
                    <a:close/>
                  </a:path>
                </a:pathLst>
              </a:custGeom>
              <a:solidFill>
                <a:srgbClr val="2F2F2F"/>
              </a:solidFill>
              <a:ln w="1095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BF33C3FD-7454-CDC5-E5E1-7AC7E5B38838}"/>
                  </a:ext>
                </a:extLst>
              </p:cNvPr>
              <p:cNvSpPr/>
              <p:nvPr/>
            </p:nvSpPr>
            <p:spPr>
              <a:xfrm>
                <a:off x="7746065" y="2285307"/>
                <a:ext cx="73755" cy="80662"/>
              </a:xfrm>
              <a:custGeom>
                <a:avLst/>
                <a:gdLst>
                  <a:gd name="connsiteX0" fmla="*/ 73698 w 73755"/>
                  <a:gd name="connsiteY0" fmla="*/ 47035 h 80662"/>
                  <a:gd name="connsiteX1" fmla="*/ 23624 w 73755"/>
                  <a:gd name="connsiteY1" fmla="*/ 47035 h 80662"/>
                  <a:gd name="connsiteX2" fmla="*/ 44687 w 73755"/>
                  <a:gd name="connsiteY2" fmla="*/ 63730 h 80662"/>
                  <a:gd name="connsiteX3" fmla="*/ 66955 w 73755"/>
                  <a:gd name="connsiteY3" fmla="*/ 57738 h 80662"/>
                  <a:gd name="connsiteX4" fmla="*/ 66955 w 73755"/>
                  <a:gd name="connsiteY4" fmla="*/ 74794 h 80662"/>
                  <a:gd name="connsiteX5" fmla="*/ 39292 w 73755"/>
                  <a:gd name="connsiteY5" fmla="*/ 80479 h 80662"/>
                  <a:gd name="connsiteX6" fmla="*/ 182 w 73755"/>
                  <a:gd name="connsiteY6" fmla="*/ 48560 h 80662"/>
                  <a:gd name="connsiteX7" fmla="*/ 171 w 73755"/>
                  <a:gd name="connsiteY7" fmla="*/ 41470 h 80662"/>
                  <a:gd name="connsiteX8" fmla="*/ 11256 w 73755"/>
                  <a:gd name="connsiteY8" fmla="*/ 11214 h 80662"/>
                  <a:gd name="connsiteX9" fmla="*/ 38547 w 73755"/>
                  <a:gd name="connsiteY9" fmla="*/ 62 h 80662"/>
                  <a:gd name="connsiteX10" fmla="*/ 64521 w 73755"/>
                  <a:gd name="connsiteY10" fmla="*/ 10020 h 80662"/>
                  <a:gd name="connsiteX11" fmla="*/ 73698 w 73755"/>
                  <a:gd name="connsiteY11" fmla="*/ 37045 h 80662"/>
                  <a:gd name="connsiteX12" fmla="*/ 51770 w 73755"/>
                  <a:gd name="connsiteY12" fmla="*/ 32510 h 80662"/>
                  <a:gd name="connsiteX13" fmla="*/ 38426 w 73755"/>
                  <a:gd name="connsiteY13" fmla="*/ 16078 h 80662"/>
                  <a:gd name="connsiteX14" fmla="*/ 28558 w 73755"/>
                  <a:gd name="connsiteY14" fmla="*/ 20788 h 80662"/>
                  <a:gd name="connsiteX15" fmla="*/ 23493 w 73755"/>
                  <a:gd name="connsiteY15" fmla="*/ 32553 h 8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62">
                    <a:moveTo>
                      <a:pt x="73698" y="47035"/>
                    </a:moveTo>
                    <a:lnTo>
                      <a:pt x="23624" y="47035"/>
                    </a:lnTo>
                    <a:cubicBezTo>
                      <a:pt x="24436" y="58165"/>
                      <a:pt x="31452" y="63730"/>
                      <a:pt x="44687" y="63730"/>
                    </a:cubicBezTo>
                    <a:cubicBezTo>
                      <a:pt x="52526" y="63899"/>
                      <a:pt x="60256" y="61819"/>
                      <a:pt x="66955" y="57738"/>
                    </a:cubicBezTo>
                    <a:lnTo>
                      <a:pt x="66955" y="74794"/>
                    </a:lnTo>
                    <a:cubicBezTo>
                      <a:pt x="58337" y="78916"/>
                      <a:pt x="48842" y="80868"/>
                      <a:pt x="39292" y="80479"/>
                    </a:cubicBezTo>
                    <a:cubicBezTo>
                      <a:pt x="19666" y="82457"/>
                      <a:pt x="2156" y="68166"/>
                      <a:pt x="182" y="48560"/>
                    </a:cubicBezTo>
                    <a:cubicBezTo>
                      <a:pt x="-59" y="46204"/>
                      <a:pt x="-59" y="43828"/>
                      <a:pt x="171" y="41470"/>
                    </a:cubicBezTo>
                    <a:cubicBezTo>
                      <a:pt x="-410" y="30298"/>
                      <a:pt x="3592" y="19372"/>
                      <a:pt x="11256" y="11214"/>
                    </a:cubicBezTo>
                    <a:cubicBezTo>
                      <a:pt x="18416" y="3877"/>
                      <a:pt x="28295" y="-162"/>
                      <a:pt x="38547" y="62"/>
                    </a:cubicBezTo>
                    <a:cubicBezTo>
                      <a:pt x="48239" y="-529"/>
                      <a:pt x="57712" y="3103"/>
                      <a:pt x="64521" y="10020"/>
                    </a:cubicBezTo>
                    <a:cubicBezTo>
                      <a:pt x="70946" y="17513"/>
                      <a:pt x="74236" y="27192"/>
                      <a:pt x="73698" y="37045"/>
                    </a:cubicBezTo>
                    <a:close/>
                    <a:moveTo>
                      <a:pt x="51770" y="32510"/>
                    </a:moveTo>
                    <a:cubicBezTo>
                      <a:pt x="51770" y="21555"/>
                      <a:pt x="47318" y="16078"/>
                      <a:pt x="38426" y="16078"/>
                    </a:cubicBezTo>
                    <a:cubicBezTo>
                      <a:pt x="34600" y="16083"/>
                      <a:pt x="30970" y="17813"/>
                      <a:pt x="28558" y="20788"/>
                    </a:cubicBezTo>
                    <a:cubicBezTo>
                      <a:pt x="25707" y="24100"/>
                      <a:pt x="23942" y="28207"/>
                      <a:pt x="23493" y="32553"/>
                    </a:cubicBezTo>
                    <a:close/>
                  </a:path>
                </a:pathLst>
              </a:custGeom>
              <a:solidFill>
                <a:srgbClr val="2F2F2F"/>
              </a:solidFill>
              <a:ln w="1095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8A4DC86-62FD-64F7-E152-AFBB51017002}"/>
                  </a:ext>
                </a:extLst>
              </p:cNvPr>
              <p:cNvSpPr/>
              <p:nvPr/>
            </p:nvSpPr>
            <p:spPr>
              <a:xfrm>
                <a:off x="7834752" y="2285336"/>
                <a:ext cx="121869" cy="78598"/>
              </a:xfrm>
              <a:custGeom>
                <a:avLst/>
                <a:gdLst>
                  <a:gd name="connsiteX0" fmla="*/ 121836 w 121869"/>
                  <a:gd name="connsiteY0" fmla="*/ 78598 h 78598"/>
                  <a:gd name="connsiteX1" fmla="*/ 98230 w 121869"/>
                  <a:gd name="connsiteY1" fmla="*/ 78598 h 78598"/>
                  <a:gd name="connsiteX2" fmla="*/ 98230 w 121869"/>
                  <a:gd name="connsiteY2" fmla="*/ 34868 h 78598"/>
                  <a:gd name="connsiteX3" fmla="*/ 85939 w 121869"/>
                  <a:gd name="connsiteY3" fmla="*/ 18173 h 78598"/>
                  <a:gd name="connsiteX4" fmla="*/ 76421 w 121869"/>
                  <a:gd name="connsiteY4" fmla="*/ 23191 h 78598"/>
                  <a:gd name="connsiteX5" fmla="*/ 72749 w 121869"/>
                  <a:gd name="connsiteY5" fmla="*/ 35690 h 78598"/>
                  <a:gd name="connsiteX6" fmla="*/ 72749 w 121869"/>
                  <a:gd name="connsiteY6" fmla="*/ 78598 h 78598"/>
                  <a:gd name="connsiteX7" fmla="*/ 49065 w 121869"/>
                  <a:gd name="connsiteY7" fmla="*/ 78598 h 78598"/>
                  <a:gd name="connsiteX8" fmla="*/ 49065 w 121869"/>
                  <a:gd name="connsiteY8" fmla="*/ 34419 h 78598"/>
                  <a:gd name="connsiteX9" fmla="*/ 37005 w 121869"/>
                  <a:gd name="connsiteY9" fmla="*/ 18173 h 78598"/>
                  <a:gd name="connsiteX10" fmla="*/ 27291 w 121869"/>
                  <a:gd name="connsiteY10" fmla="*/ 22961 h 78598"/>
                  <a:gd name="connsiteX11" fmla="*/ 23661 w 121869"/>
                  <a:gd name="connsiteY11" fmla="*/ 35996 h 78598"/>
                  <a:gd name="connsiteX12" fmla="*/ 23661 w 121869"/>
                  <a:gd name="connsiteY12" fmla="*/ 78598 h 78598"/>
                  <a:gd name="connsiteX13" fmla="*/ 0 w 121869"/>
                  <a:gd name="connsiteY13" fmla="*/ 78598 h 78598"/>
                  <a:gd name="connsiteX14" fmla="*/ 0 w 121869"/>
                  <a:gd name="connsiteY14" fmla="*/ 1917 h 78598"/>
                  <a:gd name="connsiteX15" fmla="*/ 23683 w 121869"/>
                  <a:gd name="connsiteY15" fmla="*/ 1917 h 78598"/>
                  <a:gd name="connsiteX16" fmla="*/ 23683 w 121869"/>
                  <a:gd name="connsiteY16" fmla="*/ 13901 h 78598"/>
                  <a:gd name="connsiteX17" fmla="*/ 23990 w 121869"/>
                  <a:gd name="connsiteY17" fmla="*/ 13901 h 78598"/>
                  <a:gd name="connsiteX18" fmla="*/ 48792 w 121869"/>
                  <a:gd name="connsiteY18" fmla="*/ 55 h 78598"/>
                  <a:gd name="connsiteX19" fmla="*/ 71060 w 121869"/>
                  <a:gd name="connsiteY19" fmla="*/ 14350 h 78598"/>
                  <a:gd name="connsiteX20" fmla="*/ 96837 w 121869"/>
                  <a:gd name="connsiteY20" fmla="*/ 55 h 78598"/>
                  <a:gd name="connsiteX21" fmla="*/ 121869 w 121869"/>
                  <a:gd name="connsiteY21" fmla="*/ 30902 h 7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869" h="78598">
                    <a:moveTo>
                      <a:pt x="121836" y="78598"/>
                    </a:moveTo>
                    <a:lnTo>
                      <a:pt x="98230" y="78598"/>
                    </a:lnTo>
                    <a:lnTo>
                      <a:pt x="98230" y="34868"/>
                    </a:lnTo>
                    <a:cubicBezTo>
                      <a:pt x="98230" y="23738"/>
                      <a:pt x="94129" y="18173"/>
                      <a:pt x="85939" y="18173"/>
                    </a:cubicBezTo>
                    <a:cubicBezTo>
                      <a:pt x="82123" y="18127"/>
                      <a:pt x="78538" y="20016"/>
                      <a:pt x="76421" y="23191"/>
                    </a:cubicBezTo>
                    <a:cubicBezTo>
                      <a:pt x="73878" y="26849"/>
                      <a:pt x="72584" y="31236"/>
                      <a:pt x="72749" y="35690"/>
                    </a:cubicBezTo>
                    <a:lnTo>
                      <a:pt x="72749" y="78598"/>
                    </a:lnTo>
                    <a:lnTo>
                      <a:pt x="49065" y="78598"/>
                    </a:lnTo>
                    <a:lnTo>
                      <a:pt x="49065" y="34419"/>
                    </a:lnTo>
                    <a:cubicBezTo>
                      <a:pt x="49065" y="23588"/>
                      <a:pt x="45041" y="18173"/>
                      <a:pt x="37005" y="18173"/>
                    </a:cubicBezTo>
                    <a:cubicBezTo>
                      <a:pt x="33178" y="18070"/>
                      <a:pt x="29538" y="19861"/>
                      <a:pt x="27291" y="22961"/>
                    </a:cubicBezTo>
                    <a:cubicBezTo>
                      <a:pt x="24692" y="26792"/>
                      <a:pt x="23409" y="31371"/>
                      <a:pt x="23661" y="35996"/>
                    </a:cubicBezTo>
                    <a:lnTo>
                      <a:pt x="23661" y="78598"/>
                    </a:lnTo>
                    <a:lnTo>
                      <a:pt x="0" y="78598"/>
                    </a:lnTo>
                    <a:lnTo>
                      <a:pt x="0" y="1917"/>
                    </a:lnTo>
                    <a:lnTo>
                      <a:pt x="23683" y="1917"/>
                    </a:lnTo>
                    <a:lnTo>
                      <a:pt x="23683" y="13901"/>
                    </a:lnTo>
                    <a:lnTo>
                      <a:pt x="23990" y="13901"/>
                    </a:lnTo>
                    <a:cubicBezTo>
                      <a:pt x="29285" y="5287"/>
                      <a:pt x="38671" y="42"/>
                      <a:pt x="48792" y="55"/>
                    </a:cubicBezTo>
                    <a:cubicBezTo>
                      <a:pt x="58561" y="-631"/>
                      <a:pt x="67628" y="5186"/>
                      <a:pt x="71060" y="14350"/>
                    </a:cubicBezTo>
                    <a:cubicBezTo>
                      <a:pt x="76301" y="5150"/>
                      <a:pt x="86246" y="-364"/>
                      <a:pt x="96837" y="55"/>
                    </a:cubicBezTo>
                    <a:cubicBezTo>
                      <a:pt x="113525" y="55"/>
                      <a:pt x="121869" y="10338"/>
                      <a:pt x="121869" y="30902"/>
                    </a:cubicBezTo>
                    <a:close/>
                  </a:path>
                </a:pathLst>
              </a:custGeom>
              <a:solidFill>
                <a:srgbClr val="2F2F2F"/>
              </a:solidFill>
              <a:ln w="10955" cap="flat">
                <a:noFill/>
                <a:prstDash val="solid"/>
                <a:miter/>
              </a:ln>
            </p:spPr>
            <p:txBody>
              <a:bodyPr rtlCol="0" anchor="ctr"/>
              <a:lstStyle/>
              <a:p>
                <a:endParaRPr lang="en-US"/>
              </a:p>
            </p:txBody>
          </p:sp>
        </p:grpSp>
        <p:grpSp>
          <p:nvGrpSpPr>
            <p:cNvPr id="12" name="Graphic 2" descr="Diagram showing responsibility zones.">
              <a:extLst>
                <a:ext uri="{FF2B5EF4-FFF2-40B4-BE49-F238E27FC236}">
                  <a16:creationId xmlns:a16="http://schemas.microsoft.com/office/drawing/2014/main" id="{0BA31E00-A94A-9F86-9B10-D537693A7F58}"/>
                </a:ext>
              </a:extLst>
            </p:cNvPr>
            <p:cNvGrpSpPr/>
            <p:nvPr/>
          </p:nvGrpSpPr>
          <p:grpSpPr>
            <a:xfrm>
              <a:off x="2560930" y="2117172"/>
              <a:ext cx="1808499" cy="333593"/>
              <a:chOff x="1153053" y="2806506"/>
              <a:chExt cx="1808499" cy="333593"/>
            </a:xfrm>
            <a:solidFill>
              <a:srgbClr val="2F2F2F"/>
            </a:solidFill>
          </p:grpSpPr>
          <p:sp>
            <p:nvSpPr>
              <p:cNvPr id="105" name="Freeform: Shape 104">
                <a:extLst>
                  <a:ext uri="{FF2B5EF4-FFF2-40B4-BE49-F238E27FC236}">
                    <a16:creationId xmlns:a16="http://schemas.microsoft.com/office/drawing/2014/main" id="{85653809-4DA4-F268-EE11-CB2334010E77}"/>
                  </a:ext>
                </a:extLst>
              </p:cNvPr>
              <p:cNvSpPr/>
              <p:nvPr/>
            </p:nvSpPr>
            <p:spPr>
              <a:xfrm>
                <a:off x="1297443" y="2812674"/>
                <a:ext cx="90160" cy="107353"/>
              </a:xfrm>
              <a:custGeom>
                <a:avLst/>
                <a:gdLst>
                  <a:gd name="connsiteX0" fmla="*/ 90160 w 90160"/>
                  <a:gd name="connsiteY0" fmla="*/ 107354 h 107353"/>
                  <a:gd name="connsiteX1" fmla="*/ 62354 w 90160"/>
                  <a:gd name="connsiteY1" fmla="*/ 107354 h 107353"/>
                  <a:gd name="connsiteX2" fmla="*/ 45645 w 90160"/>
                  <a:gd name="connsiteY2" fmla="*/ 79727 h 107353"/>
                  <a:gd name="connsiteX3" fmla="*/ 42048 w 90160"/>
                  <a:gd name="connsiteY3" fmla="*/ 74107 h 107353"/>
                  <a:gd name="connsiteX4" fmla="*/ 38562 w 90160"/>
                  <a:gd name="connsiteY4" fmla="*/ 69879 h 107353"/>
                  <a:gd name="connsiteX5" fmla="*/ 34889 w 90160"/>
                  <a:gd name="connsiteY5" fmla="*/ 67184 h 107353"/>
                  <a:gd name="connsiteX6" fmla="*/ 30722 w 90160"/>
                  <a:gd name="connsiteY6" fmla="*/ 66242 h 107353"/>
                  <a:gd name="connsiteX7" fmla="*/ 24209 w 90160"/>
                  <a:gd name="connsiteY7" fmla="*/ 66242 h 107353"/>
                  <a:gd name="connsiteX8" fmla="*/ 24209 w 90160"/>
                  <a:gd name="connsiteY8" fmla="*/ 107354 h 107353"/>
                  <a:gd name="connsiteX9" fmla="*/ 0 w 90160"/>
                  <a:gd name="connsiteY9" fmla="*/ 107354 h 107353"/>
                  <a:gd name="connsiteX10" fmla="*/ 0 w 90160"/>
                  <a:gd name="connsiteY10" fmla="*/ 0 h 107353"/>
                  <a:gd name="connsiteX11" fmla="*/ 38375 w 90160"/>
                  <a:gd name="connsiteY11" fmla="*/ 0 h 107353"/>
                  <a:gd name="connsiteX12" fmla="*/ 77496 w 90160"/>
                  <a:gd name="connsiteY12" fmla="*/ 29205 h 107353"/>
                  <a:gd name="connsiteX13" fmla="*/ 75775 w 90160"/>
                  <a:gd name="connsiteY13" fmla="*/ 39579 h 107353"/>
                  <a:gd name="connsiteX14" fmla="*/ 70896 w 90160"/>
                  <a:gd name="connsiteY14" fmla="*/ 48156 h 107353"/>
                  <a:gd name="connsiteX15" fmla="*/ 63297 w 90160"/>
                  <a:gd name="connsiteY15" fmla="*/ 54729 h 107353"/>
                  <a:gd name="connsiteX16" fmla="*/ 53364 w 90160"/>
                  <a:gd name="connsiteY16" fmla="*/ 59110 h 107353"/>
                  <a:gd name="connsiteX17" fmla="*/ 53364 w 90160"/>
                  <a:gd name="connsiteY17" fmla="*/ 59406 h 107353"/>
                  <a:gd name="connsiteX18" fmla="*/ 58013 w 90160"/>
                  <a:gd name="connsiteY18" fmla="*/ 61838 h 107353"/>
                  <a:gd name="connsiteX19" fmla="*/ 62398 w 90160"/>
                  <a:gd name="connsiteY19" fmla="*/ 65771 h 107353"/>
                  <a:gd name="connsiteX20" fmla="*/ 66411 w 90160"/>
                  <a:gd name="connsiteY20" fmla="*/ 70602 h 107353"/>
                  <a:gd name="connsiteX21" fmla="*/ 69898 w 90160"/>
                  <a:gd name="connsiteY21" fmla="*/ 75663 h 107353"/>
                  <a:gd name="connsiteX22" fmla="*/ 24209 w 90160"/>
                  <a:gd name="connsiteY22" fmla="*/ 18097 h 107353"/>
                  <a:gd name="connsiteX23" fmla="*/ 24209 w 90160"/>
                  <a:gd name="connsiteY23" fmla="*/ 47970 h 107353"/>
                  <a:gd name="connsiteX24" fmla="*/ 34702 w 90160"/>
                  <a:gd name="connsiteY24" fmla="*/ 47970 h 107353"/>
                  <a:gd name="connsiteX25" fmla="*/ 47213 w 90160"/>
                  <a:gd name="connsiteY25" fmla="*/ 43478 h 107353"/>
                  <a:gd name="connsiteX26" fmla="*/ 52015 w 90160"/>
                  <a:gd name="connsiteY26" fmla="*/ 32173 h 107353"/>
                  <a:gd name="connsiteX27" fmla="*/ 35152 w 90160"/>
                  <a:gd name="connsiteY27" fmla="*/ 18097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160" h="107353">
                    <a:moveTo>
                      <a:pt x="90160" y="107354"/>
                    </a:moveTo>
                    <a:lnTo>
                      <a:pt x="62354" y="107354"/>
                    </a:lnTo>
                    <a:lnTo>
                      <a:pt x="45645" y="79727"/>
                    </a:lnTo>
                    <a:cubicBezTo>
                      <a:pt x="44395" y="77623"/>
                      <a:pt x="43189" y="75750"/>
                      <a:pt x="42048" y="74107"/>
                    </a:cubicBezTo>
                    <a:cubicBezTo>
                      <a:pt x="41011" y="72600"/>
                      <a:pt x="39845" y="71184"/>
                      <a:pt x="38562" y="69879"/>
                    </a:cubicBezTo>
                    <a:cubicBezTo>
                      <a:pt x="37494" y="68784"/>
                      <a:pt x="36253" y="67874"/>
                      <a:pt x="34889" y="67184"/>
                    </a:cubicBezTo>
                    <a:cubicBezTo>
                      <a:pt x="33592" y="66553"/>
                      <a:pt x="32165" y="66231"/>
                      <a:pt x="30722" y="66242"/>
                    </a:cubicBezTo>
                    <a:lnTo>
                      <a:pt x="24209" y="66242"/>
                    </a:lnTo>
                    <a:lnTo>
                      <a:pt x="24209" y="107354"/>
                    </a:lnTo>
                    <a:lnTo>
                      <a:pt x="0" y="107354"/>
                    </a:lnTo>
                    <a:lnTo>
                      <a:pt x="0" y="0"/>
                    </a:lnTo>
                    <a:lnTo>
                      <a:pt x="38375" y="0"/>
                    </a:lnTo>
                    <a:cubicBezTo>
                      <a:pt x="64449" y="0"/>
                      <a:pt x="77489" y="9735"/>
                      <a:pt x="77496" y="29205"/>
                    </a:cubicBezTo>
                    <a:cubicBezTo>
                      <a:pt x="77535" y="32736"/>
                      <a:pt x="76951" y="36247"/>
                      <a:pt x="75775" y="39579"/>
                    </a:cubicBezTo>
                    <a:cubicBezTo>
                      <a:pt x="74655" y="42697"/>
                      <a:pt x="73004" y="45599"/>
                      <a:pt x="70896" y="48156"/>
                    </a:cubicBezTo>
                    <a:cubicBezTo>
                      <a:pt x="68739" y="50747"/>
                      <a:pt x="66172" y="52966"/>
                      <a:pt x="63297" y="54729"/>
                    </a:cubicBezTo>
                    <a:cubicBezTo>
                      <a:pt x="60204" y="56641"/>
                      <a:pt x="56861" y="58116"/>
                      <a:pt x="53364" y="59110"/>
                    </a:cubicBezTo>
                    <a:lnTo>
                      <a:pt x="53364" y="59406"/>
                    </a:lnTo>
                    <a:cubicBezTo>
                      <a:pt x="55039" y="59949"/>
                      <a:pt x="56610" y="60772"/>
                      <a:pt x="58013" y="61838"/>
                    </a:cubicBezTo>
                    <a:cubicBezTo>
                      <a:pt x="59585" y="63021"/>
                      <a:pt x="61052" y="64337"/>
                      <a:pt x="62398" y="65771"/>
                    </a:cubicBezTo>
                    <a:cubicBezTo>
                      <a:pt x="63825" y="67305"/>
                      <a:pt x="65165" y="68918"/>
                      <a:pt x="66411" y="70602"/>
                    </a:cubicBezTo>
                    <a:cubicBezTo>
                      <a:pt x="67683" y="72325"/>
                      <a:pt x="68845" y="74012"/>
                      <a:pt x="69898" y="75663"/>
                    </a:cubicBezTo>
                    <a:close/>
                    <a:moveTo>
                      <a:pt x="24209" y="18097"/>
                    </a:moveTo>
                    <a:lnTo>
                      <a:pt x="24209" y="47970"/>
                    </a:lnTo>
                    <a:lnTo>
                      <a:pt x="34702" y="47970"/>
                    </a:lnTo>
                    <a:cubicBezTo>
                      <a:pt x="39303" y="48185"/>
                      <a:pt x="43802" y="46571"/>
                      <a:pt x="47213" y="43478"/>
                    </a:cubicBezTo>
                    <a:cubicBezTo>
                      <a:pt x="50356" y="40569"/>
                      <a:pt x="52104" y="36454"/>
                      <a:pt x="52015" y="32173"/>
                    </a:cubicBezTo>
                    <a:cubicBezTo>
                      <a:pt x="52015" y="22789"/>
                      <a:pt x="46394" y="18097"/>
                      <a:pt x="35152" y="18097"/>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06" name="Freeform: Shape 105">
                <a:extLst>
                  <a:ext uri="{FF2B5EF4-FFF2-40B4-BE49-F238E27FC236}">
                    <a16:creationId xmlns:a16="http://schemas.microsoft.com/office/drawing/2014/main" id="{6C04DFE5-C6F3-B17E-7C57-77B344F370BE}"/>
                  </a:ext>
                </a:extLst>
              </p:cNvPr>
              <p:cNvSpPr/>
              <p:nvPr/>
            </p:nvSpPr>
            <p:spPr>
              <a:xfrm>
                <a:off x="1388614" y="2841410"/>
                <a:ext cx="73767" cy="80676"/>
              </a:xfrm>
              <a:custGeom>
                <a:avLst/>
                <a:gdLst>
                  <a:gd name="connsiteX0" fmla="*/ 73755 w 73767"/>
                  <a:gd name="connsiteY0" fmla="*/ 47014 h 80676"/>
                  <a:gd name="connsiteX1" fmla="*/ 23680 w 73767"/>
                  <a:gd name="connsiteY1" fmla="*/ 47014 h 80676"/>
                  <a:gd name="connsiteX2" fmla="*/ 44743 w 73767"/>
                  <a:gd name="connsiteY2" fmla="*/ 63719 h 80676"/>
                  <a:gd name="connsiteX3" fmla="*/ 67001 w 73767"/>
                  <a:gd name="connsiteY3" fmla="*/ 57727 h 80676"/>
                  <a:gd name="connsiteX4" fmla="*/ 67001 w 73767"/>
                  <a:gd name="connsiteY4" fmla="*/ 74794 h 80676"/>
                  <a:gd name="connsiteX5" fmla="*/ 39348 w 73767"/>
                  <a:gd name="connsiteY5" fmla="*/ 80490 h 80676"/>
                  <a:gd name="connsiteX6" fmla="*/ 184 w 73767"/>
                  <a:gd name="connsiteY6" fmla="*/ 48584 h 80676"/>
                  <a:gd name="connsiteX7" fmla="*/ 173 w 73767"/>
                  <a:gd name="connsiteY7" fmla="*/ 41471 h 80676"/>
                  <a:gd name="connsiteX8" fmla="*/ 11269 w 73767"/>
                  <a:gd name="connsiteY8" fmla="*/ 11225 h 80676"/>
                  <a:gd name="connsiteX9" fmla="*/ 38548 w 73767"/>
                  <a:gd name="connsiteY9" fmla="*/ 63 h 80676"/>
                  <a:gd name="connsiteX10" fmla="*/ 64523 w 73767"/>
                  <a:gd name="connsiteY10" fmla="*/ 10020 h 80676"/>
                  <a:gd name="connsiteX11" fmla="*/ 73711 w 73767"/>
                  <a:gd name="connsiteY11" fmla="*/ 37056 h 80676"/>
                  <a:gd name="connsiteX12" fmla="*/ 51826 w 73767"/>
                  <a:gd name="connsiteY12" fmla="*/ 32488 h 80676"/>
                  <a:gd name="connsiteX13" fmla="*/ 38482 w 73767"/>
                  <a:gd name="connsiteY13" fmla="*/ 16056 h 80676"/>
                  <a:gd name="connsiteX14" fmla="*/ 28614 w 73767"/>
                  <a:gd name="connsiteY14" fmla="*/ 20778 h 80676"/>
                  <a:gd name="connsiteX15" fmla="*/ 23527 w 73767"/>
                  <a:gd name="connsiteY15" fmla="*/ 32455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67" h="80676">
                    <a:moveTo>
                      <a:pt x="73755" y="47014"/>
                    </a:moveTo>
                    <a:lnTo>
                      <a:pt x="23680" y="47014"/>
                    </a:lnTo>
                    <a:cubicBezTo>
                      <a:pt x="24477" y="58143"/>
                      <a:pt x="31498" y="63711"/>
                      <a:pt x="44743" y="63719"/>
                    </a:cubicBezTo>
                    <a:cubicBezTo>
                      <a:pt x="52582" y="63886"/>
                      <a:pt x="60306" y="61806"/>
                      <a:pt x="67001" y="57727"/>
                    </a:cubicBezTo>
                    <a:lnTo>
                      <a:pt x="67001" y="74794"/>
                    </a:lnTo>
                    <a:cubicBezTo>
                      <a:pt x="58389" y="78926"/>
                      <a:pt x="48894" y="80881"/>
                      <a:pt x="39348" y="80490"/>
                    </a:cubicBezTo>
                    <a:cubicBezTo>
                      <a:pt x="19714" y="82485"/>
                      <a:pt x="2180" y="68201"/>
                      <a:pt x="184" y="48584"/>
                    </a:cubicBezTo>
                    <a:cubicBezTo>
                      <a:pt x="-58" y="46219"/>
                      <a:pt x="-61" y="43837"/>
                      <a:pt x="173" y="41471"/>
                    </a:cubicBezTo>
                    <a:cubicBezTo>
                      <a:pt x="-409" y="30299"/>
                      <a:pt x="3599" y="19375"/>
                      <a:pt x="11269" y="11225"/>
                    </a:cubicBezTo>
                    <a:cubicBezTo>
                      <a:pt x="18420" y="3887"/>
                      <a:pt x="28300" y="-156"/>
                      <a:pt x="38548" y="63"/>
                    </a:cubicBezTo>
                    <a:cubicBezTo>
                      <a:pt x="48240" y="-530"/>
                      <a:pt x="57715" y="3101"/>
                      <a:pt x="64523" y="10020"/>
                    </a:cubicBezTo>
                    <a:cubicBezTo>
                      <a:pt x="70955" y="17514"/>
                      <a:pt x="74246" y="27198"/>
                      <a:pt x="73711" y="37056"/>
                    </a:cubicBezTo>
                    <a:close/>
                    <a:moveTo>
                      <a:pt x="51826" y="32488"/>
                    </a:moveTo>
                    <a:cubicBezTo>
                      <a:pt x="51826" y="21533"/>
                      <a:pt x="47378" y="16056"/>
                      <a:pt x="38482" y="16056"/>
                    </a:cubicBezTo>
                    <a:cubicBezTo>
                      <a:pt x="34650" y="16068"/>
                      <a:pt x="31026" y="17802"/>
                      <a:pt x="28614" y="20778"/>
                    </a:cubicBezTo>
                    <a:cubicBezTo>
                      <a:pt x="25773" y="24065"/>
                      <a:pt x="23999" y="28138"/>
                      <a:pt x="23527" y="32455"/>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07" name="Freeform: Shape 106">
                <a:extLst>
                  <a:ext uri="{FF2B5EF4-FFF2-40B4-BE49-F238E27FC236}">
                    <a16:creationId xmlns:a16="http://schemas.microsoft.com/office/drawing/2014/main" id="{92978A80-CC66-98F6-D499-3531627E0D54}"/>
                  </a:ext>
                </a:extLst>
              </p:cNvPr>
              <p:cNvSpPr/>
              <p:nvPr/>
            </p:nvSpPr>
            <p:spPr>
              <a:xfrm>
                <a:off x="1473183" y="2841429"/>
                <a:ext cx="58941" cy="80389"/>
              </a:xfrm>
              <a:custGeom>
                <a:avLst/>
                <a:gdLst>
                  <a:gd name="connsiteX0" fmla="*/ 29 w 58941"/>
                  <a:gd name="connsiteY0" fmla="*/ 76583 h 80389"/>
                  <a:gd name="connsiteX1" fmla="*/ 29 w 58941"/>
                  <a:gd name="connsiteY1" fmla="*/ 57413 h 80389"/>
                  <a:gd name="connsiteX2" fmla="*/ 11685 w 58941"/>
                  <a:gd name="connsiteY2" fmla="*/ 62649 h 80389"/>
                  <a:gd name="connsiteX3" fmla="*/ 22649 w 58941"/>
                  <a:gd name="connsiteY3" fmla="*/ 64369 h 80389"/>
                  <a:gd name="connsiteX4" fmla="*/ 32583 w 58941"/>
                  <a:gd name="connsiteY4" fmla="*/ 62649 h 80389"/>
                  <a:gd name="connsiteX5" fmla="*/ 36212 w 58941"/>
                  <a:gd name="connsiteY5" fmla="*/ 57413 h 80389"/>
                  <a:gd name="connsiteX6" fmla="*/ 34567 w 58941"/>
                  <a:gd name="connsiteY6" fmla="*/ 53666 h 80389"/>
                  <a:gd name="connsiteX7" fmla="*/ 30324 w 58941"/>
                  <a:gd name="connsiteY7" fmla="*/ 51037 h 80389"/>
                  <a:gd name="connsiteX8" fmla="*/ 24666 w 58941"/>
                  <a:gd name="connsiteY8" fmla="*/ 49022 h 80389"/>
                  <a:gd name="connsiteX9" fmla="*/ 18746 w 58941"/>
                  <a:gd name="connsiteY9" fmla="*/ 46995 h 80389"/>
                  <a:gd name="connsiteX10" fmla="*/ 10687 w 58941"/>
                  <a:gd name="connsiteY10" fmla="*/ 43292 h 80389"/>
                  <a:gd name="connsiteX11" fmla="*/ 4843 w 58941"/>
                  <a:gd name="connsiteY11" fmla="*/ 38692 h 80389"/>
                  <a:gd name="connsiteX12" fmla="*/ 1247 w 58941"/>
                  <a:gd name="connsiteY12" fmla="*/ 32623 h 80389"/>
                  <a:gd name="connsiteX13" fmla="*/ 8 w 58941"/>
                  <a:gd name="connsiteY13" fmla="*/ 24462 h 80389"/>
                  <a:gd name="connsiteX14" fmla="*/ 2825 w 58941"/>
                  <a:gd name="connsiteY14" fmla="*/ 13376 h 80389"/>
                  <a:gd name="connsiteX15" fmla="*/ 10314 w 58941"/>
                  <a:gd name="connsiteY15" fmla="*/ 5773 h 80389"/>
                  <a:gd name="connsiteX16" fmla="*/ 21037 w 58941"/>
                  <a:gd name="connsiteY16" fmla="*/ 1392 h 80389"/>
                  <a:gd name="connsiteX17" fmla="*/ 33591 w 58941"/>
                  <a:gd name="connsiteY17" fmla="*/ 0 h 80389"/>
                  <a:gd name="connsiteX18" fmla="*/ 43931 w 58941"/>
                  <a:gd name="connsiteY18" fmla="*/ 789 h 80389"/>
                  <a:gd name="connsiteX19" fmla="*/ 54281 w 58941"/>
                  <a:gd name="connsiteY19" fmla="*/ 3068 h 80389"/>
                  <a:gd name="connsiteX20" fmla="*/ 54281 w 58941"/>
                  <a:gd name="connsiteY20" fmla="*/ 21340 h 80389"/>
                  <a:gd name="connsiteX21" fmla="*/ 44644 w 58941"/>
                  <a:gd name="connsiteY21" fmla="*/ 17418 h 80389"/>
                  <a:gd name="connsiteX22" fmla="*/ 34567 w 58941"/>
                  <a:gd name="connsiteY22" fmla="*/ 16103 h 80389"/>
                  <a:gd name="connsiteX23" fmla="*/ 30182 w 58941"/>
                  <a:gd name="connsiteY23" fmla="*/ 16520 h 80389"/>
                  <a:gd name="connsiteX24" fmla="*/ 26541 w 58941"/>
                  <a:gd name="connsiteY24" fmla="*/ 17714 h 80389"/>
                  <a:gd name="connsiteX25" fmla="*/ 24074 w 58941"/>
                  <a:gd name="connsiteY25" fmla="*/ 19729 h 80389"/>
                  <a:gd name="connsiteX26" fmla="*/ 23175 w 58941"/>
                  <a:gd name="connsiteY26" fmla="*/ 22545 h 80389"/>
                  <a:gd name="connsiteX27" fmla="*/ 24524 w 58941"/>
                  <a:gd name="connsiteY27" fmla="*/ 26138 h 80389"/>
                  <a:gd name="connsiteX28" fmla="*/ 28043 w 58941"/>
                  <a:gd name="connsiteY28" fmla="*/ 28723 h 80389"/>
                  <a:gd name="connsiteX29" fmla="*/ 32879 w 58941"/>
                  <a:gd name="connsiteY29" fmla="*/ 30673 h 80389"/>
                  <a:gd name="connsiteX30" fmla="*/ 38164 w 58941"/>
                  <a:gd name="connsiteY30" fmla="*/ 32426 h 80389"/>
                  <a:gd name="connsiteX31" fmla="*/ 46705 w 58941"/>
                  <a:gd name="connsiteY31" fmla="*/ 36019 h 80389"/>
                  <a:gd name="connsiteX32" fmla="*/ 53284 w 58941"/>
                  <a:gd name="connsiteY32" fmla="*/ 40587 h 80389"/>
                  <a:gd name="connsiteX33" fmla="*/ 57483 w 58941"/>
                  <a:gd name="connsiteY33" fmla="*/ 46732 h 80389"/>
                  <a:gd name="connsiteX34" fmla="*/ 55981 w 58941"/>
                  <a:gd name="connsiteY34" fmla="*/ 66757 h 80389"/>
                  <a:gd name="connsiteX35" fmla="*/ 48119 w 58941"/>
                  <a:gd name="connsiteY35" fmla="*/ 74622 h 80389"/>
                  <a:gd name="connsiteX36" fmla="*/ 36793 w 58941"/>
                  <a:gd name="connsiteY36" fmla="*/ 79004 h 80389"/>
                  <a:gd name="connsiteX37" fmla="*/ 23493 w 58941"/>
                  <a:gd name="connsiteY37" fmla="*/ 80384 h 80389"/>
                  <a:gd name="connsiteX38" fmla="*/ 29 w 58941"/>
                  <a:gd name="connsiteY38" fmla="*/ 76583 h 8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1" h="80389">
                    <a:moveTo>
                      <a:pt x="29" y="76583"/>
                    </a:moveTo>
                    <a:lnTo>
                      <a:pt x="29" y="57413"/>
                    </a:lnTo>
                    <a:cubicBezTo>
                      <a:pt x="3678" y="59642"/>
                      <a:pt x="7594" y="61401"/>
                      <a:pt x="11685" y="62649"/>
                    </a:cubicBezTo>
                    <a:cubicBezTo>
                      <a:pt x="15237" y="63748"/>
                      <a:pt x="18930" y="64327"/>
                      <a:pt x="22649" y="64369"/>
                    </a:cubicBezTo>
                    <a:cubicBezTo>
                      <a:pt x="26046" y="64518"/>
                      <a:pt x="29435" y="63932"/>
                      <a:pt x="32583" y="62649"/>
                    </a:cubicBezTo>
                    <a:cubicBezTo>
                      <a:pt x="34773" y="61838"/>
                      <a:pt x="36224" y="59747"/>
                      <a:pt x="36212" y="57413"/>
                    </a:cubicBezTo>
                    <a:cubicBezTo>
                      <a:pt x="36243" y="55983"/>
                      <a:pt x="35642" y="54612"/>
                      <a:pt x="34567" y="53666"/>
                    </a:cubicBezTo>
                    <a:cubicBezTo>
                      <a:pt x="33307" y="52562"/>
                      <a:pt x="31874" y="51674"/>
                      <a:pt x="30324" y="51037"/>
                    </a:cubicBezTo>
                    <a:cubicBezTo>
                      <a:pt x="28481" y="50251"/>
                      <a:pt x="26592" y="49578"/>
                      <a:pt x="24666" y="49022"/>
                    </a:cubicBezTo>
                    <a:cubicBezTo>
                      <a:pt x="22616" y="48419"/>
                      <a:pt x="20653" y="47751"/>
                      <a:pt x="18746" y="46995"/>
                    </a:cubicBezTo>
                    <a:cubicBezTo>
                      <a:pt x="15967" y="45973"/>
                      <a:pt x="13272" y="44735"/>
                      <a:pt x="10687" y="43292"/>
                    </a:cubicBezTo>
                    <a:cubicBezTo>
                      <a:pt x="8508" y="42075"/>
                      <a:pt x="6537" y="40523"/>
                      <a:pt x="4843" y="38692"/>
                    </a:cubicBezTo>
                    <a:cubicBezTo>
                      <a:pt x="3262" y="36920"/>
                      <a:pt x="2040" y="34860"/>
                      <a:pt x="1247" y="32623"/>
                    </a:cubicBezTo>
                    <a:cubicBezTo>
                      <a:pt x="370" y="29993"/>
                      <a:pt x="-49" y="27233"/>
                      <a:pt x="8" y="24462"/>
                    </a:cubicBezTo>
                    <a:cubicBezTo>
                      <a:pt x="-97" y="20577"/>
                      <a:pt x="878" y="16740"/>
                      <a:pt x="2825" y="13376"/>
                    </a:cubicBezTo>
                    <a:cubicBezTo>
                      <a:pt x="4692" y="10291"/>
                      <a:pt x="7256" y="7686"/>
                      <a:pt x="10314" y="5773"/>
                    </a:cubicBezTo>
                    <a:cubicBezTo>
                      <a:pt x="13613" y="3714"/>
                      <a:pt x="17239" y="2232"/>
                      <a:pt x="21037" y="1392"/>
                    </a:cubicBezTo>
                    <a:cubicBezTo>
                      <a:pt x="25155" y="452"/>
                      <a:pt x="29367" y="-15"/>
                      <a:pt x="33591" y="0"/>
                    </a:cubicBezTo>
                    <a:cubicBezTo>
                      <a:pt x="37053" y="5"/>
                      <a:pt x="40509" y="269"/>
                      <a:pt x="43931" y="789"/>
                    </a:cubicBezTo>
                    <a:cubicBezTo>
                      <a:pt x="47429" y="1314"/>
                      <a:pt x="50887" y="2075"/>
                      <a:pt x="54281" y="3068"/>
                    </a:cubicBezTo>
                    <a:lnTo>
                      <a:pt x="54281" y="21340"/>
                    </a:lnTo>
                    <a:cubicBezTo>
                      <a:pt x="51267" y="19590"/>
                      <a:pt x="48024" y="18270"/>
                      <a:pt x="44644" y="17418"/>
                    </a:cubicBezTo>
                    <a:cubicBezTo>
                      <a:pt x="41353" y="16559"/>
                      <a:pt x="37968" y="16118"/>
                      <a:pt x="34567" y="16103"/>
                    </a:cubicBezTo>
                    <a:cubicBezTo>
                      <a:pt x="33095" y="16098"/>
                      <a:pt x="31627" y="16237"/>
                      <a:pt x="30182" y="16520"/>
                    </a:cubicBezTo>
                    <a:cubicBezTo>
                      <a:pt x="28918" y="16749"/>
                      <a:pt x="27694" y="17150"/>
                      <a:pt x="26541" y="17714"/>
                    </a:cubicBezTo>
                    <a:cubicBezTo>
                      <a:pt x="25568" y="18177"/>
                      <a:pt x="24721" y="18868"/>
                      <a:pt x="24074" y="19729"/>
                    </a:cubicBezTo>
                    <a:cubicBezTo>
                      <a:pt x="23477" y="20546"/>
                      <a:pt x="23162" y="21534"/>
                      <a:pt x="23175" y="22545"/>
                    </a:cubicBezTo>
                    <a:cubicBezTo>
                      <a:pt x="23149" y="23870"/>
                      <a:pt x="23631" y="25156"/>
                      <a:pt x="24524" y="26138"/>
                    </a:cubicBezTo>
                    <a:cubicBezTo>
                      <a:pt x="25525" y="27212"/>
                      <a:pt x="26719" y="28089"/>
                      <a:pt x="28043" y="28723"/>
                    </a:cubicBezTo>
                    <a:cubicBezTo>
                      <a:pt x="29605" y="29491"/>
                      <a:pt x="31221" y="30143"/>
                      <a:pt x="32879" y="30673"/>
                    </a:cubicBezTo>
                    <a:cubicBezTo>
                      <a:pt x="34655" y="31243"/>
                      <a:pt x="36409" y="31823"/>
                      <a:pt x="38164" y="32426"/>
                    </a:cubicBezTo>
                    <a:cubicBezTo>
                      <a:pt x="41088" y="33430"/>
                      <a:pt x="43942" y="34631"/>
                      <a:pt x="46705" y="36019"/>
                    </a:cubicBezTo>
                    <a:cubicBezTo>
                      <a:pt x="49109" y="37212"/>
                      <a:pt x="51326" y="38751"/>
                      <a:pt x="53284" y="40587"/>
                    </a:cubicBezTo>
                    <a:cubicBezTo>
                      <a:pt x="55099" y="42318"/>
                      <a:pt x="56530" y="44412"/>
                      <a:pt x="57483" y="46732"/>
                    </a:cubicBezTo>
                    <a:cubicBezTo>
                      <a:pt x="59860" y="53316"/>
                      <a:pt x="59313" y="60601"/>
                      <a:pt x="55981" y="66757"/>
                    </a:cubicBezTo>
                    <a:cubicBezTo>
                      <a:pt x="54023" y="69965"/>
                      <a:pt x="51327" y="72661"/>
                      <a:pt x="48119" y="74622"/>
                    </a:cubicBezTo>
                    <a:cubicBezTo>
                      <a:pt x="44621" y="76717"/>
                      <a:pt x="40791" y="78198"/>
                      <a:pt x="36793" y="79004"/>
                    </a:cubicBezTo>
                    <a:cubicBezTo>
                      <a:pt x="32422" y="79935"/>
                      <a:pt x="27963" y="80397"/>
                      <a:pt x="23493" y="80384"/>
                    </a:cubicBezTo>
                    <a:cubicBezTo>
                      <a:pt x="15510" y="80485"/>
                      <a:pt x="7571" y="79199"/>
                      <a:pt x="29" y="7658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08" name="Freeform: Shape 107">
                <a:extLst>
                  <a:ext uri="{FF2B5EF4-FFF2-40B4-BE49-F238E27FC236}">
                    <a16:creationId xmlns:a16="http://schemas.microsoft.com/office/drawing/2014/main" id="{75B97F40-0CFC-961A-F26A-8E4A9296C8D7}"/>
                  </a:ext>
                </a:extLst>
              </p:cNvPr>
              <p:cNvSpPr/>
              <p:nvPr/>
            </p:nvSpPr>
            <p:spPr>
              <a:xfrm>
                <a:off x="1546400" y="2841470"/>
                <a:ext cx="79887" cy="113820"/>
              </a:xfrm>
              <a:custGeom>
                <a:avLst/>
                <a:gdLst>
                  <a:gd name="connsiteX0" fmla="*/ 23979 w 79887"/>
                  <a:gd name="connsiteY0" fmla="*/ 69641 h 113820"/>
                  <a:gd name="connsiteX1" fmla="*/ 23683 w 79887"/>
                  <a:gd name="connsiteY1" fmla="*/ 69641 h 113820"/>
                  <a:gd name="connsiteX2" fmla="*/ 23683 w 79887"/>
                  <a:gd name="connsiteY2" fmla="*/ 113820 h 113820"/>
                  <a:gd name="connsiteX3" fmla="*/ 0 w 79887"/>
                  <a:gd name="connsiteY3" fmla="*/ 113820 h 113820"/>
                  <a:gd name="connsiteX4" fmla="*/ 0 w 79887"/>
                  <a:gd name="connsiteY4" fmla="*/ 1877 h 113820"/>
                  <a:gd name="connsiteX5" fmla="*/ 23683 w 79887"/>
                  <a:gd name="connsiteY5" fmla="*/ 1877 h 113820"/>
                  <a:gd name="connsiteX6" fmla="*/ 23683 w 79887"/>
                  <a:gd name="connsiteY6" fmla="*/ 13412 h 113820"/>
                  <a:gd name="connsiteX7" fmla="*/ 23979 w 79887"/>
                  <a:gd name="connsiteY7" fmla="*/ 13412 h 113820"/>
                  <a:gd name="connsiteX8" fmla="*/ 65778 w 79887"/>
                  <a:gd name="connsiteY8" fmla="*/ 5062 h 113820"/>
                  <a:gd name="connsiteX9" fmla="*/ 71685 w 79887"/>
                  <a:gd name="connsiteY9" fmla="*/ 10224 h 113820"/>
                  <a:gd name="connsiteX10" fmla="*/ 79821 w 79887"/>
                  <a:gd name="connsiteY10" fmla="*/ 38048 h 113820"/>
                  <a:gd name="connsiteX11" fmla="*/ 70337 w 79887"/>
                  <a:gd name="connsiteY11" fmla="*/ 68819 h 113820"/>
                  <a:gd name="connsiteX12" fmla="*/ 45118 w 79887"/>
                  <a:gd name="connsiteY12" fmla="*/ 80431 h 113820"/>
                  <a:gd name="connsiteX13" fmla="*/ 23979 w 79887"/>
                  <a:gd name="connsiteY13" fmla="*/ 69641 h 113820"/>
                  <a:gd name="connsiteX14" fmla="*/ 23299 w 79887"/>
                  <a:gd name="connsiteY14" fmla="*/ 38202 h 113820"/>
                  <a:gd name="connsiteX15" fmla="*/ 23299 w 79887"/>
                  <a:gd name="connsiteY15" fmla="*/ 44336 h 113820"/>
                  <a:gd name="connsiteX16" fmla="*/ 27488 w 79887"/>
                  <a:gd name="connsiteY16" fmla="*/ 57295 h 113820"/>
                  <a:gd name="connsiteX17" fmla="*/ 38507 w 79887"/>
                  <a:gd name="connsiteY17" fmla="*/ 62312 h 113820"/>
                  <a:gd name="connsiteX18" fmla="*/ 51061 w 79887"/>
                  <a:gd name="connsiteY18" fmla="*/ 56057 h 113820"/>
                  <a:gd name="connsiteX19" fmla="*/ 55524 w 79887"/>
                  <a:gd name="connsiteY19" fmla="*/ 38344 h 113820"/>
                  <a:gd name="connsiteX20" fmla="*/ 39779 w 79887"/>
                  <a:gd name="connsiteY20" fmla="*/ 18133 h 113820"/>
                  <a:gd name="connsiteX21" fmla="*/ 27904 w 79887"/>
                  <a:gd name="connsiteY21" fmla="*/ 23610 h 113820"/>
                  <a:gd name="connsiteX22" fmla="*/ 23299 w 79887"/>
                  <a:gd name="connsiteY22" fmla="*/ 38202 h 11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87" h="113820">
                    <a:moveTo>
                      <a:pt x="23979" y="69641"/>
                    </a:moveTo>
                    <a:lnTo>
                      <a:pt x="23683" y="69641"/>
                    </a:lnTo>
                    <a:lnTo>
                      <a:pt x="23683" y="113820"/>
                    </a:lnTo>
                    <a:lnTo>
                      <a:pt x="0" y="113820"/>
                    </a:lnTo>
                    <a:lnTo>
                      <a:pt x="0" y="1877"/>
                    </a:lnTo>
                    <a:lnTo>
                      <a:pt x="23683" y="1877"/>
                    </a:lnTo>
                    <a:lnTo>
                      <a:pt x="23683" y="13412"/>
                    </a:lnTo>
                    <a:lnTo>
                      <a:pt x="23979" y="13412"/>
                    </a:lnTo>
                    <a:cubicBezTo>
                      <a:pt x="33213" y="-426"/>
                      <a:pt x="51927" y="-4165"/>
                      <a:pt x="65778" y="5062"/>
                    </a:cubicBezTo>
                    <a:cubicBezTo>
                      <a:pt x="67964" y="6518"/>
                      <a:pt x="69950" y="8253"/>
                      <a:pt x="71685" y="10224"/>
                    </a:cubicBezTo>
                    <a:cubicBezTo>
                      <a:pt x="77502" y="18296"/>
                      <a:pt x="80372" y="28117"/>
                      <a:pt x="79821" y="38048"/>
                    </a:cubicBezTo>
                    <a:cubicBezTo>
                      <a:pt x="80374" y="49100"/>
                      <a:pt x="77017" y="59993"/>
                      <a:pt x="70337" y="68819"/>
                    </a:cubicBezTo>
                    <a:cubicBezTo>
                      <a:pt x="64243" y="76458"/>
                      <a:pt x="54890" y="80765"/>
                      <a:pt x="45118" y="80431"/>
                    </a:cubicBezTo>
                    <a:cubicBezTo>
                      <a:pt x="36656" y="80831"/>
                      <a:pt x="28614" y="76726"/>
                      <a:pt x="23979" y="69641"/>
                    </a:cubicBezTo>
                    <a:close/>
                    <a:moveTo>
                      <a:pt x="23299" y="38202"/>
                    </a:moveTo>
                    <a:lnTo>
                      <a:pt x="23299" y="44336"/>
                    </a:lnTo>
                    <a:cubicBezTo>
                      <a:pt x="23094" y="49018"/>
                      <a:pt x="24581" y="53618"/>
                      <a:pt x="27488" y="57295"/>
                    </a:cubicBezTo>
                    <a:cubicBezTo>
                      <a:pt x="30181" y="60587"/>
                      <a:pt x="34253" y="62442"/>
                      <a:pt x="38507" y="62312"/>
                    </a:cubicBezTo>
                    <a:cubicBezTo>
                      <a:pt x="43488" y="62516"/>
                      <a:pt x="48227" y="60155"/>
                      <a:pt x="51061" y="56057"/>
                    </a:cubicBezTo>
                    <a:cubicBezTo>
                      <a:pt x="54342" y="50754"/>
                      <a:pt x="55901" y="44567"/>
                      <a:pt x="55524" y="38344"/>
                    </a:cubicBezTo>
                    <a:cubicBezTo>
                      <a:pt x="55524" y="24870"/>
                      <a:pt x="50275" y="18133"/>
                      <a:pt x="39779" y="18133"/>
                    </a:cubicBezTo>
                    <a:cubicBezTo>
                      <a:pt x="35184" y="18015"/>
                      <a:pt x="30795" y="20039"/>
                      <a:pt x="27904" y="23610"/>
                    </a:cubicBezTo>
                    <a:cubicBezTo>
                      <a:pt x="24669" y="27765"/>
                      <a:pt x="23034" y="32943"/>
                      <a:pt x="23299" y="3820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09" name="Freeform: Shape 108">
                <a:extLst>
                  <a:ext uri="{FF2B5EF4-FFF2-40B4-BE49-F238E27FC236}">
                    <a16:creationId xmlns:a16="http://schemas.microsoft.com/office/drawing/2014/main" id="{CAC9D52A-2D28-C61C-4FA8-DFB4828C4386}"/>
                  </a:ext>
                </a:extLst>
              </p:cNvPr>
              <p:cNvSpPr/>
              <p:nvPr/>
            </p:nvSpPr>
            <p:spPr>
              <a:xfrm>
                <a:off x="1637514" y="2841406"/>
                <a:ext cx="83101" cy="80559"/>
              </a:xfrm>
              <a:custGeom>
                <a:avLst/>
                <a:gdLst>
                  <a:gd name="connsiteX0" fmla="*/ 41149 w 83101"/>
                  <a:gd name="connsiteY0" fmla="*/ 80494 h 80559"/>
                  <a:gd name="connsiteX1" fmla="*/ 10986 w 83101"/>
                  <a:gd name="connsiteY1" fmla="*/ 69748 h 80559"/>
                  <a:gd name="connsiteX2" fmla="*/ 11392 w 83101"/>
                  <a:gd name="connsiteY2" fmla="*/ 10813 h 80559"/>
                  <a:gd name="connsiteX3" fmla="*/ 42202 w 83101"/>
                  <a:gd name="connsiteY3" fmla="*/ 67 h 80559"/>
                  <a:gd name="connsiteX4" fmla="*/ 72179 w 83101"/>
                  <a:gd name="connsiteY4" fmla="*/ 10813 h 80559"/>
                  <a:gd name="connsiteX5" fmla="*/ 83044 w 83101"/>
                  <a:gd name="connsiteY5" fmla="*/ 39229 h 80559"/>
                  <a:gd name="connsiteX6" fmla="*/ 71839 w 83101"/>
                  <a:gd name="connsiteY6" fmla="*/ 69408 h 80559"/>
                  <a:gd name="connsiteX7" fmla="*/ 41149 w 83101"/>
                  <a:gd name="connsiteY7" fmla="*/ 80494 h 80559"/>
                  <a:gd name="connsiteX8" fmla="*/ 41752 w 83101"/>
                  <a:gd name="connsiteY8" fmla="*/ 18196 h 80559"/>
                  <a:gd name="connsiteX9" fmla="*/ 28705 w 83101"/>
                  <a:gd name="connsiteY9" fmla="*/ 23958 h 80559"/>
                  <a:gd name="connsiteX10" fmla="*/ 24056 w 83101"/>
                  <a:gd name="connsiteY10" fmla="*/ 40280 h 80559"/>
                  <a:gd name="connsiteX11" fmla="*/ 41895 w 83101"/>
                  <a:gd name="connsiteY11" fmla="*/ 62376 h 80559"/>
                  <a:gd name="connsiteX12" fmla="*/ 58912 w 83101"/>
                  <a:gd name="connsiteY12" fmla="*/ 39678 h 80559"/>
                  <a:gd name="connsiteX13" fmla="*/ 41752 w 83101"/>
                  <a:gd name="connsiteY13" fmla="*/ 18218 h 8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1" h="80559">
                    <a:moveTo>
                      <a:pt x="41149" y="80494"/>
                    </a:moveTo>
                    <a:cubicBezTo>
                      <a:pt x="30057" y="81116"/>
                      <a:pt x="19182" y="77242"/>
                      <a:pt x="10986" y="69748"/>
                    </a:cubicBezTo>
                    <a:cubicBezTo>
                      <a:pt x="-3816" y="52828"/>
                      <a:pt x="-3641" y="27528"/>
                      <a:pt x="11392" y="10813"/>
                    </a:cubicBezTo>
                    <a:cubicBezTo>
                      <a:pt x="19853" y="3332"/>
                      <a:pt x="30919" y="-528"/>
                      <a:pt x="42202" y="67"/>
                    </a:cubicBezTo>
                    <a:cubicBezTo>
                      <a:pt x="53240" y="-564"/>
                      <a:pt x="64061" y="3315"/>
                      <a:pt x="72179" y="10813"/>
                    </a:cubicBezTo>
                    <a:cubicBezTo>
                      <a:pt x="79583" y="18373"/>
                      <a:pt x="83518" y="28662"/>
                      <a:pt x="83044" y="39229"/>
                    </a:cubicBezTo>
                    <a:cubicBezTo>
                      <a:pt x="83639" y="50402"/>
                      <a:pt x="79584" y="61325"/>
                      <a:pt x="71839" y="69408"/>
                    </a:cubicBezTo>
                    <a:cubicBezTo>
                      <a:pt x="63543" y="77119"/>
                      <a:pt x="52462" y="81122"/>
                      <a:pt x="41149" y="80494"/>
                    </a:cubicBezTo>
                    <a:close/>
                    <a:moveTo>
                      <a:pt x="41752" y="18196"/>
                    </a:moveTo>
                    <a:cubicBezTo>
                      <a:pt x="36734" y="17938"/>
                      <a:pt x="31891" y="20076"/>
                      <a:pt x="28705" y="23958"/>
                    </a:cubicBezTo>
                    <a:cubicBezTo>
                      <a:pt x="25333" y="28708"/>
                      <a:pt x="23692" y="34469"/>
                      <a:pt x="24056" y="40280"/>
                    </a:cubicBezTo>
                    <a:cubicBezTo>
                      <a:pt x="24056" y="55003"/>
                      <a:pt x="30002" y="62368"/>
                      <a:pt x="41895" y="62376"/>
                    </a:cubicBezTo>
                    <a:cubicBezTo>
                      <a:pt x="53240" y="62376"/>
                      <a:pt x="58912" y="54809"/>
                      <a:pt x="58912" y="39678"/>
                    </a:cubicBezTo>
                    <a:cubicBezTo>
                      <a:pt x="58912" y="25371"/>
                      <a:pt x="53192" y="18218"/>
                      <a:pt x="41752" y="18218"/>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10" name="Freeform: Shape 109">
                <a:extLst>
                  <a:ext uri="{FF2B5EF4-FFF2-40B4-BE49-F238E27FC236}">
                    <a16:creationId xmlns:a16="http://schemas.microsoft.com/office/drawing/2014/main" id="{BF82BFCC-4798-F684-D22A-E9D563CB147F}"/>
                  </a:ext>
                </a:extLst>
              </p:cNvPr>
              <p:cNvSpPr/>
              <p:nvPr/>
            </p:nvSpPr>
            <p:spPr>
              <a:xfrm>
                <a:off x="1735700" y="2841458"/>
                <a:ext cx="74119" cy="78569"/>
              </a:xfrm>
              <a:custGeom>
                <a:avLst/>
                <a:gdLst>
                  <a:gd name="connsiteX0" fmla="*/ 74119 w 74119"/>
                  <a:gd name="connsiteY0" fmla="*/ 78569 h 78569"/>
                  <a:gd name="connsiteX1" fmla="*/ 50513 w 74119"/>
                  <a:gd name="connsiteY1" fmla="*/ 78569 h 78569"/>
                  <a:gd name="connsiteX2" fmla="*/ 50513 w 74119"/>
                  <a:gd name="connsiteY2" fmla="*/ 35956 h 78569"/>
                  <a:gd name="connsiteX3" fmla="*/ 37772 w 74119"/>
                  <a:gd name="connsiteY3" fmla="*/ 18144 h 78569"/>
                  <a:gd name="connsiteX4" fmla="*/ 27652 w 74119"/>
                  <a:gd name="connsiteY4" fmla="*/ 22855 h 78569"/>
                  <a:gd name="connsiteX5" fmla="*/ 23683 w 74119"/>
                  <a:gd name="connsiteY5" fmla="*/ 34839 h 78569"/>
                  <a:gd name="connsiteX6" fmla="*/ 23683 w 74119"/>
                  <a:gd name="connsiteY6" fmla="*/ 78569 h 78569"/>
                  <a:gd name="connsiteX7" fmla="*/ 0 w 74119"/>
                  <a:gd name="connsiteY7" fmla="*/ 78569 h 78569"/>
                  <a:gd name="connsiteX8" fmla="*/ 0 w 74119"/>
                  <a:gd name="connsiteY8" fmla="*/ 1888 h 78569"/>
                  <a:gd name="connsiteX9" fmla="*/ 23683 w 74119"/>
                  <a:gd name="connsiteY9" fmla="*/ 1888 h 78569"/>
                  <a:gd name="connsiteX10" fmla="*/ 23683 w 74119"/>
                  <a:gd name="connsiteY10" fmla="*/ 14025 h 78569"/>
                  <a:gd name="connsiteX11" fmla="*/ 23979 w 74119"/>
                  <a:gd name="connsiteY11" fmla="*/ 14025 h 78569"/>
                  <a:gd name="connsiteX12" fmla="*/ 48638 w 74119"/>
                  <a:gd name="connsiteY12" fmla="*/ 15 h 78569"/>
                  <a:gd name="connsiteX13" fmla="*/ 74119 w 74119"/>
                  <a:gd name="connsiteY13" fmla="*/ 31618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69">
                    <a:moveTo>
                      <a:pt x="74119" y="78569"/>
                    </a:moveTo>
                    <a:lnTo>
                      <a:pt x="50513" y="78569"/>
                    </a:lnTo>
                    <a:lnTo>
                      <a:pt x="50513" y="35956"/>
                    </a:lnTo>
                    <a:cubicBezTo>
                      <a:pt x="50513" y="24082"/>
                      <a:pt x="46266" y="18144"/>
                      <a:pt x="37772" y="18144"/>
                    </a:cubicBezTo>
                    <a:cubicBezTo>
                      <a:pt x="33850" y="18064"/>
                      <a:pt x="30114" y="19804"/>
                      <a:pt x="27652" y="22855"/>
                    </a:cubicBezTo>
                    <a:cubicBezTo>
                      <a:pt x="24925" y="26241"/>
                      <a:pt x="23515" y="30497"/>
                      <a:pt x="23683" y="34839"/>
                    </a:cubicBezTo>
                    <a:lnTo>
                      <a:pt x="23683" y="78569"/>
                    </a:lnTo>
                    <a:lnTo>
                      <a:pt x="0" y="78569"/>
                    </a:lnTo>
                    <a:lnTo>
                      <a:pt x="0" y="1888"/>
                    </a:lnTo>
                    <a:lnTo>
                      <a:pt x="23683" y="1888"/>
                    </a:lnTo>
                    <a:lnTo>
                      <a:pt x="23683" y="14025"/>
                    </a:lnTo>
                    <a:lnTo>
                      <a:pt x="23979" y="14025"/>
                    </a:lnTo>
                    <a:cubicBezTo>
                      <a:pt x="28907" y="5093"/>
                      <a:pt x="38435" y="-321"/>
                      <a:pt x="48638" y="15"/>
                    </a:cubicBezTo>
                    <a:cubicBezTo>
                      <a:pt x="65633" y="15"/>
                      <a:pt x="74127" y="10550"/>
                      <a:pt x="74119" y="31618"/>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11" name="Freeform: Shape 110">
                <a:extLst>
                  <a:ext uri="{FF2B5EF4-FFF2-40B4-BE49-F238E27FC236}">
                    <a16:creationId xmlns:a16="http://schemas.microsoft.com/office/drawing/2014/main" id="{3FCAF12B-B43A-8390-CE98-FC8D5021EFD8}"/>
                  </a:ext>
                </a:extLst>
              </p:cNvPr>
              <p:cNvSpPr/>
              <p:nvPr/>
            </p:nvSpPr>
            <p:spPr>
              <a:xfrm>
                <a:off x="1824877" y="2841429"/>
                <a:ext cx="59007" cy="80433"/>
              </a:xfrm>
              <a:custGeom>
                <a:avLst/>
                <a:gdLst>
                  <a:gd name="connsiteX0" fmla="*/ 19 w 59007"/>
                  <a:gd name="connsiteY0" fmla="*/ 76583 h 80433"/>
                  <a:gd name="connsiteX1" fmla="*/ 19 w 59007"/>
                  <a:gd name="connsiteY1" fmla="*/ 57413 h 80433"/>
                  <a:gd name="connsiteX2" fmla="*/ 11674 w 59007"/>
                  <a:gd name="connsiteY2" fmla="*/ 62649 h 80433"/>
                  <a:gd name="connsiteX3" fmla="*/ 22639 w 59007"/>
                  <a:gd name="connsiteY3" fmla="*/ 64369 h 80433"/>
                  <a:gd name="connsiteX4" fmla="*/ 32572 w 59007"/>
                  <a:gd name="connsiteY4" fmla="*/ 62649 h 80433"/>
                  <a:gd name="connsiteX5" fmla="*/ 36212 w 59007"/>
                  <a:gd name="connsiteY5" fmla="*/ 57413 h 80433"/>
                  <a:gd name="connsiteX6" fmla="*/ 34557 w 59007"/>
                  <a:gd name="connsiteY6" fmla="*/ 53666 h 80433"/>
                  <a:gd name="connsiteX7" fmla="*/ 30325 w 59007"/>
                  <a:gd name="connsiteY7" fmla="*/ 51037 h 80433"/>
                  <a:gd name="connsiteX8" fmla="*/ 24667 w 59007"/>
                  <a:gd name="connsiteY8" fmla="*/ 49022 h 80433"/>
                  <a:gd name="connsiteX9" fmla="*/ 18746 w 59007"/>
                  <a:gd name="connsiteY9" fmla="*/ 46995 h 80433"/>
                  <a:gd name="connsiteX10" fmla="*/ 10687 w 59007"/>
                  <a:gd name="connsiteY10" fmla="*/ 43292 h 80433"/>
                  <a:gd name="connsiteX11" fmla="*/ 4843 w 59007"/>
                  <a:gd name="connsiteY11" fmla="*/ 38692 h 80433"/>
                  <a:gd name="connsiteX12" fmla="*/ 1247 w 59007"/>
                  <a:gd name="connsiteY12" fmla="*/ 32623 h 80433"/>
                  <a:gd name="connsiteX13" fmla="*/ 8 w 59007"/>
                  <a:gd name="connsiteY13" fmla="*/ 24462 h 80433"/>
                  <a:gd name="connsiteX14" fmla="*/ 2815 w 59007"/>
                  <a:gd name="connsiteY14" fmla="*/ 13376 h 80433"/>
                  <a:gd name="connsiteX15" fmla="*/ 10315 w 59007"/>
                  <a:gd name="connsiteY15" fmla="*/ 5773 h 80433"/>
                  <a:gd name="connsiteX16" fmla="*/ 21027 w 59007"/>
                  <a:gd name="connsiteY16" fmla="*/ 1392 h 80433"/>
                  <a:gd name="connsiteX17" fmla="*/ 33581 w 59007"/>
                  <a:gd name="connsiteY17" fmla="*/ 0 h 80433"/>
                  <a:gd name="connsiteX18" fmla="*/ 43931 w 59007"/>
                  <a:gd name="connsiteY18" fmla="*/ 789 h 80433"/>
                  <a:gd name="connsiteX19" fmla="*/ 54271 w 59007"/>
                  <a:gd name="connsiteY19" fmla="*/ 3068 h 80433"/>
                  <a:gd name="connsiteX20" fmla="*/ 54271 w 59007"/>
                  <a:gd name="connsiteY20" fmla="*/ 21340 h 80433"/>
                  <a:gd name="connsiteX21" fmla="*/ 44644 w 59007"/>
                  <a:gd name="connsiteY21" fmla="*/ 17418 h 80433"/>
                  <a:gd name="connsiteX22" fmla="*/ 34557 w 59007"/>
                  <a:gd name="connsiteY22" fmla="*/ 16103 h 80433"/>
                  <a:gd name="connsiteX23" fmla="*/ 30171 w 59007"/>
                  <a:gd name="connsiteY23" fmla="*/ 16520 h 80433"/>
                  <a:gd name="connsiteX24" fmla="*/ 26608 w 59007"/>
                  <a:gd name="connsiteY24" fmla="*/ 17758 h 80433"/>
                  <a:gd name="connsiteX25" fmla="*/ 24130 w 59007"/>
                  <a:gd name="connsiteY25" fmla="*/ 19773 h 80433"/>
                  <a:gd name="connsiteX26" fmla="*/ 23231 w 59007"/>
                  <a:gd name="connsiteY26" fmla="*/ 22589 h 80433"/>
                  <a:gd name="connsiteX27" fmla="*/ 24579 w 59007"/>
                  <a:gd name="connsiteY27" fmla="*/ 26182 h 80433"/>
                  <a:gd name="connsiteX28" fmla="*/ 28110 w 59007"/>
                  <a:gd name="connsiteY28" fmla="*/ 28767 h 80433"/>
                  <a:gd name="connsiteX29" fmla="*/ 32945 w 59007"/>
                  <a:gd name="connsiteY29" fmla="*/ 30717 h 80433"/>
                  <a:gd name="connsiteX30" fmla="*/ 38219 w 59007"/>
                  <a:gd name="connsiteY30" fmla="*/ 32469 h 80433"/>
                  <a:gd name="connsiteX31" fmla="*/ 46771 w 59007"/>
                  <a:gd name="connsiteY31" fmla="*/ 36062 h 80433"/>
                  <a:gd name="connsiteX32" fmla="*/ 53350 w 59007"/>
                  <a:gd name="connsiteY32" fmla="*/ 40630 h 80433"/>
                  <a:gd name="connsiteX33" fmla="*/ 57549 w 59007"/>
                  <a:gd name="connsiteY33" fmla="*/ 46776 h 80433"/>
                  <a:gd name="connsiteX34" fmla="*/ 56047 w 59007"/>
                  <a:gd name="connsiteY34" fmla="*/ 66801 h 80433"/>
                  <a:gd name="connsiteX35" fmla="*/ 48175 w 59007"/>
                  <a:gd name="connsiteY35" fmla="*/ 74666 h 80433"/>
                  <a:gd name="connsiteX36" fmla="*/ 36859 w 59007"/>
                  <a:gd name="connsiteY36" fmla="*/ 79048 h 80433"/>
                  <a:gd name="connsiteX37" fmla="*/ 23560 w 59007"/>
                  <a:gd name="connsiteY37" fmla="*/ 80428 h 80433"/>
                  <a:gd name="connsiteX38" fmla="*/ 19 w 59007"/>
                  <a:gd name="connsiteY38" fmla="*/ 76583 h 8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007" h="80433">
                    <a:moveTo>
                      <a:pt x="19" y="76583"/>
                    </a:moveTo>
                    <a:lnTo>
                      <a:pt x="19" y="57413"/>
                    </a:lnTo>
                    <a:cubicBezTo>
                      <a:pt x="3667" y="59644"/>
                      <a:pt x="7583" y="61403"/>
                      <a:pt x="11674" y="62649"/>
                    </a:cubicBezTo>
                    <a:cubicBezTo>
                      <a:pt x="15227" y="63748"/>
                      <a:pt x="18919" y="64327"/>
                      <a:pt x="22639" y="64369"/>
                    </a:cubicBezTo>
                    <a:cubicBezTo>
                      <a:pt x="26035" y="64519"/>
                      <a:pt x="29424" y="63933"/>
                      <a:pt x="32572" y="62649"/>
                    </a:cubicBezTo>
                    <a:cubicBezTo>
                      <a:pt x="34765" y="61839"/>
                      <a:pt x="36219" y="59748"/>
                      <a:pt x="36212" y="57413"/>
                    </a:cubicBezTo>
                    <a:cubicBezTo>
                      <a:pt x="36240" y="55981"/>
                      <a:pt x="35634" y="54611"/>
                      <a:pt x="34557" y="53666"/>
                    </a:cubicBezTo>
                    <a:cubicBezTo>
                      <a:pt x="33300" y="52564"/>
                      <a:pt x="31869" y="51676"/>
                      <a:pt x="30325" y="51037"/>
                    </a:cubicBezTo>
                    <a:cubicBezTo>
                      <a:pt x="28481" y="50251"/>
                      <a:pt x="26592" y="49578"/>
                      <a:pt x="24667" y="49022"/>
                    </a:cubicBezTo>
                    <a:cubicBezTo>
                      <a:pt x="22617" y="48419"/>
                      <a:pt x="20643" y="47751"/>
                      <a:pt x="18746" y="46995"/>
                    </a:cubicBezTo>
                    <a:cubicBezTo>
                      <a:pt x="15968" y="45973"/>
                      <a:pt x="13273" y="44735"/>
                      <a:pt x="10687" y="43292"/>
                    </a:cubicBezTo>
                    <a:cubicBezTo>
                      <a:pt x="8505" y="42081"/>
                      <a:pt x="6532" y="40528"/>
                      <a:pt x="4843" y="38692"/>
                    </a:cubicBezTo>
                    <a:cubicBezTo>
                      <a:pt x="3258" y="36924"/>
                      <a:pt x="2037" y="34862"/>
                      <a:pt x="1247" y="32623"/>
                    </a:cubicBezTo>
                    <a:cubicBezTo>
                      <a:pt x="371" y="29993"/>
                      <a:pt x="-49" y="27233"/>
                      <a:pt x="8" y="24462"/>
                    </a:cubicBezTo>
                    <a:cubicBezTo>
                      <a:pt x="-99" y="20578"/>
                      <a:pt x="872" y="16741"/>
                      <a:pt x="2815" y="13376"/>
                    </a:cubicBezTo>
                    <a:cubicBezTo>
                      <a:pt x="4681" y="10287"/>
                      <a:pt x="7250" y="7682"/>
                      <a:pt x="10315" y="5773"/>
                    </a:cubicBezTo>
                    <a:cubicBezTo>
                      <a:pt x="13610" y="3716"/>
                      <a:pt x="17233" y="2234"/>
                      <a:pt x="21027" y="1392"/>
                    </a:cubicBezTo>
                    <a:cubicBezTo>
                      <a:pt x="25145" y="452"/>
                      <a:pt x="29356" y="-15"/>
                      <a:pt x="33581" y="0"/>
                    </a:cubicBezTo>
                    <a:cubicBezTo>
                      <a:pt x="37046" y="5"/>
                      <a:pt x="40506" y="269"/>
                      <a:pt x="43931" y="789"/>
                    </a:cubicBezTo>
                    <a:cubicBezTo>
                      <a:pt x="47426" y="1313"/>
                      <a:pt x="50881" y="2074"/>
                      <a:pt x="54271" y="3068"/>
                    </a:cubicBezTo>
                    <a:lnTo>
                      <a:pt x="54271" y="21340"/>
                    </a:lnTo>
                    <a:cubicBezTo>
                      <a:pt x="51261" y="19588"/>
                      <a:pt x="48021" y="18268"/>
                      <a:pt x="44644" y="17418"/>
                    </a:cubicBezTo>
                    <a:cubicBezTo>
                      <a:pt x="41350" y="16559"/>
                      <a:pt x="37961" y="16117"/>
                      <a:pt x="34557" y="16103"/>
                    </a:cubicBezTo>
                    <a:cubicBezTo>
                      <a:pt x="33085" y="16098"/>
                      <a:pt x="31616" y="16238"/>
                      <a:pt x="30171" y="16520"/>
                    </a:cubicBezTo>
                    <a:cubicBezTo>
                      <a:pt x="28933" y="16769"/>
                      <a:pt x="27734" y="17186"/>
                      <a:pt x="26608" y="17758"/>
                    </a:cubicBezTo>
                    <a:cubicBezTo>
                      <a:pt x="25632" y="18221"/>
                      <a:pt x="24782" y="18912"/>
                      <a:pt x="24130" y="19773"/>
                    </a:cubicBezTo>
                    <a:cubicBezTo>
                      <a:pt x="23537" y="20591"/>
                      <a:pt x="23222" y="21579"/>
                      <a:pt x="23231" y="22589"/>
                    </a:cubicBezTo>
                    <a:cubicBezTo>
                      <a:pt x="23204" y="23914"/>
                      <a:pt x="23687" y="25200"/>
                      <a:pt x="24579" y="26182"/>
                    </a:cubicBezTo>
                    <a:cubicBezTo>
                      <a:pt x="25583" y="27258"/>
                      <a:pt x="26780" y="28136"/>
                      <a:pt x="28110" y="28767"/>
                    </a:cubicBezTo>
                    <a:cubicBezTo>
                      <a:pt x="29671" y="29535"/>
                      <a:pt x="31287" y="30187"/>
                      <a:pt x="32945" y="30717"/>
                    </a:cubicBezTo>
                    <a:cubicBezTo>
                      <a:pt x="34710" y="31286"/>
                      <a:pt x="36476" y="31867"/>
                      <a:pt x="38219" y="32469"/>
                    </a:cubicBezTo>
                    <a:cubicBezTo>
                      <a:pt x="41148" y="33474"/>
                      <a:pt x="44005" y="34675"/>
                      <a:pt x="46771" y="36062"/>
                    </a:cubicBezTo>
                    <a:cubicBezTo>
                      <a:pt x="49172" y="37261"/>
                      <a:pt x="51388" y="38799"/>
                      <a:pt x="53350" y="40630"/>
                    </a:cubicBezTo>
                    <a:cubicBezTo>
                      <a:pt x="55162" y="42365"/>
                      <a:pt x="56593" y="44458"/>
                      <a:pt x="57549" y="46776"/>
                    </a:cubicBezTo>
                    <a:cubicBezTo>
                      <a:pt x="59926" y="53360"/>
                      <a:pt x="59379" y="60644"/>
                      <a:pt x="56047" y="66801"/>
                    </a:cubicBezTo>
                    <a:cubicBezTo>
                      <a:pt x="54088" y="70013"/>
                      <a:pt x="51389" y="72709"/>
                      <a:pt x="48175" y="74666"/>
                    </a:cubicBezTo>
                    <a:cubicBezTo>
                      <a:pt x="44681" y="76762"/>
                      <a:pt x="40854" y="78244"/>
                      <a:pt x="36859" y="79048"/>
                    </a:cubicBezTo>
                    <a:cubicBezTo>
                      <a:pt x="32488" y="79978"/>
                      <a:pt x="28030" y="80441"/>
                      <a:pt x="23560" y="80428"/>
                    </a:cubicBezTo>
                    <a:cubicBezTo>
                      <a:pt x="15549" y="80524"/>
                      <a:pt x="7582" y="79223"/>
                      <a:pt x="19" y="7658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12" name="Freeform: Shape 111">
                <a:extLst>
                  <a:ext uri="{FF2B5EF4-FFF2-40B4-BE49-F238E27FC236}">
                    <a16:creationId xmlns:a16="http://schemas.microsoft.com/office/drawing/2014/main" id="{C9E499F4-B2C6-7876-D85F-D44ABB8CB28D}"/>
                  </a:ext>
                </a:extLst>
              </p:cNvPr>
              <p:cNvSpPr/>
              <p:nvPr/>
            </p:nvSpPr>
            <p:spPr>
              <a:xfrm>
                <a:off x="1896060" y="2806836"/>
                <a:ext cx="27289" cy="113191"/>
              </a:xfrm>
              <a:custGeom>
                <a:avLst/>
                <a:gdLst>
                  <a:gd name="connsiteX0" fmla="*/ 13689 w 27289"/>
                  <a:gd name="connsiteY0" fmla="*/ 24383 h 113191"/>
                  <a:gd name="connsiteX1" fmla="*/ 3821 w 27289"/>
                  <a:gd name="connsiteY1" fmla="*/ 20823 h 113191"/>
                  <a:gd name="connsiteX2" fmla="*/ 5 w 27289"/>
                  <a:gd name="connsiteY2" fmla="*/ 12059 h 113191"/>
                  <a:gd name="connsiteX3" fmla="*/ 3821 w 27289"/>
                  <a:gd name="connsiteY3" fmla="*/ 3373 h 113191"/>
                  <a:gd name="connsiteX4" fmla="*/ 23502 w 27289"/>
                  <a:gd name="connsiteY4" fmla="*/ 3373 h 113191"/>
                  <a:gd name="connsiteX5" fmla="*/ 27284 w 27289"/>
                  <a:gd name="connsiteY5" fmla="*/ 12059 h 113191"/>
                  <a:gd name="connsiteX6" fmla="*/ 23502 w 27289"/>
                  <a:gd name="connsiteY6" fmla="*/ 20889 h 113191"/>
                  <a:gd name="connsiteX7" fmla="*/ 13689 w 27289"/>
                  <a:gd name="connsiteY7" fmla="*/ 24383 h 113191"/>
                  <a:gd name="connsiteX8" fmla="*/ 25377 w 27289"/>
                  <a:gd name="connsiteY8" fmla="*/ 113191 h 113191"/>
                  <a:gd name="connsiteX9" fmla="*/ 1693 w 27289"/>
                  <a:gd name="connsiteY9" fmla="*/ 113191 h 113191"/>
                  <a:gd name="connsiteX10" fmla="*/ 1693 w 27289"/>
                  <a:gd name="connsiteY10" fmla="*/ 36510 h 113191"/>
                  <a:gd name="connsiteX11" fmla="*/ 25377 w 27289"/>
                  <a:gd name="connsiteY11" fmla="*/ 36510 h 11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91">
                    <a:moveTo>
                      <a:pt x="13689" y="24383"/>
                    </a:moveTo>
                    <a:cubicBezTo>
                      <a:pt x="10059" y="24533"/>
                      <a:pt x="6517" y="23255"/>
                      <a:pt x="3821" y="20823"/>
                    </a:cubicBezTo>
                    <a:cubicBezTo>
                      <a:pt x="1332" y="18596"/>
                      <a:pt x="-61" y="15396"/>
                      <a:pt x="5" y="12059"/>
                    </a:cubicBezTo>
                    <a:cubicBezTo>
                      <a:pt x="-95" y="8738"/>
                      <a:pt x="1306" y="5548"/>
                      <a:pt x="3821" y="3373"/>
                    </a:cubicBezTo>
                    <a:cubicBezTo>
                      <a:pt x="9609" y="-1124"/>
                      <a:pt x="17714" y="-1124"/>
                      <a:pt x="23502" y="3373"/>
                    </a:cubicBezTo>
                    <a:cubicBezTo>
                      <a:pt x="25998" y="5558"/>
                      <a:pt x="27386" y="8745"/>
                      <a:pt x="27284" y="12059"/>
                    </a:cubicBezTo>
                    <a:cubicBezTo>
                      <a:pt x="27387" y="15416"/>
                      <a:pt x="26004" y="18646"/>
                      <a:pt x="23502" y="20889"/>
                    </a:cubicBezTo>
                    <a:cubicBezTo>
                      <a:pt x="20799" y="23266"/>
                      <a:pt x="17287" y="24517"/>
                      <a:pt x="13689" y="24383"/>
                    </a:cubicBezTo>
                    <a:close/>
                    <a:moveTo>
                      <a:pt x="25377" y="113191"/>
                    </a:moveTo>
                    <a:lnTo>
                      <a:pt x="1693" y="113191"/>
                    </a:lnTo>
                    <a:lnTo>
                      <a:pt x="1693" y="36510"/>
                    </a:lnTo>
                    <a:lnTo>
                      <a:pt x="25377" y="3651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13" name="Freeform: Shape 112">
                <a:extLst>
                  <a:ext uri="{FF2B5EF4-FFF2-40B4-BE49-F238E27FC236}">
                    <a16:creationId xmlns:a16="http://schemas.microsoft.com/office/drawing/2014/main" id="{55F83778-97D6-4EEF-99E2-FA9CF24590A1}"/>
                  </a:ext>
                </a:extLst>
              </p:cNvPr>
              <p:cNvSpPr/>
              <p:nvPr/>
            </p:nvSpPr>
            <p:spPr>
              <a:xfrm>
                <a:off x="1940976" y="2806506"/>
                <a:ext cx="79890" cy="115427"/>
              </a:xfrm>
              <a:custGeom>
                <a:avLst/>
                <a:gdLst>
                  <a:gd name="connsiteX0" fmla="*/ 23979 w 79890"/>
                  <a:gd name="connsiteY0" fmla="*/ 104604 h 115427"/>
                  <a:gd name="connsiteX1" fmla="*/ 23683 w 79890"/>
                  <a:gd name="connsiteY1" fmla="*/ 104604 h 115427"/>
                  <a:gd name="connsiteX2" fmla="*/ 23683 w 79890"/>
                  <a:gd name="connsiteY2" fmla="*/ 113510 h 115427"/>
                  <a:gd name="connsiteX3" fmla="*/ 0 w 79890"/>
                  <a:gd name="connsiteY3" fmla="*/ 113510 h 115427"/>
                  <a:gd name="connsiteX4" fmla="*/ 0 w 79890"/>
                  <a:gd name="connsiteY4" fmla="*/ 0 h 115427"/>
                  <a:gd name="connsiteX5" fmla="*/ 23683 w 79890"/>
                  <a:gd name="connsiteY5" fmla="*/ 0 h 115427"/>
                  <a:gd name="connsiteX6" fmla="*/ 23683 w 79890"/>
                  <a:gd name="connsiteY6" fmla="*/ 48375 h 115427"/>
                  <a:gd name="connsiteX7" fmla="*/ 23979 w 79890"/>
                  <a:gd name="connsiteY7" fmla="*/ 48375 h 115427"/>
                  <a:gd name="connsiteX8" fmla="*/ 48945 w 79890"/>
                  <a:gd name="connsiteY8" fmla="*/ 34967 h 115427"/>
                  <a:gd name="connsiteX9" fmla="*/ 71806 w 79890"/>
                  <a:gd name="connsiteY9" fmla="*/ 45154 h 115427"/>
                  <a:gd name="connsiteX10" fmla="*/ 79821 w 79890"/>
                  <a:gd name="connsiteY10" fmla="*/ 73012 h 115427"/>
                  <a:gd name="connsiteX11" fmla="*/ 70457 w 79890"/>
                  <a:gd name="connsiteY11" fmla="*/ 103783 h 115427"/>
                  <a:gd name="connsiteX12" fmla="*/ 45414 w 79890"/>
                  <a:gd name="connsiteY12" fmla="*/ 115394 h 115427"/>
                  <a:gd name="connsiteX13" fmla="*/ 23979 w 79890"/>
                  <a:gd name="connsiteY13" fmla="*/ 104604 h 115427"/>
                  <a:gd name="connsiteX14" fmla="*/ 23310 w 79890"/>
                  <a:gd name="connsiteY14" fmla="*/ 72256 h 115427"/>
                  <a:gd name="connsiteX15" fmla="*/ 23310 w 79890"/>
                  <a:gd name="connsiteY15" fmla="*/ 80110 h 115427"/>
                  <a:gd name="connsiteX16" fmla="*/ 27586 w 79890"/>
                  <a:gd name="connsiteY16" fmla="*/ 92390 h 115427"/>
                  <a:gd name="connsiteX17" fmla="*/ 38551 w 79890"/>
                  <a:gd name="connsiteY17" fmla="*/ 97265 h 115427"/>
                  <a:gd name="connsiteX18" fmla="*/ 51105 w 79890"/>
                  <a:gd name="connsiteY18" fmla="*/ 91010 h 115427"/>
                  <a:gd name="connsiteX19" fmla="*/ 55556 w 79890"/>
                  <a:gd name="connsiteY19" fmla="*/ 73296 h 115427"/>
                  <a:gd name="connsiteX20" fmla="*/ 51478 w 79890"/>
                  <a:gd name="connsiteY20" fmla="*/ 58431 h 115427"/>
                  <a:gd name="connsiteX21" fmla="*/ 39823 w 79890"/>
                  <a:gd name="connsiteY21" fmla="*/ 53085 h 115427"/>
                  <a:gd name="connsiteX22" fmla="*/ 28014 w 79890"/>
                  <a:gd name="connsiteY22" fmla="*/ 58398 h 115427"/>
                  <a:gd name="connsiteX23" fmla="*/ 23310 w 79890"/>
                  <a:gd name="connsiteY23" fmla="*/ 72267 h 11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890" h="115427">
                    <a:moveTo>
                      <a:pt x="23979" y="104604"/>
                    </a:moveTo>
                    <a:lnTo>
                      <a:pt x="23683" y="104604"/>
                    </a:lnTo>
                    <a:lnTo>
                      <a:pt x="23683" y="113510"/>
                    </a:lnTo>
                    <a:lnTo>
                      <a:pt x="0" y="113510"/>
                    </a:lnTo>
                    <a:lnTo>
                      <a:pt x="0" y="0"/>
                    </a:lnTo>
                    <a:lnTo>
                      <a:pt x="23683" y="0"/>
                    </a:lnTo>
                    <a:lnTo>
                      <a:pt x="23683" y="48375"/>
                    </a:lnTo>
                    <a:lnTo>
                      <a:pt x="23979" y="48375"/>
                    </a:lnTo>
                    <a:cubicBezTo>
                      <a:pt x="29272" y="39734"/>
                      <a:pt x="38814" y="34611"/>
                      <a:pt x="48945" y="34967"/>
                    </a:cubicBezTo>
                    <a:cubicBezTo>
                      <a:pt x="57760" y="34485"/>
                      <a:pt x="66269" y="38277"/>
                      <a:pt x="71806" y="45154"/>
                    </a:cubicBezTo>
                    <a:cubicBezTo>
                      <a:pt x="77562" y="53265"/>
                      <a:pt x="80380" y="63087"/>
                      <a:pt x="79821" y="73012"/>
                    </a:cubicBezTo>
                    <a:cubicBezTo>
                      <a:pt x="80369" y="84044"/>
                      <a:pt x="77058" y="94925"/>
                      <a:pt x="70457" y="103783"/>
                    </a:cubicBezTo>
                    <a:cubicBezTo>
                      <a:pt x="64438" y="111420"/>
                      <a:pt x="55140" y="115734"/>
                      <a:pt x="45414" y="115394"/>
                    </a:cubicBezTo>
                    <a:cubicBezTo>
                      <a:pt x="36862" y="115843"/>
                      <a:pt x="28708" y="111739"/>
                      <a:pt x="23979" y="104604"/>
                    </a:cubicBezTo>
                    <a:close/>
                    <a:moveTo>
                      <a:pt x="23310" y="72256"/>
                    </a:moveTo>
                    <a:lnTo>
                      <a:pt x="23310" y="80110"/>
                    </a:lnTo>
                    <a:cubicBezTo>
                      <a:pt x="23148" y="84594"/>
                      <a:pt x="24673" y="88975"/>
                      <a:pt x="27586" y="92390"/>
                    </a:cubicBezTo>
                    <a:cubicBezTo>
                      <a:pt x="30311" y="95593"/>
                      <a:pt x="34340" y="97387"/>
                      <a:pt x="38551" y="97265"/>
                    </a:cubicBezTo>
                    <a:cubicBezTo>
                      <a:pt x="43529" y="97468"/>
                      <a:pt x="48265" y="95108"/>
                      <a:pt x="51105" y="91010"/>
                    </a:cubicBezTo>
                    <a:cubicBezTo>
                      <a:pt x="54383" y="85706"/>
                      <a:pt x="55940" y="79519"/>
                      <a:pt x="55556" y="73296"/>
                    </a:cubicBezTo>
                    <a:cubicBezTo>
                      <a:pt x="55864" y="68028"/>
                      <a:pt x="54427" y="62806"/>
                      <a:pt x="51478" y="58431"/>
                    </a:cubicBezTo>
                    <a:cubicBezTo>
                      <a:pt x="48704" y="54847"/>
                      <a:pt x="44351" y="52849"/>
                      <a:pt x="39823" y="53085"/>
                    </a:cubicBezTo>
                    <a:cubicBezTo>
                      <a:pt x="35283" y="52987"/>
                      <a:pt x="30947" y="54939"/>
                      <a:pt x="28014" y="58398"/>
                    </a:cubicBezTo>
                    <a:cubicBezTo>
                      <a:pt x="24765" y="62271"/>
                      <a:pt x="23087" y="67219"/>
                      <a:pt x="23310" y="72267"/>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14" name="Freeform: Shape 113">
                <a:extLst>
                  <a:ext uri="{FF2B5EF4-FFF2-40B4-BE49-F238E27FC236}">
                    <a16:creationId xmlns:a16="http://schemas.microsoft.com/office/drawing/2014/main" id="{541522A9-8827-E8B3-BF13-97D0AA1D92CB}"/>
                  </a:ext>
                </a:extLst>
              </p:cNvPr>
              <p:cNvSpPr/>
              <p:nvPr/>
            </p:nvSpPr>
            <p:spPr>
              <a:xfrm>
                <a:off x="2034508" y="2806835"/>
                <a:ext cx="27289" cy="113192"/>
              </a:xfrm>
              <a:custGeom>
                <a:avLst/>
                <a:gdLst>
                  <a:gd name="connsiteX0" fmla="*/ 13645 w 27289"/>
                  <a:gd name="connsiteY0" fmla="*/ 24385 h 113192"/>
                  <a:gd name="connsiteX1" fmla="*/ 3831 w 27289"/>
                  <a:gd name="connsiteY1" fmla="*/ 20825 h 113192"/>
                  <a:gd name="connsiteX2" fmla="*/ 5 w 27289"/>
                  <a:gd name="connsiteY2" fmla="*/ 12061 h 113192"/>
                  <a:gd name="connsiteX3" fmla="*/ 3831 w 27289"/>
                  <a:gd name="connsiteY3" fmla="*/ 3374 h 113192"/>
                  <a:gd name="connsiteX4" fmla="*/ 23502 w 27289"/>
                  <a:gd name="connsiteY4" fmla="*/ 3374 h 113192"/>
                  <a:gd name="connsiteX5" fmla="*/ 27284 w 27289"/>
                  <a:gd name="connsiteY5" fmla="*/ 12061 h 113192"/>
                  <a:gd name="connsiteX6" fmla="*/ 23502 w 27289"/>
                  <a:gd name="connsiteY6" fmla="*/ 20890 h 113192"/>
                  <a:gd name="connsiteX7" fmla="*/ 13645 w 27289"/>
                  <a:gd name="connsiteY7" fmla="*/ 24385 h 113192"/>
                  <a:gd name="connsiteX8" fmla="*/ 25300 w 27289"/>
                  <a:gd name="connsiteY8" fmla="*/ 113193 h 113192"/>
                  <a:gd name="connsiteX9" fmla="*/ 1617 w 27289"/>
                  <a:gd name="connsiteY9" fmla="*/ 113193 h 113192"/>
                  <a:gd name="connsiteX10" fmla="*/ 1617 w 27289"/>
                  <a:gd name="connsiteY10" fmla="*/ 36512 h 113192"/>
                  <a:gd name="connsiteX11" fmla="*/ 25300 w 27289"/>
                  <a:gd name="connsiteY11" fmla="*/ 36512 h 11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92">
                    <a:moveTo>
                      <a:pt x="13645" y="24385"/>
                    </a:moveTo>
                    <a:cubicBezTo>
                      <a:pt x="10037" y="24523"/>
                      <a:pt x="6518" y="23245"/>
                      <a:pt x="3831" y="20825"/>
                    </a:cubicBezTo>
                    <a:cubicBezTo>
                      <a:pt x="1332" y="18602"/>
                      <a:pt x="-61" y="15400"/>
                      <a:pt x="5" y="12061"/>
                    </a:cubicBezTo>
                    <a:cubicBezTo>
                      <a:pt x="-94" y="8738"/>
                      <a:pt x="1310" y="5545"/>
                      <a:pt x="3831" y="3374"/>
                    </a:cubicBezTo>
                    <a:cubicBezTo>
                      <a:pt x="9610" y="-1125"/>
                      <a:pt x="17723" y="-1125"/>
                      <a:pt x="23502" y="3374"/>
                    </a:cubicBezTo>
                    <a:cubicBezTo>
                      <a:pt x="26001" y="5560"/>
                      <a:pt x="27383" y="8746"/>
                      <a:pt x="27284" y="12061"/>
                    </a:cubicBezTo>
                    <a:cubicBezTo>
                      <a:pt x="27383" y="15418"/>
                      <a:pt x="26001" y="18648"/>
                      <a:pt x="23502" y="20890"/>
                    </a:cubicBezTo>
                    <a:cubicBezTo>
                      <a:pt x="20793" y="23279"/>
                      <a:pt x="17263" y="24531"/>
                      <a:pt x="13645" y="24385"/>
                    </a:cubicBezTo>
                    <a:close/>
                    <a:moveTo>
                      <a:pt x="25300" y="113193"/>
                    </a:moveTo>
                    <a:lnTo>
                      <a:pt x="1617" y="113193"/>
                    </a:lnTo>
                    <a:lnTo>
                      <a:pt x="1617" y="36512"/>
                    </a:lnTo>
                    <a:lnTo>
                      <a:pt x="25300" y="36512"/>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15" name="Freeform: Shape 114">
                <a:extLst>
                  <a:ext uri="{FF2B5EF4-FFF2-40B4-BE49-F238E27FC236}">
                    <a16:creationId xmlns:a16="http://schemas.microsoft.com/office/drawing/2014/main" id="{349070C4-C1E6-BCCB-AFFF-DA155C439D12}"/>
                  </a:ext>
                </a:extLst>
              </p:cNvPr>
              <p:cNvSpPr/>
              <p:nvPr/>
            </p:nvSpPr>
            <p:spPr>
              <a:xfrm>
                <a:off x="2079313" y="2806506"/>
                <a:ext cx="23683" cy="113521"/>
              </a:xfrm>
              <a:custGeom>
                <a:avLst/>
                <a:gdLst>
                  <a:gd name="connsiteX0" fmla="*/ 23683 w 23683"/>
                  <a:gd name="connsiteY0" fmla="*/ 113521 h 113521"/>
                  <a:gd name="connsiteX1" fmla="*/ 0 w 23683"/>
                  <a:gd name="connsiteY1" fmla="*/ 113521 h 113521"/>
                  <a:gd name="connsiteX2" fmla="*/ 0 w 23683"/>
                  <a:gd name="connsiteY2" fmla="*/ 0 h 113521"/>
                  <a:gd name="connsiteX3" fmla="*/ 23683 w 23683"/>
                  <a:gd name="connsiteY3" fmla="*/ 0 h 113521"/>
                </a:gdLst>
                <a:ahLst/>
                <a:cxnLst>
                  <a:cxn ang="0">
                    <a:pos x="connsiteX0" y="connsiteY0"/>
                  </a:cxn>
                  <a:cxn ang="0">
                    <a:pos x="connsiteX1" y="connsiteY1"/>
                  </a:cxn>
                  <a:cxn ang="0">
                    <a:pos x="connsiteX2" y="connsiteY2"/>
                  </a:cxn>
                  <a:cxn ang="0">
                    <a:pos x="connsiteX3" y="connsiteY3"/>
                  </a:cxn>
                </a:cxnLst>
                <a:rect l="l" t="t" r="r" b="b"/>
                <a:pathLst>
                  <a:path w="23683" h="113521">
                    <a:moveTo>
                      <a:pt x="23683" y="113521"/>
                    </a:moveTo>
                    <a:lnTo>
                      <a:pt x="0" y="113521"/>
                    </a:lnTo>
                    <a:lnTo>
                      <a:pt x="0" y="0"/>
                    </a:lnTo>
                    <a:lnTo>
                      <a:pt x="23683"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16" name="Freeform: Shape 115">
                <a:extLst>
                  <a:ext uri="{FF2B5EF4-FFF2-40B4-BE49-F238E27FC236}">
                    <a16:creationId xmlns:a16="http://schemas.microsoft.com/office/drawing/2014/main" id="{AC58BCDA-9CF4-6E48-38D4-DD62A62BDD1E}"/>
                  </a:ext>
                </a:extLst>
              </p:cNvPr>
              <p:cNvSpPr/>
              <p:nvPr/>
            </p:nvSpPr>
            <p:spPr>
              <a:xfrm>
                <a:off x="2120765" y="2806836"/>
                <a:ext cx="27289" cy="113191"/>
              </a:xfrm>
              <a:custGeom>
                <a:avLst/>
                <a:gdLst>
                  <a:gd name="connsiteX0" fmla="*/ 13688 w 27289"/>
                  <a:gd name="connsiteY0" fmla="*/ 24383 h 113191"/>
                  <a:gd name="connsiteX1" fmla="*/ 3820 w 27289"/>
                  <a:gd name="connsiteY1" fmla="*/ 20823 h 113191"/>
                  <a:gd name="connsiteX2" fmla="*/ 5 w 27289"/>
                  <a:gd name="connsiteY2" fmla="*/ 12059 h 113191"/>
                  <a:gd name="connsiteX3" fmla="*/ 3820 w 27289"/>
                  <a:gd name="connsiteY3" fmla="*/ 3373 h 113191"/>
                  <a:gd name="connsiteX4" fmla="*/ 23502 w 27289"/>
                  <a:gd name="connsiteY4" fmla="*/ 3373 h 113191"/>
                  <a:gd name="connsiteX5" fmla="*/ 27284 w 27289"/>
                  <a:gd name="connsiteY5" fmla="*/ 12059 h 113191"/>
                  <a:gd name="connsiteX6" fmla="*/ 23502 w 27289"/>
                  <a:gd name="connsiteY6" fmla="*/ 20889 h 113191"/>
                  <a:gd name="connsiteX7" fmla="*/ 13688 w 27289"/>
                  <a:gd name="connsiteY7" fmla="*/ 24383 h 113191"/>
                  <a:gd name="connsiteX8" fmla="*/ 25377 w 27289"/>
                  <a:gd name="connsiteY8" fmla="*/ 113191 h 113191"/>
                  <a:gd name="connsiteX9" fmla="*/ 1693 w 27289"/>
                  <a:gd name="connsiteY9" fmla="*/ 113191 h 113191"/>
                  <a:gd name="connsiteX10" fmla="*/ 1693 w 27289"/>
                  <a:gd name="connsiteY10" fmla="*/ 36510 h 113191"/>
                  <a:gd name="connsiteX11" fmla="*/ 25377 w 27289"/>
                  <a:gd name="connsiteY11" fmla="*/ 36510 h 11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91">
                    <a:moveTo>
                      <a:pt x="13688" y="24383"/>
                    </a:moveTo>
                    <a:cubicBezTo>
                      <a:pt x="10059" y="24533"/>
                      <a:pt x="6518" y="23255"/>
                      <a:pt x="3820" y="20823"/>
                    </a:cubicBezTo>
                    <a:cubicBezTo>
                      <a:pt x="1332" y="18596"/>
                      <a:pt x="-61" y="15396"/>
                      <a:pt x="5" y="12059"/>
                    </a:cubicBezTo>
                    <a:cubicBezTo>
                      <a:pt x="-94" y="8738"/>
                      <a:pt x="1310" y="5548"/>
                      <a:pt x="3820" y="3373"/>
                    </a:cubicBezTo>
                    <a:cubicBezTo>
                      <a:pt x="9610" y="-1124"/>
                      <a:pt x="17712" y="-1124"/>
                      <a:pt x="23502" y="3373"/>
                    </a:cubicBezTo>
                    <a:cubicBezTo>
                      <a:pt x="26001" y="5558"/>
                      <a:pt x="27383" y="8745"/>
                      <a:pt x="27284" y="12059"/>
                    </a:cubicBezTo>
                    <a:cubicBezTo>
                      <a:pt x="27383" y="15416"/>
                      <a:pt x="26001" y="18646"/>
                      <a:pt x="23502" y="20889"/>
                    </a:cubicBezTo>
                    <a:cubicBezTo>
                      <a:pt x="20804" y="23266"/>
                      <a:pt x="17285" y="24517"/>
                      <a:pt x="13688" y="24383"/>
                    </a:cubicBezTo>
                    <a:close/>
                    <a:moveTo>
                      <a:pt x="25377" y="113191"/>
                    </a:moveTo>
                    <a:lnTo>
                      <a:pt x="1693" y="113191"/>
                    </a:lnTo>
                    <a:lnTo>
                      <a:pt x="1693" y="36510"/>
                    </a:lnTo>
                    <a:lnTo>
                      <a:pt x="25377" y="3651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17" name="Freeform: Shape 116">
                <a:extLst>
                  <a:ext uri="{FF2B5EF4-FFF2-40B4-BE49-F238E27FC236}">
                    <a16:creationId xmlns:a16="http://schemas.microsoft.com/office/drawing/2014/main" id="{2276F65C-C360-8181-22B5-AEA23B4F13A0}"/>
                  </a:ext>
                </a:extLst>
              </p:cNvPr>
              <p:cNvSpPr/>
              <p:nvPr/>
            </p:nvSpPr>
            <p:spPr>
              <a:xfrm>
                <a:off x="2157939" y="2820024"/>
                <a:ext cx="53286" cy="101936"/>
              </a:xfrm>
              <a:custGeom>
                <a:avLst/>
                <a:gdLst>
                  <a:gd name="connsiteX0" fmla="*/ 53287 w 53286"/>
                  <a:gd name="connsiteY0" fmla="*/ 99105 h 101936"/>
                  <a:gd name="connsiteX1" fmla="*/ 37476 w 53286"/>
                  <a:gd name="connsiteY1" fmla="*/ 101877 h 101936"/>
                  <a:gd name="connsiteX2" fmla="*/ 12445 w 53286"/>
                  <a:gd name="connsiteY2" fmla="*/ 75893 h 101936"/>
                  <a:gd name="connsiteX3" fmla="*/ 12445 w 53286"/>
                  <a:gd name="connsiteY3" fmla="*/ 40773 h 101936"/>
                  <a:gd name="connsiteX4" fmla="*/ 0 w 53286"/>
                  <a:gd name="connsiteY4" fmla="*/ 40773 h 101936"/>
                  <a:gd name="connsiteX5" fmla="*/ 0 w 53286"/>
                  <a:gd name="connsiteY5" fmla="*/ 23322 h 101936"/>
                  <a:gd name="connsiteX6" fmla="*/ 12445 w 53286"/>
                  <a:gd name="connsiteY6" fmla="*/ 23322 h 101936"/>
                  <a:gd name="connsiteX7" fmla="*/ 12445 w 53286"/>
                  <a:gd name="connsiteY7" fmla="*/ 6737 h 101936"/>
                  <a:gd name="connsiteX8" fmla="*/ 36051 w 53286"/>
                  <a:gd name="connsiteY8" fmla="*/ 0 h 101936"/>
                  <a:gd name="connsiteX9" fmla="*/ 36051 w 53286"/>
                  <a:gd name="connsiteY9" fmla="*/ 23289 h 101936"/>
                  <a:gd name="connsiteX10" fmla="*/ 53287 w 53286"/>
                  <a:gd name="connsiteY10" fmla="*/ 23289 h 101936"/>
                  <a:gd name="connsiteX11" fmla="*/ 53287 w 53286"/>
                  <a:gd name="connsiteY11" fmla="*/ 40740 h 101936"/>
                  <a:gd name="connsiteX12" fmla="*/ 36051 w 53286"/>
                  <a:gd name="connsiteY12" fmla="*/ 40740 h 101936"/>
                  <a:gd name="connsiteX13" fmla="*/ 36051 w 53286"/>
                  <a:gd name="connsiteY13" fmla="*/ 71741 h 101936"/>
                  <a:gd name="connsiteX14" fmla="*/ 45568 w 53286"/>
                  <a:gd name="connsiteY14" fmla="*/ 83725 h 101936"/>
                  <a:gd name="connsiteX15" fmla="*/ 53243 w 53286"/>
                  <a:gd name="connsiteY15" fmla="*/ 81534 h 10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6">
                    <a:moveTo>
                      <a:pt x="53287" y="99105"/>
                    </a:moveTo>
                    <a:cubicBezTo>
                      <a:pt x="48309" y="101244"/>
                      <a:pt x="42893" y="102193"/>
                      <a:pt x="37476" y="101877"/>
                    </a:cubicBezTo>
                    <a:cubicBezTo>
                      <a:pt x="20789" y="101877"/>
                      <a:pt x="12445" y="93215"/>
                      <a:pt x="12445" y="75893"/>
                    </a:cubicBezTo>
                    <a:lnTo>
                      <a:pt x="12445"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23"/>
                      <a:pt x="39220" y="83717"/>
                      <a:pt x="45568" y="83725"/>
                    </a:cubicBezTo>
                    <a:cubicBezTo>
                      <a:pt x="48276" y="83657"/>
                      <a:pt x="50908" y="82903"/>
                      <a:pt x="53243" y="81534"/>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18" name="Freeform: Shape 117">
                <a:extLst>
                  <a:ext uri="{FF2B5EF4-FFF2-40B4-BE49-F238E27FC236}">
                    <a16:creationId xmlns:a16="http://schemas.microsoft.com/office/drawing/2014/main" id="{C73AC89A-0B14-81FA-B363-BCE18BCBC5BC}"/>
                  </a:ext>
                </a:extLst>
              </p:cNvPr>
              <p:cNvSpPr/>
              <p:nvPr/>
            </p:nvSpPr>
            <p:spPr>
              <a:xfrm>
                <a:off x="2218046" y="2843324"/>
                <a:ext cx="83362" cy="112718"/>
              </a:xfrm>
              <a:custGeom>
                <a:avLst/>
                <a:gdLst>
                  <a:gd name="connsiteX0" fmla="*/ 83362 w 83362"/>
                  <a:gd name="connsiteY0" fmla="*/ 22 h 112718"/>
                  <a:gd name="connsiteX1" fmla="*/ 52191 w 83362"/>
                  <a:gd name="connsiteY1" fmla="*/ 82849 h 112718"/>
                  <a:gd name="connsiteX2" fmla="*/ 18289 w 83362"/>
                  <a:gd name="connsiteY2" fmla="*/ 112700 h 112718"/>
                  <a:gd name="connsiteX3" fmla="*/ 4123 w 83362"/>
                  <a:gd name="connsiteY3" fmla="*/ 110750 h 112718"/>
                  <a:gd name="connsiteX4" fmla="*/ 4123 w 83362"/>
                  <a:gd name="connsiteY4" fmla="*/ 91886 h 112718"/>
                  <a:gd name="connsiteX5" fmla="*/ 14385 w 83362"/>
                  <a:gd name="connsiteY5" fmla="*/ 94658 h 112718"/>
                  <a:gd name="connsiteX6" fmla="*/ 27126 w 83362"/>
                  <a:gd name="connsiteY6" fmla="*/ 86047 h 112718"/>
                  <a:gd name="connsiteX7" fmla="*/ 31183 w 83362"/>
                  <a:gd name="connsiteY7" fmla="*/ 76528 h 112718"/>
                  <a:gd name="connsiteX8" fmla="*/ 0 w 83362"/>
                  <a:gd name="connsiteY8" fmla="*/ 0 h 112718"/>
                  <a:gd name="connsiteX9" fmla="*/ 26227 w 83362"/>
                  <a:gd name="connsiteY9" fmla="*/ 0 h 112718"/>
                  <a:gd name="connsiteX10" fmla="*/ 40546 w 83362"/>
                  <a:gd name="connsiteY10" fmla="*/ 46655 h 112718"/>
                  <a:gd name="connsiteX11" fmla="*/ 42651 w 83362"/>
                  <a:gd name="connsiteY11" fmla="*/ 56908 h 112718"/>
                  <a:gd name="connsiteX12" fmla="*/ 42948 w 83362"/>
                  <a:gd name="connsiteY12" fmla="*/ 56908 h 112718"/>
                  <a:gd name="connsiteX13" fmla="*/ 45414 w 83362"/>
                  <a:gd name="connsiteY13" fmla="*/ 46808 h 112718"/>
                  <a:gd name="connsiteX14" fmla="*/ 59887 w 83362"/>
                  <a:gd name="connsiteY14" fmla="*/ 0 h 11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62" h="112718">
                    <a:moveTo>
                      <a:pt x="83362" y="22"/>
                    </a:moveTo>
                    <a:lnTo>
                      <a:pt x="52191" y="82849"/>
                    </a:lnTo>
                    <a:cubicBezTo>
                      <a:pt x="44691" y="102750"/>
                      <a:pt x="33387" y="112700"/>
                      <a:pt x="18289" y="112700"/>
                    </a:cubicBezTo>
                    <a:cubicBezTo>
                      <a:pt x="13486" y="112840"/>
                      <a:pt x="8706" y="112180"/>
                      <a:pt x="4123" y="110750"/>
                    </a:cubicBezTo>
                    <a:lnTo>
                      <a:pt x="4123" y="91886"/>
                    </a:lnTo>
                    <a:cubicBezTo>
                      <a:pt x="7226" y="93720"/>
                      <a:pt x="10778" y="94677"/>
                      <a:pt x="14385" y="94658"/>
                    </a:cubicBezTo>
                    <a:cubicBezTo>
                      <a:pt x="20076" y="94939"/>
                      <a:pt x="25273" y="91429"/>
                      <a:pt x="27126" y="86047"/>
                    </a:cubicBezTo>
                    <a:lnTo>
                      <a:pt x="31183" y="76528"/>
                    </a:lnTo>
                    <a:lnTo>
                      <a:pt x="0" y="0"/>
                    </a:lnTo>
                    <a:lnTo>
                      <a:pt x="26227" y="0"/>
                    </a:lnTo>
                    <a:lnTo>
                      <a:pt x="40546" y="46655"/>
                    </a:lnTo>
                    <a:cubicBezTo>
                      <a:pt x="41544" y="50006"/>
                      <a:pt x="42246" y="53437"/>
                      <a:pt x="42651" y="56908"/>
                    </a:cubicBezTo>
                    <a:lnTo>
                      <a:pt x="42948" y="56908"/>
                    </a:lnTo>
                    <a:cubicBezTo>
                      <a:pt x="43529" y="53486"/>
                      <a:pt x="44351" y="50111"/>
                      <a:pt x="45414" y="46808"/>
                    </a:cubicBezTo>
                    <a:lnTo>
                      <a:pt x="59887"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19" name="Freeform: Shape 118">
                <a:extLst>
                  <a:ext uri="{FF2B5EF4-FFF2-40B4-BE49-F238E27FC236}">
                    <a16:creationId xmlns:a16="http://schemas.microsoft.com/office/drawing/2014/main" id="{E0FEF435-10E2-8A01-2EB3-89EEA10C4189}"/>
                  </a:ext>
                </a:extLst>
              </p:cNvPr>
              <p:cNvSpPr/>
              <p:nvPr/>
            </p:nvSpPr>
            <p:spPr>
              <a:xfrm>
                <a:off x="2347587" y="2841175"/>
                <a:ext cx="69858" cy="80816"/>
              </a:xfrm>
              <a:custGeom>
                <a:avLst/>
                <a:gdLst>
                  <a:gd name="connsiteX0" fmla="*/ 69550 w 69858"/>
                  <a:gd name="connsiteY0" fmla="*/ 78853 h 80816"/>
                  <a:gd name="connsiteX1" fmla="*/ 47139 w 69858"/>
                  <a:gd name="connsiteY1" fmla="*/ 78853 h 80816"/>
                  <a:gd name="connsiteX2" fmla="*/ 47139 w 69858"/>
                  <a:gd name="connsiteY2" fmla="*/ 67898 h 80816"/>
                  <a:gd name="connsiteX3" fmla="*/ 46843 w 69858"/>
                  <a:gd name="connsiteY3" fmla="*/ 67898 h 80816"/>
                  <a:gd name="connsiteX4" fmla="*/ 23983 w 69858"/>
                  <a:gd name="connsiteY4" fmla="*/ 80781 h 80816"/>
                  <a:gd name="connsiteX5" fmla="*/ 6439 w 69858"/>
                  <a:gd name="connsiteY5" fmla="*/ 74449 h 80816"/>
                  <a:gd name="connsiteX6" fmla="*/ 25 w 69858"/>
                  <a:gd name="connsiteY6" fmla="*/ 57568 h 80816"/>
                  <a:gd name="connsiteX7" fmla="*/ 26482 w 69858"/>
                  <a:gd name="connsiteY7" fmla="*/ 31803 h 80816"/>
                  <a:gd name="connsiteX8" fmla="*/ 47315 w 69858"/>
                  <a:gd name="connsiteY8" fmla="*/ 29032 h 80816"/>
                  <a:gd name="connsiteX9" fmla="*/ 33675 w 69858"/>
                  <a:gd name="connsiteY9" fmla="*/ 16456 h 80816"/>
                  <a:gd name="connsiteX10" fmla="*/ 7591 w 69858"/>
                  <a:gd name="connsiteY10" fmla="*/ 24617 h 80816"/>
                  <a:gd name="connsiteX11" fmla="*/ 7591 w 69858"/>
                  <a:gd name="connsiteY11" fmla="*/ 6739 h 80816"/>
                  <a:gd name="connsiteX12" fmla="*/ 21121 w 69858"/>
                  <a:gd name="connsiteY12" fmla="*/ 2248 h 80816"/>
                  <a:gd name="connsiteX13" fmla="*/ 36745 w 69858"/>
                  <a:gd name="connsiteY13" fmla="*/ 298 h 80816"/>
                  <a:gd name="connsiteX14" fmla="*/ 69561 w 69858"/>
                  <a:gd name="connsiteY14" fmla="*/ 24847 h 80816"/>
                  <a:gd name="connsiteX15" fmla="*/ 69572 w 69858"/>
                  <a:gd name="connsiteY15" fmla="*/ 33030 h 80816"/>
                  <a:gd name="connsiteX16" fmla="*/ 47293 w 69858"/>
                  <a:gd name="connsiteY16" fmla="*/ 47698 h 80816"/>
                  <a:gd name="connsiteX17" fmla="*/ 47293 w 69858"/>
                  <a:gd name="connsiteY17" fmla="*/ 42550 h 80816"/>
                  <a:gd name="connsiteX18" fmla="*/ 33346 w 69858"/>
                  <a:gd name="connsiteY18" fmla="*/ 44346 h 80816"/>
                  <a:gd name="connsiteX19" fmla="*/ 21811 w 69858"/>
                  <a:gd name="connsiteY19" fmla="*/ 54753 h 80816"/>
                  <a:gd name="connsiteX20" fmla="*/ 24618 w 69858"/>
                  <a:gd name="connsiteY20" fmla="*/ 61380 h 80816"/>
                  <a:gd name="connsiteX21" fmla="*/ 32228 w 69858"/>
                  <a:gd name="connsiteY21" fmla="*/ 63966 h 80816"/>
                  <a:gd name="connsiteX22" fmla="*/ 43093 w 69858"/>
                  <a:gd name="connsiteY22" fmla="*/ 59354 h 80816"/>
                  <a:gd name="connsiteX23" fmla="*/ 47293 w 69858"/>
                  <a:gd name="connsiteY23" fmla="*/ 47698 h 8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816">
                    <a:moveTo>
                      <a:pt x="69550" y="78853"/>
                    </a:moveTo>
                    <a:lnTo>
                      <a:pt x="47139" y="78853"/>
                    </a:lnTo>
                    <a:lnTo>
                      <a:pt x="47139" y="67898"/>
                    </a:lnTo>
                    <a:lnTo>
                      <a:pt x="46843" y="67898"/>
                    </a:lnTo>
                    <a:cubicBezTo>
                      <a:pt x="42271" y="76163"/>
                      <a:pt x="33423" y="81148"/>
                      <a:pt x="23983" y="80781"/>
                    </a:cubicBezTo>
                    <a:cubicBezTo>
                      <a:pt x="17513" y="81133"/>
                      <a:pt x="11187" y="78848"/>
                      <a:pt x="6439" y="74449"/>
                    </a:cubicBezTo>
                    <a:cubicBezTo>
                      <a:pt x="2054" y="69953"/>
                      <a:pt x="-271" y="63840"/>
                      <a:pt x="25" y="57568"/>
                    </a:cubicBezTo>
                    <a:cubicBezTo>
                      <a:pt x="25" y="42692"/>
                      <a:pt x="8841" y="34104"/>
                      <a:pt x="26482" y="31803"/>
                    </a:cubicBezTo>
                    <a:lnTo>
                      <a:pt x="47315" y="29032"/>
                    </a:lnTo>
                    <a:cubicBezTo>
                      <a:pt x="47315" y="20655"/>
                      <a:pt x="42764" y="16464"/>
                      <a:pt x="33675" y="16456"/>
                    </a:cubicBezTo>
                    <a:cubicBezTo>
                      <a:pt x="24355" y="16506"/>
                      <a:pt x="15277" y="19350"/>
                      <a:pt x="7591" y="24617"/>
                    </a:cubicBezTo>
                    <a:lnTo>
                      <a:pt x="7591" y="6739"/>
                    </a:lnTo>
                    <a:cubicBezTo>
                      <a:pt x="11900" y="4701"/>
                      <a:pt x="16450" y="3192"/>
                      <a:pt x="21121" y="2248"/>
                    </a:cubicBezTo>
                    <a:cubicBezTo>
                      <a:pt x="26241" y="1020"/>
                      <a:pt x="31482" y="366"/>
                      <a:pt x="36745" y="298"/>
                    </a:cubicBezTo>
                    <a:cubicBezTo>
                      <a:pt x="52589" y="-1977"/>
                      <a:pt x="67281" y="9014"/>
                      <a:pt x="69561" y="24847"/>
                    </a:cubicBezTo>
                    <a:cubicBezTo>
                      <a:pt x="69956" y="27561"/>
                      <a:pt x="69956" y="30316"/>
                      <a:pt x="69572" y="33030"/>
                    </a:cubicBezTo>
                    <a:close/>
                    <a:moveTo>
                      <a:pt x="47293" y="47698"/>
                    </a:moveTo>
                    <a:lnTo>
                      <a:pt x="47293" y="42550"/>
                    </a:lnTo>
                    <a:lnTo>
                      <a:pt x="33346" y="44346"/>
                    </a:lnTo>
                    <a:cubicBezTo>
                      <a:pt x="25660" y="45340"/>
                      <a:pt x="21811" y="48808"/>
                      <a:pt x="21811" y="54753"/>
                    </a:cubicBezTo>
                    <a:cubicBezTo>
                      <a:pt x="21735" y="57266"/>
                      <a:pt x="22754" y="59688"/>
                      <a:pt x="24618" y="61380"/>
                    </a:cubicBezTo>
                    <a:cubicBezTo>
                      <a:pt x="26724" y="63187"/>
                      <a:pt x="29454" y="64112"/>
                      <a:pt x="32228" y="63966"/>
                    </a:cubicBezTo>
                    <a:cubicBezTo>
                      <a:pt x="36350" y="64105"/>
                      <a:pt x="40330" y="62418"/>
                      <a:pt x="43093" y="59354"/>
                    </a:cubicBezTo>
                    <a:cubicBezTo>
                      <a:pt x="45944" y="56154"/>
                      <a:pt x="47446" y="51979"/>
                      <a:pt x="47293" y="47698"/>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20" name="Freeform: Shape 119">
                <a:extLst>
                  <a:ext uri="{FF2B5EF4-FFF2-40B4-BE49-F238E27FC236}">
                    <a16:creationId xmlns:a16="http://schemas.microsoft.com/office/drawing/2014/main" id="{E33BF0C3-6CC3-4569-0221-CAAC20AD160A}"/>
                  </a:ext>
                </a:extLst>
              </p:cNvPr>
              <p:cNvSpPr/>
              <p:nvPr/>
            </p:nvSpPr>
            <p:spPr>
              <a:xfrm>
                <a:off x="2435755" y="2806506"/>
                <a:ext cx="23683" cy="113521"/>
              </a:xfrm>
              <a:custGeom>
                <a:avLst/>
                <a:gdLst>
                  <a:gd name="connsiteX0" fmla="*/ 23683 w 23683"/>
                  <a:gd name="connsiteY0" fmla="*/ 113521 h 113521"/>
                  <a:gd name="connsiteX1" fmla="*/ 0 w 23683"/>
                  <a:gd name="connsiteY1" fmla="*/ 113521 h 113521"/>
                  <a:gd name="connsiteX2" fmla="*/ 0 w 23683"/>
                  <a:gd name="connsiteY2" fmla="*/ 0 h 113521"/>
                  <a:gd name="connsiteX3" fmla="*/ 23683 w 23683"/>
                  <a:gd name="connsiteY3" fmla="*/ 0 h 113521"/>
                </a:gdLst>
                <a:ahLst/>
                <a:cxnLst>
                  <a:cxn ang="0">
                    <a:pos x="connsiteX0" y="connsiteY0"/>
                  </a:cxn>
                  <a:cxn ang="0">
                    <a:pos x="connsiteX1" y="connsiteY1"/>
                  </a:cxn>
                  <a:cxn ang="0">
                    <a:pos x="connsiteX2" y="connsiteY2"/>
                  </a:cxn>
                  <a:cxn ang="0">
                    <a:pos x="connsiteX3" y="connsiteY3"/>
                  </a:cxn>
                </a:cxnLst>
                <a:rect l="l" t="t" r="r" b="b"/>
                <a:pathLst>
                  <a:path w="23683" h="113521">
                    <a:moveTo>
                      <a:pt x="23683" y="113521"/>
                    </a:moveTo>
                    <a:lnTo>
                      <a:pt x="0" y="113521"/>
                    </a:lnTo>
                    <a:lnTo>
                      <a:pt x="0" y="0"/>
                    </a:lnTo>
                    <a:lnTo>
                      <a:pt x="23683"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21" name="Freeform: Shape 120">
                <a:extLst>
                  <a:ext uri="{FF2B5EF4-FFF2-40B4-BE49-F238E27FC236}">
                    <a16:creationId xmlns:a16="http://schemas.microsoft.com/office/drawing/2014/main" id="{B51C022F-DEBD-8647-7AE1-D71315899A00}"/>
                  </a:ext>
                </a:extLst>
              </p:cNvPr>
              <p:cNvSpPr/>
              <p:nvPr/>
            </p:nvSpPr>
            <p:spPr>
              <a:xfrm>
                <a:off x="2470358" y="2843313"/>
                <a:ext cx="119928" cy="76714"/>
              </a:xfrm>
              <a:custGeom>
                <a:avLst/>
                <a:gdLst>
                  <a:gd name="connsiteX0" fmla="*/ 119929 w 119928"/>
                  <a:gd name="connsiteY0" fmla="*/ 33 h 76714"/>
                  <a:gd name="connsiteX1" fmla="*/ 97813 w 119928"/>
                  <a:gd name="connsiteY1" fmla="*/ 76714 h 76714"/>
                  <a:gd name="connsiteX2" fmla="*/ 72979 w 119928"/>
                  <a:gd name="connsiteY2" fmla="*/ 76714 h 76714"/>
                  <a:gd name="connsiteX3" fmla="*/ 61653 w 119928"/>
                  <a:gd name="connsiteY3" fmla="*/ 31801 h 76714"/>
                  <a:gd name="connsiteX4" fmla="*/ 60381 w 119928"/>
                  <a:gd name="connsiteY4" fmla="*/ 21942 h 76714"/>
                  <a:gd name="connsiteX5" fmla="*/ 59931 w 119928"/>
                  <a:gd name="connsiteY5" fmla="*/ 21942 h 76714"/>
                  <a:gd name="connsiteX6" fmla="*/ 58429 w 119928"/>
                  <a:gd name="connsiteY6" fmla="*/ 31450 h 76714"/>
                  <a:gd name="connsiteX7" fmla="*/ 46292 w 119928"/>
                  <a:gd name="connsiteY7" fmla="*/ 76681 h 76714"/>
                  <a:gd name="connsiteX8" fmla="*/ 21666 w 119928"/>
                  <a:gd name="connsiteY8" fmla="*/ 76681 h 76714"/>
                  <a:gd name="connsiteX9" fmla="*/ 0 w 119928"/>
                  <a:gd name="connsiteY9" fmla="*/ 0 h 76714"/>
                  <a:gd name="connsiteX10" fmla="*/ 24122 w 119928"/>
                  <a:gd name="connsiteY10" fmla="*/ 0 h 76714"/>
                  <a:gd name="connsiteX11" fmla="*/ 34691 w 119928"/>
                  <a:gd name="connsiteY11" fmla="*/ 50029 h 76714"/>
                  <a:gd name="connsiteX12" fmla="*/ 35788 w 119928"/>
                  <a:gd name="connsiteY12" fmla="*/ 58563 h 76714"/>
                  <a:gd name="connsiteX13" fmla="*/ 36237 w 119928"/>
                  <a:gd name="connsiteY13" fmla="*/ 58563 h 76714"/>
                  <a:gd name="connsiteX14" fmla="*/ 37586 w 119928"/>
                  <a:gd name="connsiteY14" fmla="*/ 49722 h 76714"/>
                  <a:gd name="connsiteX15" fmla="*/ 50743 w 119928"/>
                  <a:gd name="connsiteY15" fmla="*/ 0 h 76714"/>
                  <a:gd name="connsiteX16" fmla="*/ 73308 w 119928"/>
                  <a:gd name="connsiteY16" fmla="*/ 0 h 76714"/>
                  <a:gd name="connsiteX17" fmla="*/ 85150 w 119928"/>
                  <a:gd name="connsiteY17" fmla="*/ 50029 h 76714"/>
                  <a:gd name="connsiteX18" fmla="*/ 86191 w 119928"/>
                  <a:gd name="connsiteY18" fmla="*/ 58705 h 76714"/>
                  <a:gd name="connsiteX19" fmla="*/ 86717 w 119928"/>
                  <a:gd name="connsiteY19" fmla="*/ 58705 h 76714"/>
                  <a:gd name="connsiteX20" fmla="*/ 87923 w 119928"/>
                  <a:gd name="connsiteY20" fmla="*/ 50029 h 76714"/>
                  <a:gd name="connsiteX21" fmla="*/ 97890 w 119928"/>
                  <a:gd name="connsiteY21" fmla="*/ 0 h 7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9928" h="76714">
                    <a:moveTo>
                      <a:pt x="119929" y="33"/>
                    </a:moveTo>
                    <a:lnTo>
                      <a:pt x="97813" y="76714"/>
                    </a:lnTo>
                    <a:lnTo>
                      <a:pt x="72979" y="76714"/>
                    </a:lnTo>
                    <a:lnTo>
                      <a:pt x="61653" y="31801"/>
                    </a:lnTo>
                    <a:cubicBezTo>
                      <a:pt x="60874" y="28570"/>
                      <a:pt x="60447" y="25264"/>
                      <a:pt x="60381" y="21942"/>
                    </a:cubicBezTo>
                    <a:lnTo>
                      <a:pt x="59931" y="21942"/>
                    </a:lnTo>
                    <a:cubicBezTo>
                      <a:pt x="59690" y="25147"/>
                      <a:pt x="59186" y="28327"/>
                      <a:pt x="58429" y="31450"/>
                    </a:cubicBezTo>
                    <a:lnTo>
                      <a:pt x="46292" y="76681"/>
                    </a:lnTo>
                    <a:lnTo>
                      <a:pt x="21666" y="76681"/>
                    </a:lnTo>
                    <a:lnTo>
                      <a:pt x="0" y="0"/>
                    </a:lnTo>
                    <a:lnTo>
                      <a:pt x="24122" y="0"/>
                    </a:lnTo>
                    <a:lnTo>
                      <a:pt x="34691" y="50029"/>
                    </a:lnTo>
                    <a:cubicBezTo>
                      <a:pt x="35250" y="52847"/>
                      <a:pt x="35612" y="55697"/>
                      <a:pt x="35788" y="58563"/>
                    </a:cubicBezTo>
                    <a:lnTo>
                      <a:pt x="36237" y="58563"/>
                    </a:lnTo>
                    <a:cubicBezTo>
                      <a:pt x="36413" y="55580"/>
                      <a:pt x="36862" y="52621"/>
                      <a:pt x="37586" y="49722"/>
                    </a:cubicBezTo>
                    <a:lnTo>
                      <a:pt x="50743" y="0"/>
                    </a:lnTo>
                    <a:lnTo>
                      <a:pt x="73308" y="0"/>
                    </a:lnTo>
                    <a:lnTo>
                      <a:pt x="85150" y="50029"/>
                    </a:lnTo>
                    <a:cubicBezTo>
                      <a:pt x="85654" y="52900"/>
                      <a:pt x="86005" y="55797"/>
                      <a:pt x="86191" y="58705"/>
                    </a:cubicBezTo>
                    <a:lnTo>
                      <a:pt x="86717" y="58705"/>
                    </a:lnTo>
                    <a:cubicBezTo>
                      <a:pt x="86970" y="55794"/>
                      <a:pt x="87375" y="52898"/>
                      <a:pt x="87923" y="50029"/>
                    </a:cubicBezTo>
                    <a:lnTo>
                      <a:pt x="97890"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22" name="Freeform: Shape 121">
                <a:extLst>
                  <a:ext uri="{FF2B5EF4-FFF2-40B4-BE49-F238E27FC236}">
                    <a16:creationId xmlns:a16="http://schemas.microsoft.com/office/drawing/2014/main" id="{45803C33-0C23-67D2-207A-B0C76A46C640}"/>
                  </a:ext>
                </a:extLst>
              </p:cNvPr>
              <p:cNvSpPr/>
              <p:nvPr/>
            </p:nvSpPr>
            <p:spPr>
              <a:xfrm>
                <a:off x="2594615" y="2841175"/>
                <a:ext cx="69858" cy="80816"/>
              </a:xfrm>
              <a:custGeom>
                <a:avLst/>
                <a:gdLst>
                  <a:gd name="connsiteX0" fmla="*/ 69539 w 69858"/>
                  <a:gd name="connsiteY0" fmla="*/ 78853 h 80816"/>
                  <a:gd name="connsiteX1" fmla="*/ 47128 w 69858"/>
                  <a:gd name="connsiteY1" fmla="*/ 78853 h 80816"/>
                  <a:gd name="connsiteX2" fmla="*/ 47128 w 69858"/>
                  <a:gd name="connsiteY2" fmla="*/ 67898 h 80816"/>
                  <a:gd name="connsiteX3" fmla="*/ 46832 w 69858"/>
                  <a:gd name="connsiteY3" fmla="*/ 67898 h 80816"/>
                  <a:gd name="connsiteX4" fmla="*/ 23971 w 69858"/>
                  <a:gd name="connsiteY4" fmla="*/ 80781 h 80816"/>
                  <a:gd name="connsiteX5" fmla="*/ 6428 w 69858"/>
                  <a:gd name="connsiteY5" fmla="*/ 74449 h 80816"/>
                  <a:gd name="connsiteX6" fmla="*/ 25 w 69858"/>
                  <a:gd name="connsiteY6" fmla="*/ 57568 h 80816"/>
                  <a:gd name="connsiteX7" fmla="*/ 26482 w 69858"/>
                  <a:gd name="connsiteY7" fmla="*/ 31803 h 80816"/>
                  <a:gd name="connsiteX8" fmla="*/ 47314 w 69858"/>
                  <a:gd name="connsiteY8" fmla="*/ 29032 h 80816"/>
                  <a:gd name="connsiteX9" fmla="*/ 33675 w 69858"/>
                  <a:gd name="connsiteY9" fmla="*/ 16456 h 80816"/>
                  <a:gd name="connsiteX10" fmla="*/ 7590 w 69858"/>
                  <a:gd name="connsiteY10" fmla="*/ 24617 h 80816"/>
                  <a:gd name="connsiteX11" fmla="*/ 7590 w 69858"/>
                  <a:gd name="connsiteY11" fmla="*/ 6739 h 80816"/>
                  <a:gd name="connsiteX12" fmla="*/ 21121 w 69858"/>
                  <a:gd name="connsiteY12" fmla="*/ 2248 h 80816"/>
                  <a:gd name="connsiteX13" fmla="*/ 36745 w 69858"/>
                  <a:gd name="connsiteY13" fmla="*/ 298 h 80816"/>
                  <a:gd name="connsiteX14" fmla="*/ 69561 w 69858"/>
                  <a:gd name="connsiteY14" fmla="*/ 24847 h 80816"/>
                  <a:gd name="connsiteX15" fmla="*/ 69572 w 69858"/>
                  <a:gd name="connsiteY15" fmla="*/ 33030 h 80816"/>
                  <a:gd name="connsiteX16" fmla="*/ 47282 w 69858"/>
                  <a:gd name="connsiteY16" fmla="*/ 47698 h 80816"/>
                  <a:gd name="connsiteX17" fmla="*/ 47282 w 69858"/>
                  <a:gd name="connsiteY17" fmla="*/ 42550 h 80816"/>
                  <a:gd name="connsiteX18" fmla="*/ 33346 w 69858"/>
                  <a:gd name="connsiteY18" fmla="*/ 44346 h 80816"/>
                  <a:gd name="connsiteX19" fmla="*/ 21800 w 69858"/>
                  <a:gd name="connsiteY19" fmla="*/ 54753 h 80816"/>
                  <a:gd name="connsiteX20" fmla="*/ 24607 w 69858"/>
                  <a:gd name="connsiteY20" fmla="*/ 61380 h 80816"/>
                  <a:gd name="connsiteX21" fmla="*/ 32217 w 69858"/>
                  <a:gd name="connsiteY21" fmla="*/ 63966 h 80816"/>
                  <a:gd name="connsiteX22" fmla="*/ 43082 w 69858"/>
                  <a:gd name="connsiteY22" fmla="*/ 59354 h 80816"/>
                  <a:gd name="connsiteX23" fmla="*/ 47282 w 69858"/>
                  <a:gd name="connsiteY23" fmla="*/ 47698 h 8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816">
                    <a:moveTo>
                      <a:pt x="69539" y="78853"/>
                    </a:moveTo>
                    <a:lnTo>
                      <a:pt x="47128" y="78853"/>
                    </a:lnTo>
                    <a:lnTo>
                      <a:pt x="47128" y="67898"/>
                    </a:lnTo>
                    <a:lnTo>
                      <a:pt x="46832" y="67898"/>
                    </a:lnTo>
                    <a:cubicBezTo>
                      <a:pt x="42260" y="76166"/>
                      <a:pt x="33412" y="81150"/>
                      <a:pt x="23971" y="80781"/>
                    </a:cubicBezTo>
                    <a:cubicBezTo>
                      <a:pt x="17502" y="81133"/>
                      <a:pt x="11176" y="78848"/>
                      <a:pt x="6428" y="74449"/>
                    </a:cubicBezTo>
                    <a:cubicBezTo>
                      <a:pt x="2054" y="69949"/>
                      <a:pt x="-271" y="63837"/>
                      <a:pt x="25" y="57568"/>
                    </a:cubicBezTo>
                    <a:cubicBezTo>
                      <a:pt x="25" y="42692"/>
                      <a:pt x="8840" y="34104"/>
                      <a:pt x="26482" y="31803"/>
                    </a:cubicBezTo>
                    <a:lnTo>
                      <a:pt x="47314" y="29032"/>
                    </a:lnTo>
                    <a:cubicBezTo>
                      <a:pt x="47314" y="20655"/>
                      <a:pt x="42764" y="16464"/>
                      <a:pt x="33675" y="16456"/>
                    </a:cubicBezTo>
                    <a:cubicBezTo>
                      <a:pt x="24355" y="16506"/>
                      <a:pt x="15277" y="19350"/>
                      <a:pt x="7590" y="24617"/>
                    </a:cubicBezTo>
                    <a:lnTo>
                      <a:pt x="7590" y="6739"/>
                    </a:lnTo>
                    <a:cubicBezTo>
                      <a:pt x="11900" y="4701"/>
                      <a:pt x="16450" y="3192"/>
                      <a:pt x="21121" y="2248"/>
                    </a:cubicBezTo>
                    <a:cubicBezTo>
                      <a:pt x="26241" y="1020"/>
                      <a:pt x="31482" y="366"/>
                      <a:pt x="36745" y="298"/>
                    </a:cubicBezTo>
                    <a:cubicBezTo>
                      <a:pt x="52588" y="-1977"/>
                      <a:pt x="67281" y="9014"/>
                      <a:pt x="69561" y="24847"/>
                    </a:cubicBezTo>
                    <a:cubicBezTo>
                      <a:pt x="69956" y="27561"/>
                      <a:pt x="69956" y="30316"/>
                      <a:pt x="69572" y="33030"/>
                    </a:cubicBezTo>
                    <a:close/>
                    <a:moveTo>
                      <a:pt x="47282" y="47698"/>
                    </a:moveTo>
                    <a:lnTo>
                      <a:pt x="47282" y="42550"/>
                    </a:lnTo>
                    <a:lnTo>
                      <a:pt x="33346" y="44346"/>
                    </a:lnTo>
                    <a:cubicBezTo>
                      <a:pt x="25649" y="45340"/>
                      <a:pt x="21800" y="48808"/>
                      <a:pt x="21800" y="54753"/>
                    </a:cubicBezTo>
                    <a:cubicBezTo>
                      <a:pt x="21724" y="57266"/>
                      <a:pt x="22743" y="59688"/>
                      <a:pt x="24607" y="61380"/>
                    </a:cubicBezTo>
                    <a:cubicBezTo>
                      <a:pt x="26723" y="63186"/>
                      <a:pt x="29443" y="64110"/>
                      <a:pt x="32217" y="63966"/>
                    </a:cubicBezTo>
                    <a:cubicBezTo>
                      <a:pt x="36339" y="64105"/>
                      <a:pt x="40319" y="62418"/>
                      <a:pt x="43082" y="59354"/>
                    </a:cubicBezTo>
                    <a:cubicBezTo>
                      <a:pt x="45933" y="56156"/>
                      <a:pt x="47446" y="51979"/>
                      <a:pt x="47282" y="47698"/>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23" name="Freeform: Shape 122">
                <a:extLst>
                  <a:ext uri="{FF2B5EF4-FFF2-40B4-BE49-F238E27FC236}">
                    <a16:creationId xmlns:a16="http://schemas.microsoft.com/office/drawing/2014/main" id="{5A98B3CB-A717-742A-A3A1-D67024DAB34E}"/>
                  </a:ext>
                </a:extLst>
              </p:cNvPr>
              <p:cNvSpPr/>
              <p:nvPr/>
            </p:nvSpPr>
            <p:spPr>
              <a:xfrm>
                <a:off x="2669888" y="2843324"/>
                <a:ext cx="83384" cy="112739"/>
              </a:xfrm>
              <a:custGeom>
                <a:avLst/>
                <a:gdLst>
                  <a:gd name="connsiteX0" fmla="*/ 83384 w 83384"/>
                  <a:gd name="connsiteY0" fmla="*/ 22 h 112739"/>
                  <a:gd name="connsiteX1" fmla="*/ 52169 w 83384"/>
                  <a:gd name="connsiteY1" fmla="*/ 82849 h 112739"/>
                  <a:gd name="connsiteX2" fmla="*/ 18289 w 83384"/>
                  <a:gd name="connsiteY2" fmla="*/ 112722 h 112739"/>
                  <a:gd name="connsiteX3" fmla="*/ 4123 w 83384"/>
                  <a:gd name="connsiteY3" fmla="*/ 110772 h 112739"/>
                  <a:gd name="connsiteX4" fmla="*/ 4123 w 83384"/>
                  <a:gd name="connsiteY4" fmla="*/ 91886 h 112739"/>
                  <a:gd name="connsiteX5" fmla="*/ 14396 w 83384"/>
                  <a:gd name="connsiteY5" fmla="*/ 94658 h 112739"/>
                  <a:gd name="connsiteX6" fmla="*/ 27137 w 83384"/>
                  <a:gd name="connsiteY6" fmla="*/ 86047 h 112739"/>
                  <a:gd name="connsiteX7" fmla="*/ 31183 w 83384"/>
                  <a:gd name="connsiteY7" fmla="*/ 76528 h 112739"/>
                  <a:gd name="connsiteX8" fmla="*/ 0 w 83384"/>
                  <a:gd name="connsiteY8" fmla="*/ 0 h 112739"/>
                  <a:gd name="connsiteX9" fmla="*/ 26238 w 83384"/>
                  <a:gd name="connsiteY9" fmla="*/ 0 h 112739"/>
                  <a:gd name="connsiteX10" fmla="*/ 40557 w 83384"/>
                  <a:gd name="connsiteY10" fmla="*/ 46655 h 112739"/>
                  <a:gd name="connsiteX11" fmla="*/ 42651 w 83384"/>
                  <a:gd name="connsiteY11" fmla="*/ 56908 h 112739"/>
                  <a:gd name="connsiteX12" fmla="*/ 42948 w 83384"/>
                  <a:gd name="connsiteY12" fmla="*/ 56908 h 112739"/>
                  <a:gd name="connsiteX13" fmla="*/ 45426 w 83384"/>
                  <a:gd name="connsiteY13" fmla="*/ 46808 h 112739"/>
                  <a:gd name="connsiteX14" fmla="*/ 59888 w 83384"/>
                  <a:gd name="connsiteY14" fmla="*/ 0 h 11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84" h="112739">
                    <a:moveTo>
                      <a:pt x="83384" y="22"/>
                    </a:moveTo>
                    <a:lnTo>
                      <a:pt x="52169" y="82849"/>
                    </a:lnTo>
                    <a:cubicBezTo>
                      <a:pt x="44680" y="102764"/>
                      <a:pt x="33387" y="112722"/>
                      <a:pt x="18289" y="112722"/>
                    </a:cubicBezTo>
                    <a:cubicBezTo>
                      <a:pt x="13486" y="112861"/>
                      <a:pt x="8706" y="112202"/>
                      <a:pt x="4123" y="110772"/>
                    </a:cubicBezTo>
                    <a:lnTo>
                      <a:pt x="4123" y="91886"/>
                    </a:lnTo>
                    <a:cubicBezTo>
                      <a:pt x="7237" y="93721"/>
                      <a:pt x="10789" y="94678"/>
                      <a:pt x="14396" y="94658"/>
                    </a:cubicBezTo>
                    <a:cubicBezTo>
                      <a:pt x="20087" y="94931"/>
                      <a:pt x="25273" y="91425"/>
                      <a:pt x="27137" y="86047"/>
                    </a:cubicBezTo>
                    <a:lnTo>
                      <a:pt x="31183" y="76528"/>
                    </a:lnTo>
                    <a:lnTo>
                      <a:pt x="0" y="0"/>
                    </a:lnTo>
                    <a:lnTo>
                      <a:pt x="26238" y="0"/>
                    </a:lnTo>
                    <a:lnTo>
                      <a:pt x="40557" y="46655"/>
                    </a:lnTo>
                    <a:cubicBezTo>
                      <a:pt x="41555" y="50006"/>
                      <a:pt x="42257" y="53436"/>
                      <a:pt x="42651" y="56908"/>
                    </a:cubicBezTo>
                    <a:lnTo>
                      <a:pt x="42948" y="56908"/>
                    </a:lnTo>
                    <a:cubicBezTo>
                      <a:pt x="43529" y="53486"/>
                      <a:pt x="44362" y="50111"/>
                      <a:pt x="45426" y="46808"/>
                    </a:cubicBezTo>
                    <a:lnTo>
                      <a:pt x="59888"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24" name="Freeform: Shape 123">
                <a:extLst>
                  <a:ext uri="{FF2B5EF4-FFF2-40B4-BE49-F238E27FC236}">
                    <a16:creationId xmlns:a16="http://schemas.microsoft.com/office/drawing/2014/main" id="{969DCA52-46EB-2C55-E2C8-DF4975446E69}"/>
                  </a:ext>
                </a:extLst>
              </p:cNvPr>
              <p:cNvSpPr/>
              <p:nvPr/>
            </p:nvSpPr>
            <p:spPr>
              <a:xfrm>
                <a:off x="2757979" y="2841429"/>
                <a:ext cx="58943" cy="80390"/>
              </a:xfrm>
              <a:custGeom>
                <a:avLst/>
                <a:gdLst>
                  <a:gd name="connsiteX0" fmla="*/ 19 w 58943"/>
                  <a:gd name="connsiteY0" fmla="*/ 76583 h 80390"/>
                  <a:gd name="connsiteX1" fmla="*/ 19 w 58943"/>
                  <a:gd name="connsiteY1" fmla="*/ 57413 h 80390"/>
                  <a:gd name="connsiteX2" fmla="*/ 11674 w 58943"/>
                  <a:gd name="connsiteY2" fmla="*/ 62649 h 80390"/>
                  <a:gd name="connsiteX3" fmla="*/ 22639 w 58943"/>
                  <a:gd name="connsiteY3" fmla="*/ 64369 h 80390"/>
                  <a:gd name="connsiteX4" fmla="*/ 32573 w 58943"/>
                  <a:gd name="connsiteY4" fmla="*/ 62649 h 80390"/>
                  <a:gd name="connsiteX5" fmla="*/ 36213 w 58943"/>
                  <a:gd name="connsiteY5" fmla="*/ 57413 h 80390"/>
                  <a:gd name="connsiteX6" fmla="*/ 34557 w 58943"/>
                  <a:gd name="connsiteY6" fmla="*/ 53666 h 80390"/>
                  <a:gd name="connsiteX7" fmla="*/ 30325 w 58943"/>
                  <a:gd name="connsiteY7" fmla="*/ 51037 h 80390"/>
                  <a:gd name="connsiteX8" fmla="*/ 24667 w 58943"/>
                  <a:gd name="connsiteY8" fmla="*/ 49022 h 80390"/>
                  <a:gd name="connsiteX9" fmla="*/ 18746 w 58943"/>
                  <a:gd name="connsiteY9" fmla="*/ 46995 h 80390"/>
                  <a:gd name="connsiteX10" fmla="*/ 10688 w 58943"/>
                  <a:gd name="connsiteY10" fmla="*/ 43293 h 80390"/>
                  <a:gd name="connsiteX11" fmla="*/ 4844 w 58943"/>
                  <a:gd name="connsiteY11" fmla="*/ 38692 h 80390"/>
                  <a:gd name="connsiteX12" fmla="*/ 1247 w 58943"/>
                  <a:gd name="connsiteY12" fmla="*/ 32623 h 80390"/>
                  <a:gd name="connsiteX13" fmla="*/ 8 w 58943"/>
                  <a:gd name="connsiteY13" fmla="*/ 24462 h 80390"/>
                  <a:gd name="connsiteX14" fmla="*/ 2815 w 58943"/>
                  <a:gd name="connsiteY14" fmla="*/ 13376 h 80390"/>
                  <a:gd name="connsiteX15" fmla="*/ 10315 w 58943"/>
                  <a:gd name="connsiteY15" fmla="*/ 5773 h 80390"/>
                  <a:gd name="connsiteX16" fmla="*/ 21038 w 58943"/>
                  <a:gd name="connsiteY16" fmla="*/ 1392 h 80390"/>
                  <a:gd name="connsiteX17" fmla="*/ 33592 w 58943"/>
                  <a:gd name="connsiteY17" fmla="*/ 0 h 80390"/>
                  <a:gd name="connsiteX18" fmla="*/ 43932 w 58943"/>
                  <a:gd name="connsiteY18" fmla="*/ 789 h 80390"/>
                  <a:gd name="connsiteX19" fmla="*/ 54271 w 58943"/>
                  <a:gd name="connsiteY19" fmla="*/ 3068 h 80390"/>
                  <a:gd name="connsiteX20" fmla="*/ 54271 w 58943"/>
                  <a:gd name="connsiteY20" fmla="*/ 21340 h 80390"/>
                  <a:gd name="connsiteX21" fmla="*/ 44644 w 58943"/>
                  <a:gd name="connsiteY21" fmla="*/ 17418 h 80390"/>
                  <a:gd name="connsiteX22" fmla="*/ 34557 w 58943"/>
                  <a:gd name="connsiteY22" fmla="*/ 16104 h 80390"/>
                  <a:gd name="connsiteX23" fmla="*/ 30171 w 58943"/>
                  <a:gd name="connsiteY23" fmla="*/ 16520 h 80390"/>
                  <a:gd name="connsiteX24" fmla="*/ 26542 w 58943"/>
                  <a:gd name="connsiteY24" fmla="*/ 17714 h 80390"/>
                  <a:gd name="connsiteX25" fmla="*/ 24064 w 58943"/>
                  <a:gd name="connsiteY25" fmla="*/ 19729 h 80390"/>
                  <a:gd name="connsiteX26" fmla="*/ 23165 w 58943"/>
                  <a:gd name="connsiteY26" fmla="*/ 22545 h 80390"/>
                  <a:gd name="connsiteX27" fmla="*/ 24514 w 58943"/>
                  <a:gd name="connsiteY27" fmla="*/ 26138 h 80390"/>
                  <a:gd name="connsiteX28" fmla="*/ 28044 w 58943"/>
                  <a:gd name="connsiteY28" fmla="*/ 28723 h 80390"/>
                  <a:gd name="connsiteX29" fmla="*/ 32880 w 58943"/>
                  <a:gd name="connsiteY29" fmla="*/ 30673 h 80390"/>
                  <a:gd name="connsiteX30" fmla="*/ 38164 w 58943"/>
                  <a:gd name="connsiteY30" fmla="*/ 32426 h 80390"/>
                  <a:gd name="connsiteX31" fmla="*/ 46706 w 58943"/>
                  <a:gd name="connsiteY31" fmla="*/ 36019 h 80390"/>
                  <a:gd name="connsiteX32" fmla="*/ 53284 w 58943"/>
                  <a:gd name="connsiteY32" fmla="*/ 40587 h 80390"/>
                  <a:gd name="connsiteX33" fmla="*/ 57484 w 58943"/>
                  <a:gd name="connsiteY33" fmla="*/ 46732 h 80390"/>
                  <a:gd name="connsiteX34" fmla="*/ 55981 w 58943"/>
                  <a:gd name="connsiteY34" fmla="*/ 66757 h 80390"/>
                  <a:gd name="connsiteX35" fmla="*/ 48109 w 58943"/>
                  <a:gd name="connsiteY35" fmla="*/ 74622 h 80390"/>
                  <a:gd name="connsiteX36" fmla="*/ 36794 w 58943"/>
                  <a:gd name="connsiteY36" fmla="*/ 79004 h 80390"/>
                  <a:gd name="connsiteX37" fmla="*/ 23494 w 58943"/>
                  <a:gd name="connsiteY37" fmla="*/ 80384 h 80390"/>
                  <a:gd name="connsiteX38" fmla="*/ 19 w 58943"/>
                  <a:gd name="connsiteY38" fmla="*/ 76583 h 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3" h="80390">
                    <a:moveTo>
                      <a:pt x="19" y="76583"/>
                    </a:moveTo>
                    <a:lnTo>
                      <a:pt x="19" y="57413"/>
                    </a:lnTo>
                    <a:cubicBezTo>
                      <a:pt x="3670" y="59644"/>
                      <a:pt x="7585" y="61404"/>
                      <a:pt x="11674" y="62649"/>
                    </a:cubicBezTo>
                    <a:cubicBezTo>
                      <a:pt x="15227" y="63748"/>
                      <a:pt x="18922" y="64327"/>
                      <a:pt x="22639" y="64369"/>
                    </a:cubicBezTo>
                    <a:cubicBezTo>
                      <a:pt x="26038" y="64519"/>
                      <a:pt x="29426" y="63933"/>
                      <a:pt x="32573" y="62649"/>
                    </a:cubicBezTo>
                    <a:cubicBezTo>
                      <a:pt x="34765" y="61840"/>
                      <a:pt x="36224" y="59748"/>
                      <a:pt x="36213" y="57413"/>
                    </a:cubicBezTo>
                    <a:cubicBezTo>
                      <a:pt x="36235" y="55981"/>
                      <a:pt x="35632" y="54611"/>
                      <a:pt x="34557" y="53666"/>
                    </a:cubicBezTo>
                    <a:cubicBezTo>
                      <a:pt x="33296" y="52564"/>
                      <a:pt x="31871" y="51676"/>
                      <a:pt x="30325" y="51037"/>
                    </a:cubicBezTo>
                    <a:cubicBezTo>
                      <a:pt x="28483" y="50251"/>
                      <a:pt x="26597" y="49578"/>
                      <a:pt x="24667" y="49022"/>
                    </a:cubicBezTo>
                    <a:cubicBezTo>
                      <a:pt x="22617" y="48419"/>
                      <a:pt x="20643" y="47751"/>
                      <a:pt x="18746" y="46995"/>
                    </a:cubicBezTo>
                    <a:cubicBezTo>
                      <a:pt x="15972" y="45973"/>
                      <a:pt x="13275" y="44735"/>
                      <a:pt x="10688" y="43293"/>
                    </a:cubicBezTo>
                    <a:cubicBezTo>
                      <a:pt x="8506" y="42081"/>
                      <a:pt x="6532" y="40528"/>
                      <a:pt x="4844" y="38692"/>
                    </a:cubicBezTo>
                    <a:cubicBezTo>
                      <a:pt x="3254" y="36924"/>
                      <a:pt x="2037" y="34862"/>
                      <a:pt x="1247" y="32623"/>
                    </a:cubicBezTo>
                    <a:cubicBezTo>
                      <a:pt x="370" y="29993"/>
                      <a:pt x="-47" y="27233"/>
                      <a:pt x="8" y="24462"/>
                    </a:cubicBezTo>
                    <a:cubicBezTo>
                      <a:pt x="-101" y="20578"/>
                      <a:pt x="874" y="16741"/>
                      <a:pt x="2815" y="13376"/>
                    </a:cubicBezTo>
                    <a:cubicBezTo>
                      <a:pt x="4679" y="10287"/>
                      <a:pt x="7256" y="7682"/>
                      <a:pt x="10315" y="5773"/>
                    </a:cubicBezTo>
                    <a:cubicBezTo>
                      <a:pt x="13615" y="3714"/>
                      <a:pt x="17244" y="2232"/>
                      <a:pt x="21038" y="1392"/>
                    </a:cubicBezTo>
                    <a:cubicBezTo>
                      <a:pt x="25161" y="451"/>
                      <a:pt x="29371" y="-16"/>
                      <a:pt x="33592" y="0"/>
                    </a:cubicBezTo>
                    <a:cubicBezTo>
                      <a:pt x="37057" y="5"/>
                      <a:pt x="40511" y="269"/>
                      <a:pt x="43932" y="789"/>
                    </a:cubicBezTo>
                    <a:cubicBezTo>
                      <a:pt x="47429" y="1313"/>
                      <a:pt x="50883" y="2074"/>
                      <a:pt x="54271" y="3068"/>
                    </a:cubicBezTo>
                    <a:lnTo>
                      <a:pt x="54271" y="21340"/>
                    </a:lnTo>
                    <a:cubicBezTo>
                      <a:pt x="51267" y="19588"/>
                      <a:pt x="48021" y="18268"/>
                      <a:pt x="44644" y="17418"/>
                    </a:cubicBezTo>
                    <a:cubicBezTo>
                      <a:pt x="41355" y="16559"/>
                      <a:pt x="37956" y="16117"/>
                      <a:pt x="34557" y="16104"/>
                    </a:cubicBezTo>
                    <a:cubicBezTo>
                      <a:pt x="33088" y="16098"/>
                      <a:pt x="31619" y="16238"/>
                      <a:pt x="30171" y="16520"/>
                    </a:cubicBezTo>
                    <a:cubicBezTo>
                      <a:pt x="28910" y="16750"/>
                      <a:pt x="27693" y="17152"/>
                      <a:pt x="26542" y="17714"/>
                    </a:cubicBezTo>
                    <a:cubicBezTo>
                      <a:pt x="25566" y="18177"/>
                      <a:pt x="24711" y="18868"/>
                      <a:pt x="24064" y="19729"/>
                    </a:cubicBezTo>
                    <a:cubicBezTo>
                      <a:pt x="23472" y="20548"/>
                      <a:pt x="23154" y="21535"/>
                      <a:pt x="23165" y="22545"/>
                    </a:cubicBezTo>
                    <a:cubicBezTo>
                      <a:pt x="23143" y="23870"/>
                      <a:pt x="23626" y="25156"/>
                      <a:pt x="24514" y="26138"/>
                    </a:cubicBezTo>
                    <a:cubicBezTo>
                      <a:pt x="25512" y="27215"/>
                      <a:pt x="26718" y="28092"/>
                      <a:pt x="28044" y="28723"/>
                    </a:cubicBezTo>
                    <a:cubicBezTo>
                      <a:pt x="29601" y="29491"/>
                      <a:pt x="31224" y="30143"/>
                      <a:pt x="32880" y="30673"/>
                    </a:cubicBezTo>
                    <a:cubicBezTo>
                      <a:pt x="34645" y="31243"/>
                      <a:pt x="36410" y="31826"/>
                      <a:pt x="38164" y="32426"/>
                    </a:cubicBezTo>
                    <a:cubicBezTo>
                      <a:pt x="41092" y="33432"/>
                      <a:pt x="43943" y="34633"/>
                      <a:pt x="46706" y="36019"/>
                    </a:cubicBezTo>
                    <a:cubicBezTo>
                      <a:pt x="49107" y="37217"/>
                      <a:pt x="51322" y="38755"/>
                      <a:pt x="53284" y="40587"/>
                    </a:cubicBezTo>
                    <a:cubicBezTo>
                      <a:pt x="55093" y="42321"/>
                      <a:pt x="56530" y="44414"/>
                      <a:pt x="57484" y="46732"/>
                    </a:cubicBezTo>
                    <a:cubicBezTo>
                      <a:pt x="59863" y="53316"/>
                      <a:pt x="59315" y="60601"/>
                      <a:pt x="55981" y="66757"/>
                    </a:cubicBezTo>
                    <a:cubicBezTo>
                      <a:pt x="54019" y="69969"/>
                      <a:pt x="51322" y="72665"/>
                      <a:pt x="48109" y="74622"/>
                    </a:cubicBezTo>
                    <a:cubicBezTo>
                      <a:pt x="44611" y="76718"/>
                      <a:pt x="40785" y="78200"/>
                      <a:pt x="36794" y="79004"/>
                    </a:cubicBezTo>
                    <a:cubicBezTo>
                      <a:pt x="32419" y="79934"/>
                      <a:pt x="27968" y="80398"/>
                      <a:pt x="23494" y="80384"/>
                    </a:cubicBezTo>
                    <a:cubicBezTo>
                      <a:pt x="15512" y="80487"/>
                      <a:pt x="7563" y="79201"/>
                      <a:pt x="19" y="7658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25" name="Freeform: Shape 124">
                <a:extLst>
                  <a:ext uri="{FF2B5EF4-FFF2-40B4-BE49-F238E27FC236}">
                    <a16:creationId xmlns:a16="http://schemas.microsoft.com/office/drawing/2014/main" id="{9307C3C7-9FA4-0F15-4C85-932DE20B62C8}"/>
                  </a:ext>
                </a:extLst>
              </p:cNvPr>
              <p:cNvSpPr/>
              <p:nvPr/>
            </p:nvSpPr>
            <p:spPr>
              <a:xfrm>
                <a:off x="1153053" y="3026030"/>
                <a:ext cx="50107" cy="78032"/>
              </a:xfrm>
              <a:custGeom>
                <a:avLst/>
                <a:gdLst>
                  <a:gd name="connsiteX0" fmla="*/ 50107 w 50107"/>
                  <a:gd name="connsiteY0" fmla="*/ 22690 h 78032"/>
                  <a:gd name="connsiteX1" fmla="*/ 40141 w 50107"/>
                  <a:gd name="connsiteY1" fmla="*/ 20368 h 78032"/>
                  <a:gd name="connsiteX2" fmla="*/ 28080 w 50107"/>
                  <a:gd name="connsiteY2" fmla="*/ 26021 h 78032"/>
                  <a:gd name="connsiteX3" fmla="*/ 23694 w 50107"/>
                  <a:gd name="connsiteY3" fmla="*/ 41412 h 78032"/>
                  <a:gd name="connsiteX4" fmla="*/ 23694 w 50107"/>
                  <a:gd name="connsiteY4" fmla="*/ 78032 h 78032"/>
                  <a:gd name="connsiteX5" fmla="*/ 0 w 50107"/>
                  <a:gd name="connsiteY5" fmla="*/ 78032 h 78032"/>
                  <a:gd name="connsiteX6" fmla="*/ 0 w 50107"/>
                  <a:gd name="connsiteY6" fmla="*/ 1351 h 78032"/>
                  <a:gd name="connsiteX7" fmla="*/ 23683 w 50107"/>
                  <a:gd name="connsiteY7" fmla="*/ 1351 h 78032"/>
                  <a:gd name="connsiteX8" fmla="*/ 23683 w 50107"/>
                  <a:gd name="connsiteY8" fmla="*/ 15592 h 78032"/>
                  <a:gd name="connsiteX9" fmla="*/ 23990 w 50107"/>
                  <a:gd name="connsiteY9" fmla="*/ 15592 h 78032"/>
                  <a:gd name="connsiteX10" fmla="*/ 44219 w 50107"/>
                  <a:gd name="connsiteY10" fmla="*/ 15 h 78032"/>
                  <a:gd name="connsiteX11" fmla="*/ 50063 w 50107"/>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07" h="78032">
                    <a:moveTo>
                      <a:pt x="50107" y="22690"/>
                    </a:moveTo>
                    <a:cubicBezTo>
                      <a:pt x="47034" y="21089"/>
                      <a:pt x="43605" y="20290"/>
                      <a:pt x="40141" y="20368"/>
                    </a:cubicBezTo>
                    <a:cubicBezTo>
                      <a:pt x="35436" y="20161"/>
                      <a:pt x="30928" y="22273"/>
                      <a:pt x="28080" y="26021"/>
                    </a:cubicBezTo>
                    <a:cubicBezTo>
                      <a:pt x="24946" y="30521"/>
                      <a:pt x="23402" y="35937"/>
                      <a:pt x="23694" y="41412"/>
                    </a:cubicBezTo>
                    <a:lnTo>
                      <a:pt x="23694" y="78032"/>
                    </a:lnTo>
                    <a:lnTo>
                      <a:pt x="0" y="78032"/>
                    </a:lnTo>
                    <a:lnTo>
                      <a:pt x="0" y="1351"/>
                    </a:lnTo>
                    <a:lnTo>
                      <a:pt x="23683" y="1351"/>
                    </a:lnTo>
                    <a:lnTo>
                      <a:pt x="23683" y="15592"/>
                    </a:lnTo>
                    <a:lnTo>
                      <a:pt x="23990" y="15592"/>
                    </a:lnTo>
                    <a:cubicBezTo>
                      <a:pt x="26271" y="6320"/>
                      <a:pt x="34665" y="-143"/>
                      <a:pt x="44219" y="15"/>
                    </a:cubicBezTo>
                    <a:cubicBezTo>
                      <a:pt x="46207" y="-73"/>
                      <a:pt x="48193" y="233"/>
                      <a:pt x="50063" y="91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26" name="Freeform: Shape 125">
                <a:extLst>
                  <a:ext uri="{FF2B5EF4-FFF2-40B4-BE49-F238E27FC236}">
                    <a16:creationId xmlns:a16="http://schemas.microsoft.com/office/drawing/2014/main" id="{95C61563-9130-933A-E367-B0E13865BAEA}"/>
                  </a:ext>
                </a:extLst>
              </p:cNvPr>
              <p:cNvSpPr/>
              <p:nvPr/>
            </p:nvSpPr>
            <p:spPr>
              <a:xfrm>
                <a:off x="1210300" y="3025446"/>
                <a:ext cx="73757" cy="80671"/>
              </a:xfrm>
              <a:custGeom>
                <a:avLst/>
                <a:gdLst>
                  <a:gd name="connsiteX0" fmla="*/ 73700 w 73757"/>
                  <a:gd name="connsiteY0" fmla="*/ 47013 h 80671"/>
                  <a:gd name="connsiteX1" fmla="*/ 23637 w 73757"/>
                  <a:gd name="connsiteY1" fmla="*/ 47013 h 80671"/>
                  <a:gd name="connsiteX2" fmla="*/ 44688 w 73757"/>
                  <a:gd name="connsiteY2" fmla="*/ 63719 h 80671"/>
                  <a:gd name="connsiteX3" fmla="*/ 66957 w 73757"/>
                  <a:gd name="connsiteY3" fmla="*/ 57727 h 80671"/>
                  <a:gd name="connsiteX4" fmla="*/ 66957 w 73757"/>
                  <a:gd name="connsiteY4" fmla="*/ 74794 h 80671"/>
                  <a:gd name="connsiteX5" fmla="*/ 39294 w 73757"/>
                  <a:gd name="connsiteY5" fmla="*/ 80490 h 80671"/>
                  <a:gd name="connsiteX6" fmla="*/ 178 w 73757"/>
                  <a:gd name="connsiteY6" fmla="*/ 48548 h 80671"/>
                  <a:gd name="connsiteX7" fmla="*/ 173 w 73757"/>
                  <a:gd name="connsiteY7" fmla="*/ 41470 h 80671"/>
                  <a:gd name="connsiteX8" fmla="*/ 11269 w 73757"/>
                  <a:gd name="connsiteY8" fmla="*/ 11225 h 80671"/>
                  <a:gd name="connsiteX9" fmla="*/ 38548 w 73757"/>
                  <a:gd name="connsiteY9" fmla="*/ 62 h 80671"/>
                  <a:gd name="connsiteX10" fmla="*/ 64523 w 73757"/>
                  <a:gd name="connsiteY10" fmla="*/ 10020 h 80671"/>
                  <a:gd name="connsiteX11" fmla="*/ 73700 w 73757"/>
                  <a:gd name="connsiteY11" fmla="*/ 37056 h 80671"/>
                  <a:gd name="connsiteX12" fmla="*/ 51771 w 73757"/>
                  <a:gd name="connsiteY12" fmla="*/ 32488 h 80671"/>
                  <a:gd name="connsiteX13" fmla="*/ 38428 w 73757"/>
                  <a:gd name="connsiteY13" fmla="*/ 16056 h 80671"/>
                  <a:gd name="connsiteX14" fmla="*/ 28560 w 73757"/>
                  <a:gd name="connsiteY14" fmla="*/ 20777 h 80671"/>
                  <a:gd name="connsiteX15" fmla="*/ 23505 w 73757"/>
                  <a:gd name="connsiteY15" fmla="*/ 32532 h 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7" h="80671">
                    <a:moveTo>
                      <a:pt x="73700" y="47013"/>
                    </a:moveTo>
                    <a:lnTo>
                      <a:pt x="23637" y="47013"/>
                    </a:lnTo>
                    <a:cubicBezTo>
                      <a:pt x="24426" y="58143"/>
                      <a:pt x="31443" y="63711"/>
                      <a:pt x="44688" y="63719"/>
                    </a:cubicBezTo>
                    <a:cubicBezTo>
                      <a:pt x="52531" y="63879"/>
                      <a:pt x="60255" y="61800"/>
                      <a:pt x="66957" y="57727"/>
                    </a:cubicBezTo>
                    <a:lnTo>
                      <a:pt x="66957" y="74794"/>
                    </a:lnTo>
                    <a:cubicBezTo>
                      <a:pt x="58340" y="78924"/>
                      <a:pt x="48842" y="80874"/>
                      <a:pt x="39294" y="80490"/>
                    </a:cubicBezTo>
                    <a:cubicBezTo>
                      <a:pt x="19664" y="82462"/>
                      <a:pt x="2152" y="68160"/>
                      <a:pt x="178" y="48548"/>
                    </a:cubicBezTo>
                    <a:cubicBezTo>
                      <a:pt x="-57" y="46195"/>
                      <a:pt x="-60" y="43823"/>
                      <a:pt x="173" y="41470"/>
                    </a:cubicBezTo>
                    <a:cubicBezTo>
                      <a:pt x="-414" y="30298"/>
                      <a:pt x="3595" y="19372"/>
                      <a:pt x="11269" y="11225"/>
                    </a:cubicBezTo>
                    <a:cubicBezTo>
                      <a:pt x="18415" y="3880"/>
                      <a:pt x="28298" y="-164"/>
                      <a:pt x="38548" y="62"/>
                    </a:cubicBezTo>
                    <a:cubicBezTo>
                      <a:pt x="48241" y="-529"/>
                      <a:pt x="57714" y="3102"/>
                      <a:pt x="64523" y="10020"/>
                    </a:cubicBezTo>
                    <a:cubicBezTo>
                      <a:pt x="70951" y="17515"/>
                      <a:pt x="74238" y="27199"/>
                      <a:pt x="73700" y="37056"/>
                    </a:cubicBezTo>
                    <a:close/>
                    <a:moveTo>
                      <a:pt x="51771" y="32488"/>
                    </a:moveTo>
                    <a:cubicBezTo>
                      <a:pt x="51771" y="21533"/>
                      <a:pt x="47323" y="16056"/>
                      <a:pt x="38428" y="16056"/>
                    </a:cubicBezTo>
                    <a:cubicBezTo>
                      <a:pt x="34596" y="16068"/>
                      <a:pt x="30972" y="17802"/>
                      <a:pt x="28560" y="20777"/>
                    </a:cubicBezTo>
                    <a:cubicBezTo>
                      <a:pt x="25717" y="24090"/>
                      <a:pt x="23952" y="28190"/>
                      <a:pt x="23505" y="325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27" name="Freeform: Shape 126">
                <a:extLst>
                  <a:ext uri="{FF2B5EF4-FFF2-40B4-BE49-F238E27FC236}">
                    <a16:creationId xmlns:a16="http://schemas.microsoft.com/office/drawing/2014/main" id="{8181E91F-78F9-4648-AE94-D18C2D593F36}"/>
                  </a:ext>
                </a:extLst>
              </p:cNvPr>
              <p:cNvSpPr/>
              <p:nvPr/>
            </p:nvSpPr>
            <p:spPr>
              <a:xfrm>
                <a:off x="1291730" y="3004059"/>
                <a:ext cx="53286" cy="101933"/>
              </a:xfrm>
              <a:custGeom>
                <a:avLst/>
                <a:gdLst>
                  <a:gd name="connsiteX0" fmla="*/ 53287 w 53286"/>
                  <a:gd name="connsiteY0" fmla="*/ 99105 h 101933"/>
                  <a:gd name="connsiteX1" fmla="*/ 37476 w 53286"/>
                  <a:gd name="connsiteY1" fmla="*/ 101877 h 101933"/>
                  <a:gd name="connsiteX2" fmla="*/ 12445 w 53286"/>
                  <a:gd name="connsiteY2" fmla="*/ 75893 h 101933"/>
                  <a:gd name="connsiteX3" fmla="*/ 12445 w 53286"/>
                  <a:gd name="connsiteY3" fmla="*/ 40773 h 101933"/>
                  <a:gd name="connsiteX4" fmla="*/ 0 w 53286"/>
                  <a:gd name="connsiteY4" fmla="*/ 40773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40 h 101933"/>
                  <a:gd name="connsiteX12" fmla="*/ 36051 w 53286"/>
                  <a:gd name="connsiteY12" fmla="*/ 40740 h 101933"/>
                  <a:gd name="connsiteX13" fmla="*/ 36051 w 53286"/>
                  <a:gd name="connsiteY13" fmla="*/ 71741 h 101933"/>
                  <a:gd name="connsiteX14" fmla="*/ 45568 w 53286"/>
                  <a:gd name="connsiteY14" fmla="*/ 83725 h 101933"/>
                  <a:gd name="connsiteX15" fmla="*/ 53243 w 53286"/>
                  <a:gd name="connsiteY15" fmla="*/ 81534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301" y="101241"/>
                      <a:pt x="42890" y="102183"/>
                      <a:pt x="37476" y="101877"/>
                    </a:cubicBezTo>
                    <a:cubicBezTo>
                      <a:pt x="20788" y="101877"/>
                      <a:pt x="12445" y="93212"/>
                      <a:pt x="12445" y="75893"/>
                    </a:cubicBezTo>
                    <a:lnTo>
                      <a:pt x="12445"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30"/>
                      <a:pt x="39223" y="83725"/>
                      <a:pt x="45568" y="83725"/>
                    </a:cubicBezTo>
                    <a:cubicBezTo>
                      <a:pt x="48271" y="83657"/>
                      <a:pt x="50912" y="82903"/>
                      <a:pt x="53243" y="81534"/>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28" name="Freeform: Shape 127">
                <a:extLst>
                  <a:ext uri="{FF2B5EF4-FFF2-40B4-BE49-F238E27FC236}">
                    <a16:creationId xmlns:a16="http://schemas.microsoft.com/office/drawing/2014/main" id="{B1F53E62-412B-120D-434E-F09087413818}"/>
                  </a:ext>
                </a:extLst>
              </p:cNvPr>
              <p:cNvSpPr/>
              <p:nvPr/>
            </p:nvSpPr>
            <p:spPr>
              <a:xfrm>
                <a:off x="1354213" y="3025508"/>
                <a:ext cx="69659" cy="80517"/>
              </a:xfrm>
              <a:custGeom>
                <a:avLst/>
                <a:gdLst>
                  <a:gd name="connsiteX0" fmla="*/ 69550 w 69659"/>
                  <a:gd name="connsiteY0" fmla="*/ 78555 h 80517"/>
                  <a:gd name="connsiteX1" fmla="*/ 47139 w 69659"/>
                  <a:gd name="connsiteY1" fmla="*/ 78555 h 80517"/>
                  <a:gd name="connsiteX2" fmla="*/ 47139 w 69659"/>
                  <a:gd name="connsiteY2" fmla="*/ 67600 h 80517"/>
                  <a:gd name="connsiteX3" fmla="*/ 46832 w 69659"/>
                  <a:gd name="connsiteY3" fmla="*/ 67600 h 80517"/>
                  <a:gd name="connsiteX4" fmla="*/ 23971 w 69659"/>
                  <a:gd name="connsiteY4" fmla="*/ 80483 h 80517"/>
                  <a:gd name="connsiteX5" fmla="*/ 6428 w 69659"/>
                  <a:gd name="connsiteY5" fmla="*/ 74151 h 80517"/>
                  <a:gd name="connsiteX6" fmla="*/ 25 w 69659"/>
                  <a:gd name="connsiteY6" fmla="*/ 57270 h 80517"/>
                  <a:gd name="connsiteX7" fmla="*/ 26482 w 69659"/>
                  <a:gd name="connsiteY7" fmla="*/ 31505 h 80517"/>
                  <a:gd name="connsiteX8" fmla="*/ 47314 w 69659"/>
                  <a:gd name="connsiteY8" fmla="*/ 28734 h 80517"/>
                  <a:gd name="connsiteX9" fmla="*/ 33675 w 69659"/>
                  <a:gd name="connsiteY9" fmla="*/ 16158 h 80517"/>
                  <a:gd name="connsiteX10" fmla="*/ 7590 w 69659"/>
                  <a:gd name="connsiteY10" fmla="*/ 24319 h 80517"/>
                  <a:gd name="connsiteX11" fmla="*/ 7590 w 69659"/>
                  <a:gd name="connsiteY11" fmla="*/ 6441 h 80517"/>
                  <a:gd name="connsiteX12" fmla="*/ 21120 w 69659"/>
                  <a:gd name="connsiteY12" fmla="*/ 1950 h 80517"/>
                  <a:gd name="connsiteX13" fmla="*/ 36767 w 69659"/>
                  <a:gd name="connsiteY13" fmla="*/ 0 h 80517"/>
                  <a:gd name="connsiteX14" fmla="*/ 69660 w 69659"/>
                  <a:gd name="connsiteY14" fmla="*/ 32721 h 80517"/>
                  <a:gd name="connsiteX15" fmla="*/ 47281 w 69659"/>
                  <a:gd name="connsiteY15" fmla="*/ 47400 h 80517"/>
                  <a:gd name="connsiteX16" fmla="*/ 47281 w 69659"/>
                  <a:gd name="connsiteY16" fmla="*/ 42251 h 80517"/>
                  <a:gd name="connsiteX17" fmla="*/ 33346 w 69659"/>
                  <a:gd name="connsiteY17" fmla="*/ 44059 h 80517"/>
                  <a:gd name="connsiteX18" fmla="*/ 21800 w 69659"/>
                  <a:gd name="connsiteY18" fmla="*/ 54466 h 80517"/>
                  <a:gd name="connsiteX19" fmla="*/ 24607 w 69659"/>
                  <a:gd name="connsiteY19" fmla="*/ 61093 h 80517"/>
                  <a:gd name="connsiteX20" fmla="*/ 32216 w 69659"/>
                  <a:gd name="connsiteY20" fmla="*/ 63678 h 80517"/>
                  <a:gd name="connsiteX21" fmla="*/ 43082 w 69659"/>
                  <a:gd name="connsiteY21" fmla="*/ 59067 h 80517"/>
                  <a:gd name="connsiteX22" fmla="*/ 47281 w 69659"/>
                  <a:gd name="connsiteY22" fmla="*/ 47400 h 8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59" h="80517">
                    <a:moveTo>
                      <a:pt x="69550" y="78555"/>
                    </a:moveTo>
                    <a:lnTo>
                      <a:pt x="47139" y="78555"/>
                    </a:lnTo>
                    <a:lnTo>
                      <a:pt x="47139" y="67600"/>
                    </a:lnTo>
                    <a:lnTo>
                      <a:pt x="46832" y="67600"/>
                    </a:lnTo>
                    <a:cubicBezTo>
                      <a:pt x="42262" y="75871"/>
                      <a:pt x="33416" y="80855"/>
                      <a:pt x="23971" y="80483"/>
                    </a:cubicBezTo>
                    <a:cubicBezTo>
                      <a:pt x="17507" y="80833"/>
                      <a:pt x="11178" y="78544"/>
                      <a:pt x="6428" y="74151"/>
                    </a:cubicBezTo>
                    <a:cubicBezTo>
                      <a:pt x="2050" y="69649"/>
                      <a:pt x="-269" y="63539"/>
                      <a:pt x="25" y="57270"/>
                    </a:cubicBezTo>
                    <a:cubicBezTo>
                      <a:pt x="25" y="42394"/>
                      <a:pt x="8844" y="33805"/>
                      <a:pt x="26482" y="31505"/>
                    </a:cubicBezTo>
                    <a:lnTo>
                      <a:pt x="47314" y="28734"/>
                    </a:lnTo>
                    <a:cubicBezTo>
                      <a:pt x="47314" y="20350"/>
                      <a:pt x="42767" y="16158"/>
                      <a:pt x="33675" y="16158"/>
                    </a:cubicBezTo>
                    <a:cubicBezTo>
                      <a:pt x="24358" y="16208"/>
                      <a:pt x="15272" y="19052"/>
                      <a:pt x="7590" y="24319"/>
                    </a:cubicBezTo>
                    <a:lnTo>
                      <a:pt x="7590" y="6441"/>
                    </a:lnTo>
                    <a:cubicBezTo>
                      <a:pt x="11900" y="4398"/>
                      <a:pt x="16444" y="2890"/>
                      <a:pt x="21120" y="1950"/>
                    </a:cubicBezTo>
                    <a:cubicBezTo>
                      <a:pt x="26247" y="720"/>
                      <a:pt x="31495" y="66"/>
                      <a:pt x="36767" y="0"/>
                    </a:cubicBezTo>
                    <a:cubicBezTo>
                      <a:pt x="58695" y="0"/>
                      <a:pt x="69660" y="10907"/>
                      <a:pt x="69660" y="32721"/>
                    </a:cubicBezTo>
                    <a:close/>
                    <a:moveTo>
                      <a:pt x="47281" y="47400"/>
                    </a:moveTo>
                    <a:lnTo>
                      <a:pt x="47281" y="42251"/>
                    </a:lnTo>
                    <a:lnTo>
                      <a:pt x="33346" y="44059"/>
                    </a:lnTo>
                    <a:cubicBezTo>
                      <a:pt x="25649" y="45059"/>
                      <a:pt x="21800" y="48528"/>
                      <a:pt x="21800" y="54466"/>
                    </a:cubicBezTo>
                    <a:cubicBezTo>
                      <a:pt x="21727" y="56978"/>
                      <a:pt x="22752" y="59396"/>
                      <a:pt x="24607" y="61093"/>
                    </a:cubicBezTo>
                    <a:cubicBezTo>
                      <a:pt x="26718" y="62898"/>
                      <a:pt x="29442" y="63823"/>
                      <a:pt x="32216" y="63678"/>
                    </a:cubicBezTo>
                    <a:cubicBezTo>
                      <a:pt x="36341" y="63813"/>
                      <a:pt x="40316" y="62126"/>
                      <a:pt x="43082" y="59067"/>
                    </a:cubicBezTo>
                    <a:cubicBezTo>
                      <a:pt x="45938" y="55866"/>
                      <a:pt x="47443" y="51685"/>
                      <a:pt x="47281" y="47400"/>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29" name="Freeform: Shape 128">
                <a:extLst>
                  <a:ext uri="{FF2B5EF4-FFF2-40B4-BE49-F238E27FC236}">
                    <a16:creationId xmlns:a16="http://schemas.microsoft.com/office/drawing/2014/main" id="{3940C415-FF6F-F32E-5FD1-76133DC705E7}"/>
                  </a:ext>
                </a:extLst>
              </p:cNvPr>
              <p:cNvSpPr/>
              <p:nvPr/>
            </p:nvSpPr>
            <p:spPr>
              <a:xfrm>
                <a:off x="1440490" y="2990881"/>
                <a:ext cx="27289" cy="113181"/>
              </a:xfrm>
              <a:custGeom>
                <a:avLst/>
                <a:gdLst>
                  <a:gd name="connsiteX0" fmla="*/ 13644 w 27289"/>
                  <a:gd name="connsiteY0" fmla="*/ 24362 h 113181"/>
                  <a:gd name="connsiteX1" fmla="*/ 3831 w 27289"/>
                  <a:gd name="connsiteY1" fmla="*/ 20813 h 113181"/>
                  <a:gd name="connsiteX2" fmla="*/ 5 w 27289"/>
                  <a:gd name="connsiteY2" fmla="*/ 12050 h 113181"/>
                  <a:gd name="connsiteX3" fmla="*/ 3831 w 27289"/>
                  <a:gd name="connsiteY3" fmla="*/ 3363 h 113181"/>
                  <a:gd name="connsiteX4" fmla="*/ 23501 w 27289"/>
                  <a:gd name="connsiteY4" fmla="*/ 3363 h 113181"/>
                  <a:gd name="connsiteX5" fmla="*/ 27284 w 27289"/>
                  <a:gd name="connsiteY5" fmla="*/ 12050 h 113181"/>
                  <a:gd name="connsiteX6" fmla="*/ 23501 w 27289"/>
                  <a:gd name="connsiteY6" fmla="*/ 20890 h 113181"/>
                  <a:gd name="connsiteX7" fmla="*/ 13644 w 27289"/>
                  <a:gd name="connsiteY7" fmla="*/ 24362 h 113181"/>
                  <a:gd name="connsiteX8" fmla="*/ 25332 w 27289"/>
                  <a:gd name="connsiteY8" fmla="*/ 113181 h 113181"/>
                  <a:gd name="connsiteX9" fmla="*/ 1649 w 27289"/>
                  <a:gd name="connsiteY9" fmla="*/ 113181 h 113181"/>
                  <a:gd name="connsiteX10" fmla="*/ 1649 w 27289"/>
                  <a:gd name="connsiteY10" fmla="*/ 36500 h 113181"/>
                  <a:gd name="connsiteX11" fmla="*/ 25332 w 27289"/>
                  <a:gd name="connsiteY11" fmla="*/ 36500 h 11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81">
                    <a:moveTo>
                      <a:pt x="13644" y="24362"/>
                    </a:moveTo>
                    <a:cubicBezTo>
                      <a:pt x="10035" y="24506"/>
                      <a:pt x="6513" y="23232"/>
                      <a:pt x="3831" y="20813"/>
                    </a:cubicBezTo>
                    <a:cubicBezTo>
                      <a:pt x="1338" y="18588"/>
                      <a:pt x="-59" y="15389"/>
                      <a:pt x="5" y="12050"/>
                    </a:cubicBezTo>
                    <a:cubicBezTo>
                      <a:pt x="-91" y="8727"/>
                      <a:pt x="1314" y="5537"/>
                      <a:pt x="3831" y="3363"/>
                    </a:cubicBezTo>
                    <a:cubicBezTo>
                      <a:pt x="9620" y="-1121"/>
                      <a:pt x="17712" y="-1121"/>
                      <a:pt x="23501" y="3363"/>
                    </a:cubicBezTo>
                    <a:cubicBezTo>
                      <a:pt x="25995" y="5551"/>
                      <a:pt x="27380" y="8736"/>
                      <a:pt x="27284" y="12050"/>
                    </a:cubicBezTo>
                    <a:cubicBezTo>
                      <a:pt x="27389" y="15409"/>
                      <a:pt x="26004" y="18644"/>
                      <a:pt x="23501" y="20890"/>
                    </a:cubicBezTo>
                    <a:cubicBezTo>
                      <a:pt x="20785" y="23271"/>
                      <a:pt x="17255" y="24515"/>
                      <a:pt x="13644" y="24362"/>
                    </a:cubicBezTo>
                    <a:close/>
                    <a:moveTo>
                      <a:pt x="25332" y="113181"/>
                    </a:moveTo>
                    <a:lnTo>
                      <a:pt x="1649" y="113181"/>
                    </a:lnTo>
                    <a:lnTo>
                      <a:pt x="1649" y="36500"/>
                    </a:lnTo>
                    <a:lnTo>
                      <a:pt x="25332" y="3650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30" name="Freeform: Shape 129">
                <a:extLst>
                  <a:ext uri="{FF2B5EF4-FFF2-40B4-BE49-F238E27FC236}">
                    <a16:creationId xmlns:a16="http://schemas.microsoft.com/office/drawing/2014/main" id="{43E74CC6-C272-35A0-ABB3-D22A23D1DAF9}"/>
                  </a:ext>
                </a:extLst>
              </p:cNvPr>
              <p:cNvSpPr/>
              <p:nvPr/>
            </p:nvSpPr>
            <p:spPr>
              <a:xfrm>
                <a:off x="1485416" y="3025493"/>
                <a:ext cx="74119" cy="78569"/>
              </a:xfrm>
              <a:custGeom>
                <a:avLst/>
                <a:gdLst>
                  <a:gd name="connsiteX0" fmla="*/ 74119 w 74119"/>
                  <a:gd name="connsiteY0" fmla="*/ 78569 h 78569"/>
                  <a:gd name="connsiteX1" fmla="*/ 50513 w 74119"/>
                  <a:gd name="connsiteY1" fmla="*/ 78569 h 78569"/>
                  <a:gd name="connsiteX2" fmla="*/ 50513 w 74119"/>
                  <a:gd name="connsiteY2" fmla="*/ 35956 h 78569"/>
                  <a:gd name="connsiteX3" fmla="*/ 37772 w 74119"/>
                  <a:gd name="connsiteY3" fmla="*/ 18133 h 78569"/>
                  <a:gd name="connsiteX4" fmla="*/ 27652 w 74119"/>
                  <a:gd name="connsiteY4" fmla="*/ 22855 h 78569"/>
                  <a:gd name="connsiteX5" fmla="*/ 23683 w 74119"/>
                  <a:gd name="connsiteY5" fmla="*/ 34839 h 78569"/>
                  <a:gd name="connsiteX6" fmla="*/ 23683 w 74119"/>
                  <a:gd name="connsiteY6" fmla="*/ 78569 h 78569"/>
                  <a:gd name="connsiteX7" fmla="*/ 0 w 74119"/>
                  <a:gd name="connsiteY7" fmla="*/ 78569 h 78569"/>
                  <a:gd name="connsiteX8" fmla="*/ 0 w 74119"/>
                  <a:gd name="connsiteY8" fmla="*/ 1888 h 78569"/>
                  <a:gd name="connsiteX9" fmla="*/ 23683 w 74119"/>
                  <a:gd name="connsiteY9" fmla="*/ 1888 h 78569"/>
                  <a:gd name="connsiteX10" fmla="*/ 23683 w 74119"/>
                  <a:gd name="connsiteY10" fmla="*/ 14015 h 78569"/>
                  <a:gd name="connsiteX11" fmla="*/ 23979 w 74119"/>
                  <a:gd name="connsiteY11" fmla="*/ 14015 h 78569"/>
                  <a:gd name="connsiteX12" fmla="*/ 48638 w 74119"/>
                  <a:gd name="connsiteY12" fmla="*/ 15 h 78569"/>
                  <a:gd name="connsiteX13" fmla="*/ 74119 w 74119"/>
                  <a:gd name="connsiteY13" fmla="*/ 31618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69">
                    <a:moveTo>
                      <a:pt x="74119" y="78569"/>
                    </a:moveTo>
                    <a:lnTo>
                      <a:pt x="50513" y="78569"/>
                    </a:lnTo>
                    <a:lnTo>
                      <a:pt x="50513" y="35956"/>
                    </a:lnTo>
                    <a:cubicBezTo>
                      <a:pt x="50513" y="24082"/>
                      <a:pt x="46266" y="18141"/>
                      <a:pt x="37772" y="18133"/>
                    </a:cubicBezTo>
                    <a:cubicBezTo>
                      <a:pt x="33848" y="18054"/>
                      <a:pt x="30110" y="19799"/>
                      <a:pt x="27652" y="22855"/>
                    </a:cubicBezTo>
                    <a:cubicBezTo>
                      <a:pt x="24921" y="26238"/>
                      <a:pt x="23511" y="30496"/>
                      <a:pt x="23683" y="34839"/>
                    </a:cubicBezTo>
                    <a:lnTo>
                      <a:pt x="23683" y="78569"/>
                    </a:lnTo>
                    <a:lnTo>
                      <a:pt x="0" y="78569"/>
                    </a:lnTo>
                    <a:lnTo>
                      <a:pt x="0" y="1888"/>
                    </a:lnTo>
                    <a:lnTo>
                      <a:pt x="23683" y="1888"/>
                    </a:lnTo>
                    <a:lnTo>
                      <a:pt x="23683" y="14015"/>
                    </a:lnTo>
                    <a:lnTo>
                      <a:pt x="23979" y="14015"/>
                    </a:lnTo>
                    <a:cubicBezTo>
                      <a:pt x="28912" y="5088"/>
                      <a:pt x="38438" y="-320"/>
                      <a:pt x="48638" y="15"/>
                    </a:cubicBezTo>
                    <a:cubicBezTo>
                      <a:pt x="65625" y="15"/>
                      <a:pt x="74119" y="10550"/>
                      <a:pt x="74119" y="31618"/>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31" name="Freeform: Shape 130">
                <a:extLst>
                  <a:ext uri="{FF2B5EF4-FFF2-40B4-BE49-F238E27FC236}">
                    <a16:creationId xmlns:a16="http://schemas.microsoft.com/office/drawing/2014/main" id="{B094ACA9-F363-D1B0-CB3D-70B47E18EEF5}"/>
                  </a:ext>
                </a:extLst>
              </p:cNvPr>
              <p:cNvSpPr/>
              <p:nvPr/>
            </p:nvSpPr>
            <p:spPr>
              <a:xfrm>
                <a:off x="1573791" y="3025445"/>
                <a:ext cx="73808" cy="80672"/>
              </a:xfrm>
              <a:custGeom>
                <a:avLst/>
                <a:gdLst>
                  <a:gd name="connsiteX0" fmla="*/ 73755 w 73808"/>
                  <a:gd name="connsiteY0" fmla="*/ 47014 h 80672"/>
                  <a:gd name="connsiteX1" fmla="*/ 23626 w 73808"/>
                  <a:gd name="connsiteY1" fmla="*/ 47014 h 80672"/>
                  <a:gd name="connsiteX2" fmla="*/ 44689 w 73808"/>
                  <a:gd name="connsiteY2" fmla="*/ 63719 h 80672"/>
                  <a:gd name="connsiteX3" fmla="*/ 66957 w 73808"/>
                  <a:gd name="connsiteY3" fmla="*/ 57727 h 80672"/>
                  <a:gd name="connsiteX4" fmla="*/ 66957 w 73808"/>
                  <a:gd name="connsiteY4" fmla="*/ 74794 h 80672"/>
                  <a:gd name="connsiteX5" fmla="*/ 39294 w 73808"/>
                  <a:gd name="connsiteY5" fmla="*/ 80491 h 80672"/>
                  <a:gd name="connsiteX6" fmla="*/ 179 w 73808"/>
                  <a:gd name="connsiteY6" fmla="*/ 48548 h 80672"/>
                  <a:gd name="connsiteX7" fmla="*/ 173 w 73808"/>
                  <a:gd name="connsiteY7" fmla="*/ 41471 h 80672"/>
                  <a:gd name="connsiteX8" fmla="*/ 11258 w 73808"/>
                  <a:gd name="connsiteY8" fmla="*/ 11226 h 80672"/>
                  <a:gd name="connsiteX9" fmla="*/ 38549 w 73808"/>
                  <a:gd name="connsiteY9" fmla="*/ 63 h 80672"/>
                  <a:gd name="connsiteX10" fmla="*/ 64512 w 73808"/>
                  <a:gd name="connsiteY10" fmla="*/ 10021 h 80672"/>
                  <a:gd name="connsiteX11" fmla="*/ 73755 w 73808"/>
                  <a:gd name="connsiteY11" fmla="*/ 37056 h 80672"/>
                  <a:gd name="connsiteX12" fmla="*/ 51827 w 73808"/>
                  <a:gd name="connsiteY12" fmla="*/ 32488 h 80672"/>
                  <a:gd name="connsiteX13" fmla="*/ 38483 w 73808"/>
                  <a:gd name="connsiteY13" fmla="*/ 16056 h 80672"/>
                  <a:gd name="connsiteX14" fmla="*/ 28615 w 73808"/>
                  <a:gd name="connsiteY14" fmla="*/ 20778 h 80672"/>
                  <a:gd name="connsiteX15" fmla="*/ 23560 w 73808"/>
                  <a:gd name="connsiteY15" fmla="*/ 32532 h 8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808" h="80672">
                    <a:moveTo>
                      <a:pt x="73755" y="47014"/>
                    </a:moveTo>
                    <a:lnTo>
                      <a:pt x="23626" y="47014"/>
                    </a:lnTo>
                    <a:cubicBezTo>
                      <a:pt x="24423" y="58144"/>
                      <a:pt x="31444" y="63712"/>
                      <a:pt x="44689" y="63719"/>
                    </a:cubicBezTo>
                    <a:cubicBezTo>
                      <a:pt x="52530" y="63879"/>
                      <a:pt x="60256" y="61800"/>
                      <a:pt x="66957" y="57727"/>
                    </a:cubicBezTo>
                    <a:lnTo>
                      <a:pt x="66957" y="74794"/>
                    </a:lnTo>
                    <a:cubicBezTo>
                      <a:pt x="58340" y="78924"/>
                      <a:pt x="48842" y="80874"/>
                      <a:pt x="39294" y="80491"/>
                    </a:cubicBezTo>
                    <a:cubicBezTo>
                      <a:pt x="19665" y="82462"/>
                      <a:pt x="2152" y="68160"/>
                      <a:pt x="179" y="48548"/>
                    </a:cubicBezTo>
                    <a:cubicBezTo>
                      <a:pt x="-58" y="46195"/>
                      <a:pt x="-59" y="43824"/>
                      <a:pt x="173" y="41471"/>
                    </a:cubicBezTo>
                    <a:cubicBezTo>
                      <a:pt x="-412" y="30301"/>
                      <a:pt x="3592" y="19377"/>
                      <a:pt x="11258" y="11226"/>
                    </a:cubicBezTo>
                    <a:cubicBezTo>
                      <a:pt x="18409" y="3881"/>
                      <a:pt x="28295" y="-163"/>
                      <a:pt x="38549" y="63"/>
                    </a:cubicBezTo>
                    <a:cubicBezTo>
                      <a:pt x="48238" y="-531"/>
                      <a:pt x="57709" y="3102"/>
                      <a:pt x="64512" y="10021"/>
                    </a:cubicBezTo>
                    <a:cubicBezTo>
                      <a:pt x="70964" y="17506"/>
                      <a:pt x="74275" y="27191"/>
                      <a:pt x="73755" y="37056"/>
                    </a:cubicBezTo>
                    <a:close/>
                    <a:moveTo>
                      <a:pt x="51827" y="32488"/>
                    </a:moveTo>
                    <a:cubicBezTo>
                      <a:pt x="51827" y="21534"/>
                      <a:pt x="47378" y="16056"/>
                      <a:pt x="38483" y="16056"/>
                    </a:cubicBezTo>
                    <a:cubicBezTo>
                      <a:pt x="34651" y="16069"/>
                      <a:pt x="31027" y="17803"/>
                      <a:pt x="28615" y="20778"/>
                    </a:cubicBezTo>
                    <a:cubicBezTo>
                      <a:pt x="25767" y="24087"/>
                      <a:pt x="24003" y="28190"/>
                      <a:pt x="23560" y="325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32" name="Freeform: Shape 131">
                <a:extLst>
                  <a:ext uri="{FF2B5EF4-FFF2-40B4-BE49-F238E27FC236}">
                    <a16:creationId xmlns:a16="http://schemas.microsoft.com/office/drawing/2014/main" id="{690729BC-F3F3-BCC1-9DEE-15F0FB624C99}"/>
                  </a:ext>
                </a:extLst>
              </p:cNvPr>
              <p:cNvSpPr/>
              <p:nvPr/>
            </p:nvSpPr>
            <p:spPr>
              <a:xfrm>
                <a:off x="1658147" y="2990541"/>
                <a:ext cx="79746" cy="115423"/>
              </a:xfrm>
              <a:custGeom>
                <a:avLst/>
                <a:gdLst>
                  <a:gd name="connsiteX0" fmla="*/ 79747 w 79746"/>
                  <a:gd name="connsiteY0" fmla="*/ 113521 h 115423"/>
                  <a:gd name="connsiteX1" fmla="*/ 56064 w 79746"/>
                  <a:gd name="connsiteY1" fmla="*/ 113521 h 115423"/>
                  <a:gd name="connsiteX2" fmla="*/ 56064 w 79746"/>
                  <a:gd name="connsiteY2" fmla="*/ 102961 h 115423"/>
                  <a:gd name="connsiteX3" fmla="*/ 55768 w 79746"/>
                  <a:gd name="connsiteY3" fmla="*/ 102961 h 115423"/>
                  <a:gd name="connsiteX4" fmla="*/ 32008 w 79746"/>
                  <a:gd name="connsiteY4" fmla="*/ 115394 h 115423"/>
                  <a:gd name="connsiteX5" fmla="*/ 8851 w 79746"/>
                  <a:gd name="connsiteY5" fmla="*/ 105251 h 115423"/>
                  <a:gd name="connsiteX6" fmla="*/ 79 w 79746"/>
                  <a:gd name="connsiteY6" fmla="*/ 76900 h 115423"/>
                  <a:gd name="connsiteX7" fmla="*/ 9750 w 79746"/>
                  <a:gd name="connsiteY7" fmla="*/ 46425 h 115423"/>
                  <a:gd name="connsiteX8" fmla="*/ 35078 w 79746"/>
                  <a:gd name="connsiteY8" fmla="*/ 34967 h 115423"/>
                  <a:gd name="connsiteX9" fmla="*/ 55768 w 79746"/>
                  <a:gd name="connsiteY9" fmla="*/ 45603 h 115423"/>
                  <a:gd name="connsiteX10" fmla="*/ 56064 w 79746"/>
                  <a:gd name="connsiteY10" fmla="*/ 45603 h 115423"/>
                  <a:gd name="connsiteX11" fmla="*/ 56064 w 79746"/>
                  <a:gd name="connsiteY11" fmla="*/ 0 h 115423"/>
                  <a:gd name="connsiteX12" fmla="*/ 79747 w 79746"/>
                  <a:gd name="connsiteY12" fmla="*/ 0 h 115423"/>
                  <a:gd name="connsiteX13" fmla="*/ 56513 w 79746"/>
                  <a:gd name="connsiteY13" fmla="*/ 76276 h 115423"/>
                  <a:gd name="connsiteX14" fmla="*/ 56513 w 79746"/>
                  <a:gd name="connsiteY14" fmla="*/ 70503 h 115423"/>
                  <a:gd name="connsiteX15" fmla="*/ 52127 w 79746"/>
                  <a:gd name="connsiteY15" fmla="*/ 58070 h 115423"/>
                  <a:gd name="connsiteX16" fmla="*/ 30438 w 79746"/>
                  <a:gd name="connsiteY16" fmla="*/ 57168 h 115423"/>
                  <a:gd name="connsiteX17" fmla="*/ 28510 w 79746"/>
                  <a:gd name="connsiteY17" fmla="*/ 59308 h 115423"/>
                  <a:gd name="connsiteX18" fmla="*/ 24124 w 79746"/>
                  <a:gd name="connsiteY18" fmla="*/ 76276 h 115423"/>
                  <a:gd name="connsiteX19" fmla="*/ 28400 w 79746"/>
                  <a:gd name="connsiteY19" fmla="*/ 91842 h 115423"/>
                  <a:gd name="connsiteX20" fmla="*/ 49736 w 79746"/>
                  <a:gd name="connsiteY20" fmla="*/ 93839 h 115423"/>
                  <a:gd name="connsiteX21" fmla="*/ 51974 w 79746"/>
                  <a:gd name="connsiteY21" fmla="*/ 91547 h 115423"/>
                  <a:gd name="connsiteX22" fmla="*/ 56513 w 79746"/>
                  <a:gd name="connsiteY22" fmla="*/ 76232 h 11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746" h="115423">
                    <a:moveTo>
                      <a:pt x="79747" y="113521"/>
                    </a:moveTo>
                    <a:lnTo>
                      <a:pt x="56064" y="113521"/>
                    </a:lnTo>
                    <a:lnTo>
                      <a:pt x="56064" y="102961"/>
                    </a:lnTo>
                    <a:lnTo>
                      <a:pt x="55768" y="102961"/>
                    </a:lnTo>
                    <a:cubicBezTo>
                      <a:pt x="50677" y="111089"/>
                      <a:pt x="41594" y="115844"/>
                      <a:pt x="32008" y="115394"/>
                    </a:cubicBezTo>
                    <a:cubicBezTo>
                      <a:pt x="23145" y="115712"/>
                      <a:pt x="14619" y="111977"/>
                      <a:pt x="8851" y="105251"/>
                    </a:cubicBezTo>
                    <a:cubicBezTo>
                      <a:pt x="2570" y="97183"/>
                      <a:pt x="-549" y="87102"/>
                      <a:pt x="79" y="76900"/>
                    </a:cubicBezTo>
                    <a:cubicBezTo>
                      <a:pt x="-475" y="65910"/>
                      <a:pt x="2959" y="55089"/>
                      <a:pt x="9750" y="46425"/>
                    </a:cubicBezTo>
                    <a:cubicBezTo>
                      <a:pt x="15961" y="38894"/>
                      <a:pt x="25315" y="34662"/>
                      <a:pt x="35078" y="34967"/>
                    </a:cubicBezTo>
                    <a:cubicBezTo>
                      <a:pt x="43462" y="34169"/>
                      <a:pt x="51543" y="38324"/>
                      <a:pt x="55768" y="45603"/>
                    </a:cubicBezTo>
                    <a:lnTo>
                      <a:pt x="56064" y="45603"/>
                    </a:lnTo>
                    <a:lnTo>
                      <a:pt x="56064" y="0"/>
                    </a:lnTo>
                    <a:lnTo>
                      <a:pt x="79747" y="0"/>
                    </a:lnTo>
                    <a:close/>
                    <a:moveTo>
                      <a:pt x="56513" y="76276"/>
                    </a:moveTo>
                    <a:lnTo>
                      <a:pt x="56513" y="70503"/>
                    </a:lnTo>
                    <a:cubicBezTo>
                      <a:pt x="56659" y="65957"/>
                      <a:pt x="55094" y="61520"/>
                      <a:pt x="52127" y="58070"/>
                    </a:cubicBezTo>
                    <a:cubicBezTo>
                      <a:pt x="46387" y="51837"/>
                      <a:pt x="36676" y="51433"/>
                      <a:pt x="30438" y="57168"/>
                    </a:cubicBezTo>
                    <a:cubicBezTo>
                      <a:pt x="29729" y="57820"/>
                      <a:pt x="29085" y="58535"/>
                      <a:pt x="28510" y="59308"/>
                    </a:cubicBezTo>
                    <a:cubicBezTo>
                      <a:pt x="25313" y="64369"/>
                      <a:pt x="23779" y="70301"/>
                      <a:pt x="24124" y="76276"/>
                    </a:cubicBezTo>
                    <a:cubicBezTo>
                      <a:pt x="23770" y="81796"/>
                      <a:pt x="25275" y="87276"/>
                      <a:pt x="28400" y="91842"/>
                    </a:cubicBezTo>
                    <a:cubicBezTo>
                      <a:pt x="33740" y="98280"/>
                      <a:pt x="43292" y="99174"/>
                      <a:pt x="49736" y="93839"/>
                    </a:cubicBezTo>
                    <a:cubicBezTo>
                      <a:pt x="50562" y="93156"/>
                      <a:pt x="51312" y="92388"/>
                      <a:pt x="51974" y="91547"/>
                    </a:cubicBezTo>
                    <a:cubicBezTo>
                      <a:pt x="55192" y="87109"/>
                      <a:pt x="56794" y="81705"/>
                      <a:pt x="56513" y="762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33" name="Freeform: Shape 132">
                <a:extLst>
                  <a:ext uri="{FF2B5EF4-FFF2-40B4-BE49-F238E27FC236}">
                    <a16:creationId xmlns:a16="http://schemas.microsoft.com/office/drawing/2014/main" id="{2E504738-6010-5813-85F1-CE365A3C16E9}"/>
                  </a:ext>
                </a:extLst>
              </p:cNvPr>
              <p:cNvSpPr/>
              <p:nvPr/>
            </p:nvSpPr>
            <p:spPr>
              <a:xfrm>
                <a:off x="1800182" y="2990541"/>
                <a:ext cx="79892" cy="115429"/>
              </a:xfrm>
              <a:custGeom>
                <a:avLst/>
                <a:gdLst>
                  <a:gd name="connsiteX0" fmla="*/ 23990 w 79892"/>
                  <a:gd name="connsiteY0" fmla="*/ 104604 h 115429"/>
                  <a:gd name="connsiteX1" fmla="*/ 23683 w 79892"/>
                  <a:gd name="connsiteY1" fmla="*/ 104604 h 115429"/>
                  <a:gd name="connsiteX2" fmla="*/ 23683 w 79892"/>
                  <a:gd name="connsiteY2" fmla="*/ 113521 h 115429"/>
                  <a:gd name="connsiteX3" fmla="*/ 0 w 79892"/>
                  <a:gd name="connsiteY3" fmla="*/ 113521 h 115429"/>
                  <a:gd name="connsiteX4" fmla="*/ 0 w 79892"/>
                  <a:gd name="connsiteY4" fmla="*/ 0 h 115429"/>
                  <a:gd name="connsiteX5" fmla="*/ 23683 w 79892"/>
                  <a:gd name="connsiteY5" fmla="*/ 0 h 115429"/>
                  <a:gd name="connsiteX6" fmla="*/ 23683 w 79892"/>
                  <a:gd name="connsiteY6" fmla="*/ 48375 h 115429"/>
                  <a:gd name="connsiteX7" fmla="*/ 23990 w 79892"/>
                  <a:gd name="connsiteY7" fmla="*/ 48375 h 115429"/>
                  <a:gd name="connsiteX8" fmla="*/ 48945 w 79892"/>
                  <a:gd name="connsiteY8" fmla="*/ 34967 h 115429"/>
                  <a:gd name="connsiteX9" fmla="*/ 71806 w 79892"/>
                  <a:gd name="connsiteY9" fmla="*/ 45154 h 115429"/>
                  <a:gd name="connsiteX10" fmla="*/ 79821 w 79892"/>
                  <a:gd name="connsiteY10" fmla="*/ 73012 h 115429"/>
                  <a:gd name="connsiteX11" fmla="*/ 70457 w 79892"/>
                  <a:gd name="connsiteY11" fmla="*/ 103783 h 115429"/>
                  <a:gd name="connsiteX12" fmla="*/ 45425 w 79892"/>
                  <a:gd name="connsiteY12" fmla="*/ 115394 h 115429"/>
                  <a:gd name="connsiteX13" fmla="*/ 23990 w 79892"/>
                  <a:gd name="connsiteY13" fmla="*/ 104604 h 115429"/>
                  <a:gd name="connsiteX14" fmla="*/ 23310 w 79892"/>
                  <a:gd name="connsiteY14" fmla="*/ 72256 h 115429"/>
                  <a:gd name="connsiteX15" fmla="*/ 23310 w 79892"/>
                  <a:gd name="connsiteY15" fmla="*/ 80121 h 115429"/>
                  <a:gd name="connsiteX16" fmla="*/ 27586 w 79892"/>
                  <a:gd name="connsiteY16" fmla="*/ 92401 h 115429"/>
                  <a:gd name="connsiteX17" fmla="*/ 38551 w 79892"/>
                  <a:gd name="connsiteY17" fmla="*/ 97276 h 115429"/>
                  <a:gd name="connsiteX18" fmla="*/ 51105 w 79892"/>
                  <a:gd name="connsiteY18" fmla="*/ 91021 h 115429"/>
                  <a:gd name="connsiteX19" fmla="*/ 55568 w 79892"/>
                  <a:gd name="connsiteY19" fmla="*/ 73307 h 115429"/>
                  <a:gd name="connsiteX20" fmla="*/ 51478 w 79892"/>
                  <a:gd name="connsiteY20" fmla="*/ 58442 h 115429"/>
                  <a:gd name="connsiteX21" fmla="*/ 39823 w 79892"/>
                  <a:gd name="connsiteY21" fmla="*/ 53085 h 115429"/>
                  <a:gd name="connsiteX22" fmla="*/ 28014 w 79892"/>
                  <a:gd name="connsiteY22" fmla="*/ 58409 h 115429"/>
                  <a:gd name="connsiteX23" fmla="*/ 23310 w 79892"/>
                  <a:gd name="connsiteY23" fmla="*/ 72256 h 1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892" h="115429">
                    <a:moveTo>
                      <a:pt x="23990" y="104604"/>
                    </a:moveTo>
                    <a:lnTo>
                      <a:pt x="23683" y="104604"/>
                    </a:lnTo>
                    <a:lnTo>
                      <a:pt x="23683" y="113521"/>
                    </a:lnTo>
                    <a:lnTo>
                      <a:pt x="0" y="113521"/>
                    </a:lnTo>
                    <a:lnTo>
                      <a:pt x="0" y="0"/>
                    </a:lnTo>
                    <a:lnTo>
                      <a:pt x="23683" y="0"/>
                    </a:lnTo>
                    <a:lnTo>
                      <a:pt x="23683" y="48375"/>
                    </a:lnTo>
                    <a:lnTo>
                      <a:pt x="23990" y="48375"/>
                    </a:lnTo>
                    <a:cubicBezTo>
                      <a:pt x="29279" y="39736"/>
                      <a:pt x="38815" y="34613"/>
                      <a:pt x="48945" y="34967"/>
                    </a:cubicBezTo>
                    <a:cubicBezTo>
                      <a:pt x="57763" y="34485"/>
                      <a:pt x="66273" y="38277"/>
                      <a:pt x="71806" y="45154"/>
                    </a:cubicBezTo>
                    <a:cubicBezTo>
                      <a:pt x="77563" y="53263"/>
                      <a:pt x="80390" y="63087"/>
                      <a:pt x="79821" y="73012"/>
                    </a:cubicBezTo>
                    <a:cubicBezTo>
                      <a:pt x="80374" y="84044"/>
                      <a:pt x="77063" y="94925"/>
                      <a:pt x="70457" y="103783"/>
                    </a:cubicBezTo>
                    <a:cubicBezTo>
                      <a:pt x="64442" y="111418"/>
                      <a:pt x="55144" y="115734"/>
                      <a:pt x="45425" y="115394"/>
                    </a:cubicBezTo>
                    <a:cubicBezTo>
                      <a:pt x="36870" y="115855"/>
                      <a:pt x="28710" y="111747"/>
                      <a:pt x="23990" y="104604"/>
                    </a:cubicBezTo>
                    <a:close/>
                    <a:moveTo>
                      <a:pt x="23310" y="72256"/>
                    </a:moveTo>
                    <a:lnTo>
                      <a:pt x="23310" y="80121"/>
                    </a:lnTo>
                    <a:cubicBezTo>
                      <a:pt x="23148" y="84605"/>
                      <a:pt x="24673" y="88987"/>
                      <a:pt x="27586" y="92401"/>
                    </a:cubicBezTo>
                    <a:cubicBezTo>
                      <a:pt x="30311" y="95605"/>
                      <a:pt x="34345" y="97398"/>
                      <a:pt x="38551" y="97276"/>
                    </a:cubicBezTo>
                    <a:cubicBezTo>
                      <a:pt x="43532" y="97480"/>
                      <a:pt x="48271" y="95119"/>
                      <a:pt x="51105" y="91021"/>
                    </a:cubicBezTo>
                    <a:cubicBezTo>
                      <a:pt x="54384" y="85718"/>
                      <a:pt x="55944" y="79531"/>
                      <a:pt x="55568" y="73307"/>
                    </a:cubicBezTo>
                    <a:cubicBezTo>
                      <a:pt x="55870" y="68038"/>
                      <a:pt x="54434" y="62816"/>
                      <a:pt x="51478" y="58442"/>
                    </a:cubicBezTo>
                    <a:cubicBezTo>
                      <a:pt x="48710" y="54850"/>
                      <a:pt x="44353" y="52848"/>
                      <a:pt x="39823" y="53085"/>
                    </a:cubicBezTo>
                    <a:cubicBezTo>
                      <a:pt x="35285" y="52990"/>
                      <a:pt x="30946" y="54947"/>
                      <a:pt x="28014" y="58409"/>
                    </a:cubicBezTo>
                    <a:cubicBezTo>
                      <a:pt x="24772" y="62277"/>
                      <a:pt x="23094" y="67216"/>
                      <a:pt x="23310" y="72256"/>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34" name="Freeform: Shape 133">
                <a:extLst>
                  <a:ext uri="{FF2B5EF4-FFF2-40B4-BE49-F238E27FC236}">
                    <a16:creationId xmlns:a16="http://schemas.microsoft.com/office/drawing/2014/main" id="{DB33E898-E16F-6E27-17F6-D06BC8510886}"/>
                  </a:ext>
                </a:extLst>
              </p:cNvPr>
              <p:cNvSpPr/>
              <p:nvPr/>
            </p:nvSpPr>
            <p:spPr>
              <a:xfrm>
                <a:off x="1883478" y="3027359"/>
                <a:ext cx="83340" cy="112740"/>
              </a:xfrm>
              <a:custGeom>
                <a:avLst/>
                <a:gdLst>
                  <a:gd name="connsiteX0" fmla="*/ 83340 w 83340"/>
                  <a:gd name="connsiteY0" fmla="*/ 22 h 112740"/>
                  <a:gd name="connsiteX1" fmla="*/ 52169 w 83340"/>
                  <a:gd name="connsiteY1" fmla="*/ 82838 h 112740"/>
                  <a:gd name="connsiteX2" fmla="*/ 18289 w 83340"/>
                  <a:gd name="connsiteY2" fmla="*/ 112722 h 112740"/>
                  <a:gd name="connsiteX3" fmla="*/ 4123 w 83340"/>
                  <a:gd name="connsiteY3" fmla="*/ 110772 h 112740"/>
                  <a:gd name="connsiteX4" fmla="*/ 4123 w 83340"/>
                  <a:gd name="connsiteY4" fmla="*/ 91886 h 112740"/>
                  <a:gd name="connsiteX5" fmla="*/ 14385 w 83340"/>
                  <a:gd name="connsiteY5" fmla="*/ 94658 h 112740"/>
                  <a:gd name="connsiteX6" fmla="*/ 27126 w 83340"/>
                  <a:gd name="connsiteY6" fmla="*/ 86036 h 112740"/>
                  <a:gd name="connsiteX7" fmla="*/ 31183 w 83340"/>
                  <a:gd name="connsiteY7" fmla="*/ 76528 h 112740"/>
                  <a:gd name="connsiteX8" fmla="*/ 0 w 83340"/>
                  <a:gd name="connsiteY8" fmla="*/ 0 h 112740"/>
                  <a:gd name="connsiteX9" fmla="*/ 26227 w 83340"/>
                  <a:gd name="connsiteY9" fmla="*/ 0 h 112740"/>
                  <a:gd name="connsiteX10" fmla="*/ 40546 w 83340"/>
                  <a:gd name="connsiteY10" fmla="*/ 46655 h 112740"/>
                  <a:gd name="connsiteX11" fmla="*/ 42641 w 83340"/>
                  <a:gd name="connsiteY11" fmla="*/ 56909 h 112740"/>
                  <a:gd name="connsiteX12" fmla="*/ 42948 w 83340"/>
                  <a:gd name="connsiteY12" fmla="*/ 56909 h 112740"/>
                  <a:gd name="connsiteX13" fmla="*/ 45414 w 83340"/>
                  <a:gd name="connsiteY13" fmla="*/ 46798 h 112740"/>
                  <a:gd name="connsiteX14" fmla="*/ 59887 w 83340"/>
                  <a:gd name="connsiteY14" fmla="*/ 0 h 1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40" h="112740">
                    <a:moveTo>
                      <a:pt x="83340" y="22"/>
                    </a:moveTo>
                    <a:lnTo>
                      <a:pt x="52169" y="82838"/>
                    </a:lnTo>
                    <a:cubicBezTo>
                      <a:pt x="44669" y="102764"/>
                      <a:pt x="33376" y="112722"/>
                      <a:pt x="18289" y="112722"/>
                    </a:cubicBezTo>
                    <a:cubicBezTo>
                      <a:pt x="13491" y="112864"/>
                      <a:pt x="8704" y="112207"/>
                      <a:pt x="4123" y="110772"/>
                    </a:cubicBezTo>
                    <a:lnTo>
                      <a:pt x="4123" y="91886"/>
                    </a:lnTo>
                    <a:cubicBezTo>
                      <a:pt x="7230" y="93716"/>
                      <a:pt x="10777" y="94680"/>
                      <a:pt x="14385" y="94658"/>
                    </a:cubicBezTo>
                    <a:cubicBezTo>
                      <a:pt x="20077" y="94931"/>
                      <a:pt x="25267" y="91415"/>
                      <a:pt x="27126" y="86036"/>
                    </a:cubicBezTo>
                    <a:lnTo>
                      <a:pt x="31183" y="76528"/>
                    </a:lnTo>
                    <a:lnTo>
                      <a:pt x="0" y="0"/>
                    </a:lnTo>
                    <a:lnTo>
                      <a:pt x="26227" y="0"/>
                    </a:lnTo>
                    <a:lnTo>
                      <a:pt x="40546" y="46655"/>
                    </a:lnTo>
                    <a:cubicBezTo>
                      <a:pt x="41542" y="50005"/>
                      <a:pt x="42243" y="53436"/>
                      <a:pt x="42641" y="56909"/>
                    </a:cubicBezTo>
                    <a:lnTo>
                      <a:pt x="42948" y="56909"/>
                    </a:lnTo>
                    <a:cubicBezTo>
                      <a:pt x="43525" y="53483"/>
                      <a:pt x="44350" y="50104"/>
                      <a:pt x="45414" y="46798"/>
                    </a:cubicBezTo>
                    <a:lnTo>
                      <a:pt x="59887"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35" name="Freeform: Shape 134">
                <a:extLst>
                  <a:ext uri="{FF2B5EF4-FFF2-40B4-BE49-F238E27FC236}">
                    <a16:creationId xmlns:a16="http://schemas.microsoft.com/office/drawing/2014/main" id="{E7D163E3-7244-D022-F5C0-D90AB01C0A84}"/>
                  </a:ext>
                </a:extLst>
              </p:cNvPr>
              <p:cNvSpPr/>
              <p:nvPr/>
            </p:nvSpPr>
            <p:spPr>
              <a:xfrm>
                <a:off x="2011795" y="3004059"/>
                <a:ext cx="53286" cy="101933"/>
              </a:xfrm>
              <a:custGeom>
                <a:avLst/>
                <a:gdLst>
                  <a:gd name="connsiteX0" fmla="*/ 53287 w 53286"/>
                  <a:gd name="connsiteY0" fmla="*/ 99105 h 101933"/>
                  <a:gd name="connsiteX1" fmla="*/ 37476 w 53286"/>
                  <a:gd name="connsiteY1" fmla="*/ 101877 h 101933"/>
                  <a:gd name="connsiteX2" fmla="*/ 12445 w 53286"/>
                  <a:gd name="connsiteY2" fmla="*/ 75893 h 101933"/>
                  <a:gd name="connsiteX3" fmla="*/ 12445 w 53286"/>
                  <a:gd name="connsiteY3" fmla="*/ 40773 h 101933"/>
                  <a:gd name="connsiteX4" fmla="*/ 0 w 53286"/>
                  <a:gd name="connsiteY4" fmla="*/ 40773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40 h 101933"/>
                  <a:gd name="connsiteX12" fmla="*/ 36051 w 53286"/>
                  <a:gd name="connsiteY12" fmla="*/ 40740 h 101933"/>
                  <a:gd name="connsiteX13" fmla="*/ 36051 w 53286"/>
                  <a:gd name="connsiteY13" fmla="*/ 71741 h 101933"/>
                  <a:gd name="connsiteX14" fmla="*/ 45568 w 53286"/>
                  <a:gd name="connsiteY14" fmla="*/ 83725 h 101933"/>
                  <a:gd name="connsiteX15" fmla="*/ 53243 w 53286"/>
                  <a:gd name="connsiteY15" fmla="*/ 81534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298" y="101241"/>
                      <a:pt x="42893" y="102183"/>
                      <a:pt x="37476" y="101877"/>
                    </a:cubicBezTo>
                    <a:cubicBezTo>
                      <a:pt x="20788" y="101877"/>
                      <a:pt x="12445" y="93212"/>
                      <a:pt x="12445" y="75893"/>
                    </a:cubicBezTo>
                    <a:lnTo>
                      <a:pt x="12445"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30"/>
                      <a:pt x="39220" y="83725"/>
                      <a:pt x="45568" y="83725"/>
                    </a:cubicBezTo>
                    <a:cubicBezTo>
                      <a:pt x="48276" y="83657"/>
                      <a:pt x="50908" y="82903"/>
                      <a:pt x="53243" y="81534"/>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36" name="Freeform: Shape 135">
                <a:extLst>
                  <a:ext uri="{FF2B5EF4-FFF2-40B4-BE49-F238E27FC236}">
                    <a16:creationId xmlns:a16="http://schemas.microsoft.com/office/drawing/2014/main" id="{B813F8FF-5AE1-3C76-D6DF-537449E8F0FA}"/>
                  </a:ext>
                </a:extLst>
              </p:cNvPr>
              <p:cNvSpPr/>
              <p:nvPr/>
            </p:nvSpPr>
            <p:spPr>
              <a:xfrm>
                <a:off x="2079916" y="2990541"/>
                <a:ext cx="73680" cy="113521"/>
              </a:xfrm>
              <a:custGeom>
                <a:avLst/>
                <a:gdLst>
                  <a:gd name="connsiteX0" fmla="*/ 73648 w 73680"/>
                  <a:gd name="connsiteY0" fmla="*/ 113521 h 113521"/>
                  <a:gd name="connsiteX1" fmla="*/ 50063 w 73680"/>
                  <a:gd name="connsiteY1" fmla="*/ 113521 h 113521"/>
                  <a:gd name="connsiteX2" fmla="*/ 50063 w 73680"/>
                  <a:gd name="connsiteY2" fmla="*/ 69933 h 113521"/>
                  <a:gd name="connsiteX3" fmla="*/ 37772 w 73680"/>
                  <a:gd name="connsiteY3" fmla="*/ 53085 h 113521"/>
                  <a:gd name="connsiteX4" fmla="*/ 27575 w 73680"/>
                  <a:gd name="connsiteY4" fmla="*/ 57807 h 113521"/>
                  <a:gd name="connsiteX5" fmla="*/ 23683 w 73680"/>
                  <a:gd name="connsiteY5" fmla="*/ 69791 h 113521"/>
                  <a:gd name="connsiteX6" fmla="*/ 23683 w 73680"/>
                  <a:gd name="connsiteY6" fmla="*/ 113521 h 113521"/>
                  <a:gd name="connsiteX7" fmla="*/ 0 w 73680"/>
                  <a:gd name="connsiteY7" fmla="*/ 113521 h 113521"/>
                  <a:gd name="connsiteX8" fmla="*/ 0 w 73680"/>
                  <a:gd name="connsiteY8" fmla="*/ 0 h 113521"/>
                  <a:gd name="connsiteX9" fmla="*/ 23683 w 73680"/>
                  <a:gd name="connsiteY9" fmla="*/ 0 h 113521"/>
                  <a:gd name="connsiteX10" fmla="*/ 23683 w 73680"/>
                  <a:gd name="connsiteY10" fmla="*/ 48200 h 113521"/>
                  <a:gd name="connsiteX11" fmla="*/ 23979 w 73680"/>
                  <a:gd name="connsiteY11" fmla="*/ 48200 h 113521"/>
                  <a:gd name="connsiteX12" fmla="*/ 47596 w 73680"/>
                  <a:gd name="connsiteY12" fmla="*/ 34945 h 113521"/>
                  <a:gd name="connsiteX13" fmla="*/ 73681 w 73680"/>
                  <a:gd name="connsiteY13" fmla="*/ 66395 h 11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680" h="113521">
                    <a:moveTo>
                      <a:pt x="73648" y="113521"/>
                    </a:moveTo>
                    <a:lnTo>
                      <a:pt x="50063" y="113521"/>
                    </a:lnTo>
                    <a:lnTo>
                      <a:pt x="50063" y="69933"/>
                    </a:lnTo>
                    <a:cubicBezTo>
                      <a:pt x="50063" y="58708"/>
                      <a:pt x="45963" y="53093"/>
                      <a:pt x="37772" y="53085"/>
                    </a:cubicBezTo>
                    <a:cubicBezTo>
                      <a:pt x="33825" y="52974"/>
                      <a:pt x="30042" y="54722"/>
                      <a:pt x="27575" y="57807"/>
                    </a:cubicBezTo>
                    <a:cubicBezTo>
                      <a:pt x="24900" y="61214"/>
                      <a:pt x="23519" y="65462"/>
                      <a:pt x="23683" y="69791"/>
                    </a:cubicBezTo>
                    <a:lnTo>
                      <a:pt x="23683" y="113521"/>
                    </a:lnTo>
                    <a:lnTo>
                      <a:pt x="0" y="113521"/>
                    </a:lnTo>
                    <a:lnTo>
                      <a:pt x="0" y="0"/>
                    </a:lnTo>
                    <a:lnTo>
                      <a:pt x="23683" y="0"/>
                    </a:lnTo>
                    <a:lnTo>
                      <a:pt x="23683" y="48200"/>
                    </a:lnTo>
                    <a:lnTo>
                      <a:pt x="23979" y="48200"/>
                    </a:lnTo>
                    <a:cubicBezTo>
                      <a:pt x="28891" y="39857"/>
                      <a:pt x="37915" y="34795"/>
                      <a:pt x="47596" y="34945"/>
                    </a:cubicBezTo>
                    <a:cubicBezTo>
                      <a:pt x="64986" y="34945"/>
                      <a:pt x="73681" y="45428"/>
                      <a:pt x="73681" y="66395"/>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37" name="Freeform: Shape 136">
                <a:extLst>
                  <a:ext uri="{FF2B5EF4-FFF2-40B4-BE49-F238E27FC236}">
                    <a16:creationId xmlns:a16="http://schemas.microsoft.com/office/drawing/2014/main" id="{3F1585DC-74E4-B7BB-18E1-2FD0ADAE815B}"/>
                  </a:ext>
                </a:extLst>
              </p:cNvPr>
              <p:cNvSpPr/>
              <p:nvPr/>
            </p:nvSpPr>
            <p:spPr>
              <a:xfrm>
                <a:off x="2167800" y="3025445"/>
                <a:ext cx="73755" cy="80670"/>
              </a:xfrm>
              <a:custGeom>
                <a:avLst/>
                <a:gdLst>
                  <a:gd name="connsiteX0" fmla="*/ 73699 w 73755"/>
                  <a:gd name="connsiteY0" fmla="*/ 47014 h 80670"/>
                  <a:gd name="connsiteX1" fmla="*/ 23635 w 73755"/>
                  <a:gd name="connsiteY1" fmla="*/ 47014 h 80670"/>
                  <a:gd name="connsiteX2" fmla="*/ 44698 w 73755"/>
                  <a:gd name="connsiteY2" fmla="*/ 63719 h 80670"/>
                  <a:gd name="connsiteX3" fmla="*/ 66955 w 73755"/>
                  <a:gd name="connsiteY3" fmla="*/ 57727 h 80670"/>
                  <a:gd name="connsiteX4" fmla="*/ 66955 w 73755"/>
                  <a:gd name="connsiteY4" fmla="*/ 74794 h 80670"/>
                  <a:gd name="connsiteX5" fmla="*/ 39292 w 73755"/>
                  <a:gd name="connsiteY5" fmla="*/ 80490 h 80670"/>
                  <a:gd name="connsiteX6" fmla="*/ 182 w 73755"/>
                  <a:gd name="connsiteY6" fmla="*/ 48524 h 80670"/>
                  <a:gd name="connsiteX7" fmla="*/ 171 w 73755"/>
                  <a:gd name="connsiteY7" fmla="*/ 41471 h 80670"/>
                  <a:gd name="connsiteX8" fmla="*/ 11267 w 73755"/>
                  <a:gd name="connsiteY8" fmla="*/ 11225 h 80670"/>
                  <a:gd name="connsiteX9" fmla="*/ 38547 w 73755"/>
                  <a:gd name="connsiteY9" fmla="*/ 63 h 80670"/>
                  <a:gd name="connsiteX10" fmla="*/ 64521 w 73755"/>
                  <a:gd name="connsiteY10" fmla="*/ 10020 h 80670"/>
                  <a:gd name="connsiteX11" fmla="*/ 73699 w 73755"/>
                  <a:gd name="connsiteY11" fmla="*/ 37056 h 80670"/>
                  <a:gd name="connsiteX12" fmla="*/ 51770 w 73755"/>
                  <a:gd name="connsiteY12" fmla="*/ 32488 h 80670"/>
                  <a:gd name="connsiteX13" fmla="*/ 38426 w 73755"/>
                  <a:gd name="connsiteY13" fmla="*/ 16056 h 80670"/>
                  <a:gd name="connsiteX14" fmla="*/ 28558 w 73755"/>
                  <a:gd name="connsiteY14" fmla="*/ 20778 h 80670"/>
                  <a:gd name="connsiteX15" fmla="*/ 23504 w 73755"/>
                  <a:gd name="connsiteY15" fmla="*/ 32532 h 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70">
                    <a:moveTo>
                      <a:pt x="73699" y="47014"/>
                    </a:moveTo>
                    <a:lnTo>
                      <a:pt x="23635" y="47014"/>
                    </a:lnTo>
                    <a:cubicBezTo>
                      <a:pt x="24425" y="58143"/>
                      <a:pt x="31442" y="63711"/>
                      <a:pt x="44698" y="63719"/>
                    </a:cubicBezTo>
                    <a:cubicBezTo>
                      <a:pt x="52537" y="63879"/>
                      <a:pt x="60256" y="61801"/>
                      <a:pt x="66955" y="57727"/>
                    </a:cubicBezTo>
                    <a:lnTo>
                      <a:pt x="66955" y="74794"/>
                    </a:lnTo>
                    <a:cubicBezTo>
                      <a:pt x="58337" y="78924"/>
                      <a:pt x="48842" y="80874"/>
                      <a:pt x="39292" y="80490"/>
                    </a:cubicBezTo>
                    <a:cubicBezTo>
                      <a:pt x="19655" y="82451"/>
                      <a:pt x="2145" y="68143"/>
                      <a:pt x="182" y="48524"/>
                    </a:cubicBezTo>
                    <a:cubicBezTo>
                      <a:pt x="-59" y="46179"/>
                      <a:pt x="-59" y="43816"/>
                      <a:pt x="171" y="41471"/>
                    </a:cubicBezTo>
                    <a:cubicBezTo>
                      <a:pt x="-410" y="30298"/>
                      <a:pt x="3592" y="19372"/>
                      <a:pt x="11267" y="11225"/>
                    </a:cubicBezTo>
                    <a:cubicBezTo>
                      <a:pt x="18416" y="3880"/>
                      <a:pt x="28295" y="-164"/>
                      <a:pt x="38547" y="63"/>
                    </a:cubicBezTo>
                    <a:cubicBezTo>
                      <a:pt x="48239" y="-530"/>
                      <a:pt x="57712" y="3102"/>
                      <a:pt x="64521" y="10020"/>
                    </a:cubicBezTo>
                    <a:cubicBezTo>
                      <a:pt x="70946" y="17515"/>
                      <a:pt x="74236" y="27200"/>
                      <a:pt x="73699" y="37056"/>
                    </a:cubicBezTo>
                    <a:close/>
                    <a:moveTo>
                      <a:pt x="51770" y="32488"/>
                    </a:moveTo>
                    <a:cubicBezTo>
                      <a:pt x="51770" y="21533"/>
                      <a:pt x="47318" y="16056"/>
                      <a:pt x="38426" y="16056"/>
                    </a:cubicBezTo>
                    <a:cubicBezTo>
                      <a:pt x="34589" y="16068"/>
                      <a:pt x="30970" y="17802"/>
                      <a:pt x="28558" y="20778"/>
                    </a:cubicBezTo>
                    <a:cubicBezTo>
                      <a:pt x="25718" y="24092"/>
                      <a:pt x="23953" y="28192"/>
                      <a:pt x="23504" y="325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38" name="Freeform: Shape 137">
                <a:extLst>
                  <a:ext uri="{FF2B5EF4-FFF2-40B4-BE49-F238E27FC236}">
                    <a16:creationId xmlns:a16="http://schemas.microsoft.com/office/drawing/2014/main" id="{C742960C-A46C-9A6D-BB90-AC07D61FF146}"/>
                  </a:ext>
                </a:extLst>
              </p:cNvPr>
              <p:cNvSpPr/>
              <p:nvPr/>
            </p:nvSpPr>
            <p:spPr>
              <a:xfrm>
                <a:off x="2293291" y="3025410"/>
                <a:ext cx="62807" cy="80602"/>
              </a:xfrm>
              <a:custGeom>
                <a:avLst/>
                <a:gdLst>
                  <a:gd name="connsiteX0" fmla="*/ 62807 w 62807"/>
                  <a:gd name="connsiteY0" fmla="*/ 75881 h 80602"/>
                  <a:gd name="connsiteX1" fmla="*/ 39651 w 62807"/>
                  <a:gd name="connsiteY1" fmla="*/ 80526 h 80602"/>
                  <a:gd name="connsiteX2" fmla="*/ 11023 w 62807"/>
                  <a:gd name="connsiteY2" fmla="*/ 69812 h 80602"/>
                  <a:gd name="connsiteX3" fmla="*/ 58 w 62807"/>
                  <a:gd name="connsiteY3" fmla="*/ 42185 h 80602"/>
                  <a:gd name="connsiteX4" fmla="*/ 11779 w 62807"/>
                  <a:gd name="connsiteY4" fmla="*/ 11370 h 80602"/>
                  <a:gd name="connsiteX5" fmla="*/ 43148 w 62807"/>
                  <a:gd name="connsiteY5" fmla="*/ 98 h 80602"/>
                  <a:gd name="connsiteX6" fmla="*/ 62786 w 62807"/>
                  <a:gd name="connsiteY6" fmla="*/ 3691 h 80602"/>
                  <a:gd name="connsiteX7" fmla="*/ 62786 w 62807"/>
                  <a:gd name="connsiteY7" fmla="*/ 23727 h 80602"/>
                  <a:gd name="connsiteX8" fmla="*/ 46218 w 62807"/>
                  <a:gd name="connsiteY8" fmla="*/ 18184 h 80602"/>
                  <a:gd name="connsiteX9" fmla="*/ 30068 w 62807"/>
                  <a:gd name="connsiteY9" fmla="*/ 24143 h 80602"/>
                  <a:gd name="connsiteX10" fmla="*/ 24114 w 62807"/>
                  <a:gd name="connsiteY10" fmla="*/ 40575 h 80602"/>
                  <a:gd name="connsiteX11" fmla="*/ 29805 w 62807"/>
                  <a:gd name="connsiteY11" fmla="*/ 56568 h 80602"/>
                  <a:gd name="connsiteX12" fmla="*/ 45473 w 62807"/>
                  <a:gd name="connsiteY12" fmla="*/ 62374 h 80602"/>
                  <a:gd name="connsiteX13" fmla="*/ 62786 w 62807"/>
                  <a:gd name="connsiteY13" fmla="*/ 56831 h 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07" h="80602">
                    <a:moveTo>
                      <a:pt x="62807" y="75881"/>
                    </a:moveTo>
                    <a:cubicBezTo>
                      <a:pt x="55615" y="79386"/>
                      <a:pt x="47644" y="80986"/>
                      <a:pt x="39651" y="80526"/>
                    </a:cubicBezTo>
                    <a:cubicBezTo>
                      <a:pt x="29048" y="80986"/>
                      <a:pt x="18720" y="77119"/>
                      <a:pt x="11023" y="69812"/>
                    </a:cubicBezTo>
                    <a:cubicBezTo>
                      <a:pt x="3655" y="62543"/>
                      <a:pt x="-314" y="52522"/>
                      <a:pt x="58" y="42185"/>
                    </a:cubicBezTo>
                    <a:cubicBezTo>
                      <a:pt x="-556" y="30722"/>
                      <a:pt x="3699" y="19533"/>
                      <a:pt x="11779" y="11370"/>
                    </a:cubicBezTo>
                    <a:cubicBezTo>
                      <a:pt x="20310" y="3587"/>
                      <a:pt x="31603" y="-471"/>
                      <a:pt x="43148" y="98"/>
                    </a:cubicBezTo>
                    <a:cubicBezTo>
                      <a:pt x="49891" y="-373"/>
                      <a:pt x="56646" y="862"/>
                      <a:pt x="62786" y="3691"/>
                    </a:cubicBezTo>
                    <a:lnTo>
                      <a:pt x="62786" y="23727"/>
                    </a:lnTo>
                    <a:cubicBezTo>
                      <a:pt x="58027" y="20095"/>
                      <a:pt x="52205" y="18145"/>
                      <a:pt x="46218" y="18184"/>
                    </a:cubicBezTo>
                    <a:cubicBezTo>
                      <a:pt x="40243" y="17875"/>
                      <a:pt x="34410" y="20028"/>
                      <a:pt x="30068" y="24143"/>
                    </a:cubicBezTo>
                    <a:cubicBezTo>
                      <a:pt x="25923" y="28577"/>
                      <a:pt x="23763" y="34515"/>
                      <a:pt x="24114" y="40575"/>
                    </a:cubicBezTo>
                    <a:cubicBezTo>
                      <a:pt x="23785" y="46453"/>
                      <a:pt x="25836" y="52217"/>
                      <a:pt x="29805" y="56568"/>
                    </a:cubicBezTo>
                    <a:cubicBezTo>
                      <a:pt x="33993" y="60590"/>
                      <a:pt x="39673" y="62692"/>
                      <a:pt x="45473" y="62374"/>
                    </a:cubicBezTo>
                    <a:cubicBezTo>
                      <a:pt x="51668" y="62280"/>
                      <a:pt x="57687" y="60351"/>
                      <a:pt x="62786" y="56831"/>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39" name="Freeform: Shape 138">
                <a:extLst>
                  <a:ext uri="{FF2B5EF4-FFF2-40B4-BE49-F238E27FC236}">
                    <a16:creationId xmlns:a16="http://schemas.microsoft.com/office/drawing/2014/main" id="{3AC92032-BBA1-D4EC-DD50-2492F34B914D}"/>
                  </a:ext>
                </a:extLst>
              </p:cNvPr>
              <p:cNvSpPr/>
              <p:nvPr/>
            </p:nvSpPr>
            <p:spPr>
              <a:xfrm>
                <a:off x="2371284" y="3027381"/>
                <a:ext cx="74119" cy="78554"/>
              </a:xfrm>
              <a:custGeom>
                <a:avLst/>
                <a:gdLst>
                  <a:gd name="connsiteX0" fmla="*/ 74119 w 74119"/>
                  <a:gd name="connsiteY0" fmla="*/ 76681 h 78554"/>
                  <a:gd name="connsiteX1" fmla="*/ 50513 w 74119"/>
                  <a:gd name="connsiteY1" fmla="*/ 76681 h 78554"/>
                  <a:gd name="connsiteX2" fmla="*/ 50513 w 74119"/>
                  <a:gd name="connsiteY2" fmla="*/ 65004 h 78554"/>
                  <a:gd name="connsiteX3" fmla="*/ 50140 w 74119"/>
                  <a:gd name="connsiteY3" fmla="*/ 65004 h 78554"/>
                  <a:gd name="connsiteX4" fmla="*/ 26676 w 74119"/>
                  <a:gd name="connsiteY4" fmla="*/ 78554 h 78554"/>
                  <a:gd name="connsiteX5" fmla="*/ 0 w 74119"/>
                  <a:gd name="connsiteY5" fmla="*/ 46283 h 78554"/>
                  <a:gd name="connsiteX6" fmla="*/ 0 w 74119"/>
                  <a:gd name="connsiteY6" fmla="*/ 0 h 78554"/>
                  <a:gd name="connsiteX7" fmla="*/ 23606 w 74119"/>
                  <a:gd name="connsiteY7" fmla="*/ 0 h 78554"/>
                  <a:gd name="connsiteX8" fmla="*/ 23606 w 74119"/>
                  <a:gd name="connsiteY8" fmla="*/ 44179 h 78554"/>
                  <a:gd name="connsiteX9" fmla="*/ 36500 w 74119"/>
                  <a:gd name="connsiteY9" fmla="*/ 60436 h 78554"/>
                  <a:gd name="connsiteX10" fmla="*/ 46686 w 74119"/>
                  <a:gd name="connsiteY10" fmla="*/ 55977 h 78554"/>
                  <a:gd name="connsiteX11" fmla="*/ 50513 w 74119"/>
                  <a:gd name="connsiteY11" fmla="*/ 43927 h 78554"/>
                  <a:gd name="connsiteX12" fmla="*/ 50513 w 74119"/>
                  <a:gd name="connsiteY12" fmla="*/ 0 h 78554"/>
                  <a:gd name="connsiteX13" fmla="*/ 74119 w 74119"/>
                  <a:gd name="connsiteY13" fmla="*/ 0 h 7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54">
                    <a:moveTo>
                      <a:pt x="74119" y="76681"/>
                    </a:moveTo>
                    <a:lnTo>
                      <a:pt x="50513" y="76681"/>
                    </a:lnTo>
                    <a:lnTo>
                      <a:pt x="50513" y="65004"/>
                    </a:lnTo>
                    <a:lnTo>
                      <a:pt x="50140" y="65004"/>
                    </a:lnTo>
                    <a:cubicBezTo>
                      <a:pt x="45349" y="73428"/>
                      <a:pt x="36380" y="78609"/>
                      <a:pt x="26676" y="78554"/>
                    </a:cubicBezTo>
                    <a:cubicBezTo>
                      <a:pt x="8892" y="78554"/>
                      <a:pt x="0" y="67797"/>
                      <a:pt x="0" y="46283"/>
                    </a:cubicBezTo>
                    <a:lnTo>
                      <a:pt x="0" y="0"/>
                    </a:lnTo>
                    <a:lnTo>
                      <a:pt x="23606" y="0"/>
                    </a:lnTo>
                    <a:lnTo>
                      <a:pt x="23606" y="44179"/>
                    </a:lnTo>
                    <a:cubicBezTo>
                      <a:pt x="23606" y="55017"/>
                      <a:pt x="27904" y="60436"/>
                      <a:pt x="36500" y="60436"/>
                    </a:cubicBezTo>
                    <a:cubicBezTo>
                      <a:pt x="40404" y="60587"/>
                      <a:pt x="44154" y="58944"/>
                      <a:pt x="46686" y="55977"/>
                    </a:cubicBezTo>
                    <a:cubicBezTo>
                      <a:pt x="49384" y="52558"/>
                      <a:pt x="50743" y="48275"/>
                      <a:pt x="50513" y="43927"/>
                    </a:cubicBezTo>
                    <a:lnTo>
                      <a:pt x="50513" y="0"/>
                    </a:lnTo>
                    <a:lnTo>
                      <a:pt x="74119"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40" name="Freeform: Shape 139">
                <a:extLst>
                  <a:ext uri="{FF2B5EF4-FFF2-40B4-BE49-F238E27FC236}">
                    <a16:creationId xmlns:a16="http://schemas.microsoft.com/office/drawing/2014/main" id="{9E4FF2C4-3424-8353-D585-E472B3C3E76E}"/>
                  </a:ext>
                </a:extLst>
              </p:cNvPr>
              <p:cNvSpPr/>
              <p:nvPr/>
            </p:nvSpPr>
            <p:spPr>
              <a:xfrm>
                <a:off x="2461458" y="3025475"/>
                <a:ext cx="58930" cy="80400"/>
              </a:xfrm>
              <a:custGeom>
                <a:avLst/>
                <a:gdLst>
                  <a:gd name="connsiteX0" fmla="*/ 19 w 58930"/>
                  <a:gd name="connsiteY0" fmla="*/ 76561 h 80400"/>
                  <a:gd name="connsiteX1" fmla="*/ 19 w 58930"/>
                  <a:gd name="connsiteY1" fmla="*/ 57391 h 80400"/>
                  <a:gd name="connsiteX2" fmla="*/ 11675 w 58930"/>
                  <a:gd name="connsiteY2" fmla="*/ 62638 h 80400"/>
                  <a:gd name="connsiteX3" fmla="*/ 22639 w 58930"/>
                  <a:gd name="connsiteY3" fmla="*/ 64358 h 80400"/>
                  <a:gd name="connsiteX4" fmla="*/ 32573 w 58930"/>
                  <a:gd name="connsiteY4" fmla="*/ 62638 h 80400"/>
                  <a:gd name="connsiteX5" fmla="*/ 36202 w 58930"/>
                  <a:gd name="connsiteY5" fmla="*/ 57391 h 80400"/>
                  <a:gd name="connsiteX6" fmla="*/ 34557 w 58930"/>
                  <a:gd name="connsiteY6" fmla="*/ 53655 h 80400"/>
                  <a:gd name="connsiteX7" fmla="*/ 30325 w 58930"/>
                  <a:gd name="connsiteY7" fmla="*/ 51026 h 80400"/>
                  <a:gd name="connsiteX8" fmla="*/ 24667 w 58930"/>
                  <a:gd name="connsiteY8" fmla="*/ 49011 h 80400"/>
                  <a:gd name="connsiteX9" fmla="*/ 18746 w 58930"/>
                  <a:gd name="connsiteY9" fmla="*/ 46984 h 80400"/>
                  <a:gd name="connsiteX10" fmla="*/ 10688 w 58930"/>
                  <a:gd name="connsiteY10" fmla="*/ 43281 h 80400"/>
                  <a:gd name="connsiteX11" fmla="*/ 4844 w 58930"/>
                  <a:gd name="connsiteY11" fmla="*/ 38670 h 80400"/>
                  <a:gd name="connsiteX12" fmla="*/ 1236 w 58930"/>
                  <a:gd name="connsiteY12" fmla="*/ 32612 h 80400"/>
                  <a:gd name="connsiteX13" fmla="*/ 8 w 58930"/>
                  <a:gd name="connsiteY13" fmla="*/ 24451 h 80400"/>
                  <a:gd name="connsiteX14" fmla="*/ 2815 w 58930"/>
                  <a:gd name="connsiteY14" fmla="*/ 13365 h 80400"/>
                  <a:gd name="connsiteX15" fmla="*/ 10315 w 58930"/>
                  <a:gd name="connsiteY15" fmla="*/ 5762 h 80400"/>
                  <a:gd name="connsiteX16" fmla="*/ 21027 w 58930"/>
                  <a:gd name="connsiteY16" fmla="*/ 1381 h 80400"/>
                  <a:gd name="connsiteX17" fmla="*/ 33581 w 58930"/>
                  <a:gd name="connsiteY17" fmla="*/ 0 h 80400"/>
                  <a:gd name="connsiteX18" fmla="*/ 43921 w 58930"/>
                  <a:gd name="connsiteY18" fmla="*/ 789 h 80400"/>
                  <a:gd name="connsiteX19" fmla="*/ 54271 w 58930"/>
                  <a:gd name="connsiteY19" fmla="*/ 3068 h 80400"/>
                  <a:gd name="connsiteX20" fmla="*/ 54271 w 58930"/>
                  <a:gd name="connsiteY20" fmla="*/ 21340 h 80400"/>
                  <a:gd name="connsiteX21" fmla="*/ 44633 w 58930"/>
                  <a:gd name="connsiteY21" fmla="*/ 17407 h 80400"/>
                  <a:gd name="connsiteX22" fmla="*/ 34557 w 58930"/>
                  <a:gd name="connsiteY22" fmla="*/ 16103 h 80400"/>
                  <a:gd name="connsiteX23" fmla="*/ 30171 w 58930"/>
                  <a:gd name="connsiteY23" fmla="*/ 16509 h 80400"/>
                  <a:gd name="connsiteX24" fmla="*/ 26542 w 58930"/>
                  <a:gd name="connsiteY24" fmla="*/ 17714 h 80400"/>
                  <a:gd name="connsiteX25" fmla="*/ 24064 w 58930"/>
                  <a:gd name="connsiteY25" fmla="*/ 19729 h 80400"/>
                  <a:gd name="connsiteX26" fmla="*/ 23165 w 58930"/>
                  <a:gd name="connsiteY26" fmla="*/ 22545 h 80400"/>
                  <a:gd name="connsiteX27" fmla="*/ 24514 w 58930"/>
                  <a:gd name="connsiteY27" fmla="*/ 26138 h 80400"/>
                  <a:gd name="connsiteX28" fmla="*/ 28033 w 58930"/>
                  <a:gd name="connsiteY28" fmla="*/ 28723 h 80400"/>
                  <a:gd name="connsiteX29" fmla="*/ 32869 w 58930"/>
                  <a:gd name="connsiteY29" fmla="*/ 30662 h 80400"/>
                  <a:gd name="connsiteX30" fmla="*/ 38153 w 58930"/>
                  <a:gd name="connsiteY30" fmla="*/ 32425 h 80400"/>
                  <a:gd name="connsiteX31" fmla="*/ 46695 w 58930"/>
                  <a:gd name="connsiteY31" fmla="*/ 36019 h 80400"/>
                  <a:gd name="connsiteX32" fmla="*/ 53273 w 58930"/>
                  <a:gd name="connsiteY32" fmla="*/ 40587 h 80400"/>
                  <a:gd name="connsiteX33" fmla="*/ 57462 w 58930"/>
                  <a:gd name="connsiteY33" fmla="*/ 46732 h 80400"/>
                  <a:gd name="connsiteX34" fmla="*/ 55971 w 58930"/>
                  <a:gd name="connsiteY34" fmla="*/ 66757 h 80400"/>
                  <a:gd name="connsiteX35" fmla="*/ 48098 w 58930"/>
                  <a:gd name="connsiteY35" fmla="*/ 74622 h 80400"/>
                  <a:gd name="connsiteX36" fmla="*/ 36783 w 58930"/>
                  <a:gd name="connsiteY36" fmla="*/ 79004 h 80400"/>
                  <a:gd name="connsiteX37" fmla="*/ 23472 w 58930"/>
                  <a:gd name="connsiteY37" fmla="*/ 80395 h 80400"/>
                  <a:gd name="connsiteX38" fmla="*/ 19 w 58930"/>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30" h="80400">
                    <a:moveTo>
                      <a:pt x="19" y="76561"/>
                    </a:moveTo>
                    <a:lnTo>
                      <a:pt x="19" y="57391"/>
                    </a:lnTo>
                    <a:cubicBezTo>
                      <a:pt x="3660" y="59630"/>
                      <a:pt x="7585" y="61394"/>
                      <a:pt x="11675" y="62638"/>
                    </a:cubicBezTo>
                    <a:cubicBezTo>
                      <a:pt x="15227" y="63737"/>
                      <a:pt x="18922" y="64316"/>
                      <a:pt x="22639" y="64358"/>
                    </a:cubicBezTo>
                    <a:cubicBezTo>
                      <a:pt x="26038" y="64508"/>
                      <a:pt x="29426" y="63922"/>
                      <a:pt x="32573" y="62638"/>
                    </a:cubicBezTo>
                    <a:cubicBezTo>
                      <a:pt x="34765" y="61826"/>
                      <a:pt x="36224" y="59728"/>
                      <a:pt x="36202" y="57391"/>
                    </a:cubicBezTo>
                    <a:cubicBezTo>
                      <a:pt x="36235" y="55965"/>
                      <a:pt x="35632" y="54597"/>
                      <a:pt x="34557" y="53655"/>
                    </a:cubicBezTo>
                    <a:cubicBezTo>
                      <a:pt x="33296" y="52553"/>
                      <a:pt x="31871" y="51665"/>
                      <a:pt x="30325" y="51026"/>
                    </a:cubicBezTo>
                    <a:cubicBezTo>
                      <a:pt x="28483" y="50235"/>
                      <a:pt x="26597" y="49562"/>
                      <a:pt x="24667" y="49011"/>
                    </a:cubicBezTo>
                    <a:cubicBezTo>
                      <a:pt x="22617" y="48408"/>
                      <a:pt x="20643" y="47740"/>
                      <a:pt x="18746" y="46984"/>
                    </a:cubicBezTo>
                    <a:cubicBezTo>
                      <a:pt x="15973" y="45958"/>
                      <a:pt x="13275" y="44720"/>
                      <a:pt x="10688" y="43281"/>
                    </a:cubicBezTo>
                    <a:cubicBezTo>
                      <a:pt x="8506" y="42070"/>
                      <a:pt x="6532" y="40512"/>
                      <a:pt x="4844" y="38670"/>
                    </a:cubicBezTo>
                    <a:cubicBezTo>
                      <a:pt x="3254" y="36905"/>
                      <a:pt x="2037" y="34846"/>
                      <a:pt x="1236" y="32612"/>
                    </a:cubicBezTo>
                    <a:cubicBezTo>
                      <a:pt x="359" y="29982"/>
                      <a:pt x="-46" y="27221"/>
                      <a:pt x="8" y="24451"/>
                    </a:cubicBezTo>
                    <a:cubicBezTo>
                      <a:pt x="-101" y="20567"/>
                      <a:pt x="875" y="16730"/>
                      <a:pt x="2815" y="13365"/>
                    </a:cubicBezTo>
                    <a:cubicBezTo>
                      <a:pt x="4679" y="10276"/>
                      <a:pt x="7256" y="7671"/>
                      <a:pt x="10315" y="5762"/>
                    </a:cubicBezTo>
                    <a:cubicBezTo>
                      <a:pt x="13615" y="3706"/>
                      <a:pt x="17233" y="2224"/>
                      <a:pt x="21027" y="1381"/>
                    </a:cubicBezTo>
                    <a:cubicBezTo>
                      <a:pt x="25150" y="450"/>
                      <a:pt x="29360" y="-13"/>
                      <a:pt x="33581" y="0"/>
                    </a:cubicBezTo>
                    <a:cubicBezTo>
                      <a:pt x="37046" y="5"/>
                      <a:pt x="40500" y="269"/>
                      <a:pt x="43921" y="789"/>
                    </a:cubicBezTo>
                    <a:cubicBezTo>
                      <a:pt x="47418" y="1313"/>
                      <a:pt x="50872" y="2074"/>
                      <a:pt x="54271" y="3068"/>
                    </a:cubicBezTo>
                    <a:lnTo>
                      <a:pt x="54271" y="21340"/>
                    </a:lnTo>
                    <a:cubicBezTo>
                      <a:pt x="51256" y="19591"/>
                      <a:pt x="48010" y="18268"/>
                      <a:pt x="44633" y="17407"/>
                    </a:cubicBezTo>
                    <a:cubicBezTo>
                      <a:pt x="41344" y="16556"/>
                      <a:pt x="37956" y="16119"/>
                      <a:pt x="34557" y="16103"/>
                    </a:cubicBezTo>
                    <a:cubicBezTo>
                      <a:pt x="33088" y="16095"/>
                      <a:pt x="31619" y="16230"/>
                      <a:pt x="30171" y="16509"/>
                    </a:cubicBezTo>
                    <a:cubicBezTo>
                      <a:pt x="28910" y="16745"/>
                      <a:pt x="27693" y="17151"/>
                      <a:pt x="26542" y="17714"/>
                    </a:cubicBezTo>
                    <a:cubicBezTo>
                      <a:pt x="25566" y="18177"/>
                      <a:pt x="24711" y="18868"/>
                      <a:pt x="24064" y="19729"/>
                    </a:cubicBezTo>
                    <a:cubicBezTo>
                      <a:pt x="23461" y="20544"/>
                      <a:pt x="23154" y="21533"/>
                      <a:pt x="23165" y="22545"/>
                    </a:cubicBezTo>
                    <a:cubicBezTo>
                      <a:pt x="23143" y="23870"/>
                      <a:pt x="23626" y="25155"/>
                      <a:pt x="24514" y="26138"/>
                    </a:cubicBezTo>
                    <a:cubicBezTo>
                      <a:pt x="25512" y="27212"/>
                      <a:pt x="26707" y="28089"/>
                      <a:pt x="28033" y="28723"/>
                    </a:cubicBezTo>
                    <a:cubicBezTo>
                      <a:pt x="29590" y="29488"/>
                      <a:pt x="31213" y="30136"/>
                      <a:pt x="32869" y="30662"/>
                    </a:cubicBezTo>
                    <a:cubicBezTo>
                      <a:pt x="34645" y="31242"/>
                      <a:pt x="36399" y="31823"/>
                      <a:pt x="38153" y="32425"/>
                    </a:cubicBezTo>
                    <a:cubicBezTo>
                      <a:pt x="41081" y="33426"/>
                      <a:pt x="43932" y="34626"/>
                      <a:pt x="46695" y="36019"/>
                    </a:cubicBezTo>
                    <a:cubicBezTo>
                      <a:pt x="49096" y="37212"/>
                      <a:pt x="51322" y="38751"/>
                      <a:pt x="53273" y="40587"/>
                    </a:cubicBezTo>
                    <a:cubicBezTo>
                      <a:pt x="55083" y="42321"/>
                      <a:pt x="56508" y="44414"/>
                      <a:pt x="57462" y="46732"/>
                    </a:cubicBezTo>
                    <a:cubicBezTo>
                      <a:pt x="59852" y="53313"/>
                      <a:pt x="59304" y="60601"/>
                      <a:pt x="55971" y="66757"/>
                    </a:cubicBezTo>
                    <a:cubicBezTo>
                      <a:pt x="54008" y="69956"/>
                      <a:pt x="51311" y="72650"/>
                      <a:pt x="48098" y="74622"/>
                    </a:cubicBezTo>
                    <a:cubicBezTo>
                      <a:pt x="44612" y="76725"/>
                      <a:pt x="40774" y="78204"/>
                      <a:pt x="36783" y="79004"/>
                    </a:cubicBezTo>
                    <a:cubicBezTo>
                      <a:pt x="32408" y="79946"/>
                      <a:pt x="27946" y="80406"/>
                      <a:pt x="23472" y="80395"/>
                    </a:cubicBezTo>
                    <a:cubicBezTo>
                      <a:pt x="15490" y="80494"/>
                      <a:pt x="7552" y="79190"/>
                      <a:pt x="19" y="76561"/>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41" name="Freeform: Shape 140">
                <a:extLst>
                  <a:ext uri="{FF2B5EF4-FFF2-40B4-BE49-F238E27FC236}">
                    <a16:creationId xmlns:a16="http://schemas.microsoft.com/office/drawing/2014/main" id="{DAA2FB37-7964-9CC0-9E5A-BF816B718CE3}"/>
                  </a:ext>
                </a:extLst>
              </p:cNvPr>
              <p:cNvSpPr/>
              <p:nvPr/>
            </p:nvSpPr>
            <p:spPr>
              <a:xfrm>
                <a:off x="2526671" y="3004059"/>
                <a:ext cx="53286" cy="101933"/>
              </a:xfrm>
              <a:custGeom>
                <a:avLst/>
                <a:gdLst>
                  <a:gd name="connsiteX0" fmla="*/ 53287 w 53286"/>
                  <a:gd name="connsiteY0" fmla="*/ 99105 h 101933"/>
                  <a:gd name="connsiteX1" fmla="*/ 37476 w 53286"/>
                  <a:gd name="connsiteY1" fmla="*/ 101877 h 101933"/>
                  <a:gd name="connsiteX2" fmla="*/ 12445 w 53286"/>
                  <a:gd name="connsiteY2" fmla="*/ 75893 h 101933"/>
                  <a:gd name="connsiteX3" fmla="*/ 12445 w 53286"/>
                  <a:gd name="connsiteY3" fmla="*/ 40773 h 101933"/>
                  <a:gd name="connsiteX4" fmla="*/ 0 w 53286"/>
                  <a:gd name="connsiteY4" fmla="*/ 40773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40 h 101933"/>
                  <a:gd name="connsiteX12" fmla="*/ 36051 w 53286"/>
                  <a:gd name="connsiteY12" fmla="*/ 40740 h 101933"/>
                  <a:gd name="connsiteX13" fmla="*/ 36051 w 53286"/>
                  <a:gd name="connsiteY13" fmla="*/ 71741 h 101933"/>
                  <a:gd name="connsiteX14" fmla="*/ 45568 w 53286"/>
                  <a:gd name="connsiteY14" fmla="*/ 83725 h 101933"/>
                  <a:gd name="connsiteX15" fmla="*/ 53243 w 53286"/>
                  <a:gd name="connsiteY15" fmla="*/ 81534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298" y="101241"/>
                      <a:pt x="42893" y="102183"/>
                      <a:pt x="37476" y="101877"/>
                    </a:cubicBezTo>
                    <a:cubicBezTo>
                      <a:pt x="20788" y="101877"/>
                      <a:pt x="12445" y="93212"/>
                      <a:pt x="12445" y="75893"/>
                    </a:cubicBezTo>
                    <a:lnTo>
                      <a:pt x="12445"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30"/>
                      <a:pt x="39220" y="83725"/>
                      <a:pt x="45568" y="83725"/>
                    </a:cubicBezTo>
                    <a:cubicBezTo>
                      <a:pt x="48276" y="83657"/>
                      <a:pt x="50908" y="82903"/>
                      <a:pt x="53243" y="81534"/>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42" name="Freeform: Shape 141">
                <a:extLst>
                  <a:ext uri="{FF2B5EF4-FFF2-40B4-BE49-F238E27FC236}">
                    <a16:creationId xmlns:a16="http://schemas.microsoft.com/office/drawing/2014/main" id="{594B2990-B444-B0F3-CF1C-6C707AB7D93B}"/>
                  </a:ext>
                </a:extLst>
              </p:cNvPr>
              <p:cNvSpPr/>
              <p:nvPr/>
            </p:nvSpPr>
            <p:spPr>
              <a:xfrm>
                <a:off x="2588520" y="3025442"/>
                <a:ext cx="83102" cy="80559"/>
              </a:xfrm>
              <a:custGeom>
                <a:avLst/>
                <a:gdLst>
                  <a:gd name="connsiteX0" fmla="*/ 41140 w 83102"/>
                  <a:gd name="connsiteY0" fmla="*/ 80494 h 80559"/>
                  <a:gd name="connsiteX1" fmla="*/ 10976 w 83102"/>
                  <a:gd name="connsiteY1" fmla="*/ 69747 h 80559"/>
                  <a:gd name="connsiteX2" fmla="*/ 11393 w 83102"/>
                  <a:gd name="connsiteY2" fmla="*/ 10812 h 80559"/>
                  <a:gd name="connsiteX3" fmla="*/ 42192 w 83102"/>
                  <a:gd name="connsiteY3" fmla="*/ 66 h 80559"/>
                  <a:gd name="connsiteX4" fmla="*/ 72180 w 83102"/>
                  <a:gd name="connsiteY4" fmla="*/ 10812 h 80559"/>
                  <a:gd name="connsiteX5" fmla="*/ 83045 w 83102"/>
                  <a:gd name="connsiteY5" fmla="*/ 39228 h 80559"/>
                  <a:gd name="connsiteX6" fmla="*/ 71840 w 83102"/>
                  <a:gd name="connsiteY6" fmla="*/ 69408 h 80559"/>
                  <a:gd name="connsiteX7" fmla="*/ 41140 w 83102"/>
                  <a:gd name="connsiteY7" fmla="*/ 80494 h 80559"/>
                  <a:gd name="connsiteX8" fmla="*/ 41743 w 83102"/>
                  <a:gd name="connsiteY8" fmla="*/ 18185 h 80559"/>
                  <a:gd name="connsiteX9" fmla="*/ 28706 w 83102"/>
                  <a:gd name="connsiteY9" fmla="*/ 23958 h 80559"/>
                  <a:gd name="connsiteX10" fmla="*/ 24057 w 83102"/>
                  <a:gd name="connsiteY10" fmla="*/ 40280 h 80559"/>
                  <a:gd name="connsiteX11" fmla="*/ 41896 w 83102"/>
                  <a:gd name="connsiteY11" fmla="*/ 62375 h 80559"/>
                  <a:gd name="connsiteX12" fmla="*/ 58913 w 83102"/>
                  <a:gd name="connsiteY12" fmla="*/ 39678 h 80559"/>
                  <a:gd name="connsiteX13" fmla="*/ 41743 w 83102"/>
                  <a:gd name="connsiteY13" fmla="*/ 18218 h 8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2" h="80559">
                    <a:moveTo>
                      <a:pt x="41140" y="80494"/>
                    </a:moveTo>
                    <a:cubicBezTo>
                      <a:pt x="30043" y="81118"/>
                      <a:pt x="19167" y="77240"/>
                      <a:pt x="10976" y="69747"/>
                    </a:cubicBezTo>
                    <a:cubicBezTo>
                      <a:pt x="-3815" y="52822"/>
                      <a:pt x="-3639" y="27527"/>
                      <a:pt x="11393" y="10812"/>
                    </a:cubicBezTo>
                    <a:cubicBezTo>
                      <a:pt x="19847" y="3329"/>
                      <a:pt x="30910" y="-530"/>
                      <a:pt x="42192" y="66"/>
                    </a:cubicBezTo>
                    <a:cubicBezTo>
                      <a:pt x="53233" y="-563"/>
                      <a:pt x="64055" y="3316"/>
                      <a:pt x="72180" y="10812"/>
                    </a:cubicBezTo>
                    <a:cubicBezTo>
                      <a:pt x="79581" y="18375"/>
                      <a:pt x="83517" y="28663"/>
                      <a:pt x="83045" y="39228"/>
                    </a:cubicBezTo>
                    <a:cubicBezTo>
                      <a:pt x="83637" y="50402"/>
                      <a:pt x="79581" y="61325"/>
                      <a:pt x="71840" y="69408"/>
                    </a:cubicBezTo>
                    <a:cubicBezTo>
                      <a:pt x="63540" y="77109"/>
                      <a:pt x="52455" y="81118"/>
                      <a:pt x="41140" y="80494"/>
                    </a:cubicBezTo>
                    <a:close/>
                    <a:moveTo>
                      <a:pt x="41743" y="18185"/>
                    </a:moveTo>
                    <a:cubicBezTo>
                      <a:pt x="36721" y="17927"/>
                      <a:pt x="31885" y="20071"/>
                      <a:pt x="28706" y="23958"/>
                    </a:cubicBezTo>
                    <a:cubicBezTo>
                      <a:pt x="25329" y="28704"/>
                      <a:pt x="23684" y="34468"/>
                      <a:pt x="24057" y="40280"/>
                    </a:cubicBezTo>
                    <a:cubicBezTo>
                      <a:pt x="24057" y="55003"/>
                      <a:pt x="30000" y="62367"/>
                      <a:pt x="41896" y="62375"/>
                    </a:cubicBezTo>
                    <a:cubicBezTo>
                      <a:pt x="53233" y="62375"/>
                      <a:pt x="58902" y="54809"/>
                      <a:pt x="58913" y="39678"/>
                    </a:cubicBezTo>
                    <a:cubicBezTo>
                      <a:pt x="58913" y="25371"/>
                      <a:pt x="53189" y="18218"/>
                      <a:pt x="41743" y="18218"/>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43" name="Freeform: Shape 142">
                <a:extLst>
                  <a:ext uri="{FF2B5EF4-FFF2-40B4-BE49-F238E27FC236}">
                    <a16:creationId xmlns:a16="http://schemas.microsoft.com/office/drawing/2014/main" id="{BE1ECFAA-FA63-6ED6-1F85-866281DCFB25}"/>
                  </a:ext>
                </a:extLst>
              </p:cNvPr>
              <p:cNvSpPr/>
              <p:nvPr/>
            </p:nvSpPr>
            <p:spPr>
              <a:xfrm>
                <a:off x="2686719" y="3025453"/>
                <a:ext cx="121869" cy="78609"/>
              </a:xfrm>
              <a:custGeom>
                <a:avLst/>
                <a:gdLst>
                  <a:gd name="connsiteX0" fmla="*/ 121869 w 121869"/>
                  <a:gd name="connsiteY0" fmla="*/ 78610 h 78609"/>
                  <a:gd name="connsiteX1" fmla="*/ 98252 w 121869"/>
                  <a:gd name="connsiteY1" fmla="*/ 78610 h 78609"/>
                  <a:gd name="connsiteX2" fmla="*/ 98252 w 121869"/>
                  <a:gd name="connsiteY2" fmla="*/ 34880 h 78609"/>
                  <a:gd name="connsiteX3" fmla="*/ 85961 w 121869"/>
                  <a:gd name="connsiteY3" fmla="*/ 18174 h 78609"/>
                  <a:gd name="connsiteX4" fmla="*/ 76444 w 121869"/>
                  <a:gd name="connsiteY4" fmla="*/ 23191 h 78609"/>
                  <a:gd name="connsiteX5" fmla="*/ 72771 w 121869"/>
                  <a:gd name="connsiteY5" fmla="*/ 35701 h 78609"/>
                  <a:gd name="connsiteX6" fmla="*/ 72771 w 121869"/>
                  <a:gd name="connsiteY6" fmla="*/ 78610 h 78609"/>
                  <a:gd name="connsiteX7" fmla="*/ 49088 w 121869"/>
                  <a:gd name="connsiteY7" fmla="*/ 78610 h 78609"/>
                  <a:gd name="connsiteX8" fmla="*/ 49088 w 121869"/>
                  <a:gd name="connsiteY8" fmla="*/ 34430 h 78609"/>
                  <a:gd name="connsiteX9" fmla="*/ 37027 w 121869"/>
                  <a:gd name="connsiteY9" fmla="*/ 18174 h 78609"/>
                  <a:gd name="connsiteX10" fmla="*/ 27312 w 121869"/>
                  <a:gd name="connsiteY10" fmla="*/ 22972 h 78609"/>
                  <a:gd name="connsiteX11" fmla="*/ 23683 w 121869"/>
                  <a:gd name="connsiteY11" fmla="*/ 35997 h 78609"/>
                  <a:gd name="connsiteX12" fmla="*/ 23683 w 121869"/>
                  <a:gd name="connsiteY12" fmla="*/ 78610 h 78609"/>
                  <a:gd name="connsiteX13" fmla="*/ 0 w 121869"/>
                  <a:gd name="connsiteY13" fmla="*/ 78610 h 78609"/>
                  <a:gd name="connsiteX14" fmla="*/ 0 w 121869"/>
                  <a:gd name="connsiteY14" fmla="*/ 1929 h 78609"/>
                  <a:gd name="connsiteX15" fmla="*/ 23683 w 121869"/>
                  <a:gd name="connsiteY15" fmla="*/ 1929 h 78609"/>
                  <a:gd name="connsiteX16" fmla="*/ 23683 w 121869"/>
                  <a:gd name="connsiteY16" fmla="*/ 13913 h 78609"/>
                  <a:gd name="connsiteX17" fmla="*/ 23979 w 121869"/>
                  <a:gd name="connsiteY17" fmla="*/ 13913 h 78609"/>
                  <a:gd name="connsiteX18" fmla="*/ 48792 w 121869"/>
                  <a:gd name="connsiteY18" fmla="*/ 55 h 78609"/>
                  <a:gd name="connsiteX19" fmla="*/ 71049 w 121869"/>
                  <a:gd name="connsiteY19" fmla="*/ 14362 h 78609"/>
                  <a:gd name="connsiteX20" fmla="*/ 96838 w 121869"/>
                  <a:gd name="connsiteY20" fmla="*/ 55 h 78609"/>
                  <a:gd name="connsiteX21" fmla="*/ 121869 w 121869"/>
                  <a:gd name="connsiteY21" fmla="*/ 30903 h 7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869" h="78609">
                    <a:moveTo>
                      <a:pt x="121869" y="78610"/>
                    </a:moveTo>
                    <a:lnTo>
                      <a:pt x="98252" y="78610"/>
                    </a:lnTo>
                    <a:lnTo>
                      <a:pt x="98252" y="34880"/>
                    </a:lnTo>
                    <a:cubicBezTo>
                      <a:pt x="98252" y="23750"/>
                      <a:pt x="94151" y="18182"/>
                      <a:pt x="85961" y="18174"/>
                    </a:cubicBezTo>
                    <a:cubicBezTo>
                      <a:pt x="82145" y="18133"/>
                      <a:pt x="78560" y="20021"/>
                      <a:pt x="76444" y="23191"/>
                    </a:cubicBezTo>
                    <a:cubicBezTo>
                      <a:pt x="73900" y="26855"/>
                      <a:pt x="72606" y="31244"/>
                      <a:pt x="72771" y="35701"/>
                    </a:cubicBezTo>
                    <a:lnTo>
                      <a:pt x="72771" y="78610"/>
                    </a:lnTo>
                    <a:lnTo>
                      <a:pt x="49088" y="78610"/>
                    </a:lnTo>
                    <a:lnTo>
                      <a:pt x="49088" y="34430"/>
                    </a:lnTo>
                    <a:cubicBezTo>
                      <a:pt x="49088" y="23593"/>
                      <a:pt x="45064" y="18174"/>
                      <a:pt x="37027" y="18174"/>
                    </a:cubicBezTo>
                    <a:cubicBezTo>
                      <a:pt x="33189" y="18066"/>
                      <a:pt x="29549" y="19862"/>
                      <a:pt x="27312" y="22972"/>
                    </a:cubicBezTo>
                    <a:cubicBezTo>
                      <a:pt x="24703" y="26797"/>
                      <a:pt x="23431" y="31375"/>
                      <a:pt x="23683" y="35997"/>
                    </a:cubicBezTo>
                    <a:lnTo>
                      <a:pt x="23683" y="78610"/>
                    </a:lnTo>
                    <a:lnTo>
                      <a:pt x="0" y="78610"/>
                    </a:lnTo>
                    <a:lnTo>
                      <a:pt x="0" y="1929"/>
                    </a:lnTo>
                    <a:lnTo>
                      <a:pt x="23683" y="1929"/>
                    </a:lnTo>
                    <a:lnTo>
                      <a:pt x="23683" y="13913"/>
                    </a:lnTo>
                    <a:lnTo>
                      <a:pt x="23979" y="13913"/>
                    </a:lnTo>
                    <a:cubicBezTo>
                      <a:pt x="29275" y="5294"/>
                      <a:pt x="38671" y="45"/>
                      <a:pt x="48792" y="55"/>
                    </a:cubicBezTo>
                    <a:cubicBezTo>
                      <a:pt x="58561" y="-635"/>
                      <a:pt x="67628" y="5190"/>
                      <a:pt x="71049" y="14362"/>
                    </a:cubicBezTo>
                    <a:cubicBezTo>
                      <a:pt x="76301" y="5155"/>
                      <a:pt x="86246" y="-362"/>
                      <a:pt x="96838" y="55"/>
                    </a:cubicBezTo>
                    <a:cubicBezTo>
                      <a:pt x="113525" y="55"/>
                      <a:pt x="121869" y="10338"/>
                      <a:pt x="121869" y="3090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44" name="Freeform: Shape 143">
                <a:extLst>
                  <a:ext uri="{FF2B5EF4-FFF2-40B4-BE49-F238E27FC236}">
                    <a16:creationId xmlns:a16="http://schemas.microsoft.com/office/drawing/2014/main" id="{6A31E08C-F7F3-D30A-6216-AAEB9B87ACAA}"/>
                  </a:ext>
                </a:extLst>
              </p:cNvPr>
              <p:cNvSpPr/>
              <p:nvPr/>
            </p:nvSpPr>
            <p:spPr>
              <a:xfrm>
                <a:off x="2822824" y="3025445"/>
                <a:ext cx="73755" cy="80672"/>
              </a:xfrm>
              <a:custGeom>
                <a:avLst/>
                <a:gdLst>
                  <a:gd name="connsiteX0" fmla="*/ 73698 w 73755"/>
                  <a:gd name="connsiteY0" fmla="*/ 47014 h 80672"/>
                  <a:gd name="connsiteX1" fmla="*/ 23635 w 73755"/>
                  <a:gd name="connsiteY1" fmla="*/ 47014 h 80672"/>
                  <a:gd name="connsiteX2" fmla="*/ 44698 w 73755"/>
                  <a:gd name="connsiteY2" fmla="*/ 63719 h 80672"/>
                  <a:gd name="connsiteX3" fmla="*/ 66955 w 73755"/>
                  <a:gd name="connsiteY3" fmla="*/ 57727 h 80672"/>
                  <a:gd name="connsiteX4" fmla="*/ 66955 w 73755"/>
                  <a:gd name="connsiteY4" fmla="*/ 74794 h 80672"/>
                  <a:gd name="connsiteX5" fmla="*/ 39303 w 73755"/>
                  <a:gd name="connsiteY5" fmla="*/ 80490 h 80672"/>
                  <a:gd name="connsiteX6" fmla="*/ 182 w 73755"/>
                  <a:gd name="connsiteY6" fmla="*/ 48536 h 80672"/>
                  <a:gd name="connsiteX7" fmla="*/ 171 w 73755"/>
                  <a:gd name="connsiteY7" fmla="*/ 41471 h 80672"/>
                  <a:gd name="connsiteX8" fmla="*/ 11267 w 73755"/>
                  <a:gd name="connsiteY8" fmla="*/ 11225 h 80672"/>
                  <a:gd name="connsiteX9" fmla="*/ 38547 w 73755"/>
                  <a:gd name="connsiteY9" fmla="*/ 63 h 80672"/>
                  <a:gd name="connsiteX10" fmla="*/ 64521 w 73755"/>
                  <a:gd name="connsiteY10" fmla="*/ 10020 h 80672"/>
                  <a:gd name="connsiteX11" fmla="*/ 73698 w 73755"/>
                  <a:gd name="connsiteY11" fmla="*/ 37056 h 80672"/>
                  <a:gd name="connsiteX12" fmla="*/ 51770 w 73755"/>
                  <a:gd name="connsiteY12" fmla="*/ 32488 h 80672"/>
                  <a:gd name="connsiteX13" fmla="*/ 38437 w 73755"/>
                  <a:gd name="connsiteY13" fmla="*/ 16056 h 80672"/>
                  <a:gd name="connsiteX14" fmla="*/ 28569 w 73755"/>
                  <a:gd name="connsiteY14" fmla="*/ 20778 h 80672"/>
                  <a:gd name="connsiteX15" fmla="*/ 23503 w 73755"/>
                  <a:gd name="connsiteY15" fmla="*/ 32532 h 8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72">
                    <a:moveTo>
                      <a:pt x="73698" y="47014"/>
                    </a:moveTo>
                    <a:lnTo>
                      <a:pt x="23635" y="47014"/>
                    </a:lnTo>
                    <a:cubicBezTo>
                      <a:pt x="24435" y="58143"/>
                      <a:pt x="31453" y="63711"/>
                      <a:pt x="44698" y="63719"/>
                    </a:cubicBezTo>
                    <a:cubicBezTo>
                      <a:pt x="52537" y="63880"/>
                      <a:pt x="60256" y="61802"/>
                      <a:pt x="66955" y="57727"/>
                    </a:cubicBezTo>
                    <a:lnTo>
                      <a:pt x="66955" y="74794"/>
                    </a:lnTo>
                    <a:cubicBezTo>
                      <a:pt x="58337" y="78924"/>
                      <a:pt x="48853" y="80874"/>
                      <a:pt x="39303" y="80490"/>
                    </a:cubicBezTo>
                    <a:cubicBezTo>
                      <a:pt x="19666" y="82462"/>
                      <a:pt x="2145" y="68155"/>
                      <a:pt x="182" y="48536"/>
                    </a:cubicBezTo>
                    <a:cubicBezTo>
                      <a:pt x="-59" y="46187"/>
                      <a:pt x="-59" y="43820"/>
                      <a:pt x="171" y="41471"/>
                    </a:cubicBezTo>
                    <a:cubicBezTo>
                      <a:pt x="-410" y="30299"/>
                      <a:pt x="3603" y="19375"/>
                      <a:pt x="11267" y="11225"/>
                    </a:cubicBezTo>
                    <a:cubicBezTo>
                      <a:pt x="18416" y="3880"/>
                      <a:pt x="28295" y="-164"/>
                      <a:pt x="38547" y="63"/>
                    </a:cubicBezTo>
                    <a:cubicBezTo>
                      <a:pt x="48239" y="-530"/>
                      <a:pt x="57712" y="3102"/>
                      <a:pt x="64521" y="10020"/>
                    </a:cubicBezTo>
                    <a:cubicBezTo>
                      <a:pt x="70946" y="17515"/>
                      <a:pt x="74236" y="27199"/>
                      <a:pt x="73698" y="37056"/>
                    </a:cubicBezTo>
                    <a:close/>
                    <a:moveTo>
                      <a:pt x="51770" y="32488"/>
                    </a:moveTo>
                    <a:cubicBezTo>
                      <a:pt x="51770" y="21533"/>
                      <a:pt x="47329" y="16056"/>
                      <a:pt x="38437" y="16056"/>
                    </a:cubicBezTo>
                    <a:cubicBezTo>
                      <a:pt x="34600" y="16067"/>
                      <a:pt x="30981" y="17801"/>
                      <a:pt x="28569" y="20778"/>
                    </a:cubicBezTo>
                    <a:cubicBezTo>
                      <a:pt x="25718" y="24089"/>
                      <a:pt x="23953" y="28189"/>
                      <a:pt x="23503" y="325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45" name="Freeform: Shape 144">
                <a:extLst>
                  <a:ext uri="{FF2B5EF4-FFF2-40B4-BE49-F238E27FC236}">
                    <a16:creationId xmlns:a16="http://schemas.microsoft.com/office/drawing/2014/main" id="{BB8B912D-0688-C867-E474-6B263CE9C86E}"/>
                  </a:ext>
                </a:extLst>
              </p:cNvPr>
              <p:cNvSpPr/>
              <p:nvPr/>
            </p:nvSpPr>
            <p:spPr>
              <a:xfrm>
                <a:off x="2911456" y="3026030"/>
                <a:ext cx="50096" cy="78032"/>
              </a:xfrm>
              <a:custGeom>
                <a:avLst/>
                <a:gdLst>
                  <a:gd name="connsiteX0" fmla="*/ 50096 w 50096"/>
                  <a:gd name="connsiteY0" fmla="*/ 22690 h 78032"/>
                  <a:gd name="connsiteX1" fmla="*/ 40130 w 50096"/>
                  <a:gd name="connsiteY1" fmla="*/ 20368 h 78032"/>
                  <a:gd name="connsiteX2" fmla="*/ 28069 w 50096"/>
                  <a:gd name="connsiteY2" fmla="*/ 26021 h 78032"/>
                  <a:gd name="connsiteX3" fmla="*/ 23683 w 50096"/>
                  <a:gd name="connsiteY3" fmla="*/ 41412 h 78032"/>
                  <a:gd name="connsiteX4" fmla="*/ 23683 w 50096"/>
                  <a:gd name="connsiteY4" fmla="*/ 78032 h 78032"/>
                  <a:gd name="connsiteX5" fmla="*/ 0 w 50096"/>
                  <a:gd name="connsiteY5" fmla="*/ 78032 h 78032"/>
                  <a:gd name="connsiteX6" fmla="*/ 0 w 50096"/>
                  <a:gd name="connsiteY6" fmla="*/ 1351 h 78032"/>
                  <a:gd name="connsiteX7" fmla="*/ 23683 w 50096"/>
                  <a:gd name="connsiteY7" fmla="*/ 1351 h 78032"/>
                  <a:gd name="connsiteX8" fmla="*/ 23683 w 50096"/>
                  <a:gd name="connsiteY8" fmla="*/ 15592 h 78032"/>
                  <a:gd name="connsiteX9" fmla="*/ 23990 w 50096"/>
                  <a:gd name="connsiteY9" fmla="*/ 15592 h 78032"/>
                  <a:gd name="connsiteX10" fmla="*/ 44219 w 50096"/>
                  <a:gd name="connsiteY10" fmla="*/ 15 h 78032"/>
                  <a:gd name="connsiteX11" fmla="*/ 50064 w 50096"/>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96" h="78032">
                    <a:moveTo>
                      <a:pt x="50096" y="22690"/>
                    </a:moveTo>
                    <a:cubicBezTo>
                      <a:pt x="47026" y="21089"/>
                      <a:pt x="43594" y="20290"/>
                      <a:pt x="40130" y="20368"/>
                    </a:cubicBezTo>
                    <a:cubicBezTo>
                      <a:pt x="35426" y="20161"/>
                      <a:pt x="30920" y="22273"/>
                      <a:pt x="28069" y="26021"/>
                    </a:cubicBezTo>
                    <a:cubicBezTo>
                      <a:pt x="24944" y="30523"/>
                      <a:pt x="23398" y="35938"/>
                      <a:pt x="23683" y="41412"/>
                    </a:cubicBezTo>
                    <a:lnTo>
                      <a:pt x="23683" y="78032"/>
                    </a:lnTo>
                    <a:lnTo>
                      <a:pt x="0" y="78032"/>
                    </a:lnTo>
                    <a:lnTo>
                      <a:pt x="0" y="1351"/>
                    </a:lnTo>
                    <a:lnTo>
                      <a:pt x="23683" y="1351"/>
                    </a:lnTo>
                    <a:lnTo>
                      <a:pt x="23683" y="15592"/>
                    </a:lnTo>
                    <a:lnTo>
                      <a:pt x="23990" y="15592"/>
                    </a:lnTo>
                    <a:cubicBezTo>
                      <a:pt x="26271" y="6320"/>
                      <a:pt x="34669" y="-143"/>
                      <a:pt x="44219" y="15"/>
                    </a:cubicBezTo>
                    <a:cubicBezTo>
                      <a:pt x="46204" y="-73"/>
                      <a:pt x="48189" y="233"/>
                      <a:pt x="50064" y="913"/>
                    </a:cubicBezTo>
                    <a:close/>
                  </a:path>
                </a:pathLst>
              </a:custGeom>
              <a:solidFill>
                <a:srgbClr val="2F2F2F"/>
              </a:solidFill>
              <a:ln w="10955" cap="flat">
                <a:noFill/>
                <a:prstDash val="solid"/>
                <a:miter/>
              </a:ln>
            </p:spPr>
            <p:txBody>
              <a:bodyPr rtlCol="0" anchor="ctr"/>
              <a:lstStyle/>
              <a:p>
                <a:endParaRPr lang="en-US">
                  <a:latin typeface="+mj-lt"/>
                </a:endParaRPr>
              </a:p>
            </p:txBody>
          </p:sp>
        </p:grpSp>
        <p:grpSp>
          <p:nvGrpSpPr>
            <p:cNvPr id="13" name="Graphic 2" descr="Diagram showing responsibility zones.">
              <a:extLst>
                <a:ext uri="{FF2B5EF4-FFF2-40B4-BE49-F238E27FC236}">
                  <a16:creationId xmlns:a16="http://schemas.microsoft.com/office/drawing/2014/main" id="{52246906-9B1C-7B9C-662B-4782452A0400}"/>
                </a:ext>
              </a:extLst>
            </p:cNvPr>
            <p:cNvGrpSpPr/>
            <p:nvPr/>
          </p:nvGrpSpPr>
          <p:grpSpPr>
            <a:xfrm>
              <a:off x="2957336" y="3252044"/>
              <a:ext cx="1011761" cy="333604"/>
              <a:chOff x="1549459" y="3941378"/>
              <a:chExt cx="1011761" cy="333604"/>
            </a:xfrm>
            <a:solidFill>
              <a:srgbClr val="2F2F2F"/>
            </a:solidFill>
          </p:grpSpPr>
          <p:sp>
            <p:nvSpPr>
              <p:cNvPr id="79" name="Freeform: Shape 78">
                <a:extLst>
                  <a:ext uri="{FF2B5EF4-FFF2-40B4-BE49-F238E27FC236}">
                    <a16:creationId xmlns:a16="http://schemas.microsoft.com/office/drawing/2014/main" id="{2D479A78-A15A-A1E6-CAD8-7A7756CF22CC}"/>
                  </a:ext>
                </a:extLst>
              </p:cNvPr>
              <p:cNvSpPr/>
              <p:nvPr/>
            </p:nvSpPr>
            <p:spPr>
              <a:xfrm>
                <a:off x="1557244" y="3947557"/>
                <a:ext cx="90171" cy="107353"/>
              </a:xfrm>
              <a:custGeom>
                <a:avLst/>
                <a:gdLst>
                  <a:gd name="connsiteX0" fmla="*/ 90171 w 90171"/>
                  <a:gd name="connsiteY0" fmla="*/ 107354 h 107353"/>
                  <a:gd name="connsiteX1" fmla="*/ 62365 w 90171"/>
                  <a:gd name="connsiteY1" fmla="*/ 107354 h 107353"/>
                  <a:gd name="connsiteX2" fmla="*/ 45645 w 90171"/>
                  <a:gd name="connsiteY2" fmla="*/ 79716 h 107353"/>
                  <a:gd name="connsiteX3" fmla="*/ 42048 w 90171"/>
                  <a:gd name="connsiteY3" fmla="*/ 74107 h 107353"/>
                  <a:gd name="connsiteX4" fmla="*/ 38562 w 90171"/>
                  <a:gd name="connsiteY4" fmla="*/ 69868 h 107353"/>
                  <a:gd name="connsiteX5" fmla="*/ 34889 w 90171"/>
                  <a:gd name="connsiteY5" fmla="*/ 67173 h 107353"/>
                  <a:gd name="connsiteX6" fmla="*/ 30733 w 90171"/>
                  <a:gd name="connsiteY6" fmla="*/ 66242 h 107353"/>
                  <a:gd name="connsiteX7" fmla="*/ 24209 w 90171"/>
                  <a:gd name="connsiteY7" fmla="*/ 66242 h 107353"/>
                  <a:gd name="connsiteX8" fmla="*/ 24209 w 90171"/>
                  <a:gd name="connsiteY8" fmla="*/ 107354 h 107353"/>
                  <a:gd name="connsiteX9" fmla="*/ 0 w 90171"/>
                  <a:gd name="connsiteY9" fmla="*/ 107354 h 107353"/>
                  <a:gd name="connsiteX10" fmla="*/ 0 w 90171"/>
                  <a:gd name="connsiteY10" fmla="*/ 0 h 107353"/>
                  <a:gd name="connsiteX11" fmla="*/ 38375 w 90171"/>
                  <a:gd name="connsiteY11" fmla="*/ 0 h 107353"/>
                  <a:gd name="connsiteX12" fmla="*/ 77507 w 90171"/>
                  <a:gd name="connsiteY12" fmla="*/ 29205 h 107353"/>
                  <a:gd name="connsiteX13" fmla="*/ 75775 w 90171"/>
                  <a:gd name="connsiteY13" fmla="*/ 39579 h 107353"/>
                  <a:gd name="connsiteX14" fmla="*/ 70907 w 90171"/>
                  <a:gd name="connsiteY14" fmla="*/ 48145 h 107353"/>
                  <a:gd name="connsiteX15" fmla="*/ 63297 w 90171"/>
                  <a:gd name="connsiteY15" fmla="*/ 54718 h 107353"/>
                  <a:gd name="connsiteX16" fmla="*/ 53375 w 90171"/>
                  <a:gd name="connsiteY16" fmla="*/ 59099 h 107353"/>
                  <a:gd name="connsiteX17" fmla="*/ 53375 w 90171"/>
                  <a:gd name="connsiteY17" fmla="*/ 59395 h 107353"/>
                  <a:gd name="connsiteX18" fmla="*/ 58013 w 90171"/>
                  <a:gd name="connsiteY18" fmla="*/ 61827 h 107353"/>
                  <a:gd name="connsiteX19" fmla="*/ 62398 w 90171"/>
                  <a:gd name="connsiteY19" fmla="*/ 65760 h 107353"/>
                  <a:gd name="connsiteX20" fmla="*/ 66411 w 90171"/>
                  <a:gd name="connsiteY20" fmla="*/ 70591 h 107353"/>
                  <a:gd name="connsiteX21" fmla="*/ 69887 w 90171"/>
                  <a:gd name="connsiteY21" fmla="*/ 75641 h 107353"/>
                  <a:gd name="connsiteX22" fmla="*/ 24209 w 90171"/>
                  <a:gd name="connsiteY22" fmla="*/ 18086 h 107353"/>
                  <a:gd name="connsiteX23" fmla="*/ 24209 w 90171"/>
                  <a:gd name="connsiteY23" fmla="*/ 47970 h 107353"/>
                  <a:gd name="connsiteX24" fmla="*/ 34702 w 90171"/>
                  <a:gd name="connsiteY24" fmla="*/ 47970 h 107353"/>
                  <a:gd name="connsiteX25" fmla="*/ 47224 w 90171"/>
                  <a:gd name="connsiteY25" fmla="*/ 43478 h 107353"/>
                  <a:gd name="connsiteX26" fmla="*/ 52015 w 90171"/>
                  <a:gd name="connsiteY26" fmla="*/ 32162 h 107353"/>
                  <a:gd name="connsiteX27" fmla="*/ 35152 w 90171"/>
                  <a:gd name="connsiteY27" fmla="*/ 18086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171" h="107353">
                    <a:moveTo>
                      <a:pt x="90171" y="107354"/>
                    </a:moveTo>
                    <a:lnTo>
                      <a:pt x="62365" y="107354"/>
                    </a:lnTo>
                    <a:lnTo>
                      <a:pt x="45645" y="79716"/>
                    </a:lnTo>
                    <a:cubicBezTo>
                      <a:pt x="44406" y="77623"/>
                      <a:pt x="43200" y="75750"/>
                      <a:pt x="42048" y="74107"/>
                    </a:cubicBezTo>
                    <a:cubicBezTo>
                      <a:pt x="41013" y="72595"/>
                      <a:pt x="39847" y="71171"/>
                      <a:pt x="38562" y="69868"/>
                    </a:cubicBezTo>
                    <a:cubicBezTo>
                      <a:pt x="37498" y="68772"/>
                      <a:pt x="36256" y="67863"/>
                      <a:pt x="34889" y="67173"/>
                    </a:cubicBezTo>
                    <a:cubicBezTo>
                      <a:pt x="33595" y="66549"/>
                      <a:pt x="32172" y="66231"/>
                      <a:pt x="30733" y="66242"/>
                    </a:cubicBezTo>
                    <a:lnTo>
                      <a:pt x="24209" y="66242"/>
                    </a:lnTo>
                    <a:lnTo>
                      <a:pt x="24209" y="107354"/>
                    </a:lnTo>
                    <a:lnTo>
                      <a:pt x="0" y="107354"/>
                    </a:lnTo>
                    <a:lnTo>
                      <a:pt x="0" y="0"/>
                    </a:lnTo>
                    <a:lnTo>
                      <a:pt x="38375" y="0"/>
                    </a:lnTo>
                    <a:cubicBezTo>
                      <a:pt x="64463" y="0"/>
                      <a:pt x="77507" y="9739"/>
                      <a:pt x="77507" y="29205"/>
                    </a:cubicBezTo>
                    <a:cubicBezTo>
                      <a:pt x="77541" y="32732"/>
                      <a:pt x="76955" y="36248"/>
                      <a:pt x="75775" y="39579"/>
                    </a:cubicBezTo>
                    <a:cubicBezTo>
                      <a:pt x="74662" y="42690"/>
                      <a:pt x="73015" y="45593"/>
                      <a:pt x="70907" y="48145"/>
                    </a:cubicBezTo>
                    <a:cubicBezTo>
                      <a:pt x="68751" y="50741"/>
                      <a:pt x="66180" y="52965"/>
                      <a:pt x="63297" y="54718"/>
                    </a:cubicBezTo>
                    <a:cubicBezTo>
                      <a:pt x="60209" y="56635"/>
                      <a:pt x="56869" y="58103"/>
                      <a:pt x="53375" y="59099"/>
                    </a:cubicBezTo>
                    <a:lnTo>
                      <a:pt x="53375" y="59395"/>
                    </a:lnTo>
                    <a:cubicBezTo>
                      <a:pt x="55050" y="59932"/>
                      <a:pt x="56619" y="60754"/>
                      <a:pt x="58013" y="61827"/>
                    </a:cubicBezTo>
                    <a:cubicBezTo>
                      <a:pt x="59587" y="63010"/>
                      <a:pt x="61055" y="64325"/>
                      <a:pt x="62398" y="65760"/>
                    </a:cubicBezTo>
                    <a:cubicBezTo>
                      <a:pt x="63822" y="67293"/>
                      <a:pt x="65161" y="68915"/>
                      <a:pt x="66411" y="70591"/>
                    </a:cubicBezTo>
                    <a:cubicBezTo>
                      <a:pt x="67683" y="72310"/>
                      <a:pt x="68842" y="73998"/>
                      <a:pt x="69887" y="75641"/>
                    </a:cubicBezTo>
                    <a:close/>
                    <a:moveTo>
                      <a:pt x="24209" y="18086"/>
                    </a:moveTo>
                    <a:lnTo>
                      <a:pt x="24209" y="47970"/>
                    </a:lnTo>
                    <a:lnTo>
                      <a:pt x="34702" y="47970"/>
                    </a:lnTo>
                    <a:cubicBezTo>
                      <a:pt x="39306" y="48189"/>
                      <a:pt x="43809" y="46568"/>
                      <a:pt x="47224" y="43478"/>
                    </a:cubicBezTo>
                    <a:cubicBezTo>
                      <a:pt x="50363" y="40564"/>
                      <a:pt x="52106" y="36446"/>
                      <a:pt x="52015" y="32162"/>
                    </a:cubicBezTo>
                    <a:cubicBezTo>
                      <a:pt x="52015" y="22785"/>
                      <a:pt x="46394" y="18097"/>
                      <a:pt x="35152" y="18086"/>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80" name="Freeform: Shape 79">
                <a:extLst>
                  <a:ext uri="{FF2B5EF4-FFF2-40B4-BE49-F238E27FC236}">
                    <a16:creationId xmlns:a16="http://schemas.microsoft.com/office/drawing/2014/main" id="{C23F6630-14D2-29AE-B6C1-734F798C5FB2}"/>
                  </a:ext>
                </a:extLst>
              </p:cNvPr>
              <p:cNvSpPr/>
              <p:nvPr/>
            </p:nvSpPr>
            <p:spPr>
              <a:xfrm>
                <a:off x="1648471" y="3976293"/>
                <a:ext cx="73756" cy="80671"/>
              </a:xfrm>
              <a:custGeom>
                <a:avLst/>
                <a:gdLst>
                  <a:gd name="connsiteX0" fmla="*/ 73699 w 73756"/>
                  <a:gd name="connsiteY0" fmla="*/ 47013 h 80671"/>
                  <a:gd name="connsiteX1" fmla="*/ 23636 w 73756"/>
                  <a:gd name="connsiteY1" fmla="*/ 47013 h 80671"/>
                  <a:gd name="connsiteX2" fmla="*/ 44698 w 73756"/>
                  <a:gd name="connsiteY2" fmla="*/ 63708 h 80671"/>
                  <a:gd name="connsiteX3" fmla="*/ 66956 w 73756"/>
                  <a:gd name="connsiteY3" fmla="*/ 57716 h 80671"/>
                  <a:gd name="connsiteX4" fmla="*/ 66956 w 73756"/>
                  <a:gd name="connsiteY4" fmla="*/ 74794 h 80671"/>
                  <a:gd name="connsiteX5" fmla="*/ 39304 w 73756"/>
                  <a:gd name="connsiteY5" fmla="*/ 80490 h 80671"/>
                  <a:gd name="connsiteX6" fmla="*/ 178 w 73756"/>
                  <a:gd name="connsiteY6" fmla="*/ 48536 h 80671"/>
                  <a:gd name="connsiteX7" fmla="*/ 172 w 73756"/>
                  <a:gd name="connsiteY7" fmla="*/ 41471 h 80671"/>
                  <a:gd name="connsiteX8" fmla="*/ 11268 w 73756"/>
                  <a:gd name="connsiteY8" fmla="*/ 11214 h 80671"/>
                  <a:gd name="connsiteX9" fmla="*/ 38547 w 73756"/>
                  <a:gd name="connsiteY9" fmla="*/ 63 h 80671"/>
                  <a:gd name="connsiteX10" fmla="*/ 64522 w 73756"/>
                  <a:gd name="connsiteY10" fmla="*/ 10020 h 80671"/>
                  <a:gd name="connsiteX11" fmla="*/ 73699 w 73756"/>
                  <a:gd name="connsiteY11" fmla="*/ 37056 h 80671"/>
                  <a:gd name="connsiteX12" fmla="*/ 51770 w 73756"/>
                  <a:gd name="connsiteY12" fmla="*/ 32488 h 80671"/>
                  <a:gd name="connsiteX13" fmla="*/ 38438 w 73756"/>
                  <a:gd name="connsiteY13" fmla="*/ 16056 h 80671"/>
                  <a:gd name="connsiteX14" fmla="*/ 28570 w 73756"/>
                  <a:gd name="connsiteY14" fmla="*/ 20777 h 80671"/>
                  <a:gd name="connsiteX15" fmla="*/ 23504 w 73756"/>
                  <a:gd name="connsiteY15" fmla="*/ 32532 h 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6" h="80671">
                    <a:moveTo>
                      <a:pt x="73699" y="47013"/>
                    </a:moveTo>
                    <a:lnTo>
                      <a:pt x="23636" y="47013"/>
                    </a:lnTo>
                    <a:cubicBezTo>
                      <a:pt x="24433" y="58143"/>
                      <a:pt x="31453" y="63708"/>
                      <a:pt x="44698" y="63708"/>
                    </a:cubicBezTo>
                    <a:cubicBezTo>
                      <a:pt x="52538" y="63872"/>
                      <a:pt x="60261" y="61791"/>
                      <a:pt x="66956" y="57716"/>
                    </a:cubicBezTo>
                    <a:lnTo>
                      <a:pt x="66956" y="74794"/>
                    </a:lnTo>
                    <a:cubicBezTo>
                      <a:pt x="58342" y="78924"/>
                      <a:pt x="48848" y="80874"/>
                      <a:pt x="39304" y="80490"/>
                    </a:cubicBezTo>
                    <a:cubicBezTo>
                      <a:pt x="19668" y="82462"/>
                      <a:pt x="2151" y="68156"/>
                      <a:pt x="178" y="48536"/>
                    </a:cubicBezTo>
                    <a:cubicBezTo>
                      <a:pt x="-57" y="46192"/>
                      <a:pt x="-60" y="43815"/>
                      <a:pt x="172" y="41471"/>
                    </a:cubicBezTo>
                    <a:cubicBezTo>
                      <a:pt x="-407" y="30297"/>
                      <a:pt x="3600" y="19364"/>
                      <a:pt x="11268" y="11214"/>
                    </a:cubicBezTo>
                    <a:cubicBezTo>
                      <a:pt x="18419" y="3875"/>
                      <a:pt x="28299" y="-167"/>
                      <a:pt x="38547" y="63"/>
                    </a:cubicBezTo>
                    <a:cubicBezTo>
                      <a:pt x="48240" y="-529"/>
                      <a:pt x="57714" y="3097"/>
                      <a:pt x="64522" y="10020"/>
                    </a:cubicBezTo>
                    <a:cubicBezTo>
                      <a:pt x="70950" y="17513"/>
                      <a:pt x="74237" y="27197"/>
                      <a:pt x="73699" y="37056"/>
                    </a:cubicBezTo>
                    <a:close/>
                    <a:moveTo>
                      <a:pt x="51770" y="32488"/>
                    </a:moveTo>
                    <a:cubicBezTo>
                      <a:pt x="51770" y="21533"/>
                      <a:pt x="47326" y="16056"/>
                      <a:pt x="38438" y="16056"/>
                    </a:cubicBezTo>
                    <a:cubicBezTo>
                      <a:pt x="34603" y="16067"/>
                      <a:pt x="30977" y="17798"/>
                      <a:pt x="28570" y="20777"/>
                    </a:cubicBezTo>
                    <a:cubicBezTo>
                      <a:pt x="25722" y="24086"/>
                      <a:pt x="23956" y="28194"/>
                      <a:pt x="23504" y="325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81" name="Freeform: Shape 80">
                <a:extLst>
                  <a:ext uri="{FF2B5EF4-FFF2-40B4-BE49-F238E27FC236}">
                    <a16:creationId xmlns:a16="http://schemas.microsoft.com/office/drawing/2014/main" id="{013627CC-4966-A041-56A9-3A51FEF4BD09}"/>
                  </a:ext>
                </a:extLst>
              </p:cNvPr>
              <p:cNvSpPr/>
              <p:nvPr/>
            </p:nvSpPr>
            <p:spPr>
              <a:xfrm>
                <a:off x="1732974" y="3976323"/>
                <a:ext cx="58941" cy="80400"/>
              </a:xfrm>
              <a:custGeom>
                <a:avLst/>
                <a:gdLst>
                  <a:gd name="connsiteX0" fmla="*/ 29 w 58941"/>
                  <a:gd name="connsiteY0" fmla="*/ 76561 h 80400"/>
                  <a:gd name="connsiteX1" fmla="*/ 29 w 58941"/>
                  <a:gd name="connsiteY1" fmla="*/ 57391 h 80400"/>
                  <a:gd name="connsiteX2" fmla="*/ 11685 w 58941"/>
                  <a:gd name="connsiteY2" fmla="*/ 62638 h 80400"/>
                  <a:gd name="connsiteX3" fmla="*/ 22649 w 58941"/>
                  <a:gd name="connsiteY3" fmla="*/ 64358 h 80400"/>
                  <a:gd name="connsiteX4" fmla="*/ 32572 w 58941"/>
                  <a:gd name="connsiteY4" fmla="*/ 62638 h 80400"/>
                  <a:gd name="connsiteX5" fmla="*/ 36212 w 58941"/>
                  <a:gd name="connsiteY5" fmla="*/ 57391 h 80400"/>
                  <a:gd name="connsiteX6" fmla="*/ 34567 w 58941"/>
                  <a:gd name="connsiteY6" fmla="*/ 53644 h 80400"/>
                  <a:gd name="connsiteX7" fmla="*/ 30324 w 58941"/>
                  <a:gd name="connsiteY7" fmla="*/ 51026 h 80400"/>
                  <a:gd name="connsiteX8" fmla="*/ 24666 w 58941"/>
                  <a:gd name="connsiteY8" fmla="*/ 49010 h 80400"/>
                  <a:gd name="connsiteX9" fmla="*/ 18746 w 58941"/>
                  <a:gd name="connsiteY9" fmla="*/ 46984 h 80400"/>
                  <a:gd name="connsiteX10" fmla="*/ 10687 w 58941"/>
                  <a:gd name="connsiteY10" fmla="*/ 43281 h 80400"/>
                  <a:gd name="connsiteX11" fmla="*/ 4843 w 58941"/>
                  <a:gd name="connsiteY11" fmla="*/ 38669 h 80400"/>
                  <a:gd name="connsiteX12" fmla="*/ 1247 w 58941"/>
                  <a:gd name="connsiteY12" fmla="*/ 32601 h 80400"/>
                  <a:gd name="connsiteX13" fmla="*/ 8 w 58941"/>
                  <a:gd name="connsiteY13" fmla="*/ 24440 h 80400"/>
                  <a:gd name="connsiteX14" fmla="*/ 2814 w 58941"/>
                  <a:gd name="connsiteY14" fmla="*/ 13365 h 80400"/>
                  <a:gd name="connsiteX15" fmla="*/ 10314 w 58941"/>
                  <a:gd name="connsiteY15" fmla="*/ 5762 h 80400"/>
                  <a:gd name="connsiteX16" fmla="*/ 21037 w 58941"/>
                  <a:gd name="connsiteY16" fmla="*/ 1380 h 80400"/>
                  <a:gd name="connsiteX17" fmla="*/ 33591 w 58941"/>
                  <a:gd name="connsiteY17" fmla="*/ 0 h 80400"/>
                  <a:gd name="connsiteX18" fmla="*/ 43931 w 58941"/>
                  <a:gd name="connsiteY18" fmla="*/ 789 h 80400"/>
                  <a:gd name="connsiteX19" fmla="*/ 54270 w 58941"/>
                  <a:gd name="connsiteY19" fmla="*/ 3067 h 80400"/>
                  <a:gd name="connsiteX20" fmla="*/ 54270 w 58941"/>
                  <a:gd name="connsiteY20" fmla="*/ 21339 h 80400"/>
                  <a:gd name="connsiteX21" fmla="*/ 44644 w 58941"/>
                  <a:gd name="connsiteY21" fmla="*/ 17407 h 80400"/>
                  <a:gd name="connsiteX22" fmla="*/ 34567 w 58941"/>
                  <a:gd name="connsiteY22" fmla="*/ 16103 h 80400"/>
                  <a:gd name="connsiteX23" fmla="*/ 30182 w 58941"/>
                  <a:gd name="connsiteY23" fmla="*/ 16509 h 80400"/>
                  <a:gd name="connsiteX24" fmla="*/ 26541 w 58941"/>
                  <a:gd name="connsiteY24" fmla="*/ 17714 h 80400"/>
                  <a:gd name="connsiteX25" fmla="*/ 24063 w 58941"/>
                  <a:gd name="connsiteY25" fmla="*/ 19729 h 80400"/>
                  <a:gd name="connsiteX26" fmla="*/ 23164 w 58941"/>
                  <a:gd name="connsiteY26" fmla="*/ 22533 h 80400"/>
                  <a:gd name="connsiteX27" fmla="*/ 24513 w 58941"/>
                  <a:gd name="connsiteY27" fmla="*/ 26138 h 80400"/>
                  <a:gd name="connsiteX28" fmla="*/ 28044 w 58941"/>
                  <a:gd name="connsiteY28" fmla="*/ 28712 h 80400"/>
                  <a:gd name="connsiteX29" fmla="*/ 32879 w 58941"/>
                  <a:gd name="connsiteY29" fmla="*/ 30662 h 80400"/>
                  <a:gd name="connsiteX30" fmla="*/ 38164 w 58941"/>
                  <a:gd name="connsiteY30" fmla="*/ 32425 h 80400"/>
                  <a:gd name="connsiteX31" fmla="*/ 46705 w 58941"/>
                  <a:gd name="connsiteY31" fmla="*/ 36018 h 80400"/>
                  <a:gd name="connsiteX32" fmla="*/ 53284 w 58941"/>
                  <a:gd name="connsiteY32" fmla="*/ 40587 h 80400"/>
                  <a:gd name="connsiteX33" fmla="*/ 57483 w 58941"/>
                  <a:gd name="connsiteY33" fmla="*/ 46721 h 80400"/>
                  <a:gd name="connsiteX34" fmla="*/ 55981 w 58941"/>
                  <a:gd name="connsiteY34" fmla="*/ 66757 h 80400"/>
                  <a:gd name="connsiteX35" fmla="*/ 48108 w 58941"/>
                  <a:gd name="connsiteY35" fmla="*/ 74622 h 80400"/>
                  <a:gd name="connsiteX36" fmla="*/ 36793 w 58941"/>
                  <a:gd name="connsiteY36" fmla="*/ 79004 h 80400"/>
                  <a:gd name="connsiteX37" fmla="*/ 23493 w 58941"/>
                  <a:gd name="connsiteY37" fmla="*/ 80395 h 80400"/>
                  <a:gd name="connsiteX38" fmla="*/ 29 w 58941"/>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1" h="80400">
                    <a:moveTo>
                      <a:pt x="29" y="76561"/>
                    </a:moveTo>
                    <a:lnTo>
                      <a:pt x="29" y="57391"/>
                    </a:lnTo>
                    <a:cubicBezTo>
                      <a:pt x="3675" y="59625"/>
                      <a:pt x="7592" y="61389"/>
                      <a:pt x="11685" y="62638"/>
                    </a:cubicBezTo>
                    <a:cubicBezTo>
                      <a:pt x="15237" y="63733"/>
                      <a:pt x="18930" y="64314"/>
                      <a:pt x="22649" y="64358"/>
                    </a:cubicBezTo>
                    <a:cubicBezTo>
                      <a:pt x="26042" y="64511"/>
                      <a:pt x="29427" y="63919"/>
                      <a:pt x="32572" y="62638"/>
                    </a:cubicBezTo>
                    <a:cubicBezTo>
                      <a:pt x="34770" y="61827"/>
                      <a:pt x="36226" y="59735"/>
                      <a:pt x="36212" y="57391"/>
                    </a:cubicBezTo>
                    <a:cubicBezTo>
                      <a:pt x="36240" y="55967"/>
                      <a:pt x="35639" y="54586"/>
                      <a:pt x="34567" y="53644"/>
                    </a:cubicBezTo>
                    <a:cubicBezTo>
                      <a:pt x="33305" y="52549"/>
                      <a:pt x="31872" y="51662"/>
                      <a:pt x="30324" y="51026"/>
                    </a:cubicBezTo>
                    <a:cubicBezTo>
                      <a:pt x="28483" y="50237"/>
                      <a:pt x="26593" y="49558"/>
                      <a:pt x="24666" y="49010"/>
                    </a:cubicBezTo>
                    <a:cubicBezTo>
                      <a:pt x="22613" y="48408"/>
                      <a:pt x="20639" y="47740"/>
                      <a:pt x="18746" y="46984"/>
                    </a:cubicBezTo>
                    <a:cubicBezTo>
                      <a:pt x="15968" y="45954"/>
                      <a:pt x="13274" y="44716"/>
                      <a:pt x="10687" y="43281"/>
                    </a:cubicBezTo>
                    <a:cubicBezTo>
                      <a:pt x="8504" y="42065"/>
                      <a:pt x="6530" y="40510"/>
                      <a:pt x="4843" y="38669"/>
                    </a:cubicBezTo>
                    <a:cubicBezTo>
                      <a:pt x="3260" y="36895"/>
                      <a:pt x="2038" y="34835"/>
                      <a:pt x="1247" y="32601"/>
                    </a:cubicBezTo>
                    <a:cubicBezTo>
                      <a:pt x="369" y="29972"/>
                      <a:pt x="-49" y="27211"/>
                      <a:pt x="8" y="24440"/>
                    </a:cubicBezTo>
                    <a:cubicBezTo>
                      <a:pt x="-97" y="20562"/>
                      <a:pt x="875" y="16728"/>
                      <a:pt x="2814" y="13365"/>
                    </a:cubicBezTo>
                    <a:cubicBezTo>
                      <a:pt x="4681" y="10276"/>
                      <a:pt x="7250" y="7668"/>
                      <a:pt x="10314" y="5762"/>
                    </a:cubicBezTo>
                    <a:cubicBezTo>
                      <a:pt x="13615" y="3703"/>
                      <a:pt x="17241" y="2224"/>
                      <a:pt x="21037" y="1380"/>
                    </a:cubicBezTo>
                    <a:cubicBezTo>
                      <a:pt x="25157" y="449"/>
                      <a:pt x="29368" y="-11"/>
                      <a:pt x="33591" y="0"/>
                    </a:cubicBezTo>
                    <a:cubicBezTo>
                      <a:pt x="37053" y="0"/>
                      <a:pt x="40509" y="274"/>
                      <a:pt x="43931" y="789"/>
                    </a:cubicBezTo>
                    <a:cubicBezTo>
                      <a:pt x="47426" y="1304"/>
                      <a:pt x="50881" y="2071"/>
                      <a:pt x="54270" y="3067"/>
                    </a:cubicBezTo>
                    <a:lnTo>
                      <a:pt x="54270" y="21339"/>
                    </a:lnTo>
                    <a:cubicBezTo>
                      <a:pt x="51262" y="19587"/>
                      <a:pt x="48021" y="18261"/>
                      <a:pt x="44644" y="17407"/>
                    </a:cubicBezTo>
                    <a:cubicBezTo>
                      <a:pt x="41352" y="16552"/>
                      <a:pt x="37967" y="16114"/>
                      <a:pt x="34567" y="16103"/>
                    </a:cubicBezTo>
                    <a:cubicBezTo>
                      <a:pt x="33096" y="16092"/>
                      <a:pt x="31627" y="16235"/>
                      <a:pt x="30182" y="16509"/>
                    </a:cubicBezTo>
                    <a:cubicBezTo>
                      <a:pt x="28920" y="16749"/>
                      <a:pt x="27695" y="17155"/>
                      <a:pt x="26541" y="17714"/>
                    </a:cubicBezTo>
                    <a:cubicBezTo>
                      <a:pt x="25562" y="18174"/>
                      <a:pt x="24711" y="18864"/>
                      <a:pt x="24063" y="19729"/>
                    </a:cubicBezTo>
                    <a:cubicBezTo>
                      <a:pt x="23470" y="20540"/>
                      <a:pt x="23156" y="21526"/>
                      <a:pt x="23164" y="22533"/>
                    </a:cubicBezTo>
                    <a:cubicBezTo>
                      <a:pt x="23139" y="23859"/>
                      <a:pt x="23620" y="25152"/>
                      <a:pt x="24513" y="26138"/>
                    </a:cubicBezTo>
                    <a:cubicBezTo>
                      <a:pt x="25518" y="27211"/>
                      <a:pt x="26716" y="28077"/>
                      <a:pt x="28044" y="28712"/>
                    </a:cubicBezTo>
                    <a:cubicBezTo>
                      <a:pt x="29604" y="29479"/>
                      <a:pt x="31220" y="30136"/>
                      <a:pt x="32879" y="30662"/>
                    </a:cubicBezTo>
                    <a:cubicBezTo>
                      <a:pt x="34647" y="31231"/>
                      <a:pt x="36409" y="31823"/>
                      <a:pt x="38164" y="32425"/>
                    </a:cubicBezTo>
                    <a:cubicBezTo>
                      <a:pt x="41090" y="33422"/>
                      <a:pt x="43944" y="34627"/>
                      <a:pt x="46705" y="36018"/>
                    </a:cubicBezTo>
                    <a:cubicBezTo>
                      <a:pt x="49111" y="37213"/>
                      <a:pt x="51327" y="38746"/>
                      <a:pt x="53284" y="40587"/>
                    </a:cubicBezTo>
                    <a:cubicBezTo>
                      <a:pt x="55097" y="42317"/>
                      <a:pt x="56528" y="44410"/>
                      <a:pt x="57483" y="46721"/>
                    </a:cubicBezTo>
                    <a:cubicBezTo>
                      <a:pt x="59859" y="53305"/>
                      <a:pt x="59313" y="60600"/>
                      <a:pt x="55981" y="66757"/>
                    </a:cubicBezTo>
                    <a:cubicBezTo>
                      <a:pt x="54019" y="69966"/>
                      <a:pt x="51320" y="72661"/>
                      <a:pt x="48108" y="74622"/>
                    </a:cubicBezTo>
                    <a:cubicBezTo>
                      <a:pt x="44615" y="76714"/>
                      <a:pt x="40787" y="78204"/>
                      <a:pt x="36793" y="79004"/>
                    </a:cubicBezTo>
                    <a:cubicBezTo>
                      <a:pt x="32423" y="79946"/>
                      <a:pt x="27963" y="80406"/>
                      <a:pt x="23493" y="80395"/>
                    </a:cubicBezTo>
                    <a:cubicBezTo>
                      <a:pt x="15508" y="80494"/>
                      <a:pt x="7568" y="79190"/>
                      <a:pt x="29" y="76561"/>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82" name="Freeform: Shape 81">
                <a:extLst>
                  <a:ext uri="{FF2B5EF4-FFF2-40B4-BE49-F238E27FC236}">
                    <a16:creationId xmlns:a16="http://schemas.microsoft.com/office/drawing/2014/main" id="{98F0C4A1-45CB-77E4-15A6-4AFFED086D8C}"/>
                  </a:ext>
                </a:extLst>
              </p:cNvPr>
              <p:cNvSpPr/>
              <p:nvPr/>
            </p:nvSpPr>
            <p:spPr>
              <a:xfrm>
                <a:off x="1806201" y="3976348"/>
                <a:ext cx="79898" cy="113824"/>
              </a:xfrm>
              <a:custGeom>
                <a:avLst/>
                <a:gdLst>
                  <a:gd name="connsiteX0" fmla="*/ 23990 w 79898"/>
                  <a:gd name="connsiteY0" fmla="*/ 69646 h 113824"/>
                  <a:gd name="connsiteX1" fmla="*/ 23694 w 79898"/>
                  <a:gd name="connsiteY1" fmla="*/ 69646 h 113824"/>
                  <a:gd name="connsiteX2" fmla="*/ 23694 w 79898"/>
                  <a:gd name="connsiteY2" fmla="*/ 113825 h 113824"/>
                  <a:gd name="connsiteX3" fmla="*/ 0 w 79898"/>
                  <a:gd name="connsiteY3" fmla="*/ 113825 h 113824"/>
                  <a:gd name="connsiteX4" fmla="*/ 0 w 79898"/>
                  <a:gd name="connsiteY4" fmla="*/ 1881 h 113824"/>
                  <a:gd name="connsiteX5" fmla="*/ 23694 w 79898"/>
                  <a:gd name="connsiteY5" fmla="*/ 1881 h 113824"/>
                  <a:gd name="connsiteX6" fmla="*/ 23694 w 79898"/>
                  <a:gd name="connsiteY6" fmla="*/ 13405 h 113824"/>
                  <a:gd name="connsiteX7" fmla="*/ 23990 w 79898"/>
                  <a:gd name="connsiteY7" fmla="*/ 13405 h 113824"/>
                  <a:gd name="connsiteX8" fmla="*/ 65791 w 79898"/>
                  <a:gd name="connsiteY8" fmla="*/ 5069 h 113824"/>
                  <a:gd name="connsiteX9" fmla="*/ 71696 w 79898"/>
                  <a:gd name="connsiteY9" fmla="*/ 10229 h 113824"/>
                  <a:gd name="connsiteX10" fmla="*/ 79832 w 79898"/>
                  <a:gd name="connsiteY10" fmla="*/ 38042 h 113824"/>
                  <a:gd name="connsiteX11" fmla="*/ 70348 w 79898"/>
                  <a:gd name="connsiteY11" fmla="*/ 68824 h 113824"/>
                  <a:gd name="connsiteX12" fmla="*/ 45129 w 79898"/>
                  <a:gd name="connsiteY12" fmla="*/ 80436 h 113824"/>
                  <a:gd name="connsiteX13" fmla="*/ 23990 w 79898"/>
                  <a:gd name="connsiteY13" fmla="*/ 69646 h 113824"/>
                  <a:gd name="connsiteX14" fmla="*/ 23354 w 79898"/>
                  <a:gd name="connsiteY14" fmla="*/ 38195 h 113824"/>
                  <a:gd name="connsiteX15" fmla="*/ 23354 w 79898"/>
                  <a:gd name="connsiteY15" fmla="*/ 44341 h 113824"/>
                  <a:gd name="connsiteX16" fmla="*/ 27554 w 79898"/>
                  <a:gd name="connsiteY16" fmla="*/ 57289 h 113824"/>
                  <a:gd name="connsiteX17" fmla="*/ 38518 w 79898"/>
                  <a:gd name="connsiteY17" fmla="*/ 62306 h 113824"/>
                  <a:gd name="connsiteX18" fmla="*/ 51072 w 79898"/>
                  <a:gd name="connsiteY18" fmla="*/ 56062 h 113824"/>
                  <a:gd name="connsiteX19" fmla="*/ 55535 w 79898"/>
                  <a:gd name="connsiteY19" fmla="*/ 38349 h 113824"/>
                  <a:gd name="connsiteX20" fmla="*/ 39790 w 79898"/>
                  <a:gd name="connsiteY20" fmla="*/ 18127 h 113824"/>
                  <a:gd name="connsiteX21" fmla="*/ 27915 w 79898"/>
                  <a:gd name="connsiteY21" fmla="*/ 23604 h 113824"/>
                  <a:gd name="connsiteX22" fmla="*/ 23354 w 79898"/>
                  <a:gd name="connsiteY22" fmla="*/ 38195 h 11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98" h="113824">
                    <a:moveTo>
                      <a:pt x="23990" y="69646"/>
                    </a:moveTo>
                    <a:lnTo>
                      <a:pt x="23694" y="69646"/>
                    </a:lnTo>
                    <a:lnTo>
                      <a:pt x="23694" y="113825"/>
                    </a:lnTo>
                    <a:lnTo>
                      <a:pt x="0" y="113825"/>
                    </a:lnTo>
                    <a:lnTo>
                      <a:pt x="0" y="1881"/>
                    </a:lnTo>
                    <a:lnTo>
                      <a:pt x="23694" y="1881"/>
                    </a:lnTo>
                    <a:lnTo>
                      <a:pt x="23694" y="13405"/>
                    </a:lnTo>
                    <a:lnTo>
                      <a:pt x="23990" y="13405"/>
                    </a:lnTo>
                    <a:cubicBezTo>
                      <a:pt x="33228" y="-430"/>
                      <a:pt x="51943" y="-4166"/>
                      <a:pt x="65791" y="5069"/>
                    </a:cubicBezTo>
                    <a:cubicBezTo>
                      <a:pt x="67976" y="6526"/>
                      <a:pt x="69962" y="8257"/>
                      <a:pt x="71696" y="10229"/>
                    </a:cubicBezTo>
                    <a:cubicBezTo>
                      <a:pt x="77511" y="18302"/>
                      <a:pt x="80382" y="28117"/>
                      <a:pt x="79832" y="38042"/>
                    </a:cubicBezTo>
                    <a:cubicBezTo>
                      <a:pt x="80389" y="49095"/>
                      <a:pt x="77030" y="59995"/>
                      <a:pt x="70348" y="68824"/>
                    </a:cubicBezTo>
                    <a:cubicBezTo>
                      <a:pt x="64254" y="76459"/>
                      <a:pt x="54901" y="80764"/>
                      <a:pt x="45129" y="80436"/>
                    </a:cubicBezTo>
                    <a:cubicBezTo>
                      <a:pt x="36667" y="80841"/>
                      <a:pt x="28625" y="76733"/>
                      <a:pt x="23990" y="69646"/>
                    </a:cubicBezTo>
                    <a:close/>
                    <a:moveTo>
                      <a:pt x="23354" y="38195"/>
                    </a:moveTo>
                    <a:lnTo>
                      <a:pt x="23354" y="44341"/>
                    </a:lnTo>
                    <a:cubicBezTo>
                      <a:pt x="23152" y="49018"/>
                      <a:pt x="24644" y="53619"/>
                      <a:pt x="27554" y="57289"/>
                    </a:cubicBezTo>
                    <a:cubicBezTo>
                      <a:pt x="30235" y="60564"/>
                      <a:pt x="34283" y="62416"/>
                      <a:pt x="38518" y="62306"/>
                    </a:cubicBezTo>
                    <a:cubicBezTo>
                      <a:pt x="43498" y="62514"/>
                      <a:pt x="48237" y="60159"/>
                      <a:pt x="51072" y="56062"/>
                    </a:cubicBezTo>
                    <a:cubicBezTo>
                      <a:pt x="54352" y="50760"/>
                      <a:pt x="55911" y="44571"/>
                      <a:pt x="55535" y="38349"/>
                    </a:cubicBezTo>
                    <a:cubicBezTo>
                      <a:pt x="55535" y="24864"/>
                      <a:pt x="50286" y="18116"/>
                      <a:pt x="39790" y="18127"/>
                    </a:cubicBezTo>
                    <a:cubicBezTo>
                      <a:pt x="35195" y="18006"/>
                      <a:pt x="30804" y="20033"/>
                      <a:pt x="27915" y="23604"/>
                    </a:cubicBezTo>
                    <a:cubicBezTo>
                      <a:pt x="24691" y="27767"/>
                      <a:pt x="23072" y="32937"/>
                      <a:pt x="23354" y="38195"/>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83" name="Freeform: Shape 82">
                <a:extLst>
                  <a:ext uri="{FF2B5EF4-FFF2-40B4-BE49-F238E27FC236}">
                    <a16:creationId xmlns:a16="http://schemas.microsoft.com/office/drawing/2014/main" id="{3678CF25-5D86-7EFA-9A63-1699723473CC}"/>
                  </a:ext>
                </a:extLst>
              </p:cNvPr>
              <p:cNvSpPr/>
              <p:nvPr/>
            </p:nvSpPr>
            <p:spPr>
              <a:xfrm>
                <a:off x="1897324" y="3976291"/>
                <a:ext cx="83103" cy="80556"/>
              </a:xfrm>
              <a:custGeom>
                <a:avLst/>
                <a:gdLst>
                  <a:gd name="connsiteX0" fmla="*/ 41151 w 83103"/>
                  <a:gd name="connsiteY0" fmla="*/ 80493 h 80556"/>
                  <a:gd name="connsiteX1" fmla="*/ 10977 w 83103"/>
                  <a:gd name="connsiteY1" fmla="*/ 69747 h 80556"/>
                  <a:gd name="connsiteX2" fmla="*/ 11394 w 83103"/>
                  <a:gd name="connsiteY2" fmla="*/ 10812 h 80556"/>
                  <a:gd name="connsiteX3" fmla="*/ 42204 w 83103"/>
                  <a:gd name="connsiteY3" fmla="*/ 65 h 80556"/>
                  <a:gd name="connsiteX4" fmla="*/ 72181 w 83103"/>
                  <a:gd name="connsiteY4" fmla="*/ 10812 h 80556"/>
                  <a:gd name="connsiteX5" fmla="*/ 83046 w 83103"/>
                  <a:gd name="connsiteY5" fmla="*/ 39228 h 80556"/>
                  <a:gd name="connsiteX6" fmla="*/ 71841 w 83103"/>
                  <a:gd name="connsiteY6" fmla="*/ 69407 h 80556"/>
                  <a:gd name="connsiteX7" fmla="*/ 41151 w 83103"/>
                  <a:gd name="connsiteY7" fmla="*/ 80493 h 80556"/>
                  <a:gd name="connsiteX8" fmla="*/ 41754 w 83103"/>
                  <a:gd name="connsiteY8" fmla="*/ 18184 h 80556"/>
                  <a:gd name="connsiteX9" fmla="*/ 28707 w 83103"/>
                  <a:gd name="connsiteY9" fmla="*/ 23946 h 80556"/>
                  <a:gd name="connsiteX10" fmla="*/ 24058 w 83103"/>
                  <a:gd name="connsiteY10" fmla="*/ 40279 h 80556"/>
                  <a:gd name="connsiteX11" fmla="*/ 41897 w 83103"/>
                  <a:gd name="connsiteY11" fmla="*/ 62363 h 80556"/>
                  <a:gd name="connsiteX12" fmla="*/ 58914 w 83103"/>
                  <a:gd name="connsiteY12" fmla="*/ 39677 h 80556"/>
                  <a:gd name="connsiteX13" fmla="*/ 41754 w 83103"/>
                  <a:gd name="connsiteY13" fmla="*/ 18217 h 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3" h="80556">
                    <a:moveTo>
                      <a:pt x="41151" y="80493"/>
                    </a:moveTo>
                    <a:cubicBezTo>
                      <a:pt x="30056" y="81107"/>
                      <a:pt x="19180" y="77240"/>
                      <a:pt x="10977" y="69747"/>
                    </a:cubicBezTo>
                    <a:cubicBezTo>
                      <a:pt x="-3817" y="52822"/>
                      <a:pt x="-3637" y="27528"/>
                      <a:pt x="11394" y="10812"/>
                    </a:cubicBezTo>
                    <a:cubicBezTo>
                      <a:pt x="19854" y="3330"/>
                      <a:pt x="30920" y="-526"/>
                      <a:pt x="42204" y="65"/>
                    </a:cubicBezTo>
                    <a:cubicBezTo>
                      <a:pt x="53242" y="-559"/>
                      <a:pt x="64060" y="3319"/>
                      <a:pt x="72181" y="10812"/>
                    </a:cubicBezTo>
                    <a:cubicBezTo>
                      <a:pt x="79582" y="18370"/>
                      <a:pt x="83518" y="28656"/>
                      <a:pt x="83046" y="39228"/>
                    </a:cubicBezTo>
                    <a:cubicBezTo>
                      <a:pt x="83638" y="50401"/>
                      <a:pt x="79582" y="61323"/>
                      <a:pt x="71841" y="69407"/>
                    </a:cubicBezTo>
                    <a:cubicBezTo>
                      <a:pt x="63542" y="77108"/>
                      <a:pt x="52463" y="81117"/>
                      <a:pt x="41151" y="80493"/>
                    </a:cubicBezTo>
                    <a:close/>
                    <a:moveTo>
                      <a:pt x="41754" y="18184"/>
                    </a:moveTo>
                    <a:cubicBezTo>
                      <a:pt x="36735" y="17921"/>
                      <a:pt x="31891" y="20057"/>
                      <a:pt x="28707" y="23946"/>
                    </a:cubicBezTo>
                    <a:cubicBezTo>
                      <a:pt x="25330" y="28700"/>
                      <a:pt x="23689" y="34462"/>
                      <a:pt x="24058" y="40279"/>
                    </a:cubicBezTo>
                    <a:cubicBezTo>
                      <a:pt x="24058" y="55002"/>
                      <a:pt x="30004" y="62363"/>
                      <a:pt x="41897" y="62363"/>
                    </a:cubicBezTo>
                    <a:cubicBezTo>
                      <a:pt x="53248" y="62363"/>
                      <a:pt x="58921" y="54805"/>
                      <a:pt x="58914" y="39677"/>
                    </a:cubicBezTo>
                    <a:cubicBezTo>
                      <a:pt x="58914" y="25370"/>
                      <a:pt x="53194" y="18217"/>
                      <a:pt x="41754" y="18217"/>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84" name="Freeform: Shape 83">
                <a:extLst>
                  <a:ext uri="{FF2B5EF4-FFF2-40B4-BE49-F238E27FC236}">
                    <a16:creationId xmlns:a16="http://schemas.microsoft.com/office/drawing/2014/main" id="{69C76942-240E-6D62-5065-B82F0BE08DA1}"/>
                  </a:ext>
                </a:extLst>
              </p:cNvPr>
              <p:cNvSpPr/>
              <p:nvPr/>
            </p:nvSpPr>
            <p:spPr>
              <a:xfrm>
                <a:off x="1995556" y="3976341"/>
                <a:ext cx="74119" cy="78569"/>
              </a:xfrm>
              <a:custGeom>
                <a:avLst/>
                <a:gdLst>
                  <a:gd name="connsiteX0" fmla="*/ 74119 w 74119"/>
                  <a:gd name="connsiteY0" fmla="*/ 78570 h 78569"/>
                  <a:gd name="connsiteX1" fmla="*/ 50513 w 74119"/>
                  <a:gd name="connsiteY1" fmla="*/ 78570 h 78569"/>
                  <a:gd name="connsiteX2" fmla="*/ 50513 w 74119"/>
                  <a:gd name="connsiteY2" fmla="*/ 35957 h 78569"/>
                  <a:gd name="connsiteX3" fmla="*/ 37772 w 74119"/>
                  <a:gd name="connsiteY3" fmla="*/ 18134 h 78569"/>
                  <a:gd name="connsiteX4" fmla="*/ 27652 w 74119"/>
                  <a:gd name="connsiteY4" fmla="*/ 22855 h 78569"/>
                  <a:gd name="connsiteX5" fmla="*/ 23683 w 74119"/>
                  <a:gd name="connsiteY5" fmla="*/ 34839 h 78569"/>
                  <a:gd name="connsiteX6" fmla="*/ 23683 w 74119"/>
                  <a:gd name="connsiteY6" fmla="*/ 78570 h 78569"/>
                  <a:gd name="connsiteX7" fmla="*/ 0 w 74119"/>
                  <a:gd name="connsiteY7" fmla="*/ 78570 h 78569"/>
                  <a:gd name="connsiteX8" fmla="*/ 0 w 74119"/>
                  <a:gd name="connsiteY8" fmla="*/ 1888 h 78569"/>
                  <a:gd name="connsiteX9" fmla="*/ 23683 w 74119"/>
                  <a:gd name="connsiteY9" fmla="*/ 1888 h 78569"/>
                  <a:gd name="connsiteX10" fmla="*/ 23683 w 74119"/>
                  <a:gd name="connsiteY10" fmla="*/ 14015 h 78569"/>
                  <a:gd name="connsiteX11" fmla="*/ 23979 w 74119"/>
                  <a:gd name="connsiteY11" fmla="*/ 14015 h 78569"/>
                  <a:gd name="connsiteX12" fmla="*/ 48638 w 74119"/>
                  <a:gd name="connsiteY12" fmla="*/ 15 h 78569"/>
                  <a:gd name="connsiteX13" fmla="*/ 74119 w 74119"/>
                  <a:gd name="connsiteY13" fmla="*/ 31619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69">
                    <a:moveTo>
                      <a:pt x="74119" y="78570"/>
                    </a:moveTo>
                    <a:lnTo>
                      <a:pt x="50513" y="78570"/>
                    </a:lnTo>
                    <a:lnTo>
                      <a:pt x="50513" y="35957"/>
                    </a:lnTo>
                    <a:cubicBezTo>
                      <a:pt x="50513" y="24082"/>
                      <a:pt x="46270" y="18145"/>
                      <a:pt x="37772" y="18134"/>
                    </a:cubicBezTo>
                    <a:cubicBezTo>
                      <a:pt x="33847" y="18057"/>
                      <a:pt x="30108" y="19799"/>
                      <a:pt x="27652" y="22855"/>
                    </a:cubicBezTo>
                    <a:cubicBezTo>
                      <a:pt x="24922" y="26240"/>
                      <a:pt x="23508" y="30501"/>
                      <a:pt x="23683" y="34839"/>
                    </a:cubicBezTo>
                    <a:lnTo>
                      <a:pt x="23683" y="78570"/>
                    </a:lnTo>
                    <a:lnTo>
                      <a:pt x="0" y="78570"/>
                    </a:lnTo>
                    <a:lnTo>
                      <a:pt x="0" y="1888"/>
                    </a:lnTo>
                    <a:lnTo>
                      <a:pt x="23683" y="1888"/>
                    </a:lnTo>
                    <a:lnTo>
                      <a:pt x="23683" y="14015"/>
                    </a:lnTo>
                    <a:lnTo>
                      <a:pt x="23979" y="14015"/>
                    </a:lnTo>
                    <a:cubicBezTo>
                      <a:pt x="28913" y="5087"/>
                      <a:pt x="38441" y="-324"/>
                      <a:pt x="48638" y="15"/>
                    </a:cubicBezTo>
                    <a:cubicBezTo>
                      <a:pt x="65622" y="15"/>
                      <a:pt x="74108" y="10553"/>
                      <a:pt x="74119" y="31619"/>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85" name="Freeform: Shape 84">
                <a:extLst>
                  <a:ext uri="{FF2B5EF4-FFF2-40B4-BE49-F238E27FC236}">
                    <a16:creationId xmlns:a16="http://schemas.microsoft.com/office/drawing/2014/main" id="{3E9CE9D8-C2BF-37FC-2782-3C12313074AD}"/>
                  </a:ext>
                </a:extLst>
              </p:cNvPr>
              <p:cNvSpPr/>
              <p:nvPr/>
            </p:nvSpPr>
            <p:spPr>
              <a:xfrm>
                <a:off x="2084688" y="3976323"/>
                <a:ext cx="58943" cy="80400"/>
              </a:xfrm>
              <a:custGeom>
                <a:avLst/>
                <a:gdLst>
                  <a:gd name="connsiteX0" fmla="*/ 19 w 58943"/>
                  <a:gd name="connsiteY0" fmla="*/ 76561 h 80400"/>
                  <a:gd name="connsiteX1" fmla="*/ 19 w 58943"/>
                  <a:gd name="connsiteY1" fmla="*/ 57391 h 80400"/>
                  <a:gd name="connsiteX2" fmla="*/ 11674 w 58943"/>
                  <a:gd name="connsiteY2" fmla="*/ 62638 h 80400"/>
                  <a:gd name="connsiteX3" fmla="*/ 22639 w 58943"/>
                  <a:gd name="connsiteY3" fmla="*/ 64358 h 80400"/>
                  <a:gd name="connsiteX4" fmla="*/ 32573 w 58943"/>
                  <a:gd name="connsiteY4" fmla="*/ 62638 h 80400"/>
                  <a:gd name="connsiteX5" fmla="*/ 36213 w 58943"/>
                  <a:gd name="connsiteY5" fmla="*/ 57391 h 80400"/>
                  <a:gd name="connsiteX6" fmla="*/ 34557 w 58943"/>
                  <a:gd name="connsiteY6" fmla="*/ 53644 h 80400"/>
                  <a:gd name="connsiteX7" fmla="*/ 30325 w 58943"/>
                  <a:gd name="connsiteY7" fmla="*/ 51026 h 80400"/>
                  <a:gd name="connsiteX8" fmla="*/ 24667 w 58943"/>
                  <a:gd name="connsiteY8" fmla="*/ 49010 h 80400"/>
                  <a:gd name="connsiteX9" fmla="*/ 18746 w 58943"/>
                  <a:gd name="connsiteY9" fmla="*/ 46984 h 80400"/>
                  <a:gd name="connsiteX10" fmla="*/ 10688 w 58943"/>
                  <a:gd name="connsiteY10" fmla="*/ 43281 h 80400"/>
                  <a:gd name="connsiteX11" fmla="*/ 4844 w 58943"/>
                  <a:gd name="connsiteY11" fmla="*/ 38669 h 80400"/>
                  <a:gd name="connsiteX12" fmla="*/ 1247 w 58943"/>
                  <a:gd name="connsiteY12" fmla="*/ 32601 h 80400"/>
                  <a:gd name="connsiteX13" fmla="*/ 8 w 58943"/>
                  <a:gd name="connsiteY13" fmla="*/ 24440 h 80400"/>
                  <a:gd name="connsiteX14" fmla="*/ 2815 w 58943"/>
                  <a:gd name="connsiteY14" fmla="*/ 13365 h 80400"/>
                  <a:gd name="connsiteX15" fmla="*/ 10315 w 58943"/>
                  <a:gd name="connsiteY15" fmla="*/ 5762 h 80400"/>
                  <a:gd name="connsiteX16" fmla="*/ 21027 w 58943"/>
                  <a:gd name="connsiteY16" fmla="*/ 1380 h 80400"/>
                  <a:gd name="connsiteX17" fmla="*/ 33581 w 58943"/>
                  <a:gd name="connsiteY17" fmla="*/ 0 h 80400"/>
                  <a:gd name="connsiteX18" fmla="*/ 43932 w 58943"/>
                  <a:gd name="connsiteY18" fmla="*/ 789 h 80400"/>
                  <a:gd name="connsiteX19" fmla="*/ 54271 w 58943"/>
                  <a:gd name="connsiteY19" fmla="*/ 3067 h 80400"/>
                  <a:gd name="connsiteX20" fmla="*/ 54271 w 58943"/>
                  <a:gd name="connsiteY20" fmla="*/ 21339 h 80400"/>
                  <a:gd name="connsiteX21" fmla="*/ 44644 w 58943"/>
                  <a:gd name="connsiteY21" fmla="*/ 17407 h 80400"/>
                  <a:gd name="connsiteX22" fmla="*/ 34557 w 58943"/>
                  <a:gd name="connsiteY22" fmla="*/ 16103 h 80400"/>
                  <a:gd name="connsiteX23" fmla="*/ 30171 w 58943"/>
                  <a:gd name="connsiteY23" fmla="*/ 16509 h 80400"/>
                  <a:gd name="connsiteX24" fmla="*/ 26542 w 58943"/>
                  <a:gd name="connsiteY24" fmla="*/ 17714 h 80400"/>
                  <a:gd name="connsiteX25" fmla="*/ 24064 w 58943"/>
                  <a:gd name="connsiteY25" fmla="*/ 19729 h 80400"/>
                  <a:gd name="connsiteX26" fmla="*/ 23165 w 58943"/>
                  <a:gd name="connsiteY26" fmla="*/ 22533 h 80400"/>
                  <a:gd name="connsiteX27" fmla="*/ 24514 w 58943"/>
                  <a:gd name="connsiteY27" fmla="*/ 26138 h 80400"/>
                  <a:gd name="connsiteX28" fmla="*/ 28033 w 58943"/>
                  <a:gd name="connsiteY28" fmla="*/ 28712 h 80400"/>
                  <a:gd name="connsiteX29" fmla="*/ 32869 w 58943"/>
                  <a:gd name="connsiteY29" fmla="*/ 30662 h 80400"/>
                  <a:gd name="connsiteX30" fmla="*/ 38153 w 58943"/>
                  <a:gd name="connsiteY30" fmla="*/ 32425 h 80400"/>
                  <a:gd name="connsiteX31" fmla="*/ 46706 w 58943"/>
                  <a:gd name="connsiteY31" fmla="*/ 36018 h 80400"/>
                  <a:gd name="connsiteX32" fmla="*/ 53284 w 58943"/>
                  <a:gd name="connsiteY32" fmla="*/ 40587 h 80400"/>
                  <a:gd name="connsiteX33" fmla="*/ 57484 w 58943"/>
                  <a:gd name="connsiteY33" fmla="*/ 46721 h 80400"/>
                  <a:gd name="connsiteX34" fmla="*/ 55982 w 58943"/>
                  <a:gd name="connsiteY34" fmla="*/ 66757 h 80400"/>
                  <a:gd name="connsiteX35" fmla="*/ 48109 w 58943"/>
                  <a:gd name="connsiteY35" fmla="*/ 74622 h 80400"/>
                  <a:gd name="connsiteX36" fmla="*/ 36794 w 58943"/>
                  <a:gd name="connsiteY36" fmla="*/ 79004 h 80400"/>
                  <a:gd name="connsiteX37" fmla="*/ 23483 w 58943"/>
                  <a:gd name="connsiteY37" fmla="*/ 80395 h 80400"/>
                  <a:gd name="connsiteX38" fmla="*/ 19 w 58943"/>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3" h="80400">
                    <a:moveTo>
                      <a:pt x="19" y="76561"/>
                    </a:moveTo>
                    <a:lnTo>
                      <a:pt x="19" y="57391"/>
                    </a:lnTo>
                    <a:cubicBezTo>
                      <a:pt x="3659" y="59625"/>
                      <a:pt x="7585" y="61389"/>
                      <a:pt x="11674" y="62638"/>
                    </a:cubicBezTo>
                    <a:cubicBezTo>
                      <a:pt x="15227" y="63733"/>
                      <a:pt x="18922" y="64314"/>
                      <a:pt x="22639" y="64358"/>
                    </a:cubicBezTo>
                    <a:cubicBezTo>
                      <a:pt x="26038" y="64511"/>
                      <a:pt x="29426" y="63919"/>
                      <a:pt x="32573" y="62638"/>
                    </a:cubicBezTo>
                    <a:cubicBezTo>
                      <a:pt x="34765" y="61827"/>
                      <a:pt x="36224" y="59735"/>
                      <a:pt x="36213" y="57391"/>
                    </a:cubicBezTo>
                    <a:cubicBezTo>
                      <a:pt x="36235" y="55956"/>
                      <a:pt x="35632" y="54586"/>
                      <a:pt x="34557" y="53644"/>
                    </a:cubicBezTo>
                    <a:cubicBezTo>
                      <a:pt x="33296" y="52549"/>
                      <a:pt x="31871" y="51662"/>
                      <a:pt x="30325" y="51026"/>
                    </a:cubicBezTo>
                    <a:cubicBezTo>
                      <a:pt x="28483" y="50237"/>
                      <a:pt x="26597" y="49558"/>
                      <a:pt x="24667" y="49010"/>
                    </a:cubicBezTo>
                    <a:cubicBezTo>
                      <a:pt x="22617" y="48408"/>
                      <a:pt x="20643" y="47740"/>
                      <a:pt x="18746" y="46984"/>
                    </a:cubicBezTo>
                    <a:cubicBezTo>
                      <a:pt x="15972" y="45954"/>
                      <a:pt x="13275" y="44716"/>
                      <a:pt x="10688" y="43281"/>
                    </a:cubicBezTo>
                    <a:cubicBezTo>
                      <a:pt x="8506" y="42065"/>
                      <a:pt x="6532" y="40510"/>
                      <a:pt x="4844" y="38669"/>
                    </a:cubicBezTo>
                    <a:cubicBezTo>
                      <a:pt x="3254" y="36906"/>
                      <a:pt x="2037" y="34835"/>
                      <a:pt x="1247" y="32601"/>
                    </a:cubicBezTo>
                    <a:cubicBezTo>
                      <a:pt x="370" y="29972"/>
                      <a:pt x="-57" y="27211"/>
                      <a:pt x="8" y="24440"/>
                    </a:cubicBezTo>
                    <a:cubicBezTo>
                      <a:pt x="-101" y="20562"/>
                      <a:pt x="875" y="16728"/>
                      <a:pt x="2815" y="13365"/>
                    </a:cubicBezTo>
                    <a:cubicBezTo>
                      <a:pt x="4679" y="10276"/>
                      <a:pt x="7256" y="7668"/>
                      <a:pt x="10315" y="5762"/>
                    </a:cubicBezTo>
                    <a:cubicBezTo>
                      <a:pt x="13615" y="3703"/>
                      <a:pt x="17233" y="2224"/>
                      <a:pt x="21027" y="1380"/>
                    </a:cubicBezTo>
                    <a:cubicBezTo>
                      <a:pt x="25150" y="449"/>
                      <a:pt x="29360" y="-11"/>
                      <a:pt x="33581" y="0"/>
                    </a:cubicBezTo>
                    <a:cubicBezTo>
                      <a:pt x="37046" y="0"/>
                      <a:pt x="40511" y="274"/>
                      <a:pt x="43932" y="789"/>
                    </a:cubicBezTo>
                    <a:cubicBezTo>
                      <a:pt x="47429" y="1304"/>
                      <a:pt x="50883" y="2071"/>
                      <a:pt x="54271" y="3067"/>
                    </a:cubicBezTo>
                    <a:lnTo>
                      <a:pt x="54271" y="21339"/>
                    </a:lnTo>
                    <a:cubicBezTo>
                      <a:pt x="51267" y="19587"/>
                      <a:pt x="48021" y="18261"/>
                      <a:pt x="44644" y="17407"/>
                    </a:cubicBezTo>
                    <a:cubicBezTo>
                      <a:pt x="41344" y="16552"/>
                      <a:pt x="37956" y="16114"/>
                      <a:pt x="34557" y="16103"/>
                    </a:cubicBezTo>
                    <a:cubicBezTo>
                      <a:pt x="33088" y="16092"/>
                      <a:pt x="31619" y="16235"/>
                      <a:pt x="30171" y="16509"/>
                    </a:cubicBezTo>
                    <a:cubicBezTo>
                      <a:pt x="28910" y="16749"/>
                      <a:pt x="27693" y="17155"/>
                      <a:pt x="26542" y="17714"/>
                    </a:cubicBezTo>
                    <a:cubicBezTo>
                      <a:pt x="25566" y="18174"/>
                      <a:pt x="24711" y="18864"/>
                      <a:pt x="24064" y="19729"/>
                    </a:cubicBezTo>
                    <a:cubicBezTo>
                      <a:pt x="23472" y="20540"/>
                      <a:pt x="23154" y="21526"/>
                      <a:pt x="23165" y="22533"/>
                    </a:cubicBezTo>
                    <a:cubicBezTo>
                      <a:pt x="23143" y="23859"/>
                      <a:pt x="23626" y="25152"/>
                      <a:pt x="24514" y="26138"/>
                    </a:cubicBezTo>
                    <a:cubicBezTo>
                      <a:pt x="25512" y="27211"/>
                      <a:pt x="26707" y="28077"/>
                      <a:pt x="28033" y="28712"/>
                    </a:cubicBezTo>
                    <a:cubicBezTo>
                      <a:pt x="29590" y="29479"/>
                      <a:pt x="31213" y="30136"/>
                      <a:pt x="32869" y="30662"/>
                    </a:cubicBezTo>
                    <a:cubicBezTo>
                      <a:pt x="34645" y="31231"/>
                      <a:pt x="36410" y="31823"/>
                      <a:pt x="38153" y="32425"/>
                    </a:cubicBezTo>
                    <a:cubicBezTo>
                      <a:pt x="41081" y="33422"/>
                      <a:pt x="43943" y="34627"/>
                      <a:pt x="46706" y="36018"/>
                    </a:cubicBezTo>
                    <a:cubicBezTo>
                      <a:pt x="49107" y="37213"/>
                      <a:pt x="51322" y="38757"/>
                      <a:pt x="53284" y="40587"/>
                    </a:cubicBezTo>
                    <a:cubicBezTo>
                      <a:pt x="55093" y="42317"/>
                      <a:pt x="56530" y="44410"/>
                      <a:pt x="57484" y="46721"/>
                    </a:cubicBezTo>
                    <a:cubicBezTo>
                      <a:pt x="59863" y="53305"/>
                      <a:pt x="59315" y="60600"/>
                      <a:pt x="55982" y="66757"/>
                    </a:cubicBezTo>
                    <a:cubicBezTo>
                      <a:pt x="54019" y="69966"/>
                      <a:pt x="51322" y="72661"/>
                      <a:pt x="48109" y="74622"/>
                    </a:cubicBezTo>
                    <a:cubicBezTo>
                      <a:pt x="44611" y="76714"/>
                      <a:pt x="40785" y="78193"/>
                      <a:pt x="36794" y="79004"/>
                    </a:cubicBezTo>
                    <a:cubicBezTo>
                      <a:pt x="32419" y="79946"/>
                      <a:pt x="27957" y="80406"/>
                      <a:pt x="23483" y="80395"/>
                    </a:cubicBezTo>
                    <a:cubicBezTo>
                      <a:pt x="15501" y="80494"/>
                      <a:pt x="7552" y="79190"/>
                      <a:pt x="19" y="76561"/>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86" name="Freeform: Shape 85">
                <a:extLst>
                  <a:ext uri="{FF2B5EF4-FFF2-40B4-BE49-F238E27FC236}">
                    <a16:creationId xmlns:a16="http://schemas.microsoft.com/office/drawing/2014/main" id="{9B607DD5-7CD1-CF21-8C0A-0F5E89C62504}"/>
                  </a:ext>
                </a:extLst>
              </p:cNvPr>
              <p:cNvSpPr/>
              <p:nvPr/>
            </p:nvSpPr>
            <p:spPr>
              <a:xfrm>
                <a:off x="2155862" y="3941732"/>
                <a:ext cx="27300" cy="113178"/>
              </a:xfrm>
              <a:custGeom>
                <a:avLst/>
                <a:gdLst>
                  <a:gd name="connsiteX0" fmla="*/ 13699 w 27300"/>
                  <a:gd name="connsiteY0" fmla="*/ 24360 h 113178"/>
                  <a:gd name="connsiteX1" fmla="*/ 3831 w 27300"/>
                  <a:gd name="connsiteY1" fmla="*/ 20811 h 113178"/>
                  <a:gd name="connsiteX2" fmla="*/ 5 w 27300"/>
                  <a:gd name="connsiteY2" fmla="*/ 12047 h 113178"/>
                  <a:gd name="connsiteX3" fmla="*/ 3831 w 27300"/>
                  <a:gd name="connsiteY3" fmla="*/ 3360 h 113178"/>
                  <a:gd name="connsiteX4" fmla="*/ 23502 w 27300"/>
                  <a:gd name="connsiteY4" fmla="*/ 3360 h 113178"/>
                  <a:gd name="connsiteX5" fmla="*/ 27295 w 27300"/>
                  <a:gd name="connsiteY5" fmla="*/ 12047 h 113178"/>
                  <a:gd name="connsiteX6" fmla="*/ 23502 w 27300"/>
                  <a:gd name="connsiteY6" fmla="*/ 20887 h 113178"/>
                  <a:gd name="connsiteX7" fmla="*/ 13699 w 27300"/>
                  <a:gd name="connsiteY7" fmla="*/ 24360 h 113178"/>
                  <a:gd name="connsiteX8" fmla="*/ 25387 w 27300"/>
                  <a:gd name="connsiteY8" fmla="*/ 113179 h 113178"/>
                  <a:gd name="connsiteX9" fmla="*/ 1704 w 27300"/>
                  <a:gd name="connsiteY9" fmla="*/ 113179 h 113178"/>
                  <a:gd name="connsiteX10" fmla="*/ 1704 w 27300"/>
                  <a:gd name="connsiteY10" fmla="*/ 36498 h 113178"/>
                  <a:gd name="connsiteX11" fmla="*/ 25387 w 27300"/>
                  <a:gd name="connsiteY11" fmla="*/ 36498 h 11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0" h="113178">
                    <a:moveTo>
                      <a:pt x="13699" y="24360"/>
                    </a:moveTo>
                    <a:cubicBezTo>
                      <a:pt x="10070" y="24513"/>
                      <a:pt x="6529" y="23243"/>
                      <a:pt x="3831" y="20811"/>
                    </a:cubicBezTo>
                    <a:cubicBezTo>
                      <a:pt x="1343" y="18587"/>
                      <a:pt x="-50" y="15388"/>
                      <a:pt x="5" y="12047"/>
                    </a:cubicBezTo>
                    <a:cubicBezTo>
                      <a:pt x="-94" y="8728"/>
                      <a:pt x="1310" y="5529"/>
                      <a:pt x="3831" y="3360"/>
                    </a:cubicBezTo>
                    <a:cubicBezTo>
                      <a:pt x="9621" y="-1120"/>
                      <a:pt x="17712" y="-1120"/>
                      <a:pt x="23502" y="3360"/>
                    </a:cubicBezTo>
                    <a:cubicBezTo>
                      <a:pt x="26001" y="5540"/>
                      <a:pt x="27394" y="8728"/>
                      <a:pt x="27295" y="12047"/>
                    </a:cubicBezTo>
                    <a:cubicBezTo>
                      <a:pt x="27394" y="15410"/>
                      <a:pt x="26001" y="18642"/>
                      <a:pt x="23502" y="20887"/>
                    </a:cubicBezTo>
                    <a:cubicBezTo>
                      <a:pt x="20793" y="23254"/>
                      <a:pt x="17296" y="24502"/>
                      <a:pt x="13699" y="24360"/>
                    </a:cubicBezTo>
                    <a:close/>
                    <a:moveTo>
                      <a:pt x="25387" y="113179"/>
                    </a:moveTo>
                    <a:lnTo>
                      <a:pt x="1704" y="113179"/>
                    </a:lnTo>
                    <a:lnTo>
                      <a:pt x="1704" y="36498"/>
                    </a:lnTo>
                    <a:lnTo>
                      <a:pt x="25387" y="36498"/>
                    </a:lnTo>
                    <a:close/>
                  </a:path>
                </a:pathLst>
              </a:custGeom>
              <a:solidFill>
                <a:srgbClr val="2F2F2F"/>
              </a:solidFill>
              <a:ln w="10955" cap="flat">
                <a:noFill/>
                <a:prstDash val="solid"/>
                <a:miter/>
              </a:ln>
            </p:spPr>
            <p:txBody>
              <a:bodyPr rtlCol="0" anchor="ctr"/>
              <a:lstStyle/>
              <a:p>
                <a:endParaRPr lang="en-US">
                  <a:latin typeface="+mj-lt"/>
                </a:endParaRPr>
              </a:p>
            </p:txBody>
          </p:sp>
          <p:sp>
            <p:nvSpPr>
              <p:cNvPr id="87" name="Freeform: Shape 86">
                <a:extLst>
                  <a:ext uri="{FF2B5EF4-FFF2-40B4-BE49-F238E27FC236}">
                    <a16:creationId xmlns:a16="http://schemas.microsoft.com/office/drawing/2014/main" id="{ED2673DA-0D3C-C6DB-DB93-A90111E5EF49}"/>
                  </a:ext>
                </a:extLst>
              </p:cNvPr>
              <p:cNvSpPr/>
              <p:nvPr/>
            </p:nvSpPr>
            <p:spPr>
              <a:xfrm>
                <a:off x="2200788" y="3941378"/>
                <a:ext cx="79890" cy="115438"/>
              </a:xfrm>
              <a:custGeom>
                <a:avLst/>
                <a:gdLst>
                  <a:gd name="connsiteX0" fmla="*/ 23979 w 79890"/>
                  <a:gd name="connsiteY0" fmla="*/ 104615 h 115438"/>
                  <a:gd name="connsiteX1" fmla="*/ 23683 w 79890"/>
                  <a:gd name="connsiteY1" fmla="*/ 104615 h 115438"/>
                  <a:gd name="connsiteX2" fmla="*/ 23683 w 79890"/>
                  <a:gd name="connsiteY2" fmla="*/ 113532 h 115438"/>
                  <a:gd name="connsiteX3" fmla="*/ 0 w 79890"/>
                  <a:gd name="connsiteY3" fmla="*/ 113532 h 115438"/>
                  <a:gd name="connsiteX4" fmla="*/ 0 w 79890"/>
                  <a:gd name="connsiteY4" fmla="*/ 0 h 115438"/>
                  <a:gd name="connsiteX5" fmla="*/ 23683 w 79890"/>
                  <a:gd name="connsiteY5" fmla="*/ 0 h 115438"/>
                  <a:gd name="connsiteX6" fmla="*/ 23683 w 79890"/>
                  <a:gd name="connsiteY6" fmla="*/ 48375 h 115438"/>
                  <a:gd name="connsiteX7" fmla="*/ 23979 w 79890"/>
                  <a:gd name="connsiteY7" fmla="*/ 48375 h 115438"/>
                  <a:gd name="connsiteX8" fmla="*/ 48945 w 79890"/>
                  <a:gd name="connsiteY8" fmla="*/ 34978 h 115438"/>
                  <a:gd name="connsiteX9" fmla="*/ 71806 w 79890"/>
                  <a:gd name="connsiteY9" fmla="*/ 45165 h 115438"/>
                  <a:gd name="connsiteX10" fmla="*/ 79821 w 79890"/>
                  <a:gd name="connsiteY10" fmla="*/ 73011 h 115438"/>
                  <a:gd name="connsiteX11" fmla="*/ 70446 w 79890"/>
                  <a:gd name="connsiteY11" fmla="*/ 103794 h 115438"/>
                  <a:gd name="connsiteX12" fmla="*/ 45414 w 79890"/>
                  <a:gd name="connsiteY12" fmla="*/ 115405 h 115438"/>
                  <a:gd name="connsiteX13" fmla="*/ 23979 w 79890"/>
                  <a:gd name="connsiteY13" fmla="*/ 104615 h 115438"/>
                  <a:gd name="connsiteX14" fmla="*/ 23310 w 79890"/>
                  <a:gd name="connsiteY14" fmla="*/ 72267 h 115438"/>
                  <a:gd name="connsiteX15" fmla="*/ 23310 w 79890"/>
                  <a:gd name="connsiteY15" fmla="*/ 80132 h 115438"/>
                  <a:gd name="connsiteX16" fmla="*/ 27575 w 79890"/>
                  <a:gd name="connsiteY16" fmla="*/ 92412 h 115438"/>
                  <a:gd name="connsiteX17" fmla="*/ 38540 w 79890"/>
                  <a:gd name="connsiteY17" fmla="*/ 97276 h 115438"/>
                  <a:gd name="connsiteX18" fmla="*/ 51094 w 79890"/>
                  <a:gd name="connsiteY18" fmla="*/ 91032 h 115438"/>
                  <a:gd name="connsiteX19" fmla="*/ 55557 w 79890"/>
                  <a:gd name="connsiteY19" fmla="*/ 73318 h 115438"/>
                  <a:gd name="connsiteX20" fmla="*/ 51478 w 79890"/>
                  <a:gd name="connsiteY20" fmla="*/ 58453 h 115438"/>
                  <a:gd name="connsiteX21" fmla="*/ 39823 w 79890"/>
                  <a:gd name="connsiteY21" fmla="*/ 53096 h 115438"/>
                  <a:gd name="connsiteX22" fmla="*/ 28014 w 79890"/>
                  <a:gd name="connsiteY22" fmla="*/ 58409 h 115438"/>
                  <a:gd name="connsiteX23" fmla="*/ 23310 w 79890"/>
                  <a:gd name="connsiteY23" fmla="*/ 72267 h 11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890" h="115438">
                    <a:moveTo>
                      <a:pt x="23979" y="104615"/>
                    </a:moveTo>
                    <a:lnTo>
                      <a:pt x="23683" y="104615"/>
                    </a:lnTo>
                    <a:lnTo>
                      <a:pt x="23683" y="113532"/>
                    </a:lnTo>
                    <a:lnTo>
                      <a:pt x="0" y="113532"/>
                    </a:lnTo>
                    <a:lnTo>
                      <a:pt x="0" y="0"/>
                    </a:lnTo>
                    <a:lnTo>
                      <a:pt x="23683" y="0"/>
                    </a:lnTo>
                    <a:lnTo>
                      <a:pt x="23683" y="48375"/>
                    </a:lnTo>
                    <a:lnTo>
                      <a:pt x="23979" y="48375"/>
                    </a:lnTo>
                    <a:cubicBezTo>
                      <a:pt x="29275" y="39743"/>
                      <a:pt x="38814" y="34616"/>
                      <a:pt x="48945" y="34978"/>
                    </a:cubicBezTo>
                    <a:cubicBezTo>
                      <a:pt x="57760" y="34496"/>
                      <a:pt x="66269" y="38286"/>
                      <a:pt x="71806" y="45165"/>
                    </a:cubicBezTo>
                    <a:cubicBezTo>
                      <a:pt x="77551" y="53272"/>
                      <a:pt x="80380" y="63087"/>
                      <a:pt x="79821" y="73011"/>
                    </a:cubicBezTo>
                    <a:cubicBezTo>
                      <a:pt x="80369" y="84054"/>
                      <a:pt x="77058" y="94931"/>
                      <a:pt x="70446" y="103794"/>
                    </a:cubicBezTo>
                    <a:cubicBezTo>
                      <a:pt x="64438" y="111429"/>
                      <a:pt x="55140" y="115745"/>
                      <a:pt x="45414" y="115405"/>
                    </a:cubicBezTo>
                    <a:cubicBezTo>
                      <a:pt x="36862" y="115855"/>
                      <a:pt x="28705" y="111747"/>
                      <a:pt x="23979" y="104615"/>
                    </a:cubicBezTo>
                    <a:close/>
                    <a:moveTo>
                      <a:pt x="23310" y="72267"/>
                    </a:moveTo>
                    <a:lnTo>
                      <a:pt x="23310" y="80132"/>
                    </a:lnTo>
                    <a:cubicBezTo>
                      <a:pt x="23146" y="84612"/>
                      <a:pt x="24670" y="88994"/>
                      <a:pt x="27575" y="92412"/>
                    </a:cubicBezTo>
                    <a:cubicBezTo>
                      <a:pt x="30306" y="95600"/>
                      <a:pt x="34340" y="97396"/>
                      <a:pt x="38540" y="97276"/>
                    </a:cubicBezTo>
                    <a:cubicBezTo>
                      <a:pt x="43518" y="97484"/>
                      <a:pt x="48265" y="95129"/>
                      <a:pt x="51094" y="91032"/>
                    </a:cubicBezTo>
                    <a:cubicBezTo>
                      <a:pt x="54372" y="85730"/>
                      <a:pt x="55929" y="79540"/>
                      <a:pt x="55557" y="73318"/>
                    </a:cubicBezTo>
                    <a:cubicBezTo>
                      <a:pt x="55864" y="68049"/>
                      <a:pt x="54427" y="62824"/>
                      <a:pt x="51478" y="58453"/>
                    </a:cubicBezTo>
                    <a:cubicBezTo>
                      <a:pt x="48715" y="54860"/>
                      <a:pt x="44351" y="52855"/>
                      <a:pt x="39823" y="53096"/>
                    </a:cubicBezTo>
                    <a:cubicBezTo>
                      <a:pt x="35283" y="52998"/>
                      <a:pt x="30952" y="54948"/>
                      <a:pt x="28014" y="58409"/>
                    </a:cubicBezTo>
                    <a:cubicBezTo>
                      <a:pt x="24769" y="62276"/>
                      <a:pt x="23091" y="67228"/>
                      <a:pt x="23310" y="72267"/>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88" name="Freeform: Shape 87">
                <a:extLst>
                  <a:ext uri="{FF2B5EF4-FFF2-40B4-BE49-F238E27FC236}">
                    <a16:creationId xmlns:a16="http://schemas.microsoft.com/office/drawing/2014/main" id="{9723FF56-FA50-526F-8848-6FB203F7AEDE}"/>
                  </a:ext>
                </a:extLst>
              </p:cNvPr>
              <p:cNvSpPr/>
              <p:nvPr/>
            </p:nvSpPr>
            <p:spPr>
              <a:xfrm>
                <a:off x="2294265" y="3941732"/>
                <a:ext cx="27289" cy="113178"/>
              </a:xfrm>
              <a:custGeom>
                <a:avLst/>
                <a:gdLst>
                  <a:gd name="connsiteX0" fmla="*/ 13699 w 27289"/>
                  <a:gd name="connsiteY0" fmla="*/ 24360 h 113178"/>
                  <a:gd name="connsiteX1" fmla="*/ 3831 w 27289"/>
                  <a:gd name="connsiteY1" fmla="*/ 20811 h 113178"/>
                  <a:gd name="connsiteX2" fmla="*/ 5 w 27289"/>
                  <a:gd name="connsiteY2" fmla="*/ 12047 h 113178"/>
                  <a:gd name="connsiteX3" fmla="*/ 3831 w 27289"/>
                  <a:gd name="connsiteY3" fmla="*/ 3360 h 113178"/>
                  <a:gd name="connsiteX4" fmla="*/ 23501 w 27289"/>
                  <a:gd name="connsiteY4" fmla="*/ 3360 h 113178"/>
                  <a:gd name="connsiteX5" fmla="*/ 27284 w 27289"/>
                  <a:gd name="connsiteY5" fmla="*/ 12047 h 113178"/>
                  <a:gd name="connsiteX6" fmla="*/ 23501 w 27289"/>
                  <a:gd name="connsiteY6" fmla="*/ 20887 h 113178"/>
                  <a:gd name="connsiteX7" fmla="*/ 13699 w 27289"/>
                  <a:gd name="connsiteY7" fmla="*/ 24360 h 113178"/>
                  <a:gd name="connsiteX8" fmla="*/ 25398 w 27289"/>
                  <a:gd name="connsiteY8" fmla="*/ 113179 h 113178"/>
                  <a:gd name="connsiteX9" fmla="*/ 1704 w 27289"/>
                  <a:gd name="connsiteY9" fmla="*/ 113179 h 113178"/>
                  <a:gd name="connsiteX10" fmla="*/ 1704 w 27289"/>
                  <a:gd name="connsiteY10" fmla="*/ 36498 h 113178"/>
                  <a:gd name="connsiteX11" fmla="*/ 25398 w 27289"/>
                  <a:gd name="connsiteY11" fmla="*/ 36498 h 11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78">
                    <a:moveTo>
                      <a:pt x="13699" y="24360"/>
                    </a:moveTo>
                    <a:cubicBezTo>
                      <a:pt x="10070" y="24513"/>
                      <a:pt x="6529" y="23243"/>
                      <a:pt x="3831" y="20811"/>
                    </a:cubicBezTo>
                    <a:cubicBezTo>
                      <a:pt x="1342" y="18587"/>
                      <a:pt x="-61" y="15388"/>
                      <a:pt x="5" y="12047"/>
                    </a:cubicBezTo>
                    <a:cubicBezTo>
                      <a:pt x="-94" y="8728"/>
                      <a:pt x="1310" y="5529"/>
                      <a:pt x="3831" y="3360"/>
                    </a:cubicBezTo>
                    <a:cubicBezTo>
                      <a:pt x="9621" y="-1120"/>
                      <a:pt x="17712" y="-1120"/>
                      <a:pt x="23501" y="3360"/>
                    </a:cubicBezTo>
                    <a:cubicBezTo>
                      <a:pt x="26001" y="5540"/>
                      <a:pt x="27383" y="8728"/>
                      <a:pt x="27284" y="12047"/>
                    </a:cubicBezTo>
                    <a:cubicBezTo>
                      <a:pt x="27383" y="15410"/>
                      <a:pt x="26001" y="18642"/>
                      <a:pt x="23501" y="20887"/>
                    </a:cubicBezTo>
                    <a:cubicBezTo>
                      <a:pt x="20793" y="23254"/>
                      <a:pt x="17296" y="24492"/>
                      <a:pt x="13699" y="24360"/>
                    </a:cubicBezTo>
                    <a:close/>
                    <a:moveTo>
                      <a:pt x="25398" y="113179"/>
                    </a:moveTo>
                    <a:lnTo>
                      <a:pt x="1704" y="113179"/>
                    </a:lnTo>
                    <a:lnTo>
                      <a:pt x="1704" y="36498"/>
                    </a:lnTo>
                    <a:lnTo>
                      <a:pt x="25398" y="36498"/>
                    </a:lnTo>
                    <a:close/>
                  </a:path>
                </a:pathLst>
              </a:custGeom>
              <a:solidFill>
                <a:srgbClr val="2F2F2F"/>
              </a:solidFill>
              <a:ln w="10955" cap="flat">
                <a:noFill/>
                <a:prstDash val="solid"/>
                <a:miter/>
              </a:ln>
            </p:spPr>
            <p:txBody>
              <a:bodyPr rtlCol="0" anchor="ctr"/>
              <a:lstStyle/>
              <a:p>
                <a:endParaRPr lang="en-US">
                  <a:latin typeface="+mj-lt"/>
                </a:endParaRPr>
              </a:p>
            </p:txBody>
          </p:sp>
          <p:sp>
            <p:nvSpPr>
              <p:cNvPr id="89" name="Freeform: Shape 88">
                <a:extLst>
                  <a:ext uri="{FF2B5EF4-FFF2-40B4-BE49-F238E27FC236}">
                    <a16:creationId xmlns:a16="http://schemas.microsoft.com/office/drawing/2014/main" id="{2F53D80F-9030-D649-6058-63F3BB6B0014}"/>
                  </a:ext>
                </a:extLst>
              </p:cNvPr>
              <p:cNvSpPr/>
              <p:nvPr/>
            </p:nvSpPr>
            <p:spPr>
              <a:xfrm>
                <a:off x="2339126" y="3941378"/>
                <a:ext cx="23682" cy="113532"/>
              </a:xfrm>
              <a:custGeom>
                <a:avLst/>
                <a:gdLst>
                  <a:gd name="connsiteX0" fmla="*/ 23683 w 23682"/>
                  <a:gd name="connsiteY0" fmla="*/ 113532 h 113532"/>
                  <a:gd name="connsiteX1" fmla="*/ 0 w 23682"/>
                  <a:gd name="connsiteY1" fmla="*/ 113532 h 113532"/>
                  <a:gd name="connsiteX2" fmla="*/ 0 w 23682"/>
                  <a:gd name="connsiteY2" fmla="*/ 0 h 113532"/>
                  <a:gd name="connsiteX3" fmla="*/ 23683 w 23682"/>
                  <a:gd name="connsiteY3" fmla="*/ 0 h 113532"/>
                </a:gdLst>
                <a:ahLst/>
                <a:cxnLst>
                  <a:cxn ang="0">
                    <a:pos x="connsiteX0" y="connsiteY0"/>
                  </a:cxn>
                  <a:cxn ang="0">
                    <a:pos x="connsiteX1" y="connsiteY1"/>
                  </a:cxn>
                  <a:cxn ang="0">
                    <a:pos x="connsiteX2" y="connsiteY2"/>
                  </a:cxn>
                  <a:cxn ang="0">
                    <a:pos x="connsiteX3" y="connsiteY3"/>
                  </a:cxn>
                </a:cxnLst>
                <a:rect l="l" t="t" r="r" b="b"/>
                <a:pathLst>
                  <a:path w="23682" h="113532">
                    <a:moveTo>
                      <a:pt x="23683" y="113532"/>
                    </a:moveTo>
                    <a:lnTo>
                      <a:pt x="0" y="113532"/>
                    </a:lnTo>
                    <a:lnTo>
                      <a:pt x="0" y="0"/>
                    </a:lnTo>
                    <a:lnTo>
                      <a:pt x="23683"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90" name="Freeform: Shape 89">
                <a:extLst>
                  <a:ext uri="{FF2B5EF4-FFF2-40B4-BE49-F238E27FC236}">
                    <a16:creationId xmlns:a16="http://schemas.microsoft.com/office/drawing/2014/main" id="{4BBEF4D3-8A75-849C-492D-190B535D9BCD}"/>
                  </a:ext>
                </a:extLst>
              </p:cNvPr>
              <p:cNvSpPr/>
              <p:nvPr/>
            </p:nvSpPr>
            <p:spPr>
              <a:xfrm>
                <a:off x="2380533" y="3941732"/>
                <a:ext cx="27289" cy="113178"/>
              </a:xfrm>
              <a:custGeom>
                <a:avLst/>
                <a:gdLst>
                  <a:gd name="connsiteX0" fmla="*/ 13688 w 27289"/>
                  <a:gd name="connsiteY0" fmla="*/ 24360 h 113178"/>
                  <a:gd name="connsiteX1" fmla="*/ 3821 w 27289"/>
                  <a:gd name="connsiteY1" fmla="*/ 20811 h 113178"/>
                  <a:gd name="connsiteX2" fmla="*/ 5 w 27289"/>
                  <a:gd name="connsiteY2" fmla="*/ 12047 h 113178"/>
                  <a:gd name="connsiteX3" fmla="*/ 3821 w 27289"/>
                  <a:gd name="connsiteY3" fmla="*/ 3360 h 113178"/>
                  <a:gd name="connsiteX4" fmla="*/ 23502 w 27289"/>
                  <a:gd name="connsiteY4" fmla="*/ 3360 h 113178"/>
                  <a:gd name="connsiteX5" fmla="*/ 27284 w 27289"/>
                  <a:gd name="connsiteY5" fmla="*/ 12047 h 113178"/>
                  <a:gd name="connsiteX6" fmla="*/ 23502 w 27289"/>
                  <a:gd name="connsiteY6" fmla="*/ 20887 h 113178"/>
                  <a:gd name="connsiteX7" fmla="*/ 13688 w 27289"/>
                  <a:gd name="connsiteY7" fmla="*/ 24360 h 113178"/>
                  <a:gd name="connsiteX8" fmla="*/ 25376 w 27289"/>
                  <a:gd name="connsiteY8" fmla="*/ 113179 h 113178"/>
                  <a:gd name="connsiteX9" fmla="*/ 1693 w 27289"/>
                  <a:gd name="connsiteY9" fmla="*/ 113179 h 113178"/>
                  <a:gd name="connsiteX10" fmla="*/ 1693 w 27289"/>
                  <a:gd name="connsiteY10" fmla="*/ 36498 h 113178"/>
                  <a:gd name="connsiteX11" fmla="*/ 25376 w 27289"/>
                  <a:gd name="connsiteY11" fmla="*/ 36498 h 11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78">
                    <a:moveTo>
                      <a:pt x="13688" y="24360"/>
                    </a:moveTo>
                    <a:cubicBezTo>
                      <a:pt x="10059" y="24513"/>
                      <a:pt x="6518" y="23243"/>
                      <a:pt x="3821" y="20811"/>
                    </a:cubicBezTo>
                    <a:cubicBezTo>
                      <a:pt x="1332" y="18587"/>
                      <a:pt x="-61" y="15388"/>
                      <a:pt x="5" y="12047"/>
                    </a:cubicBezTo>
                    <a:cubicBezTo>
                      <a:pt x="-94" y="8728"/>
                      <a:pt x="1310" y="5540"/>
                      <a:pt x="3821" y="3360"/>
                    </a:cubicBezTo>
                    <a:cubicBezTo>
                      <a:pt x="9610" y="-1120"/>
                      <a:pt x="17712" y="-1120"/>
                      <a:pt x="23502" y="3360"/>
                    </a:cubicBezTo>
                    <a:cubicBezTo>
                      <a:pt x="26001" y="5540"/>
                      <a:pt x="27383" y="8728"/>
                      <a:pt x="27284" y="12047"/>
                    </a:cubicBezTo>
                    <a:cubicBezTo>
                      <a:pt x="27383" y="15410"/>
                      <a:pt x="26001" y="18642"/>
                      <a:pt x="23502" y="20887"/>
                    </a:cubicBezTo>
                    <a:cubicBezTo>
                      <a:pt x="20793" y="23254"/>
                      <a:pt x="17285" y="24492"/>
                      <a:pt x="13688" y="24360"/>
                    </a:cubicBezTo>
                    <a:close/>
                    <a:moveTo>
                      <a:pt x="25376" y="113179"/>
                    </a:moveTo>
                    <a:lnTo>
                      <a:pt x="1693" y="113179"/>
                    </a:lnTo>
                    <a:lnTo>
                      <a:pt x="1693" y="36498"/>
                    </a:lnTo>
                    <a:lnTo>
                      <a:pt x="25376" y="36498"/>
                    </a:lnTo>
                    <a:close/>
                  </a:path>
                </a:pathLst>
              </a:custGeom>
              <a:solidFill>
                <a:srgbClr val="2F2F2F"/>
              </a:solidFill>
              <a:ln w="10955" cap="flat">
                <a:noFill/>
                <a:prstDash val="solid"/>
                <a:miter/>
              </a:ln>
            </p:spPr>
            <p:txBody>
              <a:bodyPr rtlCol="0" anchor="ctr"/>
              <a:lstStyle/>
              <a:p>
                <a:endParaRPr lang="en-US">
                  <a:latin typeface="+mj-lt"/>
                </a:endParaRPr>
              </a:p>
            </p:txBody>
          </p:sp>
          <p:sp>
            <p:nvSpPr>
              <p:cNvPr id="91" name="Freeform: Shape 90">
                <a:extLst>
                  <a:ext uri="{FF2B5EF4-FFF2-40B4-BE49-F238E27FC236}">
                    <a16:creationId xmlns:a16="http://schemas.microsoft.com/office/drawing/2014/main" id="{2D3ACCDC-E522-E407-C0E1-A6228F21A815}"/>
                  </a:ext>
                </a:extLst>
              </p:cNvPr>
              <p:cNvSpPr/>
              <p:nvPr/>
            </p:nvSpPr>
            <p:spPr>
              <a:xfrm>
                <a:off x="2417751" y="3954907"/>
                <a:ext cx="53286" cy="101933"/>
              </a:xfrm>
              <a:custGeom>
                <a:avLst/>
                <a:gdLst>
                  <a:gd name="connsiteX0" fmla="*/ 53287 w 53286"/>
                  <a:gd name="connsiteY0" fmla="*/ 99105 h 101933"/>
                  <a:gd name="connsiteX1" fmla="*/ 37476 w 53286"/>
                  <a:gd name="connsiteY1" fmla="*/ 101877 h 101933"/>
                  <a:gd name="connsiteX2" fmla="*/ 12445 w 53286"/>
                  <a:gd name="connsiteY2" fmla="*/ 75893 h 101933"/>
                  <a:gd name="connsiteX3" fmla="*/ 12445 w 53286"/>
                  <a:gd name="connsiteY3" fmla="*/ 40762 h 101933"/>
                  <a:gd name="connsiteX4" fmla="*/ 0 w 53286"/>
                  <a:gd name="connsiteY4" fmla="*/ 40762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29 h 101933"/>
                  <a:gd name="connsiteX12" fmla="*/ 36051 w 53286"/>
                  <a:gd name="connsiteY12" fmla="*/ 40729 h 101933"/>
                  <a:gd name="connsiteX13" fmla="*/ 36051 w 53286"/>
                  <a:gd name="connsiteY13" fmla="*/ 71741 h 101933"/>
                  <a:gd name="connsiteX14" fmla="*/ 45568 w 53286"/>
                  <a:gd name="connsiteY14" fmla="*/ 83714 h 101933"/>
                  <a:gd name="connsiteX15" fmla="*/ 53243 w 53286"/>
                  <a:gd name="connsiteY15" fmla="*/ 81523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298" y="101241"/>
                      <a:pt x="42893" y="102183"/>
                      <a:pt x="37476" y="101877"/>
                    </a:cubicBezTo>
                    <a:cubicBezTo>
                      <a:pt x="20789" y="101877"/>
                      <a:pt x="12445" y="93212"/>
                      <a:pt x="12445" y="75893"/>
                    </a:cubicBezTo>
                    <a:lnTo>
                      <a:pt x="12445" y="40762"/>
                    </a:lnTo>
                    <a:lnTo>
                      <a:pt x="0" y="40762"/>
                    </a:lnTo>
                    <a:lnTo>
                      <a:pt x="0" y="23322"/>
                    </a:lnTo>
                    <a:lnTo>
                      <a:pt x="12445" y="23322"/>
                    </a:lnTo>
                    <a:lnTo>
                      <a:pt x="12445" y="6737"/>
                    </a:lnTo>
                    <a:lnTo>
                      <a:pt x="36051" y="0"/>
                    </a:lnTo>
                    <a:lnTo>
                      <a:pt x="36051" y="23289"/>
                    </a:lnTo>
                    <a:lnTo>
                      <a:pt x="53287" y="23289"/>
                    </a:lnTo>
                    <a:lnTo>
                      <a:pt x="53287" y="40729"/>
                    </a:lnTo>
                    <a:lnTo>
                      <a:pt x="36051" y="40729"/>
                    </a:lnTo>
                    <a:lnTo>
                      <a:pt x="36051" y="71741"/>
                    </a:lnTo>
                    <a:cubicBezTo>
                      <a:pt x="36051" y="79727"/>
                      <a:pt x="39220" y="83714"/>
                      <a:pt x="45568" y="83714"/>
                    </a:cubicBezTo>
                    <a:cubicBezTo>
                      <a:pt x="48265" y="83637"/>
                      <a:pt x="50908" y="82881"/>
                      <a:pt x="53243" y="8152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92" name="Freeform: Shape 91">
                <a:extLst>
                  <a:ext uri="{FF2B5EF4-FFF2-40B4-BE49-F238E27FC236}">
                    <a16:creationId xmlns:a16="http://schemas.microsoft.com/office/drawing/2014/main" id="{9AC80F37-4F75-AFF9-729F-B11AC3E6BA1A}"/>
                  </a:ext>
                </a:extLst>
              </p:cNvPr>
              <p:cNvSpPr/>
              <p:nvPr/>
            </p:nvSpPr>
            <p:spPr>
              <a:xfrm>
                <a:off x="2477880" y="3978218"/>
                <a:ext cx="83340" cy="112729"/>
              </a:xfrm>
              <a:custGeom>
                <a:avLst/>
                <a:gdLst>
                  <a:gd name="connsiteX0" fmla="*/ 83340 w 83340"/>
                  <a:gd name="connsiteY0" fmla="*/ 11 h 112729"/>
                  <a:gd name="connsiteX1" fmla="*/ 52157 w 83340"/>
                  <a:gd name="connsiteY1" fmla="*/ 82827 h 112729"/>
                  <a:gd name="connsiteX2" fmla="*/ 18289 w 83340"/>
                  <a:gd name="connsiteY2" fmla="*/ 112710 h 112729"/>
                  <a:gd name="connsiteX3" fmla="*/ 4123 w 83340"/>
                  <a:gd name="connsiteY3" fmla="*/ 110761 h 112729"/>
                  <a:gd name="connsiteX4" fmla="*/ 4123 w 83340"/>
                  <a:gd name="connsiteY4" fmla="*/ 91875 h 112729"/>
                  <a:gd name="connsiteX5" fmla="*/ 14385 w 83340"/>
                  <a:gd name="connsiteY5" fmla="*/ 94647 h 112729"/>
                  <a:gd name="connsiteX6" fmla="*/ 27126 w 83340"/>
                  <a:gd name="connsiteY6" fmla="*/ 86036 h 112729"/>
                  <a:gd name="connsiteX7" fmla="*/ 31172 w 83340"/>
                  <a:gd name="connsiteY7" fmla="*/ 76528 h 112729"/>
                  <a:gd name="connsiteX8" fmla="*/ 0 w 83340"/>
                  <a:gd name="connsiteY8" fmla="*/ 0 h 112729"/>
                  <a:gd name="connsiteX9" fmla="*/ 26227 w 83340"/>
                  <a:gd name="connsiteY9" fmla="*/ 0 h 112729"/>
                  <a:gd name="connsiteX10" fmla="*/ 40546 w 83340"/>
                  <a:gd name="connsiteY10" fmla="*/ 46655 h 112729"/>
                  <a:gd name="connsiteX11" fmla="*/ 42640 w 83340"/>
                  <a:gd name="connsiteY11" fmla="*/ 56908 h 112729"/>
                  <a:gd name="connsiteX12" fmla="*/ 42947 w 83340"/>
                  <a:gd name="connsiteY12" fmla="*/ 56908 h 112729"/>
                  <a:gd name="connsiteX13" fmla="*/ 45414 w 83340"/>
                  <a:gd name="connsiteY13" fmla="*/ 46797 h 112729"/>
                  <a:gd name="connsiteX14" fmla="*/ 59887 w 83340"/>
                  <a:gd name="connsiteY14" fmla="*/ 0 h 1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40" h="112729">
                    <a:moveTo>
                      <a:pt x="83340" y="11"/>
                    </a:moveTo>
                    <a:lnTo>
                      <a:pt x="52157" y="82827"/>
                    </a:lnTo>
                    <a:cubicBezTo>
                      <a:pt x="44669" y="102753"/>
                      <a:pt x="33387" y="112710"/>
                      <a:pt x="18289" y="112710"/>
                    </a:cubicBezTo>
                    <a:cubicBezTo>
                      <a:pt x="13486" y="112853"/>
                      <a:pt x="8706" y="112196"/>
                      <a:pt x="4123" y="110761"/>
                    </a:cubicBezTo>
                    <a:lnTo>
                      <a:pt x="4123" y="91875"/>
                    </a:lnTo>
                    <a:cubicBezTo>
                      <a:pt x="7225" y="93715"/>
                      <a:pt x="10778" y="94669"/>
                      <a:pt x="14385" y="94647"/>
                    </a:cubicBezTo>
                    <a:cubicBezTo>
                      <a:pt x="20076" y="94920"/>
                      <a:pt x="25262" y="91415"/>
                      <a:pt x="27126" y="86036"/>
                    </a:cubicBezTo>
                    <a:lnTo>
                      <a:pt x="31172" y="76528"/>
                    </a:lnTo>
                    <a:lnTo>
                      <a:pt x="0" y="0"/>
                    </a:lnTo>
                    <a:lnTo>
                      <a:pt x="26227" y="0"/>
                    </a:lnTo>
                    <a:lnTo>
                      <a:pt x="40546" y="46655"/>
                    </a:lnTo>
                    <a:cubicBezTo>
                      <a:pt x="41544" y="50007"/>
                      <a:pt x="42246" y="53436"/>
                      <a:pt x="42640" y="56908"/>
                    </a:cubicBezTo>
                    <a:lnTo>
                      <a:pt x="42947" y="56908"/>
                    </a:lnTo>
                    <a:cubicBezTo>
                      <a:pt x="43529" y="53480"/>
                      <a:pt x="44351" y="50106"/>
                      <a:pt x="45414" y="46797"/>
                    </a:cubicBezTo>
                    <a:lnTo>
                      <a:pt x="59887"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93" name="Freeform: Shape 92">
                <a:extLst>
                  <a:ext uri="{FF2B5EF4-FFF2-40B4-BE49-F238E27FC236}">
                    <a16:creationId xmlns:a16="http://schemas.microsoft.com/office/drawing/2014/main" id="{6A05DD49-3D97-11D9-036C-F7CD9F986C52}"/>
                  </a:ext>
                </a:extLst>
              </p:cNvPr>
              <p:cNvSpPr/>
              <p:nvPr/>
            </p:nvSpPr>
            <p:spPr>
              <a:xfrm>
                <a:off x="1549459" y="4162264"/>
                <a:ext cx="82737" cy="76681"/>
              </a:xfrm>
              <a:custGeom>
                <a:avLst/>
                <a:gdLst>
                  <a:gd name="connsiteX0" fmla="*/ 82737 w 82737"/>
                  <a:gd name="connsiteY0" fmla="*/ 0 h 76681"/>
                  <a:gd name="connsiteX1" fmla="*/ 54230 w 82737"/>
                  <a:gd name="connsiteY1" fmla="*/ 76681 h 76681"/>
                  <a:gd name="connsiteX2" fmla="*/ 27214 w 82737"/>
                  <a:gd name="connsiteY2" fmla="*/ 76681 h 76681"/>
                  <a:gd name="connsiteX3" fmla="*/ 0 w 82737"/>
                  <a:gd name="connsiteY3" fmla="*/ 0 h 76681"/>
                  <a:gd name="connsiteX4" fmla="*/ 25339 w 82737"/>
                  <a:gd name="connsiteY4" fmla="*/ 0 h 76681"/>
                  <a:gd name="connsiteX5" fmla="*/ 38682 w 82737"/>
                  <a:gd name="connsiteY5" fmla="*/ 47247 h 76681"/>
                  <a:gd name="connsiteX6" fmla="*/ 41303 w 82737"/>
                  <a:gd name="connsiteY6" fmla="*/ 60874 h 76681"/>
                  <a:gd name="connsiteX7" fmla="*/ 41599 w 82737"/>
                  <a:gd name="connsiteY7" fmla="*/ 60874 h 76681"/>
                  <a:gd name="connsiteX8" fmla="*/ 44373 w 82737"/>
                  <a:gd name="connsiteY8" fmla="*/ 47729 h 76681"/>
                  <a:gd name="connsiteX9" fmla="*/ 58013 w 82737"/>
                  <a:gd name="connsiteY9" fmla="*/ 33 h 7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37" h="76681">
                    <a:moveTo>
                      <a:pt x="82737" y="0"/>
                    </a:moveTo>
                    <a:lnTo>
                      <a:pt x="54230" y="76681"/>
                    </a:lnTo>
                    <a:lnTo>
                      <a:pt x="27214" y="76681"/>
                    </a:lnTo>
                    <a:lnTo>
                      <a:pt x="0" y="0"/>
                    </a:lnTo>
                    <a:lnTo>
                      <a:pt x="25339" y="0"/>
                    </a:lnTo>
                    <a:lnTo>
                      <a:pt x="38682" y="47247"/>
                    </a:lnTo>
                    <a:cubicBezTo>
                      <a:pt x="40007" y="51694"/>
                      <a:pt x="40885" y="56251"/>
                      <a:pt x="41303" y="60874"/>
                    </a:cubicBezTo>
                    <a:lnTo>
                      <a:pt x="41599" y="60874"/>
                    </a:lnTo>
                    <a:cubicBezTo>
                      <a:pt x="42145" y="56415"/>
                      <a:pt x="43073" y="52023"/>
                      <a:pt x="44373" y="47729"/>
                    </a:cubicBezTo>
                    <a:lnTo>
                      <a:pt x="58013" y="33"/>
                    </a:lnTo>
                    <a:close/>
                  </a:path>
                </a:pathLst>
              </a:custGeom>
              <a:solidFill>
                <a:srgbClr val="2F2F2F"/>
              </a:solidFill>
              <a:ln w="10955" cap="flat">
                <a:noFill/>
                <a:prstDash val="solid"/>
                <a:miter/>
              </a:ln>
            </p:spPr>
            <p:txBody>
              <a:bodyPr rtlCol="0" anchor="ctr"/>
              <a:lstStyle/>
              <a:p>
                <a:endParaRPr lang="en-US">
                  <a:latin typeface="+mj-lt"/>
                </a:endParaRPr>
              </a:p>
            </p:txBody>
          </p:sp>
          <p:sp>
            <p:nvSpPr>
              <p:cNvPr id="94" name="Freeform: Shape 93">
                <a:extLst>
                  <a:ext uri="{FF2B5EF4-FFF2-40B4-BE49-F238E27FC236}">
                    <a16:creationId xmlns:a16="http://schemas.microsoft.com/office/drawing/2014/main" id="{CD462094-3D8C-3072-562B-68812DAFE4E6}"/>
                  </a:ext>
                </a:extLst>
              </p:cNvPr>
              <p:cNvSpPr/>
              <p:nvPr/>
            </p:nvSpPr>
            <p:spPr>
              <a:xfrm>
                <a:off x="1635647" y="4160446"/>
                <a:ext cx="69638" cy="80452"/>
              </a:xfrm>
              <a:custGeom>
                <a:avLst/>
                <a:gdLst>
                  <a:gd name="connsiteX0" fmla="*/ 69550 w 69638"/>
                  <a:gd name="connsiteY0" fmla="*/ 78500 h 80452"/>
                  <a:gd name="connsiteX1" fmla="*/ 47139 w 69638"/>
                  <a:gd name="connsiteY1" fmla="*/ 78500 h 80452"/>
                  <a:gd name="connsiteX2" fmla="*/ 47139 w 69638"/>
                  <a:gd name="connsiteY2" fmla="*/ 67545 h 80452"/>
                  <a:gd name="connsiteX3" fmla="*/ 46832 w 69638"/>
                  <a:gd name="connsiteY3" fmla="*/ 67545 h 80452"/>
                  <a:gd name="connsiteX4" fmla="*/ 23971 w 69638"/>
                  <a:gd name="connsiteY4" fmla="*/ 80417 h 80452"/>
                  <a:gd name="connsiteX5" fmla="*/ 6428 w 69638"/>
                  <a:gd name="connsiteY5" fmla="*/ 74096 h 80452"/>
                  <a:gd name="connsiteX6" fmla="*/ 25 w 69638"/>
                  <a:gd name="connsiteY6" fmla="*/ 57204 h 80452"/>
                  <a:gd name="connsiteX7" fmla="*/ 26482 w 69638"/>
                  <a:gd name="connsiteY7" fmla="*/ 31450 h 80452"/>
                  <a:gd name="connsiteX8" fmla="*/ 47315 w 69638"/>
                  <a:gd name="connsiteY8" fmla="*/ 28679 h 80452"/>
                  <a:gd name="connsiteX9" fmla="*/ 33675 w 69638"/>
                  <a:gd name="connsiteY9" fmla="*/ 16092 h 80452"/>
                  <a:gd name="connsiteX10" fmla="*/ 7591 w 69638"/>
                  <a:gd name="connsiteY10" fmla="*/ 24253 h 80452"/>
                  <a:gd name="connsiteX11" fmla="*/ 7591 w 69638"/>
                  <a:gd name="connsiteY11" fmla="*/ 6441 h 80452"/>
                  <a:gd name="connsiteX12" fmla="*/ 21121 w 69638"/>
                  <a:gd name="connsiteY12" fmla="*/ 1939 h 80452"/>
                  <a:gd name="connsiteX13" fmla="*/ 36745 w 69638"/>
                  <a:gd name="connsiteY13" fmla="*/ 0 h 80452"/>
                  <a:gd name="connsiteX14" fmla="*/ 69638 w 69638"/>
                  <a:gd name="connsiteY14" fmla="*/ 32721 h 80452"/>
                  <a:gd name="connsiteX15" fmla="*/ 47282 w 69638"/>
                  <a:gd name="connsiteY15" fmla="*/ 47345 h 80452"/>
                  <a:gd name="connsiteX16" fmla="*/ 47282 w 69638"/>
                  <a:gd name="connsiteY16" fmla="*/ 42197 h 80452"/>
                  <a:gd name="connsiteX17" fmla="*/ 33346 w 69638"/>
                  <a:gd name="connsiteY17" fmla="*/ 43993 h 80452"/>
                  <a:gd name="connsiteX18" fmla="*/ 21801 w 69638"/>
                  <a:gd name="connsiteY18" fmla="*/ 54400 h 80452"/>
                  <a:gd name="connsiteX19" fmla="*/ 24607 w 69638"/>
                  <a:gd name="connsiteY19" fmla="*/ 61027 h 80452"/>
                  <a:gd name="connsiteX20" fmla="*/ 32217 w 69638"/>
                  <a:gd name="connsiteY20" fmla="*/ 63613 h 80452"/>
                  <a:gd name="connsiteX21" fmla="*/ 43082 w 69638"/>
                  <a:gd name="connsiteY21" fmla="*/ 59012 h 80452"/>
                  <a:gd name="connsiteX22" fmla="*/ 47282 w 69638"/>
                  <a:gd name="connsiteY22" fmla="*/ 47345 h 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38" h="80452">
                    <a:moveTo>
                      <a:pt x="69550" y="78500"/>
                    </a:moveTo>
                    <a:lnTo>
                      <a:pt x="47139" y="78500"/>
                    </a:lnTo>
                    <a:lnTo>
                      <a:pt x="47139" y="67545"/>
                    </a:lnTo>
                    <a:lnTo>
                      <a:pt x="46832" y="67545"/>
                    </a:lnTo>
                    <a:cubicBezTo>
                      <a:pt x="42258" y="75805"/>
                      <a:pt x="33414" y="80789"/>
                      <a:pt x="23971" y="80417"/>
                    </a:cubicBezTo>
                    <a:cubicBezTo>
                      <a:pt x="17509" y="80767"/>
                      <a:pt x="11179" y="78489"/>
                      <a:pt x="6428" y="74096"/>
                    </a:cubicBezTo>
                    <a:cubicBezTo>
                      <a:pt x="2047" y="69594"/>
                      <a:pt x="-271" y="63481"/>
                      <a:pt x="25" y="57204"/>
                    </a:cubicBezTo>
                    <a:cubicBezTo>
                      <a:pt x="25" y="42328"/>
                      <a:pt x="8844" y="33740"/>
                      <a:pt x="26482" y="31450"/>
                    </a:cubicBezTo>
                    <a:lnTo>
                      <a:pt x="47315" y="28679"/>
                    </a:lnTo>
                    <a:cubicBezTo>
                      <a:pt x="47315" y="20288"/>
                      <a:pt x="42768" y="16092"/>
                      <a:pt x="33675" y="16092"/>
                    </a:cubicBezTo>
                    <a:cubicBezTo>
                      <a:pt x="24360" y="16147"/>
                      <a:pt x="15275" y="18995"/>
                      <a:pt x="7591" y="24253"/>
                    </a:cubicBezTo>
                    <a:lnTo>
                      <a:pt x="7591" y="6441"/>
                    </a:lnTo>
                    <a:cubicBezTo>
                      <a:pt x="11902" y="4404"/>
                      <a:pt x="16444" y="2892"/>
                      <a:pt x="21121" y="1939"/>
                    </a:cubicBezTo>
                    <a:cubicBezTo>
                      <a:pt x="26241" y="723"/>
                      <a:pt x="31481" y="66"/>
                      <a:pt x="36745" y="0"/>
                    </a:cubicBezTo>
                    <a:cubicBezTo>
                      <a:pt x="58630" y="0"/>
                      <a:pt x="69594" y="10911"/>
                      <a:pt x="69638" y="32721"/>
                    </a:cubicBezTo>
                    <a:close/>
                    <a:moveTo>
                      <a:pt x="47282" y="47345"/>
                    </a:moveTo>
                    <a:lnTo>
                      <a:pt x="47282" y="42197"/>
                    </a:lnTo>
                    <a:lnTo>
                      <a:pt x="33346" y="43993"/>
                    </a:lnTo>
                    <a:cubicBezTo>
                      <a:pt x="25649" y="44990"/>
                      <a:pt x="21801" y="48463"/>
                      <a:pt x="21801" y="54400"/>
                    </a:cubicBezTo>
                    <a:cubicBezTo>
                      <a:pt x="21720" y="56908"/>
                      <a:pt x="22746" y="59340"/>
                      <a:pt x="24607" y="61027"/>
                    </a:cubicBezTo>
                    <a:cubicBezTo>
                      <a:pt x="26716" y="62835"/>
                      <a:pt x="29442" y="63766"/>
                      <a:pt x="32217" y="63613"/>
                    </a:cubicBezTo>
                    <a:cubicBezTo>
                      <a:pt x="36340" y="63755"/>
                      <a:pt x="40315" y="62068"/>
                      <a:pt x="43082" y="59012"/>
                    </a:cubicBezTo>
                    <a:cubicBezTo>
                      <a:pt x="45936" y="55813"/>
                      <a:pt x="47441" y="51628"/>
                      <a:pt x="47282" y="47345"/>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95" name="Freeform: Shape 94">
                <a:extLst>
                  <a:ext uri="{FF2B5EF4-FFF2-40B4-BE49-F238E27FC236}">
                    <a16:creationId xmlns:a16="http://schemas.microsoft.com/office/drawing/2014/main" id="{9AA09C48-ABB1-F612-F370-0505BB015E55}"/>
                  </a:ext>
                </a:extLst>
              </p:cNvPr>
              <p:cNvSpPr/>
              <p:nvPr/>
            </p:nvSpPr>
            <p:spPr>
              <a:xfrm>
                <a:off x="1723760" y="4160914"/>
                <a:ext cx="50096" cy="78031"/>
              </a:xfrm>
              <a:custGeom>
                <a:avLst/>
                <a:gdLst>
                  <a:gd name="connsiteX0" fmla="*/ 50096 w 50096"/>
                  <a:gd name="connsiteY0" fmla="*/ 22690 h 78031"/>
                  <a:gd name="connsiteX1" fmla="*/ 40130 w 50096"/>
                  <a:gd name="connsiteY1" fmla="*/ 20368 h 78031"/>
                  <a:gd name="connsiteX2" fmla="*/ 28069 w 50096"/>
                  <a:gd name="connsiteY2" fmla="*/ 26020 h 78031"/>
                  <a:gd name="connsiteX3" fmla="*/ 23683 w 50096"/>
                  <a:gd name="connsiteY3" fmla="*/ 41411 h 78031"/>
                  <a:gd name="connsiteX4" fmla="*/ 23683 w 50096"/>
                  <a:gd name="connsiteY4" fmla="*/ 78032 h 78031"/>
                  <a:gd name="connsiteX5" fmla="*/ 0 w 50096"/>
                  <a:gd name="connsiteY5" fmla="*/ 78032 h 78031"/>
                  <a:gd name="connsiteX6" fmla="*/ 0 w 50096"/>
                  <a:gd name="connsiteY6" fmla="*/ 1351 h 78031"/>
                  <a:gd name="connsiteX7" fmla="*/ 23683 w 50096"/>
                  <a:gd name="connsiteY7" fmla="*/ 1351 h 78031"/>
                  <a:gd name="connsiteX8" fmla="*/ 23683 w 50096"/>
                  <a:gd name="connsiteY8" fmla="*/ 15592 h 78031"/>
                  <a:gd name="connsiteX9" fmla="*/ 23979 w 50096"/>
                  <a:gd name="connsiteY9" fmla="*/ 15592 h 78031"/>
                  <a:gd name="connsiteX10" fmla="*/ 44219 w 50096"/>
                  <a:gd name="connsiteY10" fmla="*/ 14 h 78031"/>
                  <a:gd name="connsiteX11" fmla="*/ 50063 w 50096"/>
                  <a:gd name="connsiteY11" fmla="*/ 923 h 7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96" h="78031">
                    <a:moveTo>
                      <a:pt x="50096" y="22690"/>
                    </a:moveTo>
                    <a:cubicBezTo>
                      <a:pt x="47023" y="21091"/>
                      <a:pt x="43594" y="20291"/>
                      <a:pt x="40130" y="20368"/>
                    </a:cubicBezTo>
                    <a:cubicBezTo>
                      <a:pt x="35426" y="20170"/>
                      <a:pt x="30921" y="22274"/>
                      <a:pt x="28069" y="26020"/>
                    </a:cubicBezTo>
                    <a:cubicBezTo>
                      <a:pt x="24936" y="30522"/>
                      <a:pt x="23394" y="35934"/>
                      <a:pt x="23683" y="41411"/>
                    </a:cubicBezTo>
                    <a:lnTo>
                      <a:pt x="23683" y="78032"/>
                    </a:lnTo>
                    <a:lnTo>
                      <a:pt x="0" y="78032"/>
                    </a:lnTo>
                    <a:lnTo>
                      <a:pt x="0" y="1351"/>
                    </a:lnTo>
                    <a:lnTo>
                      <a:pt x="23683" y="1351"/>
                    </a:lnTo>
                    <a:lnTo>
                      <a:pt x="23683" y="15592"/>
                    </a:lnTo>
                    <a:lnTo>
                      <a:pt x="23979" y="15592"/>
                    </a:lnTo>
                    <a:cubicBezTo>
                      <a:pt x="26267" y="6324"/>
                      <a:pt x="34664" y="-139"/>
                      <a:pt x="44219" y="14"/>
                    </a:cubicBezTo>
                    <a:cubicBezTo>
                      <a:pt x="46208" y="-73"/>
                      <a:pt x="48194" y="244"/>
                      <a:pt x="50063" y="92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96" name="Freeform: Shape 95">
                <a:extLst>
                  <a:ext uri="{FF2B5EF4-FFF2-40B4-BE49-F238E27FC236}">
                    <a16:creationId xmlns:a16="http://schemas.microsoft.com/office/drawing/2014/main" id="{BB107BB3-2A39-480C-A657-AF7B99591479}"/>
                  </a:ext>
                </a:extLst>
              </p:cNvPr>
              <p:cNvSpPr/>
              <p:nvPr/>
            </p:nvSpPr>
            <p:spPr>
              <a:xfrm>
                <a:off x="1783083" y="4125739"/>
                <a:ext cx="27289" cy="113206"/>
              </a:xfrm>
              <a:custGeom>
                <a:avLst/>
                <a:gdLst>
                  <a:gd name="connsiteX0" fmla="*/ 13645 w 27289"/>
                  <a:gd name="connsiteY0" fmla="*/ 24387 h 113206"/>
                  <a:gd name="connsiteX1" fmla="*/ 3832 w 27289"/>
                  <a:gd name="connsiteY1" fmla="*/ 20827 h 113206"/>
                  <a:gd name="connsiteX2" fmla="*/ 5 w 27289"/>
                  <a:gd name="connsiteY2" fmla="*/ 12064 h 113206"/>
                  <a:gd name="connsiteX3" fmla="*/ 3832 w 27289"/>
                  <a:gd name="connsiteY3" fmla="*/ 3377 h 113206"/>
                  <a:gd name="connsiteX4" fmla="*/ 23502 w 27289"/>
                  <a:gd name="connsiteY4" fmla="*/ 3377 h 113206"/>
                  <a:gd name="connsiteX5" fmla="*/ 27284 w 27289"/>
                  <a:gd name="connsiteY5" fmla="*/ 12064 h 113206"/>
                  <a:gd name="connsiteX6" fmla="*/ 23502 w 27289"/>
                  <a:gd name="connsiteY6" fmla="*/ 20904 h 113206"/>
                  <a:gd name="connsiteX7" fmla="*/ 13645 w 27289"/>
                  <a:gd name="connsiteY7" fmla="*/ 24387 h 113206"/>
                  <a:gd name="connsiteX8" fmla="*/ 25344 w 27289"/>
                  <a:gd name="connsiteY8" fmla="*/ 113206 h 113206"/>
                  <a:gd name="connsiteX9" fmla="*/ 1650 w 27289"/>
                  <a:gd name="connsiteY9" fmla="*/ 113206 h 113206"/>
                  <a:gd name="connsiteX10" fmla="*/ 1650 w 27289"/>
                  <a:gd name="connsiteY10" fmla="*/ 36525 h 113206"/>
                  <a:gd name="connsiteX11" fmla="*/ 25344 w 27289"/>
                  <a:gd name="connsiteY11" fmla="*/ 36525 h 11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206">
                    <a:moveTo>
                      <a:pt x="13645" y="24387"/>
                    </a:moveTo>
                    <a:cubicBezTo>
                      <a:pt x="10033" y="24530"/>
                      <a:pt x="6509" y="23259"/>
                      <a:pt x="3832" y="20827"/>
                    </a:cubicBezTo>
                    <a:cubicBezTo>
                      <a:pt x="1336" y="18603"/>
                      <a:pt x="-62" y="15405"/>
                      <a:pt x="5" y="12064"/>
                    </a:cubicBezTo>
                    <a:cubicBezTo>
                      <a:pt x="-95" y="8744"/>
                      <a:pt x="1311" y="5546"/>
                      <a:pt x="3832" y="3377"/>
                    </a:cubicBezTo>
                    <a:cubicBezTo>
                      <a:pt x="9615" y="-1126"/>
                      <a:pt x="17718" y="-1126"/>
                      <a:pt x="23502" y="3377"/>
                    </a:cubicBezTo>
                    <a:cubicBezTo>
                      <a:pt x="25998" y="5557"/>
                      <a:pt x="27386" y="8744"/>
                      <a:pt x="27284" y="12064"/>
                    </a:cubicBezTo>
                    <a:cubicBezTo>
                      <a:pt x="27384" y="15427"/>
                      <a:pt x="26002" y="18658"/>
                      <a:pt x="23502" y="20904"/>
                    </a:cubicBezTo>
                    <a:cubicBezTo>
                      <a:pt x="20785" y="23281"/>
                      <a:pt x="17255" y="24530"/>
                      <a:pt x="13645" y="24387"/>
                    </a:cubicBezTo>
                    <a:close/>
                    <a:moveTo>
                      <a:pt x="25344" y="113206"/>
                    </a:moveTo>
                    <a:lnTo>
                      <a:pt x="1650" y="113206"/>
                    </a:lnTo>
                    <a:lnTo>
                      <a:pt x="1650" y="36525"/>
                    </a:lnTo>
                    <a:lnTo>
                      <a:pt x="25344" y="36525"/>
                    </a:lnTo>
                    <a:close/>
                  </a:path>
                </a:pathLst>
              </a:custGeom>
              <a:solidFill>
                <a:srgbClr val="2F2F2F"/>
              </a:solidFill>
              <a:ln w="10955" cap="flat">
                <a:noFill/>
                <a:prstDash val="solid"/>
                <a:miter/>
              </a:ln>
            </p:spPr>
            <p:txBody>
              <a:bodyPr rtlCol="0" anchor="ctr"/>
              <a:lstStyle/>
              <a:p>
                <a:endParaRPr lang="en-US">
                  <a:latin typeface="+mj-lt"/>
                </a:endParaRPr>
              </a:p>
            </p:txBody>
          </p:sp>
          <p:sp>
            <p:nvSpPr>
              <p:cNvPr id="97" name="Freeform: Shape 96">
                <a:extLst>
                  <a:ext uri="{FF2B5EF4-FFF2-40B4-BE49-F238E27FC236}">
                    <a16:creationId xmlns:a16="http://schemas.microsoft.com/office/drawing/2014/main" id="{D9A05253-5621-A7F0-5971-4E80366B5ACE}"/>
                  </a:ext>
                </a:extLst>
              </p:cNvPr>
              <p:cNvSpPr/>
              <p:nvPr/>
            </p:nvSpPr>
            <p:spPr>
              <a:xfrm>
                <a:off x="1823135" y="4160329"/>
                <a:ext cx="73765" cy="80661"/>
              </a:xfrm>
              <a:custGeom>
                <a:avLst/>
                <a:gdLst>
                  <a:gd name="connsiteX0" fmla="*/ 73709 w 73765"/>
                  <a:gd name="connsiteY0" fmla="*/ 47014 h 80661"/>
                  <a:gd name="connsiteX1" fmla="*/ 23635 w 73765"/>
                  <a:gd name="connsiteY1" fmla="*/ 47014 h 80661"/>
                  <a:gd name="connsiteX2" fmla="*/ 44697 w 73765"/>
                  <a:gd name="connsiteY2" fmla="*/ 63708 h 80661"/>
                  <a:gd name="connsiteX3" fmla="*/ 66955 w 73765"/>
                  <a:gd name="connsiteY3" fmla="*/ 57716 h 80661"/>
                  <a:gd name="connsiteX4" fmla="*/ 66955 w 73765"/>
                  <a:gd name="connsiteY4" fmla="*/ 74794 h 80661"/>
                  <a:gd name="connsiteX5" fmla="*/ 39303 w 73765"/>
                  <a:gd name="connsiteY5" fmla="*/ 80479 h 80661"/>
                  <a:gd name="connsiteX6" fmla="*/ 179 w 73765"/>
                  <a:gd name="connsiteY6" fmla="*/ 48525 h 80661"/>
                  <a:gd name="connsiteX7" fmla="*/ 171 w 73765"/>
                  <a:gd name="connsiteY7" fmla="*/ 41470 h 80661"/>
                  <a:gd name="connsiteX8" fmla="*/ 11267 w 73765"/>
                  <a:gd name="connsiteY8" fmla="*/ 11214 h 80661"/>
                  <a:gd name="connsiteX9" fmla="*/ 38546 w 73765"/>
                  <a:gd name="connsiteY9" fmla="*/ 63 h 80661"/>
                  <a:gd name="connsiteX10" fmla="*/ 64521 w 73765"/>
                  <a:gd name="connsiteY10" fmla="*/ 10020 h 80661"/>
                  <a:gd name="connsiteX11" fmla="*/ 73709 w 73765"/>
                  <a:gd name="connsiteY11" fmla="*/ 37056 h 80661"/>
                  <a:gd name="connsiteX12" fmla="*/ 51780 w 73765"/>
                  <a:gd name="connsiteY12" fmla="*/ 32488 h 80661"/>
                  <a:gd name="connsiteX13" fmla="*/ 38437 w 73765"/>
                  <a:gd name="connsiteY13" fmla="*/ 16056 h 80661"/>
                  <a:gd name="connsiteX14" fmla="*/ 28569 w 73765"/>
                  <a:gd name="connsiteY14" fmla="*/ 20766 h 80661"/>
                  <a:gd name="connsiteX15" fmla="*/ 23503 w 73765"/>
                  <a:gd name="connsiteY15" fmla="*/ 32532 h 8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65" h="80661">
                    <a:moveTo>
                      <a:pt x="73709" y="47014"/>
                    </a:moveTo>
                    <a:lnTo>
                      <a:pt x="23635" y="47014"/>
                    </a:lnTo>
                    <a:cubicBezTo>
                      <a:pt x="24438" y="58143"/>
                      <a:pt x="31460" y="63708"/>
                      <a:pt x="44697" y="63708"/>
                    </a:cubicBezTo>
                    <a:cubicBezTo>
                      <a:pt x="52537" y="63872"/>
                      <a:pt x="60260" y="61791"/>
                      <a:pt x="66955" y="57716"/>
                    </a:cubicBezTo>
                    <a:lnTo>
                      <a:pt x="66955" y="74794"/>
                    </a:lnTo>
                    <a:cubicBezTo>
                      <a:pt x="58340" y="78913"/>
                      <a:pt x="48846" y="80863"/>
                      <a:pt x="39303" y="80479"/>
                    </a:cubicBezTo>
                    <a:cubicBezTo>
                      <a:pt x="19667" y="82451"/>
                      <a:pt x="2150" y="68145"/>
                      <a:pt x="179" y="48525"/>
                    </a:cubicBezTo>
                    <a:cubicBezTo>
                      <a:pt x="-57" y="46181"/>
                      <a:pt x="-59" y="43815"/>
                      <a:pt x="171" y="41470"/>
                    </a:cubicBezTo>
                    <a:cubicBezTo>
                      <a:pt x="-410" y="30297"/>
                      <a:pt x="3597" y="19364"/>
                      <a:pt x="11267" y="11214"/>
                    </a:cubicBezTo>
                    <a:cubicBezTo>
                      <a:pt x="18419" y="3875"/>
                      <a:pt x="28299" y="-156"/>
                      <a:pt x="38546" y="63"/>
                    </a:cubicBezTo>
                    <a:cubicBezTo>
                      <a:pt x="48239" y="-529"/>
                      <a:pt x="57713" y="3097"/>
                      <a:pt x="64521" y="10020"/>
                    </a:cubicBezTo>
                    <a:cubicBezTo>
                      <a:pt x="70954" y="17513"/>
                      <a:pt x="74244" y="27197"/>
                      <a:pt x="73709" y="37056"/>
                    </a:cubicBezTo>
                    <a:close/>
                    <a:moveTo>
                      <a:pt x="51780" y="32488"/>
                    </a:moveTo>
                    <a:cubicBezTo>
                      <a:pt x="51780" y="21533"/>
                      <a:pt x="47332" y="16056"/>
                      <a:pt x="38437" y="16056"/>
                    </a:cubicBezTo>
                    <a:cubicBezTo>
                      <a:pt x="34606" y="16067"/>
                      <a:pt x="30982" y="17798"/>
                      <a:pt x="28569" y="20766"/>
                    </a:cubicBezTo>
                    <a:cubicBezTo>
                      <a:pt x="25720" y="24086"/>
                      <a:pt x="23953" y="28183"/>
                      <a:pt x="23503" y="325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98" name="Freeform: Shape 97">
                <a:extLst>
                  <a:ext uri="{FF2B5EF4-FFF2-40B4-BE49-F238E27FC236}">
                    <a16:creationId xmlns:a16="http://schemas.microsoft.com/office/drawing/2014/main" id="{041503B2-609E-D463-53C2-5BD5D4ECC70B}"/>
                  </a:ext>
                </a:extLst>
              </p:cNvPr>
              <p:cNvSpPr/>
              <p:nvPr/>
            </p:nvSpPr>
            <p:spPr>
              <a:xfrm>
                <a:off x="1907658" y="4160358"/>
                <a:ext cx="58941" cy="80389"/>
              </a:xfrm>
              <a:custGeom>
                <a:avLst/>
                <a:gdLst>
                  <a:gd name="connsiteX0" fmla="*/ 19 w 58941"/>
                  <a:gd name="connsiteY0" fmla="*/ 76561 h 80389"/>
                  <a:gd name="connsiteX1" fmla="*/ 19 w 58941"/>
                  <a:gd name="connsiteY1" fmla="*/ 57391 h 80389"/>
                  <a:gd name="connsiteX2" fmla="*/ 11674 w 58941"/>
                  <a:gd name="connsiteY2" fmla="*/ 62627 h 80389"/>
                  <a:gd name="connsiteX3" fmla="*/ 22639 w 58941"/>
                  <a:gd name="connsiteY3" fmla="*/ 64358 h 80389"/>
                  <a:gd name="connsiteX4" fmla="*/ 32572 w 58941"/>
                  <a:gd name="connsiteY4" fmla="*/ 62627 h 80389"/>
                  <a:gd name="connsiteX5" fmla="*/ 36212 w 58941"/>
                  <a:gd name="connsiteY5" fmla="*/ 57391 h 80389"/>
                  <a:gd name="connsiteX6" fmla="*/ 34557 w 58941"/>
                  <a:gd name="connsiteY6" fmla="*/ 53644 h 80389"/>
                  <a:gd name="connsiteX7" fmla="*/ 30325 w 58941"/>
                  <a:gd name="connsiteY7" fmla="*/ 51026 h 80389"/>
                  <a:gd name="connsiteX8" fmla="*/ 24667 w 58941"/>
                  <a:gd name="connsiteY8" fmla="*/ 48999 h 80389"/>
                  <a:gd name="connsiteX9" fmla="*/ 18746 w 58941"/>
                  <a:gd name="connsiteY9" fmla="*/ 46984 h 80389"/>
                  <a:gd name="connsiteX10" fmla="*/ 10687 w 58941"/>
                  <a:gd name="connsiteY10" fmla="*/ 43270 h 80389"/>
                  <a:gd name="connsiteX11" fmla="*/ 4843 w 58941"/>
                  <a:gd name="connsiteY11" fmla="*/ 38669 h 80389"/>
                  <a:gd name="connsiteX12" fmla="*/ 1247 w 58941"/>
                  <a:gd name="connsiteY12" fmla="*/ 32601 h 80389"/>
                  <a:gd name="connsiteX13" fmla="*/ 8 w 58941"/>
                  <a:gd name="connsiteY13" fmla="*/ 24439 h 80389"/>
                  <a:gd name="connsiteX14" fmla="*/ 2815 w 58941"/>
                  <a:gd name="connsiteY14" fmla="*/ 13354 h 80389"/>
                  <a:gd name="connsiteX15" fmla="*/ 10315 w 58941"/>
                  <a:gd name="connsiteY15" fmla="*/ 5762 h 80389"/>
                  <a:gd name="connsiteX16" fmla="*/ 21027 w 58941"/>
                  <a:gd name="connsiteY16" fmla="*/ 1380 h 80389"/>
                  <a:gd name="connsiteX17" fmla="*/ 33581 w 58941"/>
                  <a:gd name="connsiteY17" fmla="*/ 0 h 80389"/>
                  <a:gd name="connsiteX18" fmla="*/ 43931 w 58941"/>
                  <a:gd name="connsiteY18" fmla="*/ 778 h 80389"/>
                  <a:gd name="connsiteX19" fmla="*/ 54271 w 58941"/>
                  <a:gd name="connsiteY19" fmla="*/ 3067 h 80389"/>
                  <a:gd name="connsiteX20" fmla="*/ 54271 w 58941"/>
                  <a:gd name="connsiteY20" fmla="*/ 21339 h 80389"/>
                  <a:gd name="connsiteX21" fmla="*/ 44644 w 58941"/>
                  <a:gd name="connsiteY21" fmla="*/ 17407 h 80389"/>
                  <a:gd name="connsiteX22" fmla="*/ 34557 w 58941"/>
                  <a:gd name="connsiteY22" fmla="*/ 16092 h 80389"/>
                  <a:gd name="connsiteX23" fmla="*/ 30171 w 58941"/>
                  <a:gd name="connsiteY23" fmla="*/ 16508 h 80389"/>
                  <a:gd name="connsiteX24" fmla="*/ 26542 w 58941"/>
                  <a:gd name="connsiteY24" fmla="*/ 17703 h 80389"/>
                  <a:gd name="connsiteX25" fmla="*/ 24064 w 58941"/>
                  <a:gd name="connsiteY25" fmla="*/ 19729 h 80389"/>
                  <a:gd name="connsiteX26" fmla="*/ 23165 w 58941"/>
                  <a:gd name="connsiteY26" fmla="*/ 22533 h 80389"/>
                  <a:gd name="connsiteX27" fmla="*/ 24513 w 58941"/>
                  <a:gd name="connsiteY27" fmla="*/ 26127 h 80389"/>
                  <a:gd name="connsiteX28" fmla="*/ 28033 w 58941"/>
                  <a:gd name="connsiteY28" fmla="*/ 28712 h 80389"/>
                  <a:gd name="connsiteX29" fmla="*/ 32868 w 58941"/>
                  <a:gd name="connsiteY29" fmla="*/ 30662 h 80389"/>
                  <a:gd name="connsiteX30" fmla="*/ 38153 w 58941"/>
                  <a:gd name="connsiteY30" fmla="*/ 32425 h 80389"/>
                  <a:gd name="connsiteX31" fmla="*/ 46705 w 58941"/>
                  <a:gd name="connsiteY31" fmla="*/ 36018 h 80389"/>
                  <a:gd name="connsiteX32" fmla="*/ 53284 w 58941"/>
                  <a:gd name="connsiteY32" fmla="*/ 40587 h 80389"/>
                  <a:gd name="connsiteX33" fmla="*/ 57483 w 58941"/>
                  <a:gd name="connsiteY33" fmla="*/ 46721 h 80389"/>
                  <a:gd name="connsiteX34" fmla="*/ 55981 w 58941"/>
                  <a:gd name="connsiteY34" fmla="*/ 66757 h 80389"/>
                  <a:gd name="connsiteX35" fmla="*/ 48109 w 58941"/>
                  <a:gd name="connsiteY35" fmla="*/ 74622 h 80389"/>
                  <a:gd name="connsiteX36" fmla="*/ 36794 w 58941"/>
                  <a:gd name="connsiteY36" fmla="*/ 79004 h 80389"/>
                  <a:gd name="connsiteX37" fmla="*/ 23483 w 58941"/>
                  <a:gd name="connsiteY37" fmla="*/ 80384 h 80389"/>
                  <a:gd name="connsiteX38" fmla="*/ 19 w 58941"/>
                  <a:gd name="connsiteY38" fmla="*/ 76561 h 8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1" h="80389">
                    <a:moveTo>
                      <a:pt x="19" y="76561"/>
                    </a:moveTo>
                    <a:lnTo>
                      <a:pt x="19" y="57391"/>
                    </a:lnTo>
                    <a:cubicBezTo>
                      <a:pt x="3667" y="59625"/>
                      <a:pt x="7583" y="61378"/>
                      <a:pt x="11674" y="62627"/>
                    </a:cubicBezTo>
                    <a:cubicBezTo>
                      <a:pt x="15227" y="63733"/>
                      <a:pt x="18919" y="64314"/>
                      <a:pt x="22639" y="64358"/>
                    </a:cubicBezTo>
                    <a:cubicBezTo>
                      <a:pt x="26036" y="64500"/>
                      <a:pt x="29425" y="63919"/>
                      <a:pt x="32572" y="62627"/>
                    </a:cubicBezTo>
                    <a:cubicBezTo>
                      <a:pt x="34765" y="61816"/>
                      <a:pt x="36219" y="59724"/>
                      <a:pt x="36212" y="57391"/>
                    </a:cubicBezTo>
                    <a:cubicBezTo>
                      <a:pt x="36240" y="55956"/>
                      <a:pt x="35634" y="54586"/>
                      <a:pt x="34557" y="53644"/>
                    </a:cubicBezTo>
                    <a:cubicBezTo>
                      <a:pt x="33299" y="52549"/>
                      <a:pt x="31869" y="51661"/>
                      <a:pt x="30325" y="51026"/>
                    </a:cubicBezTo>
                    <a:cubicBezTo>
                      <a:pt x="28481" y="50237"/>
                      <a:pt x="26592" y="49558"/>
                      <a:pt x="24667" y="48999"/>
                    </a:cubicBezTo>
                    <a:cubicBezTo>
                      <a:pt x="22617" y="48408"/>
                      <a:pt x="20643" y="47729"/>
                      <a:pt x="18746" y="46984"/>
                    </a:cubicBezTo>
                    <a:cubicBezTo>
                      <a:pt x="15967" y="45954"/>
                      <a:pt x="13273" y="44716"/>
                      <a:pt x="10687" y="43270"/>
                    </a:cubicBezTo>
                    <a:cubicBezTo>
                      <a:pt x="8501" y="42065"/>
                      <a:pt x="6526" y="40510"/>
                      <a:pt x="4843" y="38669"/>
                    </a:cubicBezTo>
                    <a:cubicBezTo>
                      <a:pt x="3256" y="36906"/>
                      <a:pt x="2034" y="34835"/>
                      <a:pt x="1247" y="32601"/>
                    </a:cubicBezTo>
                    <a:cubicBezTo>
                      <a:pt x="364" y="29972"/>
                      <a:pt x="-54" y="27211"/>
                      <a:pt x="8" y="24439"/>
                    </a:cubicBezTo>
                    <a:cubicBezTo>
                      <a:pt x="-99" y="20562"/>
                      <a:pt x="872" y="16717"/>
                      <a:pt x="2815" y="13354"/>
                    </a:cubicBezTo>
                    <a:cubicBezTo>
                      <a:pt x="4685" y="10275"/>
                      <a:pt x="7254" y="7668"/>
                      <a:pt x="10315" y="5762"/>
                    </a:cubicBezTo>
                    <a:cubicBezTo>
                      <a:pt x="13609" y="3703"/>
                      <a:pt x="17232" y="2224"/>
                      <a:pt x="21027" y="1380"/>
                    </a:cubicBezTo>
                    <a:cubicBezTo>
                      <a:pt x="25146" y="449"/>
                      <a:pt x="29357" y="-11"/>
                      <a:pt x="33581" y="0"/>
                    </a:cubicBezTo>
                    <a:cubicBezTo>
                      <a:pt x="37046" y="11"/>
                      <a:pt x="40505" y="263"/>
                      <a:pt x="43931" y="778"/>
                    </a:cubicBezTo>
                    <a:cubicBezTo>
                      <a:pt x="47426" y="1304"/>
                      <a:pt x="50881" y="2071"/>
                      <a:pt x="54271" y="3067"/>
                    </a:cubicBezTo>
                    <a:lnTo>
                      <a:pt x="54271" y="21339"/>
                    </a:lnTo>
                    <a:cubicBezTo>
                      <a:pt x="51262" y="19587"/>
                      <a:pt x="48021" y="18261"/>
                      <a:pt x="44644" y="17407"/>
                    </a:cubicBezTo>
                    <a:cubicBezTo>
                      <a:pt x="41350" y="16552"/>
                      <a:pt x="37961" y="16103"/>
                      <a:pt x="34557" y="16092"/>
                    </a:cubicBezTo>
                    <a:cubicBezTo>
                      <a:pt x="33084" y="16092"/>
                      <a:pt x="31616" y="16224"/>
                      <a:pt x="30171" y="16508"/>
                    </a:cubicBezTo>
                    <a:cubicBezTo>
                      <a:pt x="28913" y="16739"/>
                      <a:pt x="27692" y="17144"/>
                      <a:pt x="26542" y="17703"/>
                    </a:cubicBezTo>
                    <a:cubicBezTo>
                      <a:pt x="25565" y="18174"/>
                      <a:pt x="24715" y="18864"/>
                      <a:pt x="24064" y="19729"/>
                    </a:cubicBezTo>
                    <a:cubicBezTo>
                      <a:pt x="23467" y="20540"/>
                      <a:pt x="23152" y="21526"/>
                      <a:pt x="23165" y="22533"/>
                    </a:cubicBezTo>
                    <a:cubicBezTo>
                      <a:pt x="23136" y="23859"/>
                      <a:pt x="23619" y="25141"/>
                      <a:pt x="24513" y="26127"/>
                    </a:cubicBezTo>
                    <a:cubicBezTo>
                      <a:pt x="25511" y="27200"/>
                      <a:pt x="26706" y="28076"/>
                      <a:pt x="28033" y="28712"/>
                    </a:cubicBezTo>
                    <a:cubicBezTo>
                      <a:pt x="29594" y="29479"/>
                      <a:pt x="31211" y="30136"/>
                      <a:pt x="32868" y="30662"/>
                    </a:cubicBezTo>
                    <a:cubicBezTo>
                      <a:pt x="34645" y="31231"/>
                      <a:pt x="36407" y="31823"/>
                      <a:pt x="38153" y="32425"/>
                    </a:cubicBezTo>
                    <a:cubicBezTo>
                      <a:pt x="41083" y="33422"/>
                      <a:pt x="43940" y="34627"/>
                      <a:pt x="46705" y="36018"/>
                    </a:cubicBezTo>
                    <a:cubicBezTo>
                      <a:pt x="49111" y="37212"/>
                      <a:pt x="51328" y="38746"/>
                      <a:pt x="53284" y="40587"/>
                    </a:cubicBezTo>
                    <a:cubicBezTo>
                      <a:pt x="55096" y="42317"/>
                      <a:pt x="56527" y="44410"/>
                      <a:pt x="57483" y="46721"/>
                    </a:cubicBezTo>
                    <a:cubicBezTo>
                      <a:pt x="59859" y="53305"/>
                      <a:pt x="59313" y="60600"/>
                      <a:pt x="55981" y="66757"/>
                    </a:cubicBezTo>
                    <a:cubicBezTo>
                      <a:pt x="54016" y="69966"/>
                      <a:pt x="51318" y="72661"/>
                      <a:pt x="48109" y="74622"/>
                    </a:cubicBezTo>
                    <a:cubicBezTo>
                      <a:pt x="44612" y="76714"/>
                      <a:pt x="40786" y="78193"/>
                      <a:pt x="36794" y="79004"/>
                    </a:cubicBezTo>
                    <a:cubicBezTo>
                      <a:pt x="32418" y="79935"/>
                      <a:pt x="27956" y="80395"/>
                      <a:pt x="23483" y="80384"/>
                    </a:cubicBezTo>
                    <a:cubicBezTo>
                      <a:pt x="15498" y="80483"/>
                      <a:pt x="7558" y="79190"/>
                      <a:pt x="19" y="76561"/>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99" name="Freeform: Shape 98">
                <a:extLst>
                  <a:ext uri="{FF2B5EF4-FFF2-40B4-BE49-F238E27FC236}">
                    <a16:creationId xmlns:a16="http://schemas.microsoft.com/office/drawing/2014/main" id="{1053EAB9-4073-4448-9EBC-3DDC1B5271D9}"/>
                  </a:ext>
                </a:extLst>
              </p:cNvPr>
              <p:cNvSpPr/>
              <p:nvPr/>
            </p:nvSpPr>
            <p:spPr>
              <a:xfrm>
                <a:off x="2022529" y="4125414"/>
                <a:ext cx="79901" cy="115426"/>
              </a:xfrm>
              <a:custGeom>
                <a:avLst/>
                <a:gdLst>
                  <a:gd name="connsiteX0" fmla="*/ 24034 w 79901"/>
                  <a:gd name="connsiteY0" fmla="*/ 104615 h 115426"/>
                  <a:gd name="connsiteX1" fmla="*/ 23727 w 79901"/>
                  <a:gd name="connsiteY1" fmla="*/ 104615 h 115426"/>
                  <a:gd name="connsiteX2" fmla="*/ 23727 w 79901"/>
                  <a:gd name="connsiteY2" fmla="*/ 113532 h 115426"/>
                  <a:gd name="connsiteX3" fmla="*/ 0 w 79901"/>
                  <a:gd name="connsiteY3" fmla="*/ 113532 h 115426"/>
                  <a:gd name="connsiteX4" fmla="*/ 0 w 79901"/>
                  <a:gd name="connsiteY4" fmla="*/ 0 h 115426"/>
                  <a:gd name="connsiteX5" fmla="*/ 23683 w 79901"/>
                  <a:gd name="connsiteY5" fmla="*/ 0 h 115426"/>
                  <a:gd name="connsiteX6" fmla="*/ 23683 w 79901"/>
                  <a:gd name="connsiteY6" fmla="*/ 48375 h 115426"/>
                  <a:gd name="connsiteX7" fmla="*/ 23990 w 79901"/>
                  <a:gd name="connsiteY7" fmla="*/ 48375 h 115426"/>
                  <a:gd name="connsiteX8" fmla="*/ 48945 w 79901"/>
                  <a:gd name="connsiteY8" fmla="*/ 34978 h 115426"/>
                  <a:gd name="connsiteX9" fmla="*/ 71806 w 79901"/>
                  <a:gd name="connsiteY9" fmla="*/ 45154 h 115426"/>
                  <a:gd name="connsiteX10" fmla="*/ 79832 w 79901"/>
                  <a:gd name="connsiteY10" fmla="*/ 73011 h 115426"/>
                  <a:gd name="connsiteX11" fmla="*/ 70457 w 79901"/>
                  <a:gd name="connsiteY11" fmla="*/ 103794 h 115426"/>
                  <a:gd name="connsiteX12" fmla="*/ 45425 w 79901"/>
                  <a:gd name="connsiteY12" fmla="*/ 115394 h 115426"/>
                  <a:gd name="connsiteX13" fmla="*/ 24034 w 79901"/>
                  <a:gd name="connsiteY13" fmla="*/ 104615 h 115426"/>
                  <a:gd name="connsiteX14" fmla="*/ 23354 w 79901"/>
                  <a:gd name="connsiteY14" fmla="*/ 72267 h 115426"/>
                  <a:gd name="connsiteX15" fmla="*/ 23354 w 79901"/>
                  <a:gd name="connsiteY15" fmla="*/ 80132 h 115426"/>
                  <a:gd name="connsiteX16" fmla="*/ 27630 w 79901"/>
                  <a:gd name="connsiteY16" fmla="*/ 92412 h 115426"/>
                  <a:gd name="connsiteX17" fmla="*/ 38595 w 79901"/>
                  <a:gd name="connsiteY17" fmla="*/ 97276 h 115426"/>
                  <a:gd name="connsiteX18" fmla="*/ 51149 w 79901"/>
                  <a:gd name="connsiteY18" fmla="*/ 91021 h 115426"/>
                  <a:gd name="connsiteX19" fmla="*/ 55611 w 79901"/>
                  <a:gd name="connsiteY19" fmla="*/ 73318 h 115426"/>
                  <a:gd name="connsiteX20" fmla="*/ 51522 w 79901"/>
                  <a:gd name="connsiteY20" fmla="*/ 58453 h 115426"/>
                  <a:gd name="connsiteX21" fmla="*/ 39867 w 79901"/>
                  <a:gd name="connsiteY21" fmla="*/ 53096 h 115426"/>
                  <a:gd name="connsiteX22" fmla="*/ 28069 w 79901"/>
                  <a:gd name="connsiteY22" fmla="*/ 58409 h 115426"/>
                  <a:gd name="connsiteX23" fmla="*/ 23354 w 79901"/>
                  <a:gd name="connsiteY23" fmla="*/ 72267 h 11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01" h="115426">
                    <a:moveTo>
                      <a:pt x="24034" y="104615"/>
                    </a:moveTo>
                    <a:lnTo>
                      <a:pt x="23727" y="104615"/>
                    </a:lnTo>
                    <a:lnTo>
                      <a:pt x="23727" y="113532"/>
                    </a:lnTo>
                    <a:lnTo>
                      <a:pt x="0" y="113532"/>
                    </a:lnTo>
                    <a:lnTo>
                      <a:pt x="0" y="0"/>
                    </a:lnTo>
                    <a:lnTo>
                      <a:pt x="23683" y="0"/>
                    </a:lnTo>
                    <a:lnTo>
                      <a:pt x="23683" y="48375"/>
                    </a:lnTo>
                    <a:lnTo>
                      <a:pt x="23990" y="48375"/>
                    </a:lnTo>
                    <a:cubicBezTo>
                      <a:pt x="29286" y="39743"/>
                      <a:pt x="38814" y="34616"/>
                      <a:pt x="48945" y="34978"/>
                    </a:cubicBezTo>
                    <a:cubicBezTo>
                      <a:pt x="57760" y="34496"/>
                      <a:pt x="66269" y="38286"/>
                      <a:pt x="71806" y="45154"/>
                    </a:cubicBezTo>
                    <a:cubicBezTo>
                      <a:pt x="77562" y="53261"/>
                      <a:pt x="80391" y="63087"/>
                      <a:pt x="79832" y="73011"/>
                    </a:cubicBezTo>
                    <a:cubicBezTo>
                      <a:pt x="80380" y="84054"/>
                      <a:pt x="77069" y="94931"/>
                      <a:pt x="70457" y="103794"/>
                    </a:cubicBezTo>
                    <a:cubicBezTo>
                      <a:pt x="64438" y="111429"/>
                      <a:pt x="55140" y="115734"/>
                      <a:pt x="45425" y="115394"/>
                    </a:cubicBezTo>
                    <a:cubicBezTo>
                      <a:pt x="36884" y="115832"/>
                      <a:pt x="28760" y="111736"/>
                      <a:pt x="24034" y="104615"/>
                    </a:cubicBezTo>
                    <a:close/>
                    <a:moveTo>
                      <a:pt x="23354" y="72267"/>
                    </a:moveTo>
                    <a:lnTo>
                      <a:pt x="23354" y="80132"/>
                    </a:lnTo>
                    <a:cubicBezTo>
                      <a:pt x="23190" y="84612"/>
                      <a:pt x="24725" y="88994"/>
                      <a:pt x="27630" y="92412"/>
                    </a:cubicBezTo>
                    <a:cubicBezTo>
                      <a:pt x="30360" y="95611"/>
                      <a:pt x="34395" y="97396"/>
                      <a:pt x="38595" y="97276"/>
                    </a:cubicBezTo>
                    <a:cubicBezTo>
                      <a:pt x="43572" y="97484"/>
                      <a:pt x="48320" y="95118"/>
                      <a:pt x="51149" y="91021"/>
                    </a:cubicBezTo>
                    <a:cubicBezTo>
                      <a:pt x="54427" y="85719"/>
                      <a:pt x="55984" y="79540"/>
                      <a:pt x="55611" y="73318"/>
                    </a:cubicBezTo>
                    <a:cubicBezTo>
                      <a:pt x="55929" y="68049"/>
                      <a:pt x="54482" y="62824"/>
                      <a:pt x="51522" y="58453"/>
                    </a:cubicBezTo>
                    <a:cubicBezTo>
                      <a:pt x="48759" y="54860"/>
                      <a:pt x="44395" y="52855"/>
                      <a:pt x="39867" y="53096"/>
                    </a:cubicBezTo>
                    <a:cubicBezTo>
                      <a:pt x="35338" y="52998"/>
                      <a:pt x="30996" y="54948"/>
                      <a:pt x="28069" y="58409"/>
                    </a:cubicBezTo>
                    <a:cubicBezTo>
                      <a:pt x="24823" y="62276"/>
                      <a:pt x="23135" y="67217"/>
                      <a:pt x="23354" y="72267"/>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00" name="Freeform: Shape 99">
                <a:extLst>
                  <a:ext uri="{FF2B5EF4-FFF2-40B4-BE49-F238E27FC236}">
                    <a16:creationId xmlns:a16="http://schemas.microsoft.com/office/drawing/2014/main" id="{4E8F3DFE-C01C-243C-2816-7392A077C702}"/>
                  </a:ext>
                </a:extLst>
              </p:cNvPr>
              <p:cNvSpPr/>
              <p:nvPr/>
            </p:nvSpPr>
            <p:spPr>
              <a:xfrm>
                <a:off x="2105836" y="4162253"/>
                <a:ext cx="83351" cy="112729"/>
              </a:xfrm>
              <a:custGeom>
                <a:avLst/>
                <a:gdLst>
                  <a:gd name="connsiteX0" fmla="*/ 83351 w 83351"/>
                  <a:gd name="connsiteY0" fmla="*/ 11 h 112729"/>
                  <a:gd name="connsiteX1" fmla="*/ 52169 w 83351"/>
                  <a:gd name="connsiteY1" fmla="*/ 82827 h 112729"/>
                  <a:gd name="connsiteX2" fmla="*/ 18289 w 83351"/>
                  <a:gd name="connsiteY2" fmla="*/ 112711 h 112729"/>
                  <a:gd name="connsiteX3" fmla="*/ 4123 w 83351"/>
                  <a:gd name="connsiteY3" fmla="*/ 110761 h 112729"/>
                  <a:gd name="connsiteX4" fmla="*/ 4123 w 83351"/>
                  <a:gd name="connsiteY4" fmla="*/ 91875 h 112729"/>
                  <a:gd name="connsiteX5" fmla="*/ 14385 w 83351"/>
                  <a:gd name="connsiteY5" fmla="*/ 94647 h 112729"/>
                  <a:gd name="connsiteX6" fmla="*/ 27137 w 83351"/>
                  <a:gd name="connsiteY6" fmla="*/ 86036 h 112729"/>
                  <a:gd name="connsiteX7" fmla="*/ 31183 w 83351"/>
                  <a:gd name="connsiteY7" fmla="*/ 76528 h 112729"/>
                  <a:gd name="connsiteX8" fmla="*/ 0 w 83351"/>
                  <a:gd name="connsiteY8" fmla="*/ 0 h 112729"/>
                  <a:gd name="connsiteX9" fmla="*/ 26238 w 83351"/>
                  <a:gd name="connsiteY9" fmla="*/ 0 h 112729"/>
                  <a:gd name="connsiteX10" fmla="*/ 40546 w 83351"/>
                  <a:gd name="connsiteY10" fmla="*/ 46644 h 112729"/>
                  <a:gd name="connsiteX11" fmla="*/ 42651 w 83351"/>
                  <a:gd name="connsiteY11" fmla="*/ 56909 h 112729"/>
                  <a:gd name="connsiteX12" fmla="*/ 42948 w 83351"/>
                  <a:gd name="connsiteY12" fmla="*/ 56909 h 112729"/>
                  <a:gd name="connsiteX13" fmla="*/ 45426 w 83351"/>
                  <a:gd name="connsiteY13" fmla="*/ 46798 h 112729"/>
                  <a:gd name="connsiteX14" fmla="*/ 59888 w 83351"/>
                  <a:gd name="connsiteY14" fmla="*/ 0 h 1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51" h="112729">
                    <a:moveTo>
                      <a:pt x="83351" y="11"/>
                    </a:moveTo>
                    <a:lnTo>
                      <a:pt x="52169" y="82827"/>
                    </a:lnTo>
                    <a:cubicBezTo>
                      <a:pt x="44669" y="102742"/>
                      <a:pt x="33376" y="112700"/>
                      <a:pt x="18289" y="112711"/>
                    </a:cubicBezTo>
                    <a:cubicBezTo>
                      <a:pt x="13486" y="112853"/>
                      <a:pt x="8706" y="112196"/>
                      <a:pt x="4123" y="110761"/>
                    </a:cubicBezTo>
                    <a:lnTo>
                      <a:pt x="4123" y="91875"/>
                    </a:lnTo>
                    <a:cubicBezTo>
                      <a:pt x="7226" y="93716"/>
                      <a:pt x="10778" y="94669"/>
                      <a:pt x="14385" y="94647"/>
                    </a:cubicBezTo>
                    <a:cubicBezTo>
                      <a:pt x="20076" y="94921"/>
                      <a:pt x="25273" y="91415"/>
                      <a:pt x="27137" y="86036"/>
                    </a:cubicBezTo>
                    <a:lnTo>
                      <a:pt x="31183" y="76528"/>
                    </a:lnTo>
                    <a:lnTo>
                      <a:pt x="0" y="0"/>
                    </a:lnTo>
                    <a:lnTo>
                      <a:pt x="26238" y="0"/>
                    </a:lnTo>
                    <a:lnTo>
                      <a:pt x="40546" y="46644"/>
                    </a:lnTo>
                    <a:cubicBezTo>
                      <a:pt x="41544" y="49996"/>
                      <a:pt x="42246" y="53436"/>
                      <a:pt x="42651" y="56909"/>
                    </a:cubicBezTo>
                    <a:lnTo>
                      <a:pt x="42948" y="56909"/>
                    </a:lnTo>
                    <a:cubicBezTo>
                      <a:pt x="43529" y="53480"/>
                      <a:pt x="44351" y="50106"/>
                      <a:pt x="45426" y="46798"/>
                    </a:cubicBezTo>
                    <a:lnTo>
                      <a:pt x="59888"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01" name="Freeform: Shape 100">
                <a:extLst>
                  <a:ext uri="{FF2B5EF4-FFF2-40B4-BE49-F238E27FC236}">
                    <a16:creationId xmlns:a16="http://schemas.microsoft.com/office/drawing/2014/main" id="{6412BBD0-F277-7E59-11E5-260D12729CF4}"/>
                  </a:ext>
                </a:extLst>
              </p:cNvPr>
              <p:cNvSpPr/>
              <p:nvPr/>
            </p:nvSpPr>
            <p:spPr>
              <a:xfrm>
                <a:off x="2234141" y="4138942"/>
                <a:ext cx="53330" cy="101925"/>
              </a:xfrm>
              <a:custGeom>
                <a:avLst/>
                <a:gdLst>
                  <a:gd name="connsiteX0" fmla="*/ 53331 w 53330"/>
                  <a:gd name="connsiteY0" fmla="*/ 99094 h 101925"/>
                  <a:gd name="connsiteX1" fmla="*/ 37520 w 53330"/>
                  <a:gd name="connsiteY1" fmla="*/ 101866 h 101925"/>
                  <a:gd name="connsiteX2" fmla="*/ 12488 w 53330"/>
                  <a:gd name="connsiteY2" fmla="*/ 75882 h 101925"/>
                  <a:gd name="connsiteX3" fmla="*/ 12488 w 53330"/>
                  <a:gd name="connsiteY3" fmla="*/ 40762 h 101925"/>
                  <a:gd name="connsiteX4" fmla="*/ 0 w 53330"/>
                  <a:gd name="connsiteY4" fmla="*/ 40762 h 101925"/>
                  <a:gd name="connsiteX5" fmla="*/ 0 w 53330"/>
                  <a:gd name="connsiteY5" fmla="*/ 23322 h 101925"/>
                  <a:gd name="connsiteX6" fmla="*/ 12445 w 53330"/>
                  <a:gd name="connsiteY6" fmla="*/ 23322 h 101925"/>
                  <a:gd name="connsiteX7" fmla="*/ 12445 w 53330"/>
                  <a:gd name="connsiteY7" fmla="*/ 6737 h 101925"/>
                  <a:gd name="connsiteX8" fmla="*/ 36051 w 53330"/>
                  <a:gd name="connsiteY8" fmla="*/ 0 h 101925"/>
                  <a:gd name="connsiteX9" fmla="*/ 36051 w 53330"/>
                  <a:gd name="connsiteY9" fmla="*/ 23289 h 101925"/>
                  <a:gd name="connsiteX10" fmla="*/ 53287 w 53330"/>
                  <a:gd name="connsiteY10" fmla="*/ 23289 h 101925"/>
                  <a:gd name="connsiteX11" fmla="*/ 53287 w 53330"/>
                  <a:gd name="connsiteY11" fmla="*/ 40729 h 101925"/>
                  <a:gd name="connsiteX12" fmla="*/ 36051 w 53330"/>
                  <a:gd name="connsiteY12" fmla="*/ 40729 h 101925"/>
                  <a:gd name="connsiteX13" fmla="*/ 36051 w 53330"/>
                  <a:gd name="connsiteY13" fmla="*/ 71730 h 101925"/>
                  <a:gd name="connsiteX14" fmla="*/ 45568 w 53330"/>
                  <a:gd name="connsiteY14" fmla="*/ 83714 h 101925"/>
                  <a:gd name="connsiteX15" fmla="*/ 53243 w 53330"/>
                  <a:gd name="connsiteY15" fmla="*/ 81523 h 10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30" h="101925">
                    <a:moveTo>
                      <a:pt x="53331" y="99094"/>
                    </a:moveTo>
                    <a:cubicBezTo>
                      <a:pt x="48353" y="101230"/>
                      <a:pt x="42937" y="102183"/>
                      <a:pt x="37520" y="101866"/>
                    </a:cubicBezTo>
                    <a:cubicBezTo>
                      <a:pt x="20832" y="101866"/>
                      <a:pt x="12488" y="93201"/>
                      <a:pt x="12488" y="75882"/>
                    </a:cubicBezTo>
                    <a:lnTo>
                      <a:pt x="12488" y="40762"/>
                    </a:lnTo>
                    <a:lnTo>
                      <a:pt x="0" y="40762"/>
                    </a:lnTo>
                    <a:lnTo>
                      <a:pt x="0" y="23322"/>
                    </a:lnTo>
                    <a:lnTo>
                      <a:pt x="12445" y="23322"/>
                    </a:lnTo>
                    <a:lnTo>
                      <a:pt x="12445" y="6737"/>
                    </a:lnTo>
                    <a:lnTo>
                      <a:pt x="36051" y="0"/>
                    </a:lnTo>
                    <a:lnTo>
                      <a:pt x="36051" y="23289"/>
                    </a:lnTo>
                    <a:lnTo>
                      <a:pt x="53287" y="23289"/>
                    </a:lnTo>
                    <a:lnTo>
                      <a:pt x="53287" y="40729"/>
                    </a:lnTo>
                    <a:lnTo>
                      <a:pt x="36051" y="40729"/>
                    </a:lnTo>
                    <a:lnTo>
                      <a:pt x="36051" y="71730"/>
                    </a:lnTo>
                    <a:cubicBezTo>
                      <a:pt x="36051" y="79716"/>
                      <a:pt x="39220" y="83703"/>
                      <a:pt x="45568" y="83714"/>
                    </a:cubicBezTo>
                    <a:cubicBezTo>
                      <a:pt x="48265" y="83637"/>
                      <a:pt x="50908" y="82892"/>
                      <a:pt x="53243" y="8152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02" name="Freeform: Shape 101">
                <a:extLst>
                  <a:ext uri="{FF2B5EF4-FFF2-40B4-BE49-F238E27FC236}">
                    <a16:creationId xmlns:a16="http://schemas.microsoft.com/office/drawing/2014/main" id="{089001CF-AE5E-E779-CBBF-EE6EA9B229CD}"/>
                  </a:ext>
                </a:extLst>
              </p:cNvPr>
              <p:cNvSpPr/>
              <p:nvPr/>
            </p:nvSpPr>
            <p:spPr>
              <a:xfrm>
                <a:off x="2294303" y="4162253"/>
                <a:ext cx="83351" cy="112729"/>
              </a:xfrm>
              <a:custGeom>
                <a:avLst/>
                <a:gdLst>
                  <a:gd name="connsiteX0" fmla="*/ 83351 w 83351"/>
                  <a:gd name="connsiteY0" fmla="*/ 11 h 112729"/>
                  <a:gd name="connsiteX1" fmla="*/ 52169 w 83351"/>
                  <a:gd name="connsiteY1" fmla="*/ 82827 h 112729"/>
                  <a:gd name="connsiteX2" fmla="*/ 18289 w 83351"/>
                  <a:gd name="connsiteY2" fmla="*/ 112711 h 112729"/>
                  <a:gd name="connsiteX3" fmla="*/ 4123 w 83351"/>
                  <a:gd name="connsiteY3" fmla="*/ 110761 h 112729"/>
                  <a:gd name="connsiteX4" fmla="*/ 4123 w 83351"/>
                  <a:gd name="connsiteY4" fmla="*/ 91875 h 112729"/>
                  <a:gd name="connsiteX5" fmla="*/ 14396 w 83351"/>
                  <a:gd name="connsiteY5" fmla="*/ 94647 h 112729"/>
                  <a:gd name="connsiteX6" fmla="*/ 27137 w 83351"/>
                  <a:gd name="connsiteY6" fmla="*/ 86036 h 112729"/>
                  <a:gd name="connsiteX7" fmla="*/ 31183 w 83351"/>
                  <a:gd name="connsiteY7" fmla="*/ 76528 h 112729"/>
                  <a:gd name="connsiteX8" fmla="*/ 0 w 83351"/>
                  <a:gd name="connsiteY8" fmla="*/ 0 h 112729"/>
                  <a:gd name="connsiteX9" fmla="*/ 26238 w 83351"/>
                  <a:gd name="connsiteY9" fmla="*/ 0 h 112729"/>
                  <a:gd name="connsiteX10" fmla="*/ 40557 w 83351"/>
                  <a:gd name="connsiteY10" fmla="*/ 46644 h 112729"/>
                  <a:gd name="connsiteX11" fmla="*/ 42651 w 83351"/>
                  <a:gd name="connsiteY11" fmla="*/ 56909 h 112729"/>
                  <a:gd name="connsiteX12" fmla="*/ 42948 w 83351"/>
                  <a:gd name="connsiteY12" fmla="*/ 56909 h 112729"/>
                  <a:gd name="connsiteX13" fmla="*/ 45426 w 83351"/>
                  <a:gd name="connsiteY13" fmla="*/ 46798 h 112729"/>
                  <a:gd name="connsiteX14" fmla="*/ 59888 w 83351"/>
                  <a:gd name="connsiteY14" fmla="*/ 0 h 1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51" h="112729">
                    <a:moveTo>
                      <a:pt x="83351" y="11"/>
                    </a:moveTo>
                    <a:lnTo>
                      <a:pt x="52169" y="82827"/>
                    </a:lnTo>
                    <a:cubicBezTo>
                      <a:pt x="44680" y="102742"/>
                      <a:pt x="33387" y="112700"/>
                      <a:pt x="18289" y="112711"/>
                    </a:cubicBezTo>
                    <a:cubicBezTo>
                      <a:pt x="13486" y="112853"/>
                      <a:pt x="8706" y="112185"/>
                      <a:pt x="4123" y="110761"/>
                    </a:cubicBezTo>
                    <a:lnTo>
                      <a:pt x="4123" y="91875"/>
                    </a:lnTo>
                    <a:cubicBezTo>
                      <a:pt x="7237" y="93716"/>
                      <a:pt x="10789" y="94669"/>
                      <a:pt x="14396" y="94647"/>
                    </a:cubicBezTo>
                    <a:cubicBezTo>
                      <a:pt x="20087" y="94921"/>
                      <a:pt x="25273" y="91415"/>
                      <a:pt x="27137" y="86036"/>
                    </a:cubicBezTo>
                    <a:lnTo>
                      <a:pt x="31183" y="76528"/>
                    </a:lnTo>
                    <a:lnTo>
                      <a:pt x="0" y="0"/>
                    </a:lnTo>
                    <a:lnTo>
                      <a:pt x="26238" y="0"/>
                    </a:lnTo>
                    <a:lnTo>
                      <a:pt x="40557" y="46644"/>
                    </a:lnTo>
                    <a:cubicBezTo>
                      <a:pt x="41555" y="49996"/>
                      <a:pt x="42257" y="53436"/>
                      <a:pt x="42651" y="56909"/>
                    </a:cubicBezTo>
                    <a:lnTo>
                      <a:pt x="42948" y="56909"/>
                    </a:lnTo>
                    <a:cubicBezTo>
                      <a:pt x="43540" y="53480"/>
                      <a:pt x="44362" y="50106"/>
                      <a:pt x="45426" y="46798"/>
                    </a:cubicBezTo>
                    <a:lnTo>
                      <a:pt x="59888"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103" name="Freeform: Shape 102">
                <a:extLst>
                  <a:ext uri="{FF2B5EF4-FFF2-40B4-BE49-F238E27FC236}">
                    <a16:creationId xmlns:a16="http://schemas.microsoft.com/office/drawing/2014/main" id="{4AA6A002-FD6C-D3D8-E35F-B7015FF0C681}"/>
                  </a:ext>
                </a:extLst>
              </p:cNvPr>
              <p:cNvSpPr/>
              <p:nvPr/>
            </p:nvSpPr>
            <p:spPr>
              <a:xfrm>
                <a:off x="2387775" y="4160383"/>
                <a:ext cx="79897" cy="113824"/>
              </a:xfrm>
              <a:custGeom>
                <a:avLst/>
                <a:gdLst>
                  <a:gd name="connsiteX0" fmla="*/ 23990 w 79897"/>
                  <a:gd name="connsiteY0" fmla="*/ 69646 h 113824"/>
                  <a:gd name="connsiteX1" fmla="*/ 23694 w 79897"/>
                  <a:gd name="connsiteY1" fmla="*/ 69646 h 113824"/>
                  <a:gd name="connsiteX2" fmla="*/ 23694 w 79897"/>
                  <a:gd name="connsiteY2" fmla="*/ 113825 h 113824"/>
                  <a:gd name="connsiteX3" fmla="*/ 0 w 79897"/>
                  <a:gd name="connsiteY3" fmla="*/ 113825 h 113824"/>
                  <a:gd name="connsiteX4" fmla="*/ 0 w 79897"/>
                  <a:gd name="connsiteY4" fmla="*/ 1881 h 113824"/>
                  <a:gd name="connsiteX5" fmla="*/ 23694 w 79897"/>
                  <a:gd name="connsiteY5" fmla="*/ 1881 h 113824"/>
                  <a:gd name="connsiteX6" fmla="*/ 23694 w 79897"/>
                  <a:gd name="connsiteY6" fmla="*/ 13405 h 113824"/>
                  <a:gd name="connsiteX7" fmla="*/ 23990 w 79897"/>
                  <a:gd name="connsiteY7" fmla="*/ 13405 h 113824"/>
                  <a:gd name="connsiteX8" fmla="*/ 65786 w 79897"/>
                  <a:gd name="connsiteY8" fmla="*/ 5069 h 113824"/>
                  <a:gd name="connsiteX9" fmla="*/ 71696 w 79897"/>
                  <a:gd name="connsiteY9" fmla="*/ 10229 h 113824"/>
                  <a:gd name="connsiteX10" fmla="*/ 79832 w 79897"/>
                  <a:gd name="connsiteY10" fmla="*/ 38042 h 113824"/>
                  <a:gd name="connsiteX11" fmla="*/ 70348 w 79897"/>
                  <a:gd name="connsiteY11" fmla="*/ 68824 h 113824"/>
                  <a:gd name="connsiteX12" fmla="*/ 45129 w 79897"/>
                  <a:gd name="connsiteY12" fmla="*/ 80425 h 113824"/>
                  <a:gd name="connsiteX13" fmla="*/ 23990 w 79897"/>
                  <a:gd name="connsiteY13" fmla="*/ 69646 h 113824"/>
                  <a:gd name="connsiteX14" fmla="*/ 23310 w 79897"/>
                  <a:gd name="connsiteY14" fmla="*/ 38195 h 113824"/>
                  <a:gd name="connsiteX15" fmla="*/ 23310 w 79897"/>
                  <a:gd name="connsiteY15" fmla="*/ 44341 h 113824"/>
                  <a:gd name="connsiteX16" fmla="*/ 27510 w 79897"/>
                  <a:gd name="connsiteY16" fmla="*/ 57289 h 113824"/>
                  <a:gd name="connsiteX17" fmla="*/ 38474 w 79897"/>
                  <a:gd name="connsiteY17" fmla="*/ 62306 h 113824"/>
                  <a:gd name="connsiteX18" fmla="*/ 51028 w 79897"/>
                  <a:gd name="connsiteY18" fmla="*/ 56051 h 113824"/>
                  <a:gd name="connsiteX19" fmla="*/ 55491 w 79897"/>
                  <a:gd name="connsiteY19" fmla="*/ 38349 h 113824"/>
                  <a:gd name="connsiteX20" fmla="*/ 39746 w 79897"/>
                  <a:gd name="connsiteY20" fmla="*/ 18127 h 113824"/>
                  <a:gd name="connsiteX21" fmla="*/ 27871 w 79897"/>
                  <a:gd name="connsiteY21" fmla="*/ 23604 h 113824"/>
                  <a:gd name="connsiteX22" fmla="*/ 23321 w 79897"/>
                  <a:gd name="connsiteY22" fmla="*/ 38195 h 11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97" h="113824">
                    <a:moveTo>
                      <a:pt x="23990" y="69646"/>
                    </a:moveTo>
                    <a:lnTo>
                      <a:pt x="23694" y="69646"/>
                    </a:lnTo>
                    <a:lnTo>
                      <a:pt x="23694" y="113825"/>
                    </a:lnTo>
                    <a:lnTo>
                      <a:pt x="0" y="113825"/>
                    </a:lnTo>
                    <a:lnTo>
                      <a:pt x="0" y="1881"/>
                    </a:lnTo>
                    <a:lnTo>
                      <a:pt x="23694" y="1881"/>
                    </a:lnTo>
                    <a:lnTo>
                      <a:pt x="23694" y="13405"/>
                    </a:lnTo>
                    <a:lnTo>
                      <a:pt x="23990" y="13405"/>
                    </a:lnTo>
                    <a:cubicBezTo>
                      <a:pt x="33233" y="-430"/>
                      <a:pt x="51938" y="-4166"/>
                      <a:pt x="65786" y="5069"/>
                    </a:cubicBezTo>
                    <a:cubicBezTo>
                      <a:pt x="67979" y="6526"/>
                      <a:pt x="69964" y="8257"/>
                      <a:pt x="71696" y="10229"/>
                    </a:cubicBezTo>
                    <a:cubicBezTo>
                      <a:pt x="77507" y="18302"/>
                      <a:pt x="80380" y="28117"/>
                      <a:pt x="79832" y="38042"/>
                    </a:cubicBezTo>
                    <a:cubicBezTo>
                      <a:pt x="80380" y="49095"/>
                      <a:pt x="77025" y="59995"/>
                      <a:pt x="70348" y="68824"/>
                    </a:cubicBezTo>
                    <a:cubicBezTo>
                      <a:pt x="64251" y="76459"/>
                      <a:pt x="54899" y="80753"/>
                      <a:pt x="45129" y="80425"/>
                    </a:cubicBezTo>
                    <a:cubicBezTo>
                      <a:pt x="36665" y="80830"/>
                      <a:pt x="28628" y="76733"/>
                      <a:pt x="23990" y="69646"/>
                    </a:cubicBezTo>
                    <a:close/>
                    <a:moveTo>
                      <a:pt x="23310" y="38195"/>
                    </a:moveTo>
                    <a:lnTo>
                      <a:pt x="23310" y="44341"/>
                    </a:lnTo>
                    <a:cubicBezTo>
                      <a:pt x="23113" y="49018"/>
                      <a:pt x="24604" y="53619"/>
                      <a:pt x="27510" y="57289"/>
                    </a:cubicBezTo>
                    <a:cubicBezTo>
                      <a:pt x="30185" y="60564"/>
                      <a:pt x="34242" y="62416"/>
                      <a:pt x="38474" y="62306"/>
                    </a:cubicBezTo>
                    <a:cubicBezTo>
                      <a:pt x="43452" y="62514"/>
                      <a:pt x="48199" y="60148"/>
                      <a:pt x="51028" y="56051"/>
                    </a:cubicBezTo>
                    <a:cubicBezTo>
                      <a:pt x="54307" y="50749"/>
                      <a:pt x="55864" y="44571"/>
                      <a:pt x="55491" y="38349"/>
                    </a:cubicBezTo>
                    <a:cubicBezTo>
                      <a:pt x="55491" y="24864"/>
                      <a:pt x="50239" y="18127"/>
                      <a:pt x="39746" y="18127"/>
                    </a:cubicBezTo>
                    <a:cubicBezTo>
                      <a:pt x="35152" y="18006"/>
                      <a:pt x="30755" y="20033"/>
                      <a:pt x="27871" y="23604"/>
                    </a:cubicBezTo>
                    <a:cubicBezTo>
                      <a:pt x="24648" y="27767"/>
                      <a:pt x="23036" y="32948"/>
                      <a:pt x="23321" y="38195"/>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104" name="Freeform: Shape 103">
                <a:extLst>
                  <a:ext uri="{FF2B5EF4-FFF2-40B4-BE49-F238E27FC236}">
                    <a16:creationId xmlns:a16="http://schemas.microsoft.com/office/drawing/2014/main" id="{DAB90B1A-AC9C-2249-3784-8EDBC9224366}"/>
                  </a:ext>
                </a:extLst>
              </p:cNvPr>
              <p:cNvSpPr/>
              <p:nvPr/>
            </p:nvSpPr>
            <p:spPr>
              <a:xfrm>
                <a:off x="2478739" y="4160329"/>
                <a:ext cx="73755" cy="80661"/>
              </a:xfrm>
              <a:custGeom>
                <a:avLst/>
                <a:gdLst>
                  <a:gd name="connsiteX0" fmla="*/ 73698 w 73755"/>
                  <a:gd name="connsiteY0" fmla="*/ 47014 h 80661"/>
                  <a:gd name="connsiteX1" fmla="*/ 23635 w 73755"/>
                  <a:gd name="connsiteY1" fmla="*/ 47014 h 80661"/>
                  <a:gd name="connsiteX2" fmla="*/ 44698 w 73755"/>
                  <a:gd name="connsiteY2" fmla="*/ 63708 h 80661"/>
                  <a:gd name="connsiteX3" fmla="*/ 66955 w 73755"/>
                  <a:gd name="connsiteY3" fmla="*/ 57716 h 80661"/>
                  <a:gd name="connsiteX4" fmla="*/ 66955 w 73755"/>
                  <a:gd name="connsiteY4" fmla="*/ 74794 h 80661"/>
                  <a:gd name="connsiteX5" fmla="*/ 39303 w 73755"/>
                  <a:gd name="connsiteY5" fmla="*/ 80479 h 80661"/>
                  <a:gd name="connsiteX6" fmla="*/ 182 w 73755"/>
                  <a:gd name="connsiteY6" fmla="*/ 48525 h 80661"/>
                  <a:gd name="connsiteX7" fmla="*/ 171 w 73755"/>
                  <a:gd name="connsiteY7" fmla="*/ 41470 h 80661"/>
                  <a:gd name="connsiteX8" fmla="*/ 11267 w 73755"/>
                  <a:gd name="connsiteY8" fmla="*/ 11214 h 80661"/>
                  <a:gd name="connsiteX9" fmla="*/ 38547 w 73755"/>
                  <a:gd name="connsiteY9" fmla="*/ 63 h 80661"/>
                  <a:gd name="connsiteX10" fmla="*/ 64521 w 73755"/>
                  <a:gd name="connsiteY10" fmla="*/ 10020 h 80661"/>
                  <a:gd name="connsiteX11" fmla="*/ 73698 w 73755"/>
                  <a:gd name="connsiteY11" fmla="*/ 37056 h 80661"/>
                  <a:gd name="connsiteX12" fmla="*/ 51770 w 73755"/>
                  <a:gd name="connsiteY12" fmla="*/ 32488 h 80661"/>
                  <a:gd name="connsiteX13" fmla="*/ 38426 w 73755"/>
                  <a:gd name="connsiteY13" fmla="*/ 16056 h 80661"/>
                  <a:gd name="connsiteX14" fmla="*/ 28558 w 73755"/>
                  <a:gd name="connsiteY14" fmla="*/ 20766 h 80661"/>
                  <a:gd name="connsiteX15" fmla="*/ 23493 w 73755"/>
                  <a:gd name="connsiteY15" fmla="*/ 32532 h 8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61">
                    <a:moveTo>
                      <a:pt x="73698" y="47014"/>
                    </a:moveTo>
                    <a:lnTo>
                      <a:pt x="23635" y="47014"/>
                    </a:lnTo>
                    <a:cubicBezTo>
                      <a:pt x="24435" y="58143"/>
                      <a:pt x="31453" y="63708"/>
                      <a:pt x="44698" y="63708"/>
                    </a:cubicBezTo>
                    <a:cubicBezTo>
                      <a:pt x="52537" y="63872"/>
                      <a:pt x="60256" y="61791"/>
                      <a:pt x="66955" y="57716"/>
                    </a:cubicBezTo>
                    <a:lnTo>
                      <a:pt x="66955" y="74794"/>
                    </a:lnTo>
                    <a:cubicBezTo>
                      <a:pt x="58337" y="78913"/>
                      <a:pt x="48842" y="80863"/>
                      <a:pt x="39303" y="80479"/>
                    </a:cubicBezTo>
                    <a:cubicBezTo>
                      <a:pt x="19666" y="82451"/>
                      <a:pt x="2156" y="68145"/>
                      <a:pt x="182" y="48525"/>
                    </a:cubicBezTo>
                    <a:cubicBezTo>
                      <a:pt x="-59" y="46181"/>
                      <a:pt x="-59" y="43815"/>
                      <a:pt x="171" y="41470"/>
                    </a:cubicBezTo>
                    <a:cubicBezTo>
                      <a:pt x="-410" y="30297"/>
                      <a:pt x="3592" y="19364"/>
                      <a:pt x="11267" y="11214"/>
                    </a:cubicBezTo>
                    <a:cubicBezTo>
                      <a:pt x="18416" y="3875"/>
                      <a:pt x="28295" y="-167"/>
                      <a:pt x="38547" y="63"/>
                    </a:cubicBezTo>
                    <a:cubicBezTo>
                      <a:pt x="48239" y="-529"/>
                      <a:pt x="57712" y="3097"/>
                      <a:pt x="64521" y="10020"/>
                    </a:cubicBezTo>
                    <a:cubicBezTo>
                      <a:pt x="70946" y="17513"/>
                      <a:pt x="74236" y="27197"/>
                      <a:pt x="73698" y="37056"/>
                    </a:cubicBezTo>
                    <a:close/>
                    <a:moveTo>
                      <a:pt x="51770" y="32488"/>
                    </a:moveTo>
                    <a:cubicBezTo>
                      <a:pt x="51770" y="21533"/>
                      <a:pt x="47318" y="16056"/>
                      <a:pt x="38426" y="16056"/>
                    </a:cubicBezTo>
                    <a:cubicBezTo>
                      <a:pt x="34599" y="16067"/>
                      <a:pt x="30970" y="17798"/>
                      <a:pt x="28558" y="20766"/>
                    </a:cubicBezTo>
                    <a:cubicBezTo>
                      <a:pt x="25707" y="24086"/>
                      <a:pt x="23942" y="28183"/>
                      <a:pt x="23493" y="32532"/>
                    </a:cubicBezTo>
                    <a:close/>
                  </a:path>
                </a:pathLst>
              </a:custGeom>
              <a:solidFill>
                <a:srgbClr val="2F2F2F"/>
              </a:solidFill>
              <a:ln w="10955" cap="flat">
                <a:noFill/>
                <a:prstDash val="solid"/>
                <a:miter/>
              </a:ln>
            </p:spPr>
            <p:txBody>
              <a:bodyPr rtlCol="0" anchor="ctr"/>
              <a:lstStyle/>
              <a:p>
                <a:endParaRPr lang="en-US">
                  <a:latin typeface="+mj-lt"/>
                </a:endParaRPr>
              </a:p>
            </p:txBody>
          </p:sp>
        </p:grpSp>
        <p:grpSp>
          <p:nvGrpSpPr>
            <p:cNvPr id="14" name="Graphic 2" descr="Diagram showing responsibility zones.">
              <a:extLst>
                <a:ext uri="{FF2B5EF4-FFF2-40B4-BE49-F238E27FC236}">
                  <a16:creationId xmlns:a16="http://schemas.microsoft.com/office/drawing/2014/main" id="{81316B32-D475-C890-955A-6A6D8E45E746}"/>
                </a:ext>
              </a:extLst>
            </p:cNvPr>
            <p:cNvGrpSpPr/>
            <p:nvPr/>
          </p:nvGrpSpPr>
          <p:grpSpPr>
            <a:xfrm>
              <a:off x="2624709" y="4402619"/>
              <a:ext cx="1680678" cy="334665"/>
              <a:chOff x="1216832" y="5091953"/>
              <a:chExt cx="1680678" cy="334665"/>
            </a:xfrm>
            <a:solidFill>
              <a:srgbClr val="2F2F2F"/>
            </a:solidFill>
          </p:grpSpPr>
          <p:sp>
            <p:nvSpPr>
              <p:cNvPr id="41" name="Freeform: Shape 40">
                <a:extLst>
                  <a:ext uri="{FF2B5EF4-FFF2-40B4-BE49-F238E27FC236}">
                    <a16:creationId xmlns:a16="http://schemas.microsoft.com/office/drawing/2014/main" id="{4F6DDFC6-73AE-6CBA-B3E6-AC0020C9FBF0}"/>
                  </a:ext>
                </a:extLst>
              </p:cNvPr>
              <p:cNvSpPr/>
              <p:nvPr/>
            </p:nvSpPr>
            <p:spPr>
              <a:xfrm>
                <a:off x="1216832" y="5099967"/>
                <a:ext cx="90160" cy="107353"/>
              </a:xfrm>
              <a:custGeom>
                <a:avLst/>
                <a:gdLst>
                  <a:gd name="connsiteX0" fmla="*/ 90160 w 90160"/>
                  <a:gd name="connsiteY0" fmla="*/ 107354 h 107353"/>
                  <a:gd name="connsiteX1" fmla="*/ 62311 w 90160"/>
                  <a:gd name="connsiteY1" fmla="*/ 107354 h 107353"/>
                  <a:gd name="connsiteX2" fmla="*/ 45601 w 90160"/>
                  <a:gd name="connsiteY2" fmla="*/ 79715 h 107353"/>
                  <a:gd name="connsiteX3" fmla="*/ 41994 w 90160"/>
                  <a:gd name="connsiteY3" fmla="*/ 74107 h 107353"/>
                  <a:gd name="connsiteX4" fmla="*/ 38518 w 90160"/>
                  <a:gd name="connsiteY4" fmla="*/ 69879 h 107353"/>
                  <a:gd name="connsiteX5" fmla="*/ 34845 w 90160"/>
                  <a:gd name="connsiteY5" fmla="*/ 67173 h 107353"/>
                  <a:gd name="connsiteX6" fmla="*/ 30678 w 90160"/>
                  <a:gd name="connsiteY6" fmla="*/ 66242 h 107353"/>
                  <a:gd name="connsiteX7" fmla="*/ 24166 w 90160"/>
                  <a:gd name="connsiteY7" fmla="*/ 66242 h 107353"/>
                  <a:gd name="connsiteX8" fmla="*/ 24166 w 90160"/>
                  <a:gd name="connsiteY8" fmla="*/ 107354 h 107353"/>
                  <a:gd name="connsiteX9" fmla="*/ 0 w 90160"/>
                  <a:gd name="connsiteY9" fmla="*/ 107354 h 107353"/>
                  <a:gd name="connsiteX10" fmla="*/ 0 w 90160"/>
                  <a:gd name="connsiteY10" fmla="*/ 0 h 107353"/>
                  <a:gd name="connsiteX11" fmla="*/ 38375 w 90160"/>
                  <a:gd name="connsiteY11" fmla="*/ 0 h 107353"/>
                  <a:gd name="connsiteX12" fmla="*/ 77496 w 90160"/>
                  <a:gd name="connsiteY12" fmla="*/ 29204 h 107353"/>
                  <a:gd name="connsiteX13" fmla="*/ 75775 w 90160"/>
                  <a:gd name="connsiteY13" fmla="*/ 39579 h 107353"/>
                  <a:gd name="connsiteX14" fmla="*/ 70896 w 90160"/>
                  <a:gd name="connsiteY14" fmla="*/ 48156 h 107353"/>
                  <a:gd name="connsiteX15" fmla="*/ 63286 w 90160"/>
                  <a:gd name="connsiteY15" fmla="*/ 54729 h 107353"/>
                  <a:gd name="connsiteX16" fmla="*/ 53364 w 90160"/>
                  <a:gd name="connsiteY16" fmla="*/ 59110 h 107353"/>
                  <a:gd name="connsiteX17" fmla="*/ 53364 w 90160"/>
                  <a:gd name="connsiteY17" fmla="*/ 59406 h 107353"/>
                  <a:gd name="connsiteX18" fmla="*/ 58013 w 90160"/>
                  <a:gd name="connsiteY18" fmla="*/ 61838 h 107353"/>
                  <a:gd name="connsiteX19" fmla="*/ 62398 w 90160"/>
                  <a:gd name="connsiteY19" fmla="*/ 65771 h 107353"/>
                  <a:gd name="connsiteX20" fmla="*/ 66411 w 90160"/>
                  <a:gd name="connsiteY20" fmla="*/ 70602 h 107353"/>
                  <a:gd name="connsiteX21" fmla="*/ 69898 w 90160"/>
                  <a:gd name="connsiteY21" fmla="*/ 75652 h 107353"/>
                  <a:gd name="connsiteX22" fmla="*/ 24209 w 90160"/>
                  <a:gd name="connsiteY22" fmla="*/ 18086 h 107353"/>
                  <a:gd name="connsiteX23" fmla="*/ 24209 w 90160"/>
                  <a:gd name="connsiteY23" fmla="*/ 47970 h 107353"/>
                  <a:gd name="connsiteX24" fmla="*/ 34702 w 90160"/>
                  <a:gd name="connsiteY24" fmla="*/ 47970 h 107353"/>
                  <a:gd name="connsiteX25" fmla="*/ 47213 w 90160"/>
                  <a:gd name="connsiteY25" fmla="*/ 43478 h 107353"/>
                  <a:gd name="connsiteX26" fmla="*/ 52015 w 90160"/>
                  <a:gd name="connsiteY26" fmla="*/ 32173 h 107353"/>
                  <a:gd name="connsiteX27" fmla="*/ 35152 w 90160"/>
                  <a:gd name="connsiteY27" fmla="*/ 18086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160" h="107353">
                    <a:moveTo>
                      <a:pt x="90160" y="107354"/>
                    </a:moveTo>
                    <a:lnTo>
                      <a:pt x="62311" y="107354"/>
                    </a:lnTo>
                    <a:lnTo>
                      <a:pt x="45601" y="79715"/>
                    </a:lnTo>
                    <a:cubicBezTo>
                      <a:pt x="44351" y="77623"/>
                      <a:pt x="43148" y="75761"/>
                      <a:pt x="41994" y="74107"/>
                    </a:cubicBezTo>
                    <a:cubicBezTo>
                      <a:pt x="40965" y="72595"/>
                      <a:pt x="39802" y="71182"/>
                      <a:pt x="38518" y="69879"/>
                    </a:cubicBezTo>
                    <a:cubicBezTo>
                      <a:pt x="37447" y="68783"/>
                      <a:pt x="36207" y="67874"/>
                      <a:pt x="34845" y="67173"/>
                    </a:cubicBezTo>
                    <a:cubicBezTo>
                      <a:pt x="33547" y="66548"/>
                      <a:pt x="32120" y="66231"/>
                      <a:pt x="30678" y="66242"/>
                    </a:cubicBezTo>
                    <a:lnTo>
                      <a:pt x="24166" y="66242"/>
                    </a:lnTo>
                    <a:lnTo>
                      <a:pt x="24166" y="107354"/>
                    </a:lnTo>
                    <a:lnTo>
                      <a:pt x="0" y="107354"/>
                    </a:lnTo>
                    <a:lnTo>
                      <a:pt x="0" y="0"/>
                    </a:lnTo>
                    <a:lnTo>
                      <a:pt x="38375" y="0"/>
                    </a:lnTo>
                    <a:cubicBezTo>
                      <a:pt x="64449" y="0"/>
                      <a:pt x="77489" y="9739"/>
                      <a:pt x="77496" y="29204"/>
                    </a:cubicBezTo>
                    <a:cubicBezTo>
                      <a:pt x="77534" y="32732"/>
                      <a:pt x="76951" y="36248"/>
                      <a:pt x="75775" y="39579"/>
                    </a:cubicBezTo>
                    <a:cubicBezTo>
                      <a:pt x="74655" y="42700"/>
                      <a:pt x="73004" y="45603"/>
                      <a:pt x="70896" y="48156"/>
                    </a:cubicBezTo>
                    <a:cubicBezTo>
                      <a:pt x="68737" y="50752"/>
                      <a:pt x="66167" y="52965"/>
                      <a:pt x="63286" y="54729"/>
                    </a:cubicBezTo>
                    <a:cubicBezTo>
                      <a:pt x="60198" y="56645"/>
                      <a:pt x="56858" y="58113"/>
                      <a:pt x="53364" y="59110"/>
                    </a:cubicBezTo>
                    <a:lnTo>
                      <a:pt x="53364" y="59406"/>
                    </a:lnTo>
                    <a:cubicBezTo>
                      <a:pt x="55041" y="59943"/>
                      <a:pt x="56614" y="60764"/>
                      <a:pt x="58013" y="61838"/>
                    </a:cubicBezTo>
                    <a:cubicBezTo>
                      <a:pt x="59587" y="63021"/>
                      <a:pt x="61055" y="64335"/>
                      <a:pt x="62398" y="65771"/>
                    </a:cubicBezTo>
                    <a:cubicBezTo>
                      <a:pt x="63825" y="67304"/>
                      <a:pt x="65165" y="68914"/>
                      <a:pt x="66411" y="70602"/>
                    </a:cubicBezTo>
                    <a:cubicBezTo>
                      <a:pt x="67683" y="72321"/>
                      <a:pt x="68845" y="73998"/>
                      <a:pt x="69898" y="75652"/>
                    </a:cubicBezTo>
                    <a:close/>
                    <a:moveTo>
                      <a:pt x="24209" y="18086"/>
                    </a:moveTo>
                    <a:lnTo>
                      <a:pt x="24209" y="47970"/>
                    </a:lnTo>
                    <a:lnTo>
                      <a:pt x="34702" y="47970"/>
                    </a:lnTo>
                    <a:cubicBezTo>
                      <a:pt x="39303" y="48189"/>
                      <a:pt x="43802" y="46568"/>
                      <a:pt x="47213" y="43478"/>
                    </a:cubicBezTo>
                    <a:cubicBezTo>
                      <a:pt x="50356" y="40564"/>
                      <a:pt x="52104" y="36457"/>
                      <a:pt x="52015" y="32173"/>
                    </a:cubicBezTo>
                    <a:cubicBezTo>
                      <a:pt x="52015" y="22785"/>
                      <a:pt x="46394" y="18086"/>
                      <a:pt x="35152" y="18086"/>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42" name="Freeform: Shape 41">
                <a:extLst>
                  <a:ext uri="{FF2B5EF4-FFF2-40B4-BE49-F238E27FC236}">
                    <a16:creationId xmlns:a16="http://schemas.microsoft.com/office/drawing/2014/main" id="{BEA821DB-ACEF-C70F-51CA-C9CC00CE198B}"/>
                  </a:ext>
                </a:extLst>
              </p:cNvPr>
              <p:cNvSpPr/>
              <p:nvPr/>
            </p:nvSpPr>
            <p:spPr>
              <a:xfrm>
                <a:off x="1308049" y="5128704"/>
                <a:ext cx="73756" cy="80671"/>
              </a:xfrm>
              <a:custGeom>
                <a:avLst/>
                <a:gdLst>
                  <a:gd name="connsiteX0" fmla="*/ 73699 w 73756"/>
                  <a:gd name="connsiteY0" fmla="*/ 47013 h 80671"/>
                  <a:gd name="connsiteX1" fmla="*/ 23636 w 73756"/>
                  <a:gd name="connsiteY1" fmla="*/ 47013 h 80671"/>
                  <a:gd name="connsiteX2" fmla="*/ 44698 w 73756"/>
                  <a:gd name="connsiteY2" fmla="*/ 63719 h 80671"/>
                  <a:gd name="connsiteX3" fmla="*/ 66956 w 73756"/>
                  <a:gd name="connsiteY3" fmla="*/ 57727 h 80671"/>
                  <a:gd name="connsiteX4" fmla="*/ 66956 w 73756"/>
                  <a:gd name="connsiteY4" fmla="*/ 74794 h 80671"/>
                  <a:gd name="connsiteX5" fmla="*/ 39304 w 73756"/>
                  <a:gd name="connsiteY5" fmla="*/ 80490 h 80671"/>
                  <a:gd name="connsiteX6" fmla="*/ 178 w 73756"/>
                  <a:gd name="connsiteY6" fmla="*/ 48536 h 80671"/>
                  <a:gd name="connsiteX7" fmla="*/ 172 w 73756"/>
                  <a:gd name="connsiteY7" fmla="*/ 41470 h 80671"/>
                  <a:gd name="connsiteX8" fmla="*/ 11268 w 73756"/>
                  <a:gd name="connsiteY8" fmla="*/ 11225 h 80671"/>
                  <a:gd name="connsiteX9" fmla="*/ 38547 w 73756"/>
                  <a:gd name="connsiteY9" fmla="*/ 63 h 80671"/>
                  <a:gd name="connsiteX10" fmla="*/ 64522 w 73756"/>
                  <a:gd name="connsiteY10" fmla="*/ 10020 h 80671"/>
                  <a:gd name="connsiteX11" fmla="*/ 73699 w 73756"/>
                  <a:gd name="connsiteY11" fmla="*/ 37056 h 80671"/>
                  <a:gd name="connsiteX12" fmla="*/ 51770 w 73756"/>
                  <a:gd name="connsiteY12" fmla="*/ 32488 h 80671"/>
                  <a:gd name="connsiteX13" fmla="*/ 38427 w 73756"/>
                  <a:gd name="connsiteY13" fmla="*/ 16056 h 80671"/>
                  <a:gd name="connsiteX14" fmla="*/ 28559 w 73756"/>
                  <a:gd name="connsiteY14" fmla="*/ 20777 h 80671"/>
                  <a:gd name="connsiteX15" fmla="*/ 23493 w 73756"/>
                  <a:gd name="connsiteY15" fmla="*/ 32532 h 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6" h="80671">
                    <a:moveTo>
                      <a:pt x="73699" y="47013"/>
                    </a:moveTo>
                    <a:lnTo>
                      <a:pt x="23636" y="47013"/>
                    </a:lnTo>
                    <a:cubicBezTo>
                      <a:pt x="24433" y="58143"/>
                      <a:pt x="31453" y="63708"/>
                      <a:pt x="44698" y="63719"/>
                    </a:cubicBezTo>
                    <a:cubicBezTo>
                      <a:pt x="52538" y="63883"/>
                      <a:pt x="60259" y="61802"/>
                      <a:pt x="66956" y="57727"/>
                    </a:cubicBezTo>
                    <a:lnTo>
                      <a:pt x="66956" y="74794"/>
                    </a:lnTo>
                    <a:cubicBezTo>
                      <a:pt x="58342" y="78924"/>
                      <a:pt x="48848" y="80874"/>
                      <a:pt x="39304" y="80490"/>
                    </a:cubicBezTo>
                    <a:cubicBezTo>
                      <a:pt x="19668" y="82462"/>
                      <a:pt x="2151" y="68156"/>
                      <a:pt x="178" y="48536"/>
                    </a:cubicBezTo>
                    <a:cubicBezTo>
                      <a:pt x="-57" y="46192"/>
                      <a:pt x="-59" y="43815"/>
                      <a:pt x="172" y="41470"/>
                    </a:cubicBezTo>
                    <a:cubicBezTo>
                      <a:pt x="-409" y="30297"/>
                      <a:pt x="3598" y="19375"/>
                      <a:pt x="11268" y="11225"/>
                    </a:cubicBezTo>
                    <a:cubicBezTo>
                      <a:pt x="18414" y="3886"/>
                      <a:pt x="28297" y="-167"/>
                      <a:pt x="38547" y="63"/>
                    </a:cubicBezTo>
                    <a:cubicBezTo>
                      <a:pt x="48240" y="-529"/>
                      <a:pt x="57714" y="3097"/>
                      <a:pt x="64522" y="10020"/>
                    </a:cubicBezTo>
                    <a:cubicBezTo>
                      <a:pt x="70950" y="17513"/>
                      <a:pt x="74237" y="27197"/>
                      <a:pt x="73699" y="37056"/>
                    </a:cubicBezTo>
                    <a:close/>
                    <a:moveTo>
                      <a:pt x="51770" y="32488"/>
                    </a:moveTo>
                    <a:cubicBezTo>
                      <a:pt x="51770" y="21533"/>
                      <a:pt x="47322" y="16056"/>
                      <a:pt x="38427" y="16056"/>
                    </a:cubicBezTo>
                    <a:cubicBezTo>
                      <a:pt x="34595" y="16067"/>
                      <a:pt x="30971" y="17798"/>
                      <a:pt x="28559" y="20777"/>
                    </a:cubicBezTo>
                    <a:cubicBezTo>
                      <a:pt x="25711" y="24086"/>
                      <a:pt x="23945" y="28194"/>
                      <a:pt x="23493" y="325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43" name="Freeform: Shape 42">
                <a:extLst>
                  <a:ext uri="{FF2B5EF4-FFF2-40B4-BE49-F238E27FC236}">
                    <a16:creationId xmlns:a16="http://schemas.microsoft.com/office/drawing/2014/main" id="{C68068B7-15F7-27AF-55F8-D4BF0823BCF5}"/>
                  </a:ext>
                </a:extLst>
              </p:cNvPr>
              <p:cNvSpPr/>
              <p:nvPr/>
            </p:nvSpPr>
            <p:spPr>
              <a:xfrm>
                <a:off x="1392551" y="5128733"/>
                <a:ext cx="58941" cy="80400"/>
              </a:xfrm>
              <a:custGeom>
                <a:avLst/>
                <a:gdLst>
                  <a:gd name="connsiteX0" fmla="*/ 30 w 58941"/>
                  <a:gd name="connsiteY0" fmla="*/ 76561 h 80400"/>
                  <a:gd name="connsiteX1" fmla="*/ 30 w 58941"/>
                  <a:gd name="connsiteY1" fmla="*/ 57390 h 80400"/>
                  <a:gd name="connsiteX2" fmla="*/ 11685 w 58941"/>
                  <a:gd name="connsiteY2" fmla="*/ 62638 h 80400"/>
                  <a:gd name="connsiteX3" fmla="*/ 22649 w 58941"/>
                  <a:gd name="connsiteY3" fmla="*/ 64358 h 80400"/>
                  <a:gd name="connsiteX4" fmla="*/ 32583 w 58941"/>
                  <a:gd name="connsiteY4" fmla="*/ 62638 h 80400"/>
                  <a:gd name="connsiteX5" fmla="*/ 36212 w 58941"/>
                  <a:gd name="connsiteY5" fmla="*/ 57390 h 80400"/>
                  <a:gd name="connsiteX6" fmla="*/ 34567 w 58941"/>
                  <a:gd name="connsiteY6" fmla="*/ 53655 h 80400"/>
                  <a:gd name="connsiteX7" fmla="*/ 30324 w 58941"/>
                  <a:gd name="connsiteY7" fmla="*/ 51026 h 80400"/>
                  <a:gd name="connsiteX8" fmla="*/ 24667 w 58941"/>
                  <a:gd name="connsiteY8" fmla="*/ 49010 h 80400"/>
                  <a:gd name="connsiteX9" fmla="*/ 18746 w 58941"/>
                  <a:gd name="connsiteY9" fmla="*/ 46984 h 80400"/>
                  <a:gd name="connsiteX10" fmla="*/ 10687 w 58941"/>
                  <a:gd name="connsiteY10" fmla="*/ 43281 h 80400"/>
                  <a:gd name="connsiteX11" fmla="*/ 4843 w 58941"/>
                  <a:gd name="connsiteY11" fmla="*/ 38669 h 80400"/>
                  <a:gd name="connsiteX12" fmla="*/ 1247 w 58941"/>
                  <a:gd name="connsiteY12" fmla="*/ 32612 h 80400"/>
                  <a:gd name="connsiteX13" fmla="*/ 8 w 58941"/>
                  <a:gd name="connsiteY13" fmla="*/ 24451 h 80400"/>
                  <a:gd name="connsiteX14" fmla="*/ 2826 w 58941"/>
                  <a:gd name="connsiteY14" fmla="*/ 13364 h 80400"/>
                  <a:gd name="connsiteX15" fmla="*/ 10314 w 58941"/>
                  <a:gd name="connsiteY15" fmla="*/ 5762 h 80400"/>
                  <a:gd name="connsiteX16" fmla="*/ 21037 w 58941"/>
                  <a:gd name="connsiteY16" fmla="*/ 1380 h 80400"/>
                  <a:gd name="connsiteX17" fmla="*/ 33592 w 58941"/>
                  <a:gd name="connsiteY17" fmla="*/ 0 h 80400"/>
                  <a:gd name="connsiteX18" fmla="*/ 43931 w 58941"/>
                  <a:gd name="connsiteY18" fmla="*/ 789 h 80400"/>
                  <a:gd name="connsiteX19" fmla="*/ 54281 w 58941"/>
                  <a:gd name="connsiteY19" fmla="*/ 3067 h 80400"/>
                  <a:gd name="connsiteX20" fmla="*/ 54281 w 58941"/>
                  <a:gd name="connsiteY20" fmla="*/ 21339 h 80400"/>
                  <a:gd name="connsiteX21" fmla="*/ 44644 w 58941"/>
                  <a:gd name="connsiteY21" fmla="*/ 17407 h 80400"/>
                  <a:gd name="connsiteX22" fmla="*/ 34567 w 58941"/>
                  <a:gd name="connsiteY22" fmla="*/ 16103 h 80400"/>
                  <a:gd name="connsiteX23" fmla="*/ 30182 w 58941"/>
                  <a:gd name="connsiteY23" fmla="*/ 16508 h 80400"/>
                  <a:gd name="connsiteX24" fmla="*/ 26542 w 58941"/>
                  <a:gd name="connsiteY24" fmla="*/ 17713 h 80400"/>
                  <a:gd name="connsiteX25" fmla="*/ 24075 w 58941"/>
                  <a:gd name="connsiteY25" fmla="*/ 19729 h 80400"/>
                  <a:gd name="connsiteX26" fmla="*/ 23175 w 58941"/>
                  <a:gd name="connsiteY26" fmla="*/ 22544 h 80400"/>
                  <a:gd name="connsiteX27" fmla="*/ 24524 w 58941"/>
                  <a:gd name="connsiteY27" fmla="*/ 26137 h 80400"/>
                  <a:gd name="connsiteX28" fmla="*/ 28044 w 58941"/>
                  <a:gd name="connsiteY28" fmla="*/ 28723 h 80400"/>
                  <a:gd name="connsiteX29" fmla="*/ 32879 w 58941"/>
                  <a:gd name="connsiteY29" fmla="*/ 30662 h 80400"/>
                  <a:gd name="connsiteX30" fmla="*/ 38164 w 58941"/>
                  <a:gd name="connsiteY30" fmla="*/ 32425 h 80400"/>
                  <a:gd name="connsiteX31" fmla="*/ 46705 w 58941"/>
                  <a:gd name="connsiteY31" fmla="*/ 36018 h 80400"/>
                  <a:gd name="connsiteX32" fmla="*/ 53284 w 58941"/>
                  <a:gd name="connsiteY32" fmla="*/ 40586 h 80400"/>
                  <a:gd name="connsiteX33" fmla="*/ 57483 w 58941"/>
                  <a:gd name="connsiteY33" fmla="*/ 46732 h 80400"/>
                  <a:gd name="connsiteX34" fmla="*/ 55981 w 58941"/>
                  <a:gd name="connsiteY34" fmla="*/ 66757 h 80400"/>
                  <a:gd name="connsiteX35" fmla="*/ 48119 w 58941"/>
                  <a:gd name="connsiteY35" fmla="*/ 74622 h 80400"/>
                  <a:gd name="connsiteX36" fmla="*/ 36793 w 58941"/>
                  <a:gd name="connsiteY36" fmla="*/ 79004 h 80400"/>
                  <a:gd name="connsiteX37" fmla="*/ 23493 w 58941"/>
                  <a:gd name="connsiteY37" fmla="*/ 80395 h 80400"/>
                  <a:gd name="connsiteX38" fmla="*/ 30 w 58941"/>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1" h="80400">
                    <a:moveTo>
                      <a:pt x="30" y="76561"/>
                    </a:moveTo>
                    <a:lnTo>
                      <a:pt x="30" y="57390"/>
                    </a:lnTo>
                    <a:cubicBezTo>
                      <a:pt x="3675" y="59625"/>
                      <a:pt x="7592" y="61389"/>
                      <a:pt x="11685" y="62638"/>
                    </a:cubicBezTo>
                    <a:cubicBezTo>
                      <a:pt x="15237" y="63733"/>
                      <a:pt x="18930" y="64314"/>
                      <a:pt x="22649" y="64358"/>
                    </a:cubicBezTo>
                    <a:cubicBezTo>
                      <a:pt x="26046" y="64511"/>
                      <a:pt x="29435" y="63919"/>
                      <a:pt x="32583" y="62638"/>
                    </a:cubicBezTo>
                    <a:cubicBezTo>
                      <a:pt x="34778" y="61827"/>
                      <a:pt x="36229" y="59724"/>
                      <a:pt x="36212" y="57390"/>
                    </a:cubicBezTo>
                    <a:cubicBezTo>
                      <a:pt x="36242" y="55966"/>
                      <a:pt x="35640" y="54597"/>
                      <a:pt x="34567" y="53655"/>
                    </a:cubicBezTo>
                    <a:cubicBezTo>
                      <a:pt x="33308" y="52549"/>
                      <a:pt x="31875" y="51661"/>
                      <a:pt x="30324" y="51026"/>
                    </a:cubicBezTo>
                    <a:cubicBezTo>
                      <a:pt x="28483" y="50237"/>
                      <a:pt x="26593" y="49558"/>
                      <a:pt x="24667" y="49010"/>
                    </a:cubicBezTo>
                    <a:cubicBezTo>
                      <a:pt x="22616" y="48408"/>
                      <a:pt x="20654" y="47739"/>
                      <a:pt x="18746" y="46984"/>
                    </a:cubicBezTo>
                    <a:cubicBezTo>
                      <a:pt x="15969" y="45954"/>
                      <a:pt x="13275" y="44716"/>
                      <a:pt x="10687" y="43281"/>
                    </a:cubicBezTo>
                    <a:cubicBezTo>
                      <a:pt x="8504" y="42065"/>
                      <a:pt x="6530" y="40510"/>
                      <a:pt x="4843" y="38669"/>
                    </a:cubicBezTo>
                    <a:cubicBezTo>
                      <a:pt x="3260" y="36906"/>
                      <a:pt x="2038" y="34846"/>
                      <a:pt x="1247" y="32612"/>
                    </a:cubicBezTo>
                    <a:cubicBezTo>
                      <a:pt x="371" y="29983"/>
                      <a:pt x="-49" y="27222"/>
                      <a:pt x="8" y="24451"/>
                    </a:cubicBezTo>
                    <a:cubicBezTo>
                      <a:pt x="-98" y="20562"/>
                      <a:pt x="877" y="16727"/>
                      <a:pt x="2826" y="13364"/>
                    </a:cubicBezTo>
                    <a:cubicBezTo>
                      <a:pt x="4692" y="10275"/>
                      <a:pt x="7256" y="7679"/>
                      <a:pt x="10314" y="5762"/>
                    </a:cubicBezTo>
                    <a:cubicBezTo>
                      <a:pt x="13616" y="3703"/>
                      <a:pt x="17242" y="2224"/>
                      <a:pt x="21037" y="1380"/>
                    </a:cubicBezTo>
                    <a:cubicBezTo>
                      <a:pt x="25157" y="449"/>
                      <a:pt x="29368" y="-11"/>
                      <a:pt x="33592" y="0"/>
                    </a:cubicBezTo>
                    <a:cubicBezTo>
                      <a:pt x="37053" y="0"/>
                      <a:pt x="40509" y="263"/>
                      <a:pt x="43931" y="789"/>
                    </a:cubicBezTo>
                    <a:cubicBezTo>
                      <a:pt x="47429" y="1315"/>
                      <a:pt x="50887" y="2071"/>
                      <a:pt x="54281" y="3067"/>
                    </a:cubicBezTo>
                    <a:lnTo>
                      <a:pt x="54281" y="21339"/>
                    </a:lnTo>
                    <a:cubicBezTo>
                      <a:pt x="51265" y="19587"/>
                      <a:pt x="48022" y="18272"/>
                      <a:pt x="44644" y="17407"/>
                    </a:cubicBezTo>
                    <a:cubicBezTo>
                      <a:pt x="41352" y="16552"/>
                      <a:pt x="37967" y="16114"/>
                      <a:pt x="34567" y="16103"/>
                    </a:cubicBezTo>
                    <a:cubicBezTo>
                      <a:pt x="33096" y="16092"/>
                      <a:pt x="31627" y="16235"/>
                      <a:pt x="30182" y="16508"/>
                    </a:cubicBezTo>
                    <a:cubicBezTo>
                      <a:pt x="28920" y="16749"/>
                      <a:pt x="27695" y="17155"/>
                      <a:pt x="26542" y="17713"/>
                    </a:cubicBezTo>
                    <a:cubicBezTo>
                      <a:pt x="25568" y="18174"/>
                      <a:pt x="24721" y="18864"/>
                      <a:pt x="24075" y="19729"/>
                    </a:cubicBezTo>
                    <a:cubicBezTo>
                      <a:pt x="23476" y="20540"/>
                      <a:pt x="23160" y="21536"/>
                      <a:pt x="23175" y="22544"/>
                    </a:cubicBezTo>
                    <a:cubicBezTo>
                      <a:pt x="23151" y="23870"/>
                      <a:pt x="23634" y="25152"/>
                      <a:pt x="24524" y="26137"/>
                    </a:cubicBezTo>
                    <a:cubicBezTo>
                      <a:pt x="25525" y="27211"/>
                      <a:pt x="26719" y="28087"/>
                      <a:pt x="28044" y="28723"/>
                    </a:cubicBezTo>
                    <a:cubicBezTo>
                      <a:pt x="29604" y="29489"/>
                      <a:pt x="31220" y="30136"/>
                      <a:pt x="32879" y="30662"/>
                    </a:cubicBezTo>
                    <a:cubicBezTo>
                      <a:pt x="34644" y="31242"/>
                      <a:pt x="36409" y="31823"/>
                      <a:pt x="38164" y="32425"/>
                    </a:cubicBezTo>
                    <a:cubicBezTo>
                      <a:pt x="41090" y="33422"/>
                      <a:pt x="43944" y="34627"/>
                      <a:pt x="46705" y="36018"/>
                    </a:cubicBezTo>
                    <a:cubicBezTo>
                      <a:pt x="49111" y="37212"/>
                      <a:pt x="51328" y="38746"/>
                      <a:pt x="53284" y="40586"/>
                    </a:cubicBezTo>
                    <a:cubicBezTo>
                      <a:pt x="55099" y="42317"/>
                      <a:pt x="56530" y="44409"/>
                      <a:pt x="57483" y="46732"/>
                    </a:cubicBezTo>
                    <a:cubicBezTo>
                      <a:pt x="59860" y="53315"/>
                      <a:pt x="59313" y="60600"/>
                      <a:pt x="55981" y="66757"/>
                    </a:cubicBezTo>
                    <a:cubicBezTo>
                      <a:pt x="54021" y="69966"/>
                      <a:pt x="51325" y="72661"/>
                      <a:pt x="48119" y="74622"/>
                    </a:cubicBezTo>
                    <a:cubicBezTo>
                      <a:pt x="44624" y="76725"/>
                      <a:pt x="40792" y="78204"/>
                      <a:pt x="36793" y="79004"/>
                    </a:cubicBezTo>
                    <a:cubicBezTo>
                      <a:pt x="32423" y="79946"/>
                      <a:pt x="27964" y="80406"/>
                      <a:pt x="23493" y="80395"/>
                    </a:cubicBezTo>
                    <a:cubicBezTo>
                      <a:pt x="15508" y="80494"/>
                      <a:pt x="7568" y="79190"/>
                      <a:pt x="30" y="76561"/>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44" name="Freeform: Shape 43">
                <a:extLst>
                  <a:ext uri="{FF2B5EF4-FFF2-40B4-BE49-F238E27FC236}">
                    <a16:creationId xmlns:a16="http://schemas.microsoft.com/office/drawing/2014/main" id="{5019A8E4-5B51-63AD-F512-20DAA25A1DF6}"/>
                  </a:ext>
                </a:extLst>
              </p:cNvPr>
              <p:cNvSpPr/>
              <p:nvPr/>
            </p:nvSpPr>
            <p:spPr>
              <a:xfrm>
                <a:off x="1465790" y="5128767"/>
                <a:ext cx="79887" cy="113827"/>
              </a:xfrm>
              <a:custGeom>
                <a:avLst/>
                <a:gdLst>
                  <a:gd name="connsiteX0" fmla="*/ 23979 w 79887"/>
                  <a:gd name="connsiteY0" fmla="*/ 69637 h 113827"/>
                  <a:gd name="connsiteX1" fmla="*/ 23683 w 79887"/>
                  <a:gd name="connsiteY1" fmla="*/ 69637 h 113827"/>
                  <a:gd name="connsiteX2" fmla="*/ 23683 w 79887"/>
                  <a:gd name="connsiteY2" fmla="*/ 113828 h 113827"/>
                  <a:gd name="connsiteX3" fmla="*/ 0 w 79887"/>
                  <a:gd name="connsiteY3" fmla="*/ 113828 h 113827"/>
                  <a:gd name="connsiteX4" fmla="*/ 0 w 79887"/>
                  <a:gd name="connsiteY4" fmla="*/ 1873 h 113827"/>
                  <a:gd name="connsiteX5" fmla="*/ 23683 w 79887"/>
                  <a:gd name="connsiteY5" fmla="*/ 1873 h 113827"/>
                  <a:gd name="connsiteX6" fmla="*/ 23683 w 79887"/>
                  <a:gd name="connsiteY6" fmla="*/ 13408 h 113827"/>
                  <a:gd name="connsiteX7" fmla="*/ 23979 w 79887"/>
                  <a:gd name="connsiteY7" fmla="*/ 13408 h 113827"/>
                  <a:gd name="connsiteX8" fmla="*/ 65778 w 79887"/>
                  <a:gd name="connsiteY8" fmla="*/ 5061 h 113827"/>
                  <a:gd name="connsiteX9" fmla="*/ 71685 w 79887"/>
                  <a:gd name="connsiteY9" fmla="*/ 10220 h 113827"/>
                  <a:gd name="connsiteX10" fmla="*/ 79821 w 79887"/>
                  <a:gd name="connsiteY10" fmla="*/ 38045 h 113827"/>
                  <a:gd name="connsiteX11" fmla="*/ 70337 w 79887"/>
                  <a:gd name="connsiteY11" fmla="*/ 68816 h 113827"/>
                  <a:gd name="connsiteX12" fmla="*/ 45118 w 79887"/>
                  <a:gd name="connsiteY12" fmla="*/ 80427 h 113827"/>
                  <a:gd name="connsiteX13" fmla="*/ 23979 w 79887"/>
                  <a:gd name="connsiteY13" fmla="*/ 69637 h 113827"/>
                  <a:gd name="connsiteX14" fmla="*/ 23310 w 79887"/>
                  <a:gd name="connsiteY14" fmla="*/ 38187 h 113827"/>
                  <a:gd name="connsiteX15" fmla="*/ 23310 w 79887"/>
                  <a:gd name="connsiteY15" fmla="*/ 44333 h 113827"/>
                  <a:gd name="connsiteX16" fmla="*/ 27499 w 79887"/>
                  <a:gd name="connsiteY16" fmla="*/ 57292 h 113827"/>
                  <a:gd name="connsiteX17" fmla="*/ 38463 w 79887"/>
                  <a:gd name="connsiteY17" fmla="*/ 62309 h 113827"/>
                  <a:gd name="connsiteX18" fmla="*/ 51017 w 79887"/>
                  <a:gd name="connsiteY18" fmla="*/ 56054 h 113827"/>
                  <a:gd name="connsiteX19" fmla="*/ 55480 w 79887"/>
                  <a:gd name="connsiteY19" fmla="*/ 38341 h 113827"/>
                  <a:gd name="connsiteX20" fmla="*/ 39735 w 79887"/>
                  <a:gd name="connsiteY20" fmla="*/ 18118 h 113827"/>
                  <a:gd name="connsiteX21" fmla="*/ 27860 w 79887"/>
                  <a:gd name="connsiteY21" fmla="*/ 23596 h 113827"/>
                  <a:gd name="connsiteX22" fmla="*/ 23310 w 79887"/>
                  <a:gd name="connsiteY22" fmla="*/ 38187 h 11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87" h="113827">
                    <a:moveTo>
                      <a:pt x="23979" y="69637"/>
                    </a:moveTo>
                    <a:lnTo>
                      <a:pt x="23683" y="69637"/>
                    </a:lnTo>
                    <a:lnTo>
                      <a:pt x="23683" y="113828"/>
                    </a:lnTo>
                    <a:lnTo>
                      <a:pt x="0" y="113828"/>
                    </a:lnTo>
                    <a:lnTo>
                      <a:pt x="0" y="1873"/>
                    </a:lnTo>
                    <a:lnTo>
                      <a:pt x="23683" y="1873"/>
                    </a:lnTo>
                    <a:lnTo>
                      <a:pt x="23683" y="13408"/>
                    </a:lnTo>
                    <a:lnTo>
                      <a:pt x="23979" y="13408"/>
                    </a:lnTo>
                    <a:cubicBezTo>
                      <a:pt x="33213" y="-427"/>
                      <a:pt x="51927" y="-4163"/>
                      <a:pt x="65778" y="5061"/>
                    </a:cubicBezTo>
                    <a:cubicBezTo>
                      <a:pt x="67964" y="6518"/>
                      <a:pt x="69950" y="8248"/>
                      <a:pt x="71685" y="10220"/>
                    </a:cubicBezTo>
                    <a:cubicBezTo>
                      <a:pt x="77501" y="18294"/>
                      <a:pt x="80372" y="28109"/>
                      <a:pt x="79821" y="38045"/>
                    </a:cubicBezTo>
                    <a:cubicBezTo>
                      <a:pt x="80376" y="49098"/>
                      <a:pt x="77017" y="59986"/>
                      <a:pt x="70337" y="68816"/>
                    </a:cubicBezTo>
                    <a:cubicBezTo>
                      <a:pt x="64243" y="76451"/>
                      <a:pt x="54890" y="80756"/>
                      <a:pt x="45118" y="80427"/>
                    </a:cubicBezTo>
                    <a:cubicBezTo>
                      <a:pt x="36655" y="80833"/>
                      <a:pt x="28612" y="76725"/>
                      <a:pt x="23979" y="69637"/>
                    </a:cubicBezTo>
                    <a:close/>
                    <a:moveTo>
                      <a:pt x="23310" y="38187"/>
                    </a:moveTo>
                    <a:lnTo>
                      <a:pt x="23310" y="44333"/>
                    </a:lnTo>
                    <a:cubicBezTo>
                      <a:pt x="23107" y="49010"/>
                      <a:pt x="24593" y="53611"/>
                      <a:pt x="27499" y="57292"/>
                    </a:cubicBezTo>
                    <a:cubicBezTo>
                      <a:pt x="30181" y="60567"/>
                      <a:pt x="34229" y="62418"/>
                      <a:pt x="38463" y="62309"/>
                    </a:cubicBezTo>
                    <a:cubicBezTo>
                      <a:pt x="43444" y="62517"/>
                      <a:pt x="48183" y="60151"/>
                      <a:pt x="51017" y="56054"/>
                    </a:cubicBezTo>
                    <a:cubicBezTo>
                      <a:pt x="54297" y="50752"/>
                      <a:pt x="55856" y="44563"/>
                      <a:pt x="55480" y="38341"/>
                    </a:cubicBezTo>
                    <a:cubicBezTo>
                      <a:pt x="55480" y="24866"/>
                      <a:pt x="50231" y="18129"/>
                      <a:pt x="39735" y="18118"/>
                    </a:cubicBezTo>
                    <a:cubicBezTo>
                      <a:pt x="35140" y="17998"/>
                      <a:pt x="30752" y="20025"/>
                      <a:pt x="27860" y="23596"/>
                    </a:cubicBezTo>
                    <a:cubicBezTo>
                      <a:pt x="24640" y="27758"/>
                      <a:pt x="23025" y="32940"/>
                      <a:pt x="23310" y="38187"/>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45" name="Freeform: Shape 44">
                <a:extLst>
                  <a:ext uri="{FF2B5EF4-FFF2-40B4-BE49-F238E27FC236}">
                    <a16:creationId xmlns:a16="http://schemas.microsoft.com/office/drawing/2014/main" id="{2D04FEC0-1173-6D5F-7977-D3A9AB47EEFB}"/>
                  </a:ext>
                </a:extLst>
              </p:cNvPr>
              <p:cNvSpPr/>
              <p:nvPr/>
            </p:nvSpPr>
            <p:spPr>
              <a:xfrm>
                <a:off x="1556904" y="5128657"/>
                <a:ext cx="83101" cy="80599"/>
              </a:xfrm>
              <a:custGeom>
                <a:avLst/>
                <a:gdLst>
                  <a:gd name="connsiteX0" fmla="*/ 41149 w 83101"/>
                  <a:gd name="connsiteY0" fmla="*/ 80537 h 80599"/>
                  <a:gd name="connsiteX1" fmla="*/ 10986 w 83101"/>
                  <a:gd name="connsiteY1" fmla="*/ 69747 h 80599"/>
                  <a:gd name="connsiteX2" fmla="*/ 11392 w 83101"/>
                  <a:gd name="connsiteY2" fmla="*/ 10811 h 80599"/>
                  <a:gd name="connsiteX3" fmla="*/ 42202 w 83101"/>
                  <a:gd name="connsiteY3" fmla="*/ 65 h 80599"/>
                  <a:gd name="connsiteX4" fmla="*/ 72179 w 83101"/>
                  <a:gd name="connsiteY4" fmla="*/ 10811 h 80599"/>
                  <a:gd name="connsiteX5" fmla="*/ 83044 w 83101"/>
                  <a:gd name="connsiteY5" fmla="*/ 39227 h 80599"/>
                  <a:gd name="connsiteX6" fmla="*/ 71839 w 83101"/>
                  <a:gd name="connsiteY6" fmla="*/ 69407 h 80599"/>
                  <a:gd name="connsiteX7" fmla="*/ 41149 w 83101"/>
                  <a:gd name="connsiteY7" fmla="*/ 80537 h 80599"/>
                  <a:gd name="connsiteX8" fmla="*/ 41753 w 83101"/>
                  <a:gd name="connsiteY8" fmla="*/ 18228 h 80599"/>
                  <a:gd name="connsiteX9" fmla="*/ 28705 w 83101"/>
                  <a:gd name="connsiteY9" fmla="*/ 24001 h 80599"/>
                  <a:gd name="connsiteX10" fmla="*/ 24056 w 83101"/>
                  <a:gd name="connsiteY10" fmla="*/ 40323 h 80599"/>
                  <a:gd name="connsiteX11" fmla="*/ 41895 w 83101"/>
                  <a:gd name="connsiteY11" fmla="*/ 62418 h 80599"/>
                  <a:gd name="connsiteX12" fmla="*/ 58912 w 83101"/>
                  <a:gd name="connsiteY12" fmla="*/ 39720 h 80599"/>
                  <a:gd name="connsiteX13" fmla="*/ 41753 w 83101"/>
                  <a:gd name="connsiteY13" fmla="*/ 18260 h 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1" h="80599">
                    <a:moveTo>
                      <a:pt x="41149" y="80537"/>
                    </a:moveTo>
                    <a:cubicBezTo>
                      <a:pt x="30050" y="81150"/>
                      <a:pt x="19175" y="77261"/>
                      <a:pt x="10986" y="69747"/>
                    </a:cubicBezTo>
                    <a:cubicBezTo>
                      <a:pt x="-3816" y="52822"/>
                      <a:pt x="-3641" y="27528"/>
                      <a:pt x="11392" y="10811"/>
                    </a:cubicBezTo>
                    <a:cubicBezTo>
                      <a:pt x="19853" y="3330"/>
                      <a:pt x="30919" y="-526"/>
                      <a:pt x="42202" y="65"/>
                    </a:cubicBezTo>
                    <a:cubicBezTo>
                      <a:pt x="53240" y="-559"/>
                      <a:pt x="64058" y="3319"/>
                      <a:pt x="72179" y="10811"/>
                    </a:cubicBezTo>
                    <a:cubicBezTo>
                      <a:pt x="79583" y="18370"/>
                      <a:pt x="83518" y="28656"/>
                      <a:pt x="83044" y="39227"/>
                    </a:cubicBezTo>
                    <a:cubicBezTo>
                      <a:pt x="83639" y="50401"/>
                      <a:pt x="79584" y="61322"/>
                      <a:pt x="71839" y="69407"/>
                    </a:cubicBezTo>
                    <a:cubicBezTo>
                      <a:pt x="63548" y="77130"/>
                      <a:pt x="52468" y="81150"/>
                      <a:pt x="41149" y="80537"/>
                    </a:cubicBezTo>
                    <a:close/>
                    <a:moveTo>
                      <a:pt x="41753" y="18228"/>
                    </a:moveTo>
                    <a:cubicBezTo>
                      <a:pt x="36732" y="17965"/>
                      <a:pt x="31888" y="20112"/>
                      <a:pt x="28705" y="24001"/>
                    </a:cubicBezTo>
                    <a:cubicBezTo>
                      <a:pt x="25331" y="28755"/>
                      <a:pt x="23691" y="34506"/>
                      <a:pt x="24056" y="40323"/>
                    </a:cubicBezTo>
                    <a:cubicBezTo>
                      <a:pt x="24056" y="55046"/>
                      <a:pt x="30002" y="62407"/>
                      <a:pt x="41895" y="62418"/>
                    </a:cubicBezTo>
                    <a:cubicBezTo>
                      <a:pt x="53247" y="62418"/>
                      <a:pt x="58919" y="54849"/>
                      <a:pt x="58912" y="39720"/>
                    </a:cubicBezTo>
                    <a:cubicBezTo>
                      <a:pt x="58912" y="25414"/>
                      <a:pt x="53192" y="18260"/>
                      <a:pt x="41753" y="18260"/>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46" name="Freeform: Shape 45">
                <a:extLst>
                  <a:ext uri="{FF2B5EF4-FFF2-40B4-BE49-F238E27FC236}">
                    <a16:creationId xmlns:a16="http://schemas.microsoft.com/office/drawing/2014/main" id="{7C68912A-B962-1089-A60F-80EF19767A06}"/>
                  </a:ext>
                </a:extLst>
              </p:cNvPr>
              <p:cNvSpPr/>
              <p:nvPr/>
            </p:nvSpPr>
            <p:spPr>
              <a:xfrm>
                <a:off x="1655090" y="5128751"/>
                <a:ext cx="74119" cy="78569"/>
              </a:xfrm>
              <a:custGeom>
                <a:avLst/>
                <a:gdLst>
                  <a:gd name="connsiteX0" fmla="*/ 74119 w 74119"/>
                  <a:gd name="connsiteY0" fmla="*/ 78570 h 78569"/>
                  <a:gd name="connsiteX1" fmla="*/ 50513 w 74119"/>
                  <a:gd name="connsiteY1" fmla="*/ 78570 h 78569"/>
                  <a:gd name="connsiteX2" fmla="*/ 50513 w 74119"/>
                  <a:gd name="connsiteY2" fmla="*/ 35957 h 78569"/>
                  <a:gd name="connsiteX3" fmla="*/ 37772 w 74119"/>
                  <a:gd name="connsiteY3" fmla="*/ 18134 h 78569"/>
                  <a:gd name="connsiteX4" fmla="*/ 27652 w 74119"/>
                  <a:gd name="connsiteY4" fmla="*/ 22855 h 78569"/>
                  <a:gd name="connsiteX5" fmla="*/ 23683 w 74119"/>
                  <a:gd name="connsiteY5" fmla="*/ 34839 h 78569"/>
                  <a:gd name="connsiteX6" fmla="*/ 23683 w 74119"/>
                  <a:gd name="connsiteY6" fmla="*/ 78570 h 78569"/>
                  <a:gd name="connsiteX7" fmla="*/ 0 w 74119"/>
                  <a:gd name="connsiteY7" fmla="*/ 78570 h 78569"/>
                  <a:gd name="connsiteX8" fmla="*/ 0 w 74119"/>
                  <a:gd name="connsiteY8" fmla="*/ 1888 h 78569"/>
                  <a:gd name="connsiteX9" fmla="*/ 23683 w 74119"/>
                  <a:gd name="connsiteY9" fmla="*/ 1888 h 78569"/>
                  <a:gd name="connsiteX10" fmla="*/ 23683 w 74119"/>
                  <a:gd name="connsiteY10" fmla="*/ 14015 h 78569"/>
                  <a:gd name="connsiteX11" fmla="*/ 23979 w 74119"/>
                  <a:gd name="connsiteY11" fmla="*/ 14015 h 78569"/>
                  <a:gd name="connsiteX12" fmla="*/ 48638 w 74119"/>
                  <a:gd name="connsiteY12" fmla="*/ 15 h 78569"/>
                  <a:gd name="connsiteX13" fmla="*/ 74119 w 74119"/>
                  <a:gd name="connsiteY13" fmla="*/ 31619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69">
                    <a:moveTo>
                      <a:pt x="74119" y="78570"/>
                    </a:moveTo>
                    <a:lnTo>
                      <a:pt x="50513" y="78570"/>
                    </a:lnTo>
                    <a:lnTo>
                      <a:pt x="50513" y="35957"/>
                    </a:lnTo>
                    <a:cubicBezTo>
                      <a:pt x="50513" y="24082"/>
                      <a:pt x="46266" y="18145"/>
                      <a:pt x="37772" y="18134"/>
                    </a:cubicBezTo>
                    <a:cubicBezTo>
                      <a:pt x="33848" y="18057"/>
                      <a:pt x="30110" y="19799"/>
                      <a:pt x="27652" y="22855"/>
                    </a:cubicBezTo>
                    <a:cubicBezTo>
                      <a:pt x="24921" y="26240"/>
                      <a:pt x="23511" y="30501"/>
                      <a:pt x="23683" y="34839"/>
                    </a:cubicBezTo>
                    <a:lnTo>
                      <a:pt x="23683" y="78570"/>
                    </a:lnTo>
                    <a:lnTo>
                      <a:pt x="0" y="78570"/>
                    </a:lnTo>
                    <a:lnTo>
                      <a:pt x="0" y="1888"/>
                    </a:lnTo>
                    <a:lnTo>
                      <a:pt x="23683" y="1888"/>
                    </a:lnTo>
                    <a:lnTo>
                      <a:pt x="23683" y="14015"/>
                    </a:lnTo>
                    <a:lnTo>
                      <a:pt x="23979" y="14015"/>
                    </a:lnTo>
                    <a:cubicBezTo>
                      <a:pt x="28912" y="5087"/>
                      <a:pt x="38438" y="-325"/>
                      <a:pt x="48638" y="15"/>
                    </a:cubicBezTo>
                    <a:cubicBezTo>
                      <a:pt x="65633" y="15"/>
                      <a:pt x="74127" y="10553"/>
                      <a:pt x="74119" y="31619"/>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47" name="Freeform: Shape 46">
                <a:extLst>
                  <a:ext uri="{FF2B5EF4-FFF2-40B4-BE49-F238E27FC236}">
                    <a16:creationId xmlns:a16="http://schemas.microsoft.com/office/drawing/2014/main" id="{6173BE67-6AEA-019E-041F-4A5A592038AE}"/>
                  </a:ext>
                </a:extLst>
              </p:cNvPr>
              <p:cNvSpPr/>
              <p:nvPr/>
            </p:nvSpPr>
            <p:spPr>
              <a:xfrm>
                <a:off x="1744266" y="5128733"/>
                <a:ext cx="58942" cy="80400"/>
              </a:xfrm>
              <a:custGeom>
                <a:avLst/>
                <a:gdLst>
                  <a:gd name="connsiteX0" fmla="*/ 19 w 58942"/>
                  <a:gd name="connsiteY0" fmla="*/ 76561 h 80400"/>
                  <a:gd name="connsiteX1" fmla="*/ 19 w 58942"/>
                  <a:gd name="connsiteY1" fmla="*/ 57390 h 80400"/>
                  <a:gd name="connsiteX2" fmla="*/ 11674 w 58942"/>
                  <a:gd name="connsiteY2" fmla="*/ 62638 h 80400"/>
                  <a:gd name="connsiteX3" fmla="*/ 22639 w 58942"/>
                  <a:gd name="connsiteY3" fmla="*/ 64358 h 80400"/>
                  <a:gd name="connsiteX4" fmla="*/ 32572 w 58942"/>
                  <a:gd name="connsiteY4" fmla="*/ 62638 h 80400"/>
                  <a:gd name="connsiteX5" fmla="*/ 36213 w 58942"/>
                  <a:gd name="connsiteY5" fmla="*/ 57390 h 80400"/>
                  <a:gd name="connsiteX6" fmla="*/ 34557 w 58942"/>
                  <a:gd name="connsiteY6" fmla="*/ 53655 h 80400"/>
                  <a:gd name="connsiteX7" fmla="*/ 30325 w 58942"/>
                  <a:gd name="connsiteY7" fmla="*/ 51026 h 80400"/>
                  <a:gd name="connsiteX8" fmla="*/ 24667 w 58942"/>
                  <a:gd name="connsiteY8" fmla="*/ 49010 h 80400"/>
                  <a:gd name="connsiteX9" fmla="*/ 18746 w 58942"/>
                  <a:gd name="connsiteY9" fmla="*/ 46984 h 80400"/>
                  <a:gd name="connsiteX10" fmla="*/ 10688 w 58942"/>
                  <a:gd name="connsiteY10" fmla="*/ 43281 h 80400"/>
                  <a:gd name="connsiteX11" fmla="*/ 4844 w 58942"/>
                  <a:gd name="connsiteY11" fmla="*/ 38669 h 80400"/>
                  <a:gd name="connsiteX12" fmla="*/ 1247 w 58942"/>
                  <a:gd name="connsiteY12" fmla="*/ 32612 h 80400"/>
                  <a:gd name="connsiteX13" fmla="*/ 8 w 58942"/>
                  <a:gd name="connsiteY13" fmla="*/ 24451 h 80400"/>
                  <a:gd name="connsiteX14" fmla="*/ 2815 w 58942"/>
                  <a:gd name="connsiteY14" fmla="*/ 13364 h 80400"/>
                  <a:gd name="connsiteX15" fmla="*/ 10315 w 58942"/>
                  <a:gd name="connsiteY15" fmla="*/ 5762 h 80400"/>
                  <a:gd name="connsiteX16" fmla="*/ 21027 w 58942"/>
                  <a:gd name="connsiteY16" fmla="*/ 1380 h 80400"/>
                  <a:gd name="connsiteX17" fmla="*/ 33581 w 58942"/>
                  <a:gd name="connsiteY17" fmla="*/ 0 h 80400"/>
                  <a:gd name="connsiteX18" fmla="*/ 43932 w 58942"/>
                  <a:gd name="connsiteY18" fmla="*/ 789 h 80400"/>
                  <a:gd name="connsiteX19" fmla="*/ 54271 w 58942"/>
                  <a:gd name="connsiteY19" fmla="*/ 3067 h 80400"/>
                  <a:gd name="connsiteX20" fmla="*/ 54271 w 58942"/>
                  <a:gd name="connsiteY20" fmla="*/ 21339 h 80400"/>
                  <a:gd name="connsiteX21" fmla="*/ 44644 w 58942"/>
                  <a:gd name="connsiteY21" fmla="*/ 17407 h 80400"/>
                  <a:gd name="connsiteX22" fmla="*/ 34557 w 58942"/>
                  <a:gd name="connsiteY22" fmla="*/ 16103 h 80400"/>
                  <a:gd name="connsiteX23" fmla="*/ 30171 w 58942"/>
                  <a:gd name="connsiteY23" fmla="*/ 16508 h 80400"/>
                  <a:gd name="connsiteX24" fmla="*/ 26542 w 58942"/>
                  <a:gd name="connsiteY24" fmla="*/ 17713 h 80400"/>
                  <a:gd name="connsiteX25" fmla="*/ 24064 w 58942"/>
                  <a:gd name="connsiteY25" fmla="*/ 19729 h 80400"/>
                  <a:gd name="connsiteX26" fmla="*/ 23165 w 58942"/>
                  <a:gd name="connsiteY26" fmla="*/ 22544 h 80400"/>
                  <a:gd name="connsiteX27" fmla="*/ 24514 w 58942"/>
                  <a:gd name="connsiteY27" fmla="*/ 26137 h 80400"/>
                  <a:gd name="connsiteX28" fmla="*/ 28044 w 58942"/>
                  <a:gd name="connsiteY28" fmla="*/ 28723 h 80400"/>
                  <a:gd name="connsiteX29" fmla="*/ 32879 w 58942"/>
                  <a:gd name="connsiteY29" fmla="*/ 30662 h 80400"/>
                  <a:gd name="connsiteX30" fmla="*/ 38153 w 58942"/>
                  <a:gd name="connsiteY30" fmla="*/ 32425 h 80400"/>
                  <a:gd name="connsiteX31" fmla="*/ 46706 w 58942"/>
                  <a:gd name="connsiteY31" fmla="*/ 36018 h 80400"/>
                  <a:gd name="connsiteX32" fmla="*/ 53284 w 58942"/>
                  <a:gd name="connsiteY32" fmla="*/ 40586 h 80400"/>
                  <a:gd name="connsiteX33" fmla="*/ 57484 w 58942"/>
                  <a:gd name="connsiteY33" fmla="*/ 46732 h 80400"/>
                  <a:gd name="connsiteX34" fmla="*/ 55981 w 58942"/>
                  <a:gd name="connsiteY34" fmla="*/ 66757 h 80400"/>
                  <a:gd name="connsiteX35" fmla="*/ 48109 w 58942"/>
                  <a:gd name="connsiteY35" fmla="*/ 74622 h 80400"/>
                  <a:gd name="connsiteX36" fmla="*/ 36794 w 58942"/>
                  <a:gd name="connsiteY36" fmla="*/ 79004 h 80400"/>
                  <a:gd name="connsiteX37" fmla="*/ 23494 w 58942"/>
                  <a:gd name="connsiteY37" fmla="*/ 80395 h 80400"/>
                  <a:gd name="connsiteX38" fmla="*/ 19 w 58942"/>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2" h="80400">
                    <a:moveTo>
                      <a:pt x="19" y="76561"/>
                    </a:moveTo>
                    <a:lnTo>
                      <a:pt x="19" y="57390"/>
                    </a:lnTo>
                    <a:cubicBezTo>
                      <a:pt x="3664" y="59625"/>
                      <a:pt x="7581" y="61389"/>
                      <a:pt x="11674" y="62638"/>
                    </a:cubicBezTo>
                    <a:cubicBezTo>
                      <a:pt x="15227" y="63733"/>
                      <a:pt x="18920" y="64314"/>
                      <a:pt x="22639" y="64358"/>
                    </a:cubicBezTo>
                    <a:cubicBezTo>
                      <a:pt x="26035" y="64511"/>
                      <a:pt x="29425" y="63919"/>
                      <a:pt x="32572" y="62638"/>
                    </a:cubicBezTo>
                    <a:cubicBezTo>
                      <a:pt x="34770" y="61827"/>
                      <a:pt x="36224" y="59735"/>
                      <a:pt x="36213" y="57390"/>
                    </a:cubicBezTo>
                    <a:cubicBezTo>
                      <a:pt x="36238" y="55966"/>
                      <a:pt x="35633" y="54597"/>
                      <a:pt x="34557" y="53655"/>
                    </a:cubicBezTo>
                    <a:cubicBezTo>
                      <a:pt x="33300" y="52549"/>
                      <a:pt x="31870" y="51661"/>
                      <a:pt x="30325" y="51026"/>
                    </a:cubicBezTo>
                    <a:cubicBezTo>
                      <a:pt x="28484" y="50237"/>
                      <a:pt x="26594" y="49558"/>
                      <a:pt x="24667" y="49010"/>
                    </a:cubicBezTo>
                    <a:cubicBezTo>
                      <a:pt x="22617" y="48408"/>
                      <a:pt x="20643" y="47739"/>
                      <a:pt x="18746" y="46984"/>
                    </a:cubicBezTo>
                    <a:cubicBezTo>
                      <a:pt x="15969" y="45954"/>
                      <a:pt x="13275" y="44716"/>
                      <a:pt x="10688" y="43281"/>
                    </a:cubicBezTo>
                    <a:cubicBezTo>
                      <a:pt x="8502" y="42065"/>
                      <a:pt x="6529" y="40510"/>
                      <a:pt x="4844" y="38669"/>
                    </a:cubicBezTo>
                    <a:cubicBezTo>
                      <a:pt x="3256" y="36906"/>
                      <a:pt x="2034" y="34846"/>
                      <a:pt x="1247" y="32612"/>
                    </a:cubicBezTo>
                    <a:cubicBezTo>
                      <a:pt x="371" y="29983"/>
                      <a:pt x="-49" y="27222"/>
                      <a:pt x="8" y="24451"/>
                    </a:cubicBezTo>
                    <a:cubicBezTo>
                      <a:pt x="-100" y="20562"/>
                      <a:pt x="871" y="16727"/>
                      <a:pt x="2815" y="13364"/>
                    </a:cubicBezTo>
                    <a:cubicBezTo>
                      <a:pt x="4681" y="10275"/>
                      <a:pt x="7250" y="7668"/>
                      <a:pt x="10315" y="5762"/>
                    </a:cubicBezTo>
                    <a:cubicBezTo>
                      <a:pt x="13613" y="3714"/>
                      <a:pt x="17234" y="2224"/>
                      <a:pt x="21027" y="1380"/>
                    </a:cubicBezTo>
                    <a:cubicBezTo>
                      <a:pt x="25146" y="449"/>
                      <a:pt x="29358" y="-11"/>
                      <a:pt x="33581" y="0"/>
                    </a:cubicBezTo>
                    <a:cubicBezTo>
                      <a:pt x="37046" y="0"/>
                      <a:pt x="40506" y="263"/>
                      <a:pt x="43932" y="789"/>
                    </a:cubicBezTo>
                    <a:cubicBezTo>
                      <a:pt x="47426" y="1315"/>
                      <a:pt x="50881" y="2071"/>
                      <a:pt x="54271" y="3067"/>
                    </a:cubicBezTo>
                    <a:lnTo>
                      <a:pt x="54271" y="21339"/>
                    </a:lnTo>
                    <a:cubicBezTo>
                      <a:pt x="51260" y="19587"/>
                      <a:pt x="48020" y="18261"/>
                      <a:pt x="44644" y="17407"/>
                    </a:cubicBezTo>
                    <a:cubicBezTo>
                      <a:pt x="41349" y="16552"/>
                      <a:pt x="37960" y="16114"/>
                      <a:pt x="34557" y="16103"/>
                    </a:cubicBezTo>
                    <a:cubicBezTo>
                      <a:pt x="33086" y="16092"/>
                      <a:pt x="31616" y="16235"/>
                      <a:pt x="30171" y="16508"/>
                    </a:cubicBezTo>
                    <a:cubicBezTo>
                      <a:pt x="28914" y="16749"/>
                      <a:pt x="27692" y="17155"/>
                      <a:pt x="26542" y="17713"/>
                    </a:cubicBezTo>
                    <a:cubicBezTo>
                      <a:pt x="25566" y="18174"/>
                      <a:pt x="24715" y="18864"/>
                      <a:pt x="24064" y="19729"/>
                    </a:cubicBezTo>
                    <a:cubicBezTo>
                      <a:pt x="23470" y="20551"/>
                      <a:pt x="23155" y="21536"/>
                      <a:pt x="23165" y="22544"/>
                    </a:cubicBezTo>
                    <a:cubicBezTo>
                      <a:pt x="23141" y="23870"/>
                      <a:pt x="23623" y="25152"/>
                      <a:pt x="24514" y="26137"/>
                    </a:cubicBezTo>
                    <a:cubicBezTo>
                      <a:pt x="25517" y="27211"/>
                      <a:pt x="26714" y="28087"/>
                      <a:pt x="28044" y="28723"/>
                    </a:cubicBezTo>
                    <a:cubicBezTo>
                      <a:pt x="29604" y="29489"/>
                      <a:pt x="31221" y="30136"/>
                      <a:pt x="32879" y="30662"/>
                    </a:cubicBezTo>
                    <a:cubicBezTo>
                      <a:pt x="34645" y="31242"/>
                      <a:pt x="36410" y="31823"/>
                      <a:pt x="38153" y="32425"/>
                    </a:cubicBezTo>
                    <a:cubicBezTo>
                      <a:pt x="41083" y="33422"/>
                      <a:pt x="43940" y="34627"/>
                      <a:pt x="46706" y="36018"/>
                    </a:cubicBezTo>
                    <a:cubicBezTo>
                      <a:pt x="49109" y="37212"/>
                      <a:pt x="51326" y="38757"/>
                      <a:pt x="53284" y="40586"/>
                    </a:cubicBezTo>
                    <a:cubicBezTo>
                      <a:pt x="55097" y="42317"/>
                      <a:pt x="56527" y="44409"/>
                      <a:pt x="57484" y="46732"/>
                    </a:cubicBezTo>
                    <a:cubicBezTo>
                      <a:pt x="59861" y="53315"/>
                      <a:pt x="59313" y="60600"/>
                      <a:pt x="55981" y="66757"/>
                    </a:cubicBezTo>
                    <a:cubicBezTo>
                      <a:pt x="54020" y="69966"/>
                      <a:pt x="51320" y="72661"/>
                      <a:pt x="48109" y="74622"/>
                    </a:cubicBezTo>
                    <a:cubicBezTo>
                      <a:pt x="44618" y="76725"/>
                      <a:pt x="40790" y="78204"/>
                      <a:pt x="36794" y="79004"/>
                    </a:cubicBezTo>
                    <a:cubicBezTo>
                      <a:pt x="32423" y="79946"/>
                      <a:pt x="27964" y="80406"/>
                      <a:pt x="23494" y="80395"/>
                    </a:cubicBezTo>
                    <a:cubicBezTo>
                      <a:pt x="15505" y="80494"/>
                      <a:pt x="7560" y="79190"/>
                      <a:pt x="19" y="76561"/>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48" name="Freeform: Shape 47">
                <a:extLst>
                  <a:ext uri="{FF2B5EF4-FFF2-40B4-BE49-F238E27FC236}">
                    <a16:creationId xmlns:a16="http://schemas.microsoft.com/office/drawing/2014/main" id="{52457024-EEB7-9570-ED20-4BFC03F04C31}"/>
                  </a:ext>
                </a:extLst>
              </p:cNvPr>
              <p:cNvSpPr/>
              <p:nvPr/>
            </p:nvSpPr>
            <p:spPr>
              <a:xfrm>
                <a:off x="1815451" y="5094118"/>
                <a:ext cx="27344" cy="113203"/>
              </a:xfrm>
              <a:custGeom>
                <a:avLst/>
                <a:gdLst>
                  <a:gd name="connsiteX0" fmla="*/ 13688 w 27344"/>
                  <a:gd name="connsiteY0" fmla="*/ 24384 h 113203"/>
                  <a:gd name="connsiteX1" fmla="*/ 3820 w 27344"/>
                  <a:gd name="connsiteY1" fmla="*/ 20835 h 113203"/>
                  <a:gd name="connsiteX2" fmla="*/ 5 w 27344"/>
                  <a:gd name="connsiteY2" fmla="*/ 12072 h 113203"/>
                  <a:gd name="connsiteX3" fmla="*/ 3820 w 27344"/>
                  <a:gd name="connsiteY3" fmla="*/ 3385 h 113203"/>
                  <a:gd name="connsiteX4" fmla="*/ 23556 w 27344"/>
                  <a:gd name="connsiteY4" fmla="*/ 3385 h 113203"/>
                  <a:gd name="connsiteX5" fmla="*/ 27339 w 27344"/>
                  <a:gd name="connsiteY5" fmla="*/ 12072 h 113203"/>
                  <a:gd name="connsiteX6" fmla="*/ 23556 w 27344"/>
                  <a:gd name="connsiteY6" fmla="*/ 20912 h 113203"/>
                  <a:gd name="connsiteX7" fmla="*/ 13688 w 27344"/>
                  <a:gd name="connsiteY7" fmla="*/ 24384 h 113203"/>
                  <a:gd name="connsiteX8" fmla="*/ 25376 w 27344"/>
                  <a:gd name="connsiteY8" fmla="*/ 113203 h 113203"/>
                  <a:gd name="connsiteX9" fmla="*/ 1693 w 27344"/>
                  <a:gd name="connsiteY9" fmla="*/ 113203 h 113203"/>
                  <a:gd name="connsiteX10" fmla="*/ 1693 w 27344"/>
                  <a:gd name="connsiteY10" fmla="*/ 36522 h 113203"/>
                  <a:gd name="connsiteX11" fmla="*/ 25376 w 27344"/>
                  <a:gd name="connsiteY11" fmla="*/ 36522 h 11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44" h="113203">
                    <a:moveTo>
                      <a:pt x="13688" y="24384"/>
                    </a:moveTo>
                    <a:cubicBezTo>
                      <a:pt x="10061" y="24538"/>
                      <a:pt x="6517" y="23267"/>
                      <a:pt x="3820" y="20835"/>
                    </a:cubicBezTo>
                    <a:cubicBezTo>
                      <a:pt x="1333" y="18611"/>
                      <a:pt x="-59" y="15413"/>
                      <a:pt x="5" y="12072"/>
                    </a:cubicBezTo>
                    <a:cubicBezTo>
                      <a:pt x="-91" y="8752"/>
                      <a:pt x="1309" y="5565"/>
                      <a:pt x="3820" y="3385"/>
                    </a:cubicBezTo>
                    <a:cubicBezTo>
                      <a:pt x="9623" y="-1128"/>
                      <a:pt x="17753" y="-1128"/>
                      <a:pt x="23556" y="3385"/>
                    </a:cubicBezTo>
                    <a:cubicBezTo>
                      <a:pt x="26049" y="5576"/>
                      <a:pt x="27436" y="8752"/>
                      <a:pt x="27339" y="12072"/>
                    </a:cubicBezTo>
                    <a:cubicBezTo>
                      <a:pt x="27444" y="15435"/>
                      <a:pt x="26059" y="18666"/>
                      <a:pt x="23556" y="20912"/>
                    </a:cubicBezTo>
                    <a:cubicBezTo>
                      <a:pt x="20837" y="23300"/>
                      <a:pt x="17302" y="24538"/>
                      <a:pt x="13688" y="24384"/>
                    </a:cubicBezTo>
                    <a:close/>
                    <a:moveTo>
                      <a:pt x="25376" y="113203"/>
                    </a:moveTo>
                    <a:lnTo>
                      <a:pt x="1693" y="113203"/>
                    </a:lnTo>
                    <a:lnTo>
                      <a:pt x="1693" y="36522"/>
                    </a:lnTo>
                    <a:lnTo>
                      <a:pt x="25376" y="36522"/>
                    </a:lnTo>
                    <a:close/>
                  </a:path>
                </a:pathLst>
              </a:custGeom>
              <a:solidFill>
                <a:srgbClr val="2F2F2F"/>
              </a:solidFill>
              <a:ln w="10955" cap="flat">
                <a:noFill/>
                <a:prstDash val="solid"/>
                <a:miter/>
              </a:ln>
            </p:spPr>
            <p:txBody>
              <a:bodyPr rtlCol="0" anchor="ctr"/>
              <a:lstStyle/>
              <a:p>
                <a:endParaRPr lang="en-US">
                  <a:latin typeface="+mj-lt"/>
                </a:endParaRPr>
              </a:p>
            </p:txBody>
          </p:sp>
          <p:sp>
            <p:nvSpPr>
              <p:cNvPr id="49" name="Freeform: Shape 48">
                <a:extLst>
                  <a:ext uri="{FF2B5EF4-FFF2-40B4-BE49-F238E27FC236}">
                    <a16:creationId xmlns:a16="http://schemas.microsoft.com/office/drawing/2014/main" id="{4939716F-2871-7375-2CFB-31C4A90B3609}"/>
                  </a:ext>
                </a:extLst>
              </p:cNvPr>
              <p:cNvSpPr/>
              <p:nvPr/>
            </p:nvSpPr>
            <p:spPr>
              <a:xfrm>
                <a:off x="1860365" y="5093800"/>
                <a:ext cx="79923" cy="115429"/>
              </a:xfrm>
              <a:custGeom>
                <a:avLst/>
                <a:gdLst>
                  <a:gd name="connsiteX0" fmla="*/ 24012 w 79923"/>
                  <a:gd name="connsiteY0" fmla="*/ 104604 h 115429"/>
                  <a:gd name="connsiteX1" fmla="*/ 23683 w 79923"/>
                  <a:gd name="connsiteY1" fmla="*/ 104604 h 115429"/>
                  <a:gd name="connsiteX2" fmla="*/ 23683 w 79923"/>
                  <a:gd name="connsiteY2" fmla="*/ 113521 h 115429"/>
                  <a:gd name="connsiteX3" fmla="*/ 0 w 79923"/>
                  <a:gd name="connsiteY3" fmla="*/ 113521 h 115429"/>
                  <a:gd name="connsiteX4" fmla="*/ 0 w 79923"/>
                  <a:gd name="connsiteY4" fmla="*/ 0 h 115429"/>
                  <a:gd name="connsiteX5" fmla="*/ 23683 w 79923"/>
                  <a:gd name="connsiteY5" fmla="*/ 0 h 115429"/>
                  <a:gd name="connsiteX6" fmla="*/ 23683 w 79923"/>
                  <a:gd name="connsiteY6" fmla="*/ 48375 h 115429"/>
                  <a:gd name="connsiteX7" fmla="*/ 24012 w 79923"/>
                  <a:gd name="connsiteY7" fmla="*/ 48375 h 115429"/>
                  <a:gd name="connsiteX8" fmla="*/ 48978 w 79923"/>
                  <a:gd name="connsiteY8" fmla="*/ 34967 h 115429"/>
                  <a:gd name="connsiteX9" fmla="*/ 71839 w 79923"/>
                  <a:gd name="connsiteY9" fmla="*/ 45154 h 115429"/>
                  <a:gd name="connsiteX10" fmla="*/ 79854 w 79923"/>
                  <a:gd name="connsiteY10" fmla="*/ 73012 h 115429"/>
                  <a:gd name="connsiteX11" fmla="*/ 70490 w 79923"/>
                  <a:gd name="connsiteY11" fmla="*/ 103783 h 115429"/>
                  <a:gd name="connsiteX12" fmla="*/ 45447 w 79923"/>
                  <a:gd name="connsiteY12" fmla="*/ 115394 h 115429"/>
                  <a:gd name="connsiteX13" fmla="*/ 24012 w 79923"/>
                  <a:gd name="connsiteY13" fmla="*/ 104604 h 115429"/>
                  <a:gd name="connsiteX14" fmla="*/ 23343 w 79923"/>
                  <a:gd name="connsiteY14" fmla="*/ 72256 h 115429"/>
                  <a:gd name="connsiteX15" fmla="*/ 23343 w 79923"/>
                  <a:gd name="connsiteY15" fmla="*/ 80121 h 115429"/>
                  <a:gd name="connsiteX16" fmla="*/ 27608 w 79923"/>
                  <a:gd name="connsiteY16" fmla="*/ 92401 h 115429"/>
                  <a:gd name="connsiteX17" fmla="*/ 38573 w 79923"/>
                  <a:gd name="connsiteY17" fmla="*/ 97276 h 115429"/>
                  <a:gd name="connsiteX18" fmla="*/ 51127 w 79923"/>
                  <a:gd name="connsiteY18" fmla="*/ 91021 h 115429"/>
                  <a:gd name="connsiteX19" fmla="*/ 55578 w 79923"/>
                  <a:gd name="connsiteY19" fmla="*/ 73308 h 115429"/>
                  <a:gd name="connsiteX20" fmla="*/ 51500 w 79923"/>
                  <a:gd name="connsiteY20" fmla="*/ 58442 h 115429"/>
                  <a:gd name="connsiteX21" fmla="*/ 39845 w 79923"/>
                  <a:gd name="connsiteY21" fmla="*/ 53085 h 115429"/>
                  <a:gd name="connsiteX22" fmla="*/ 28036 w 79923"/>
                  <a:gd name="connsiteY22" fmla="*/ 58409 h 115429"/>
                  <a:gd name="connsiteX23" fmla="*/ 23310 w 79923"/>
                  <a:gd name="connsiteY23" fmla="*/ 72256 h 1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23" h="115429">
                    <a:moveTo>
                      <a:pt x="24012" y="104604"/>
                    </a:moveTo>
                    <a:lnTo>
                      <a:pt x="23683" y="104604"/>
                    </a:lnTo>
                    <a:lnTo>
                      <a:pt x="23683" y="113521"/>
                    </a:lnTo>
                    <a:lnTo>
                      <a:pt x="0" y="113521"/>
                    </a:lnTo>
                    <a:lnTo>
                      <a:pt x="0" y="0"/>
                    </a:lnTo>
                    <a:lnTo>
                      <a:pt x="23683" y="0"/>
                    </a:lnTo>
                    <a:lnTo>
                      <a:pt x="23683" y="48375"/>
                    </a:lnTo>
                    <a:lnTo>
                      <a:pt x="24012" y="48375"/>
                    </a:lnTo>
                    <a:cubicBezTo>
                      <a:pt x="29305" y="39732"/>
                      <a:pt x="38845" y="34616"/>
                      <a:pt x="48978" y="34967"/>
                    </a:cubicBezTo>
                    <a:cubicBezTo>
                      <a:pt x="57796" y="34485"/>
                      <a:pt x="66306" y="38275"/>
                      <a:pt x="71839" y="45154"/>
                    </a:cubicBezTo>
                    <a:cubicBezTo>
                      <a:pt x="77587" y="53272"/>
                      <a:pt x="80413" y="63087"/>
                      <a:pt x="79854" y="73012"/>
                    </a:cubicBezTo>
                    <a:cubicBezTo>
                      <a:pt x="80402" y="84043"/>
                      <a:pt x="77091" y="94921"/>
                      <a:pt x="70490" y="103783"/>
                    </a:cubicBezTo>
                    <a:cubicBezTo>
                      <a:pt x="64473" y="111418"/>
                      <a:pt x="55171" y="115734"/>
                      <a:pt x="45447" y="115394"/>
                    </a:cubicBezTo>
                    <a:cubicBezTo>
                      <a:pt x="36892" y="115855"/>
                      <a:pt x="28732" y="111747"/>
                      <a:pt x="24012" y="104604"/>
                    </a:cubicBezTo>
                    <a:close/>
                    <a:moveTo>
                      <a:pt x="23343" y="72256"/>
                    </a:moveTo>
                    <a:lnTo>
                      <a:pt x="23343" y="80121"/>
                    </a:lnTo>
                    <a:cubicBezTo>
                      <a:pt x="23182" y="84602"/>
                      <a:pt x="24703" y="88983"/>
                      <a:pt x="27608" y="92401"/>
                    </a:cubicBezTo>
                    <a:cubicBezTo>
                      <a:pt x="30336" y="95600"/>
                      <a:pt x="34368" y="97396"/>
                      <a:pt x="38573" y="97276"/>
                    </a:cubicBezTo>
                    <a:cubicBezTo>
                      <a:pt x="43554" y="97484"/>
                      <a:pt x="48293" y="95118"/>
                      <a:pt x="51127" y="91021"/>
                    </a:cubicBezTo>
                    <a:cubicBezTo>
                      <a:pt x="54403" y="85719"/>
                      <a:pt x="55958" y="79530"/>
                      <a:pt x="55578" y="73308"/>
                    </a:cubicBezTo>
                    <a:cubicBezTo>
                      <a:pt x="55884" y="68038"/>
                      <a:pt x="54451" y="62813"/>
                      <a:pt x="51500" y="58442"/>
                    </a:cubicBezTo>
                    <a:cubicBezTo>
                      <a:pt x="48732" y="54849"/>
                      <a:pt x="44375" y="52844"/>
                      <a:pt x="39845" y="53085"/>
                    </a:cubicBezTo>
                    <a:cubicBezTo>
                      <a:pt x="35306" y="52987"/>
                      <a:pt x="30968" y="54948"/>
                      <a:pt x="28036" y="58409"/>
                    </a:cubicBezTo>
                    <a:cubicBezTo>
                      <a:pt x="24782" y="62276"/>
                      <a:pt x="23095" y="67217"/>
                      <a:pt x="23310" y="72256"/>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50" name="Freeform: Shape 49">
                <a:extLst>
                  <a:ext uri="{FF2B5EF4-FFF2-40B4-BE49-F238E27FC236}">
                    <a16:creationId xmlns:a16="http://schemas.microsoft.com/office/drawing/2014/main" id="{8EE006BE-27BC-397C-A104-538E3D7501E9}"/>
                  </a:ext>
                </a:extLst>
              </p:cNvPr>
              <p:cNvSpPr/>
              <p:nvPr/>
            </p:nvSpPr>
            <p:spPr>
              <a:xfrm>
                <a:off x="1953898" y="5094142"/>
                <a:ext cx="27289" cy="113178"/>
              </a:xfrm>
              <a:custGeom>
                <a:avLst/>
                <a:gdLst>
                  <a:gd name="connsiteX0" fmla="*/ 13644 w 27289"/>
                  <a:gd name="connsiteY0" fmla="*/ 24360 h 113178"/>
                  <a:gd name="connsiteX1" fmla="*/ 3831 w 27289"/>
                  <a:gd name="connsiteY1" fmla="*/ 20811 h 113178"/>
                  <a:gd name="connsiteX2" fmla="*/ 5 w 27289"/>
                  <a:gd name="connsiteY2" fmla="*/ 12047 h 113178"/>
                  <a:gd name="connsiteX3" fmla="*/ 3831 w 27289"/>
                  <a:gd name="connsiteY3" fmla="*/ 3360 h 113178"/>
                  <a:gd name="connsiteX4" fmla="*/ 23501 w 27289"/>
                  <a:gd name="connsiteY4" fmla="*/ 3360 h 113178"/>
                  <a:gd name="connsiteX5" fmla="*/ 27284 w 27289"/>
                  <a:gd name="connsiteY5" fmla="*/ 12047 h 113178"/>
                  <a:gd name="connsiteX6" fmla="*/ 23501 w 27289"/>
                  <a:gd name="connsiteY6" fmla="*/ 20887 h 113178"/>
                  <a:gd name="connsiteX7" fmla="*/ 13644 w 27289"/>
                  <a:gd name="connsiteY7" fmla="*/ 24360 h 113178"/>
                  <a:gd name="connsiteX8" fmla="*/ 25343 w 27289"/>
                  <a:gd name="connsiteY8" fmla="*/ 113179 h 113178"/>
                  <a:gd name="connsiteX9" fmla="*/ 1660 w 27289"/>
                  <a:gd name="connsiteY9" fmla="*/ 113179 h 113178"/>
                  <a:gd name="connsiteX10" fmla="*/ 1660 w 27289"/>
                  <a:gd name="connsiteY10" fmla="*/ 36497 h 113178"/>
                  <a:gd name="connsiteX11" fmla="*/ 25343 w 27289"/>
                  <a:gd name="connsiteY11" fmla="*/ 36497 h 11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78">
                    <a:moveTo>
                      <a:pt x="13644" y="24360"/>
                    </a:moveTo>
                    <a:cubicBezTo>
                      <a:pt x="10035" y="24502"/>
                      <a:pt x="6513" y="23232"/>
                      <a:pt x="3831" y="20811"/>
                    </a:cubicBezTo>
                    <a:cubicBezTo>
                      <a:pt x="1339" y="18587"/>
                      <a:pt x="-59" y="15388"/>
                      <a:pt x="5" y="12047"/>
                    </a:cubicBezTo>
                    <a:cubicBezTo>
                      <a:pt x="-91" y="8728"/>
                      <a:pt x="1314" y="5529"/>
                      <a:pt x="3831" y="3360"/>
                    </a:cubicBezTo>
                    <a:cubicBezTo>
                      <a:pt x="9620" y="-1120"/>
                      <a:pt x="17712" y="-1120"/>
                      <a:pt x="23501" y="3360"/>
                    </a:cubicBezTo>
                    <a:cubicBezTo>
                      <a:pt x="25990" y="5551"/>
                      <a:pt x="27383" y="8728"/>
                      <a:pt x="27284" y="12047"/>
                    </a:cubicBezTo>
                    <a:cubicBezTo>
                      <a:pt x="27394" y="15410"/>
                      <a:pt x="26001" y="18642"/>
                      <a:pt x="23501" y="20887"/>
                    </a:cubicBezTo>
                    <a:cubicBezTo>
                      <a:pt x="20782" y="23264"/>
                      <a:pt x="17255" y="24513"/>
                      <a:pt x="13644" y="24360"/>
                    </a:cubicBezTo>
                    <a:close/>
                    <a:moveTo>
                      <a:pt x="25343" y="113179"/>
                    </a:moveTo>
                    <a:lnTo>
                      <a:pt x="1660" y="113179"/>
                    </a:lnTo>
                    <a:lnTo>
                      <a:pt x="1660" y="36497"/>
                    </a:lnTo>
                    <a:lnTo>
                      <a:pt x="25343" y="36497"/>
                    </a:lnTo>
                    <a:close/>
                  </a:path>
                </a:pathLst>
              </a:custGeom>
              <a:solidFill>
                <a:srgbClr val="2F2F2F"/>
              </a:solidFill>
              <a:ln w="10955" cap="flat">
                <a:noFill/>
                <a:prstDash val="solid"/>
                <a:miter/>
              </a:ln>
            </p:spPr>
            <p:txBody>
              <a:bodyPr rtlCol="0" anchor="ctr"/>
              <a:lstStyle/>
              <a:p>
                <a:endParaRPr lang="en-US">
                  <a:latin typeface="+mj-lt"/>
                </a:endParaRPr>
              </a:p>
            </p:txBody>
          </p:sp>
          <p:sp>
            <p:nvSpPr>
              <p:cNvPr id="51" name="Freeform: Shape 50">
                <a:extLst>
                  <a:ext uri="{FF2B5EF4-FFF2-40B4-BE49-F238E27FC236}">
                    <a16:creationId xmlns:a16="http://schemas.microsoft.com/office/drawing/2014/main" id="{7920A67F-825C-B715-9191-08536EBF58FA}"/>
                  </a:ext>
                </a:extLst>
              </p:cNvPr>
              <p:cNvSpPr/>
              <p:nvPr/>
            </p:nvSpPr>
            <p:spPr>
              <a:xfrm>
                <a:off x="1998703" y="5093800"/>
                <a:ext cx="23683" cy="113521"/>
              </a:xfrm>
              <a:custGeom>
                <a:avLst/>
                <a:gdLst>
                  <a:gd name="connsiteX0" fmla="*/ 23683 w 23683"/>
                  <a:gd name="connsiteY0" fmla="*/ 113521 h 113521"/>
                  <a:gd name="connsiteX1" fmla="*/ 0 w 23683"/>
                  <a:gd name="connsiteY1" fmla="*/ 113521 h 113521"/>
                  <a:gd name="connsiteX2" fmla="*/ 0 w 23683"/>
                  <a:gd name="connsiteY2" fmla="*/ 0 h 113521"/>
                  <a:gd name="connsiteX3" fmla="*/ 23683 w 23683"/>
                  <a:gd name="connsiteY3" fmla="*/ 0 h 113521"/>
                </a:gdLst>
                <a:ahLst/>
                <a:cxnLst>
                  <a:cxn ang="0">
                    <a:pos x="connsiteX0" y="connsiteY0"/>
                  </a:cxn>
                  <a:cxn ang="0">
                    <a:pos x="connsiteX1" y="connsiteY1"/>
                  </a:cxn>
                  <a:cxn ang="0">
                    <a:pos x="connsiteX2" y="connsiteY2"/>
                  </a:cxn>
                  <a:cxn ang="0">
                    <a:pos x="connsiteX3" y="connsiteY3"/>
                  </a:cxn>
                </a:cxnLst>
                <a:rect l="l" t="t" r="r" b="b"/>
                <a:pathLst>
                  <a:path w="23683" h="113521">
                    <a:moveTo>
                      <a:pt x="23683" y="113521"/>
                    </a:moveTo>
                    <a:lnTo>
                      <a:pt x="0" y="113521"/>
                    </a:lnTo>
                    <a:lnTo>
                      <a:pt x="0" y="0"/>
                    </a:lnTo>
                    <a:lnTo>
                      <a:pt x="23683"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52" name="Freeform: Shape 51">
                <a:extLst>
                  <a:ext uri="{FF2B5EF4-FFF2-40B4-BE49-F238E27FC236}">
                    <a16:creationId xmlns:a16="http://schemas.microsoft.com/office/drawing/2014/main" id="{9A2D5AC7-A81A-6510-621B-55722FD8153C}"/>
                  </a:ext>
                </a:extLst>
              </p:cNvPr>
              <p:cNvSpPr/>
              <p:nvPr/>
            </p:nvSpPr>
            <p:spPr>
              <a:xfrm>
                <a:off x="2040155" y="5094118"/>
                <a:ext cx="27345" cy="113203"/>
              </a:xfrm>
              <a:custGeom>
                <a:avLst/>
                <a:gdLst>
                  <a:gd name="connsiteX0" fmla="*/ 13688 w 27345"/>
                  <a:gd name="connsiteY0" fmla="*/ 24384 h 113203"/>
                  <a:gd name="connsiteX1" fmla="*/ 3820 w 27345"/>
                  <a:gd name="connsiteY1" fmla="*/ 20835 h 113203"/>
                  <a:gd name="connsiteX2" fmla="*/ 5 w 27345"/>
                  <a:gd name="connsiteY2" fmla="*/ 12072 h 113203"/>
                  <a:gd name="connsiteX3" fmla="*/ 3820 w 27345"/>
                  <a:gd name="connsiteY3" fmla="*/ 3385 h 113203"/>
                  <a:gd name="connsiteX4" fmla="*/ 23556 w 27345"/>
                  <a:gd name="connsiteY4" fmla="*/ 3385 h 113203"/>
                  <a:gd name="connsiteX5" fmla="*/ 27339 w 27345"/>
                  <a:gd name="connsiteY5" fmla="*/ 12072 h 113203"/>
                  <a:gd name="connsiteX6" fmla="*/ 23556 w 27345"/>
                  <a:gd name="connsiteY6" fmla="*/ 20912 h 113203"/>
                  <a:gd name="connsiteX7" fmla="*/ 13688 w 27345"/>
                  <a:gd name="connsiteY7" fmla="*/ 24384 h 113203"/>
                  <a:gd name="connsiteX8" fmla="*/ 25377 w 27345"/>
                  <a:gd name="connsiteY8" fmla="*/ 113203 h 113203"/>
                  <a:gd name="connsiteX9" fmla="*/ 1693 w 27345"/>
                  <a:gd name="connsiteY9" fmla="*/ 113203 h 113203"/>
                  <a:gd name="connsiteX10" fmla="*/ 1693 w 27345"/>
                  <a:gd name="connsiteY10" fmla="*/ 36522 h 113203"/>
                  <a:gd name="connsiteX11" fmla="*/ 25377 w 27345"/>
                  <a:gd name="connsiteY11" fmla="*/ 36522 h 11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45" h="113203">
                    <a:moveTo>
                      <a:pt x="13688" y="24384"/>
                    </a:moveTo>
                    <a:cubicBezTo>
                      <a:pt x="10059" y="24538"/>
                      <a:pt x="6518" y="23267"/>
                      <a:pt x="3820" y="20835"/>
                    </a:cubicBezTo>
                    <a:cubicBezTo>
                      <a:pt x="1332" y="18611"/>
                      <a:pt x="-61" y="15413"/>
                      <a:pt x="5" y="12072"/>
                    </a:cubicBezTo>
                    <a:cubicBezTo>
                      <a:pt x="-94" y="8752"/>
                      <a:pt x="1310" y="5565"/>
                      <a:pt x="3820" y="3385"/>
                    </a:cubicBezTo>
                    <a:cubicBezTo>
                      <a:pt x="9621" y="-1128"/>
                      <a:pt x="17756" y="-1128"/>
                      <a:pt x="23556" y="3385"/>
                    </a:cubicBezTo>
                    <a:cubicBezTo>
                      <a:pt x="26045" y="5576"/>
                      <a:pt x="27438" y="8752"/>
                      <a:pt x="27339" y="12072"/>
                    </a:cubicBezTo>
                    <a:cubicBezTo>
                      <a:pt x="27449" y="15435"/>
                      <a:pt x="26056" y="18666"/>
                      <a:pt x="23556" y="20912"/>
                    </a:cubicBezTo>
                    <a:cubicBezTo>
                      <a:pt x="20837" y="23300"/>
                      <a:pt x="17307" y="24538"/>
                      <a:pt x="13688" y="24384"/>
                    </a:cubicBezTo>
                    <a:close/>
                    <a:moveTo>
                      <a:pt x="25377" y="113203"/>
                    </a:moveTo>
                    <a:lnTo>
                      <a:pt x="1693" y="113203"/>
                    </a:lnTo>
                    <a:lnTo>
                      <a:pt x="1693" y="36522"/>
                    </a:lnTo>
                    <a:lnTo>
                      <a:pt x="25377" y="36522"/>
                    </a:lnTo>
                    <a:close/>
                  </a:path>
                </a:pathLst>
              </a:custGeom>
              <a:solidFill>
                <a:srgbClr val="2F2F2F"/>
              </a:solidFill>
              <a:ln w="10955" cap="flat">
                <a:noFill/>
                <a:prstDash val="solid"/>
                <a:miter/>
              </a:ln>
            </p:spPr>
            <p:txBody>
              <a:bodyPr rtlCol="0" anchor="ctr"/>
              <a:lstStyle/>
              <a:p>
                <a:endParaRPr lang="en-US">
                  <a:latin typeface="+mj-lt"/>
                </a:endParaRPr>
              </a:p>
            </p:txBody>
          </p:sp>
          <p:sp>
            <p:nvSpPr>
              <p:cNvPr id="53" name="Freeform: Shape 52">
                <a:extLst>
                  <a:ext uri="{FF2B5EF4-FFF2-40B4-BE49-F238E27FC236}">
                    <a16:creationId xmlns:a16="http://schemas.microsoft.com/office/drawing/2014/main" id="{676DF65E-A195-F65A-1A35-4FB03ECF3DAA}"/>
                  </a:ext>
                </a:extLst>
              </p:cNvPr>
              <p:cNvSpPr/>
              <p:nvPr/>
            </p:nvSpPr>
            <p:spPr>
              <a:xfrm>
                <a:off x="2077351" y="5107318"/>
                <a:ext cx="53286" cy="101933"/>
              </a:xfrm>
              <a:custGeom>
                <a:avLst/>
                <a:gdLst>
                  <a:gd name="connsiteX0" fmla="*/ 53265 w 53286"/>
                  <a:gd name="connsiteY0" fmla="*/ 99105 h 101933"/>
                  <a:gd name="connsiteX1" fmla="*/ 37454 w 53286"/>
                  <a:gd name="connsiteY1" fmla="*/ 101876 h 101933"/>
                  <a:gd name="connsiteX2" fmla="*/ 12423 w 53286"/>
                  <a:gd name="connsiteY2" fmla="*/ 75893 h 101933"/>
                  <a:gd name="connsiteX3" fmla="*/ 12423 w 53286"/>
                  <a:gd name="connsiteY3" fmla="*/ 40773 h 101933"/>
                  <a:gd name="connsiteX4" fmla="*/ 0 w 53286"/>
                  <a:gd name="connsiteY4" fmla="*/ 40773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40 h 101933"/>
                  <a:gd name="connsiteX12" fmla="*/ 36051 w 53286"/>
                  <a:gd name="connsiteY12" fmla="*/ 40740 h 101933"/>
                  <a:gd name="connsiteX13" fmla="*/ 36051 w 53286"/>
                  <a:gd name="connsiteY13" fmla="*/ 71741 h 101933"/>
                  <a:gd name="connsiteX14" fmla="*/ 45568 w 53286"/>
                  <a:gd name="connsiteY14" fmla="*/ 83725 h 101933"/>
                  <a:gd name="connsiteX15" fmla="*/ 53243 w 53286"/>
                  <a:gd name="connsiteY15" fmla="*/ 81534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65" y="99105"/>
                    </a:moveTo>
                    <a:cubicBezTo>
                      <a:pt x="48276" y="101241"/>
                      <a:pt x="42871" y="102183"/>
                      <a:pt x="37454" y="101876"/>
                    </a:cubicBezTo>
                    <a:cubicBezTo>
                      <a:pt x="20767" y="101876"/>
                      <a:pt x="12423" y="93212"/>
                      <a:pt x="12423" y="75893"/>
                    </a:cubicBezTo>
                    <a:lnTo>
                      <a:pt x="12423"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27"/>
                      <a:pt x="39220" y="83725"/>
                      <a:pt x="45568" y="83725"/>
                    </a:cubicBezTo>
                    <a:cubicBezTo>
                      <a:pt x="48276" y="83659"/>
                      <a:pt x="50908" y="82903"/>
                      <a:pt x="53243" y="81534"/>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54" name="Freeform: Shape 53">
                <a:extLst>
                  <a:ext uri="{FF2B5EF4-FFF2-40B4-BE49-F238E27FC236}">
                    <a16:creationId xmlns:a16="http://schemas.microsoft.com/office/drawing/2014/main" id="{9BE6D8A7-D4E9-9933-2033-D5B2451B4B87}"/>
                  </a:ext>
                </a:extLst>
              </p:cNvPr>
              <p:cNvSpPr/>
              <p:nvPr/>
            </p:nvSpPr>
            <p:spPr>
              <a:xfrm>
                <a:off x="2137457" y="5130618"/>
                <a:ext cx="83340" cy="112740"/>
              </a:xfrm>
              <a:custGeom>
                <a:avLst/>
                <a:gdLst>
                  <a:gd name="connsiteX0" fmla="*/ 83340 w 83340"/>
                  <a:gd name="connsiteY0" fmla="*/ 22 h 112740"/>
                  <a:gd name="connsiteX1" fmla="*/ 52169 w 83340"/>
                  <a:gd name="connsiteY1" fmla="*/ 82838 h 112740"/>
                  <a:gd name="connsiteX2" fmla="*/ 18289 w 83340"/>
                  <a:gd name="connsiteY2" fmla="*/ 112721 h 112740"/>
                  <a:gd name="connsiteX3" fmla="*/ 4123 w 83340"/>
                  <a:gd name="connsiteY3" fmla="*/ 110772 h 112740"/>
                  <a:gd name="connsiteX4" fmla="*/ 4123 w 83340"/>
                  <a:gd name="connsiteY4" fmla="*/ 91886 h 112740"/>
                  <a:gd name="connsiteX5" fmla="*/ 14385 w 83340"/>
                  <a:gd name="connsiteY5" fmla="*/ 94657 h 112740"/>
                  <a:gd name="connsiteX6" fmla="*/ 27126 w 83340"/>
                  <a:gd name="connsiteY6" fmla="*/ 86036 h 112740"/>
                  <a:gd name="connsiteX7" fmla="*/ 31183 w 83340"/>
                  <a:gd name="connsiteY7" fmla="*/ 76528 h 112740"/>
                  <a:gd name="connsiteX8" fmla="*/ 0 w 83340"/>
                  <a:gd name="connsiteY8" fmla="*/ 0 h 112740"/>
                  <a:gd name="connsiteX9" fmla="*/ 26227 w 83340"/>
                  <a:gd name="connsiteY9" fmla="*/ 0 h 112740"/>
                  <a:gd name="connsiteX10" fmla="*/ 40546 w 83340"/>
                  <a:gd name="connsiteY10" fmla="*/ 46655 h 112740"/>
                  <a:gd name="connsiteX11" fmla="*/ 42641 w 83340"/>
                  <a:gd name="connsiteY11" fmla="*/ 56908 h 112740"/>
                  <a:gd name="connsiteX12" fmla="*/ 42958 w 83340"/>
                  <a:gd name="connsiteY12" fmla="*/ 56908 h 112740"/>
                  <a:gd name="connsiteX13" fmla="*/ 45425 w 83340"/>
                  <a:gd name="connsiteY13" fmla="*/ 46798 h 112740"/>
                  <a:gd name="connsiteX14" fmla="*/ 59898 w 83340"/>
                  <a:gd name="connsiteY14" fmla="*/ 0 h 1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40" h="112740">
                    <a:moveTo>
                      <a:pt x="83340" y="22"/>
                    </a:moveTo>
                    <a:lnTo>
                      <a:pt x="52169" y="82838"/>
                    </a:lnTo>
                    <a:cubicBezTo>
                      <a:pt x="44669" y="102764"/>
                      <a:pt x="33376" y="112721"/>
                      <a:pt x="18289" y="112721"/>
                    </a:cubicBezTo>
                    <a:cubicBezTo>
                      <a:pt x="13486" y="112864"/>
                      <a:pt x="8706" y="112206"/>
                      <a:pt x="4123" y="110772"/>
                    </a:cubicBezTo>
                    <a:lnTo>
                      <a:pt x="4123" y="91886"/>
                    </a:lnTo>
                    <a:cubicBezTo>
                      <a:pt x="7225" y="93715"/>
                      <a:pt x="10778" y="94679"/>
                      <a:pt x="14385" y="94657"/>
                    </a:cubicBezTo>
                    <a:cubicBezTo>
                      <a:pt x="20076" y="94931"/>
                      <a:pt x="25262" y="91415"/>
                      <a:pt x="27126" y="86036"/>
                    </a:cubicBezTo>
                    <a:lnTo>
                      <a:pt x="31183" y="76528"/>
                    </a:lnTo>
                    <a:lnTo>
                      <a:pt x="0" y="0"/>
                    </a:lnTo>
                    <a:lnTo>
                      <a:pt x="26227" y="0"/>
                    </a:lnTo>
                    <a:lnTo>
                      <a:pt x="40546" y="46655"/>
                    </a:lnTo>
                    <a:cubicBezTo>
                      <a:pt x="41544" y="50007"/>
                      <a:pt x="42246" y="53436"/>
                      <a:pt x="42641" y="56908"/>
                    </a:cubicBezTo>
                    <a:lnTo>
                      <a:pt x="42958" y="56908"/>
                    </a:lnTo>
                    <a:cubicBezTo>
                      <a:pt x="43540" y="53480"/>
                      <a:pt x="44362" y="50105"/>
                      <a:pt x="45425" y="46798"/>
                    </a:cubicBezTo>
                    <a:lnTo>
                      <a:pt x="59898"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55" name="Freeform: Shape 54">
                <a:extLst>
                  <a:ext uri="{FF2B5EF4-FFF2-40B4-BE49-F238E27FC236}">
                    <a16:creationId xmlns:a16="http://schemas.microsoft.com/office/drawing/2014/main" id="{839370A4-629C-DA1E-97BD-20C31AE49EE1}"/>
                  </a:ext>
                </a:extLst>
              </p:cNvPr>
              <p:cNvSpPr/>
              <p:nvPr/>
            </p:nvSpPr>
            <p:spPr>
              <a:xfrm>
                <a:off x="2265774" y="5107318"/>
                <a:ext cx="53286" cy="101933"/>
              </a:xfrm>
              <a:custGeom>
                <a:avLst/>
                <a:gdLst>
                  <a:gd name="connsiteX0" fmla="*/ 53287 w 53286"/>
                  <a:gd name="connsiteY0" fmla="*/ 99105 h 101933"/>
                  <a:gd name="connsiteX1" fmla="*/ 37476 w 53286"/>
                  <a:gd name="connsiteY1" fmla="*/ 101876 h 101933"/>
                  <a:gd name="connsiteX2" fmla="*/ 12445 w 53286"/>
                  <a:gd name="connsiteY2" fmla="*/ 75893 h 101933"/>
                  <a:gd name="connsiteX3" fmla="*/ 12445 w 53286"/>
                  <a:gd name="connsiteY3" fmla="*/ 40773 h 101933"/>
                  <a:gd name="connsiteX4" fmla="*/ 0 w 53286"/>
                  <a:gd name="connsiteY4" fmla="*/ 40773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40 h 101933"/>
                  <a:gd name="connsiteX12" fmla="*/ 36051 w 53286"/>
                  <a:gd name="connsiteY12" fmla="*/ 40740 h 101933"/>
                  <a:gd name="connsiteX13" fmla="*/ 36051 w 53286"/>
                  <a:gd name="connsiteY13" fmla="*/ 71741 h 101933"/>
                  <a:gd name="connsiteX14" fmla="*/ 45568 w 53286"/>
                  <a:gd name="connsiteY14" fmla="*/ 83725 h 101933"/>
                  <a:gd name="connsiteX15" fmla="*/ 53243 w 53286"/>
                  <a:gd name="connsiteY15" fmla="*/ 81534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298" y="101241"/>
                      <a:pt x="42893" y="102183"/>
                      <a:pt x="37476" y="101876"/>
                    </a:cubicBezTo>
                    <a:cubicBezTo>
                      <a:pt x="20788" y="101876"/>
                      <a:pt x="12445" y="93212"/>
                      <a:pt x="12445" y="75893"/>
                    </a:cubicBezTo>
                    <a:lnTo>
                      <a:pt x="12445"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27"/>
                      <a:pt x="39220" y="83725"/>
                      <a:pt x="45568" y="83725"/>
                    </a:cubicBezTo>
                    <a:cubicBezTo>
                      <a:pt x="48276" y="83659"/>
                      <a:pt x="50908" y="82903"/>
                      <a:pt x="53243" y="81534"/>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56" name="Freeform: Shape 55">
                <a:extLst>
                  <a:ext uri="{FF2B5EF4-FFF2-40B4-BE49-F238E27FC236}">
                    <a16:creationId xmlns:a16="http://schemas.microsoft.com/office/drawing/2014/main" id="{DCD6AE58-17FA-E9AA-6E4C-7E92E852150D}"/>
                  </a:ext>
                </a:extLst>
              </p:cNvPr>
              <p:cNvSpPr/>
              <p:nvPr/>
            </p:nvSpPr>
            <p:spPr>
              <a:xfrm>
                <a:off x="2333917" y="5129288"/>
                <a:ext cx="50063" cy="78032"/>
              </a:xfrm>
              <a:custGeom>
                <a:avLst/>
                <a:gdLst>
                  <a:gd name="connsiteX0" fmla="*/ 50009 w 50063"/>
                  <a:gd name="connsiteY0" fmla="*/ 22690 h 78032"/>
                  <a:gd name="connsiteX1" fmla="*/ 40042 w 50063"/>
                  <a:gd name="connsiteY1" fmla="*/ 20368 h 78032"/>
                  <a:gd name="connsiteX2" fmla="*/ 27981 w 50063"/>
                  <a:gd name="connsiteY2" fmla="*/ 26021 h 78032"/>
                  <a:gd name="connsiteX3" fmla="*/ 23595 w 50063"/>
                  <a:gd name="connsiteY3" fmla="*/ 41412 h 78032"/>
                  <a:gd name="connsiteX4" fmla="*/ 23595 w 50063"/>
                  <a:gd name="connsiteY4" fmla="*/ 78032 h 78032"/>
                  <a:gd name="connsiteX5" fmla="*/ 0 w 50063"/>
                  <a:gd name="connsiteY5" fmla="*/ 78032 h 78032"/>
                  <a:gd name="connsiteX6" fmla="*/ 0 w 50063"/>
                  <a:gd name="connsiteY6" fmla="*/ 1351 h 78032"/>
                  <a:gd name="connsiteX7" fmla="*/ 23683 w 50063"/>
                  <a:gd name="connsiteY7" fmla="*/ 1351 h 78032"/>
                  <a:gd name="connsiteX8" fmla="*/ 23683 w 50063"/>
                  <a:gd name="connsiteY8" fmla="*/ 15592 h 78032"/>
                  <a:gd name="connsiteX9" fmla="*/ 23979 w 50063"/>
                  <a:gd name="connsiteY9" fmla="*/ 15592 h 78032"/>
                  <a:gd name="connsiteX10" fmla="*/ 44219 w 50063"/>
                  <a:gd name="connsiteY10" fmla="*/ 15 h 78032"/>
                  <a:gd name="connsiteX11" fmla="*/ 50063 w 50063"/>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63" h="78032">
                    <a:moveTo>
                      <a:pt x="50009" y="22690"/>
                    </a:moveTo>
                    <a:cubicBezTo>
                      <a:pt x="46939" y="21091"/>
                      <a:pt x="43507" y="20291"/>
                      <a:pt x="40042" y="20368"/>
                    </a:cubicBezTo>
                    <a:cubicBezTo>
                      <a:pt x="35338" y="20160"/>
                      <a:pt x="30832" y="22274"/>
                      <a:pt x="27981" y="26021"/>
                    </a:cubicBezTo>
                    <a:cubicBezTo>
                      <a:pt x="24845" y="30523"/>
                      <a:pt x="23299" y="35935"/>
                      <a:pt x="23595" y="41412"/>
                    </a:cubicBezTo>
                    <a:lnTo>
                      <a:pt x="23595" y="78032"/>
                    </a:lnTo>
                    <a:lnTo>
                      <a:pt x="0" y="78032"/>
                    </a:lnTo>
                    <a:lnTo>
                      <a:pt x="0" y="1351"/>
                    </a:lnTo>
                    <a:lnTo>
                      <a:pt x="23683" y="1351"/>
                    </a:lnTo>
                    <a:lnTo>
                      <a:pt x="23683" y="15592"/>
                    </a:lnTo>
                    <a:lnTo>
                      <a:pt x="23979" y="15592"/>
                    </a:lnTo>
                    <a:cubicBezTo>
                      <a:pt x="26260" y="6314"/>
                      <a:pt x="34658" y="-150"/>
                      <a:pt x="44219" y="15"/>
                    </a:cubicBezTo>
                    <a:cubicBezTo>
                      <a:pt x="46204" y="-73"/>
                      <a:pt x="48189" y="234"/>
                      <a:pt x="50063" y="91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57" name="Freeform: Shape 56">
                <a:extLst>
                  <a:ext uri="{FF2B5EF4-FFF2-40B4-BE49-F238E27FC236}">
                    <a16:creationId xmlns:a16="http://schemas.microsoft.com/office/drawing/2014/main" id="{80F49B39-7E16-6E26-5E64-396EBBACF2D8}"/>
                  </a:ext>
                </a:extLst>
              </p:cNvPr>
              <p:cNvSpPr/>
              <p:nvPr/>
            </p:nvSpPr>
            <p:spPr>
              <a:xfrm>
                <a:off x="2388111" y="5128522"/>
                <a:ext cx="69858" cy="80761"/>
              </a:xfrm>
              <a:custGeom>
                <a:avLst/>
                <a:gdLst>
                  <a:gd name="connsiteX0" fmla="*/ 69539 w 69858"/>
                  <a:gd name="connsiteY0" fmla="*/ 78799 h 80761"/>
                  <a:gd name="connsiteX1" fmla="*/ 47139 w 69858"/>
                  <a:gd name="connsiteY1" fmla="*/ 78799 h 80761"/>
                  <a:gd name="connsiteX2" fmla="*/ 47139 w 69858"/>
                  <a:gd name="connsiteY2" fmla="*/ 67844 h 80761"/>
                  <a:gd name="connsiteX3" fmla="*/ 46832 w 69858"/>
                  <a:gd name="connsiteY3" fmla="*/ 67844 h 80761"/>
                  <a:gd name="connsiteX4" fmla="*/ 23971 w 69858"/>
                  <a:gd name="connsiteY4" fmla="*/ 80727 h 80761"/>
                  <a:gd name="connsiteX5" fmla="*/ 6428 w 69858"/>
                  <a:gd name="connsiteY5" fmla="*/ 74395 h 80761"/>
                  <a:gd name="connsiteX6" fmla="*/ 25 w 69858"/>
                  <a:gd name="connsiteY6" fmla="*/ 57514 h 80761"/>
                  <a:gd name="connsiteX7" fmla="*/ 26482 w 69858"/>
                  <a:gd name="connsiteY7" fmla="*/ 31750 h 80761"/>
                  <a:gd name="connsiteX8" fmla="*/ 47314 w 69858"/>
                  <a:gd name="connsiteY8" fmla="*/ 28978 h 80761"/>
                  <a:gd name="connsiteX9" fmla="*/ 33675 w 69858"/>
                  <a:gd name="connsiteY9" fmla="*/ 16402 h 80761"/>
                  <a:gd name="connsiteX10" fmla="*/ 7590 w 69858"/>
                  <a:gd name="connsiteY10" fmla="*/ 24563 h 80761"/>
                  <a:gd name="connsiteX11" fmla="*/ 7590 w 69858"/>
                  <a:gd name="connsiteY11" fmla="*/ 6740 h 80761"/>
                  <a:gd name="connsiteX12" fmla="*/ 21121 w 69858"/>
                  <a:gd name="connsiteY12" fmla="*/ 2249 h 80761"/>
                  <a:gd name="connsiteX13" fmla="*/ 36745 w 69858"/>
                  <a:gd name="connsiteY13" fmla="*/ 299 h 80761"/>
                  <a:gd name="connsiteX14" fmla="*/ 69561 w 69858"/>
                  <a:gd name="connsiteY14" fmla="*/ 24826 h 80761"/>
                  <a:gd name="connsiteX15" fmla="*/ 69572 w 69858"/>
                  <a:gd name="connsiteY15" fmla="*/ 33020 h 80761"/>
                  <a:gd name="connsiteX16" fmla="*/ 47282 w 69858"/>
                  <a:gd name="connsiteY16" fmla="*/ 47644 h 80761"/>
                  <a:gd name="connsiteX17" fmla="*/ 47282 w 69858"/>
                  <a:gd name="connsiteY17" fmla="*/ 42496 h 80761"/>
                  <a:gd name="connsiteX18" fmla="*/ 33346 w 69858"/>
                  <a:gd name="connsiteY18" fmla="*/ 44303 h 80761"/>
                  <a:gd name="connsiteX19" fmla="*/ 21800 w 69858"/>
                  <a:gd name="connsiteY19" fmla="*/ 54710 h 80761"/>
                  <a:gd name="connsiteX20" fmla="*/ 24607 w 69858"/>
                  <a:gd name="connsiteY20" fmla="*/ 61338 h 80761"/>
                  <a:gd name="connsiteX21" fmla="*/ 32217 w 69858"/>
                  <a:gd name="connsiteY21" fmla="*/ 63923 h 80761"/>
                  <a:gd name="connsiteX22" fmla="*/ 43082 w 69858"/>
                  <a:gd name="connsiteY22" fmla="*/ 59311 h 80761"/>
                  <a:gd name="connsiteX23" fmla="*/ 47282 w 69858"/>
                  <a:gd name="connsiteY23" fmla="*/ 47644 h 8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761">
                    <a:moveTo>
                      <a:pt x="69539" y="78799"/>
                    </a:moveTo>
                    <a:lnTo>
                      <a:pt x="47139" y="78799"/>
                    </a:lnTo>
                    <a:lnTo>
                      <a:pt x="47139" y="67844"/>
                    </a:lnTo>
                    <a:lnTo>
                      <a:pt x="46832" y="67844"/>
                    </a:lnTo>
                    <a:cubicBezTo>
                      <a:pt x="42260" y="76115"/>
                      <a:pt x="33412" y="81099"/>
                      <a:pt x="23971" y="80727"/>
                    </a:cubicBezTo>
                    <a:cubicBezTo>
                      <a:pt x="17502" y="81078"/>
                      <a:pt x="11176" y="78788"/>
                      <a:pt x="6428" y="74395"/>
                    </a:cubicBezTo>
                    <a:cubicBezTo>
                      <a:pt x="2054" y="69893"/>
                      <a:pt x="-271" y="63780"/>
                      <a:pt x="25" y="57514"/>
                    </a:cubicBezTo>
                    <a:cubicBezTo>
                      <a:pt x="25" y="42638"/>
                      <a:pt x="8840" y="34050"/>
                      <a:pt x="26482" y="31750"/>
                    </a:cubicBezTo>
                    <a:lnTo>
                      <a:pt x="47314" y="28978"/>
                    </a:lnTo>
                    <a:cubicBezTo>
                      <a:pt x="47314" y="20598"/>
                      <a:pt x="42764" y="16402"/>
                      <a:pt x="33675" y="16402"/>
                    </a:cubicBezTo>
                    <a:cubicBezTo>
                      <a:pt x="24355" y="16457"/>
                      <a:pt x="15277" y="19294"/>
                      <a:pt x="7590" y="24563"/>
                    </a:cubicBezTo>
                    <a:lnTo>
                      <a:pt x="7590" y="6740"/>
                    </a:lnTo>
                    <a:cubicBezTo>
                      <a:pt x="11900" y="4692"/>
                      <a:pt x="16439" y="3191"/>
                      <a:pt x="21121" y="2249"/>
                    </a:cubicBezTo>
                    <a:cubicBezTo>
                      <a:pt x="26241" y="1022"/>
                      <a:pt x="31482" y="365"/>
                      <a:pt x="36745" y="299"/>
                    </a:cubicBezTo>
                    <a:cubicBezTo>
                      <a:pt x="52588" y="-1979"/>
                      <a:pt x="67281" y="8997"/>
                      <a:pt x="69561" y="24826"/>
                    </a:cubicBezTo>
                    <a:cubicBezTo>
                      <a:pt x="69956" y="27543"/>
                      <a:pt x="69956" y="30303"/>
                      <a:pt x="69572" y="33020"/>
                    </a:cubicBezTo>
                    <a:close/>
                    <a:moveTo>
                      <a:pt x="47282" y="47644"/>
                    </a:moveTo>
                    <a:lnTo>
                      <a:pt x="47282" y="42496"/>
                    </a:lnTo>
                    <a:lnTo>
                      <a:pt x="33346" y="44303"/>
                    </a:lnTo>
                    <a:cubicBezTo>
                      <a:pt x="25649" y="45300"/>
                      <a:pt x="21800" y="48773"/>
                      <a:pt x="21800" y="54710"/>
                    </a:cubicBezTo>
                    <a:cubicBezTo>
                      <a:pt x="21724" y="57219"/>
                      <a:pt x="22743" y="59640"/>
                      <a:pt x="24607" y="61338"/>
                    </a:cubicBezTo>
                    <a:cubicBezTo>
                      <a:pt x="26723" y="63145"/>
                      <a:pt x="29443" y="64065"/>
                      <a:pt x="32217" y="63923"/>
                    </a:cubicBezTo>
                    <a:cubicBezTo>
                      <a:pt x="36339" y="64054"/>
                      <a:pt x="40319" y="62367"/>
                      <a:pt x="43082" y="59311"/>
                    </a:cubicBezTo>
                    <a:cubicBezTo>
                      <a:pt x="45933" y="56112"/>
                      <a:pt x="47446" y="51928"/>
                      <a:pt x="47282" y="47644"/>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58" name="Freeform: Shape 57">
                <a:extLst>
                  <a:ext uri="{FF2B5EF4-FFF2-40B4-BE49-F238E27FC236}">
                    <a16:creationId xmlns:a16="http://schemas.microsoft.com/office/drawing/2014/main" id="{C01382D7-334E-CD2D-2FEE-2EDD16EF9C49}"/>
                  </a:ext>
                </a:extLst>
              </p:cNvPr>
              <p:cNvSpPr/>
              <p:nvPr/>
            </p:nvSpPr>
            <p:spPr>
              <a:xfrm>
                <a:off x="2476257" y="5128751"/>
                <a:ext cx="74119" cy="78569"/>
              </a:xfrm>
              <a:custGeom>
                <a:avLst/>
                <a:gdLst>
                  <a:gd name="connsiteX0" fmla="*/ 74119 w 74119"/>
                  <a:gd name="connsiteY0" fmla="*/ 78570 h 78569"/>
                  <a:gd name="connsiteX1" fmla="*/ 50513 w 74119"/>
                  <a:gd name="connsiteY1" fmla="*/ 78570 h 78569"/>
                  <a:gd name="connsiteX2" fmla="*/ 50513 w 74119"/>
                  <a:gd name="connsiteY2" fmla="*/ 35957 h 78569"/>
                  <a:gd name="connsiteX3" fmla="*/ 37772 w 74119"/>
                  <a:gd name="connsiteY3" fmla="*/ 18134 h 78569"/>
                  <a:gd name="connsiteX4" fmla="*/ 27652 w 74119"/>
                  <a:gd name="connsiteY4" fmla="*/ 22855 h 78569"/>
                  <a:gd name="connsiteX5" fmla="*/ 23683 w 74119"/>
                  <a:gd name="connsiteY5" fmla="*/ 34839 h 78569"/>
                  <a:gd name="connsiteX6" fmla="*/ 23683 w 74119"/>
                  <a:gd name="connsiteY6" fmla="*/ 78570 h 78569"/>
                  <a:gd name="connsiteX7" fmla="*/ 0 w 74119"/>
                  <a:gd name="connsiteY7" fmla="*/ 78570 h 78569"/>
                  <a:gd name="connsiteX8" fmla="*/ 0 w 74119"/>
                  <a:gd name="connsiteY8" fmla="*/ 1888 h 78569"/>
                  <a:gd name="connsiteX9" fmla="*/ 23683 w 74119"/>
                  <a:gd name="connsiteY9" fmla="*/ 1888 h 78569"/>
                  <a:gd name="connsiteX10" fmla="*/ 23683 w 74119"/>
                  <a:gd name="connsiteY10" fmla="*/ 14015 h 78569"/>
                  <a:gd name="connsiteX11" fmla="*/ 23979 w 74119"/>
                  <a:gd name="connsiteY11" fmla="*/ 14015 h 78569"/>
                  <a:gd name="connsiteX12" fmla="*/ 48638 w 74119"/>
                  <a:gd name="connsiteY12" fmla="*/ 15 h 78569"/>
                  <a:gd name="connsiteX13" fmla="*/ 74119 w 74119"/>
                  <a:gd name="connsiteY13" fmla="*/ 31619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69">
                    <a:moveTo>
                      <a:pt x="74119" y="78570"/>
                    </a:moveTo>
                    <a:lnTo>
                      <a:pt x="50513" y="78570"/>
                    </a:lnTo>
                    <a:lnTo>
                      <a:pt x="50513" y="35957"/>
                    </a:lnTo>
                    <a:cubicBezTo>
                      <a:pt x="50513" y="24082"/>
                      <a:pt x="46270" y="18145"/>
                      <a:pt x="37772" y="18134"/>
                    </a:cubicBezTo>
                    <a:cubicBezTo>
                      <a:pt x="33847" y="18057"/>
                      <a:pt x="30108" y="19799"/>
                      <a:pt x="27652" y="22855"/>
                    </a:cubicBezTo>
                    <a:cubicBezTo>
                      <a:pt x="24922" y="26240"/>
                      <a:pt x="23508" y="30501"/>
                      <a:pt x="23683" y="34839"/>
                    </a:cubicBezTo>
                    <a:lnTo>
                      <a:pt x="23683" y="78570"/>
                    </a:lnTo>
                    <a:lnTo>
                      <a:pt x="0" y="78570"/>
                    </a:lnTo>
                    <a:lnTo>
                      <a:pt x="0" y="1888"/>
                    </a:lnTo>
                    <a:lnTo>
                      <a:pt x="23683" y="1888"/>
                    </a:lnTo>
                    <a:lnTo>
                      <a:pt x="23683" y="14015"/>
                    </a:lnTo>
                    <a:lnTo>
                      <a:pt x="23979" y="14015"/>
                    </a:lnTo>
                    <a:cubicBezTo>
                      <a:pt x="28913" y="5087"/>
                      <a:pt x="38441" y="-325"/>
                      <a:pt x="48638" y="15"/>
                    </a:cubicBezTo>
                    <a:cubicBezTo>
                      <a:pt x="65633" y="15"/>
                      <a:pt x="74130" y="10553"/>
                      <a:pt x="74119" y="31619"/>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59" name="Freeform: Shape 58">
                <a:extLst>
                  <a:ext uri="{FF2B5EF4-FFF2-40B4-BE49-F238E27FC236}">
                    <a16:creationId xmlns:a16="http://schemas.microsoft.com/office/drawing/2014/main" id="{519A26CB-9A90-2689-87D2-BF75A83E3123}"/>
                  </a:ext>
                </a:extLst>
              </p:cNvPr>
              <p:cNvSpPr/>
              <p:nvPr/>
            </p:nvSpPr>
            <p:spPr>
              <a:xfrm>
                <a:off x="2565433" y="5128733"/>
                <a:ext cx="58943" cy="80400"/>
              </a:xfrm>
              <a:custGeom>
                <a:avLst/>
                <a:gdLst>
                  <a:gd name="connsiteX0" fmla="*/ 19 w 58943"/>
                  <a:gd name="connsiteY0" fmla="*/ 76561 h 80400"/>
                  <a:gd name="connsiteX1" fmla="*/ 19 w 58943"/>
                  <a:gd name="connsiteY1" fmla="*/ 57390 h 80400"/>
                  <a:gd name="connsiteX2" fmla="*/ 11674 w 58943"/>
                  <a:gd name="connsiteY2" fmla="*/ 62638 h 80400"/>
                  <a:gd name="connsiteX3" fmla="*/ 22639 w 58943"/>
                  <a:gd name="connsiteY3" fmla="*/ 64358 h 80400"/>
                  <a:gd name="connsiteX4" fmla="*/ 32573 w 58943"/>
                  <a:gd name="connsiteY4" fmla="*/ 62638 h 80400"/>
                  <a:gd name="connsiteX5" fmla="*/ 36213 w 58943"/>
                  <a:gd name="connsiteY5" fmla="*/ 57390 h 80400"/>
                  <a:gd name="connsiteX6" fmla="*/ 34557 w 58943"/>
                  <a:gd name="connsiteY6" fmla="*/ 53655 h 80400"/>
                  <a:gd name="connsiteX7" fmla="*/ 30325 w 58943"/>
                  <a:gd name="connsiteY7" fmla="*/ 51026 h 80400"/>
                  <a:gd name="connsiteX8" fmla="*/ 24667 w 58943"/>
                  <a:gd name="connsiteY8" fmla="*/ 49010 h 80400"/>
                  <a:gd name="connsiteX9" fmla="*/ 18746 w 58943"/>
                  <a:gd name="connsiteY9" fmla="*/ 46984 h 80400"/>
                  <a:gd name="connsiteX10" fmla="*/ 10688 w 58943"/>
                  <a:gd name="connsiteY10" fmla="*/ 43281 h 80400"/>
                  <a:gd name="connsiteX11" fmla="*/ 4844 w 58943"/>
                  <a:gd name="connsiteY11" fmla="*/ 38669 h 80400"/>
                  <a:gd name="connsiteX12" fmla="*/ 1247 w 58943"/>
                  <a:gd name="connsiteY12" fmla="*/ 32612 h 80400"/>
                  <a:gd name="connsiteX13" fmla="*/ 8 w 58943"/>
                  <a:gd name="connsiteY13" fmla="*/ 24451 h 80400"/>
                  <a:gd name="connsiteX14" fmla="*/ 2815 w 58943"/>
                  <a:gd name="connsiteY14" fmla="*/ 13364 h 80400"/>
                  <a:gd name="connsiteX15" fmla="*/ 10315 w 58943"/>
                  <a:gd name="connsiteY15" fmla="*/ 5762 h 80400"/>
                  <a:gd name="connsiteX16" fmla="*/ 21027 w 58943"/>
                  <a:gd name="connsiteY16" fmla="*/ 1380 h 80400"/>
                  <a:gd name="connsiteX17" fmla="*/ 33581 w 58943"/>
                  <a:gd name="connsiteY17" fmla="*/ 0 h 80400"/>
                  <a:gd name="connsiteX18" fmla="*/ 43932 w 58943"/>
                  <a:gd name="connsiteY18" fmla="*/ 789 h 80400"/>
                  <a:gd name="connsiteX19" fmla="*/ 54271 w 58943"/>
                  <a:gd name="connsiteY19" fmla="*/ 3067 h 80400"/>
                  <a:gd name="connsiteX20" fmla="*/ 54271 w 58943"/>
                  <a:gd name="connsiteY20" fmla="*/ 21339 h 80400"/>
                  <a:gd name="connsiteX21" fmla="*/ 44644 w 58943"/>
                  <a:gd name="connsiteY21" fmla="*/ 17407 h 80400"/>
                  <a:gd name="connsiteX22" fmla="*/ 34557 w 58943"/>
                  <a:gd name="connsiteY22" fmla="*/ 16103 h 80400"/>
                  <a:gd name="connsiteX23" fmla="*/ 30171 w 58943"/>
                  <a:gd name="connsiteY23" fmla="*/ 16508 h 80400"/>
                  <a:gd name="connsiteX24" fmla="*/ 26542 w 58943"/>
                  <a:gd name="connsiteY24" fmla="*/ 17713 h 80400"/>
                  <a:gd name="connsiteX25" fmla="*/ 24064 w 58943"/>
                  <a:gd name="connsiteY25" fmla="*/ 19729 h 80400"/>
                  <a:gd name="connsiteX26" fmla="*/ 23165 w 58943"/>
                  <a:gd name="connsiteY26" fmla="*/ 22544 h 80400"/>
                  <a:gd name="connsiteX27" fmla="*/ 24514 w 58943"/>
                  <a:gd name="connsiteY27" fmla="*/ 26137 h 80400"/>
                  <a:gd name="connsiteX28" fmla="*/ 28044 w 58943"/>
                  <a:gd name="connsiteY28" fmla="*/ 28723 h 80400"/>
                  <a:gd name="connsiteX29" fmla="*/ 32880 w 58943"/>
                  <a:gd name="connsiteY29" fmla="*/ 30662 h 80400"/>
                  <a:gd name="connsiteX30" fmla="*/ 38153 w 58943"/>
                  <a:gd name="connsiteY30" fmla="*/ 32425 h 80400"/>
                  <a:gd name="connsiteX31" fmla="*/ 46706 w 58943"/>
                  <a:gd name="connsiteY31" fmla="*/ 36018 h 80400"/>
                  <a:gd name="connsiteX32" fmla="*/ 53284 w 58943"/>
                  <a:gd name="connsiteY32" fmla="*/ 40586 h 80400"/>
                  <a:gd name="connsiteX33" fmla="*/ 57484 w 58943"/>
                  <a:gd name="connsiteY33" fmla="*/ 46732 h 80400"/>
                  <a:gd name="connsiteX34" fmla="*/ 55981 w 58943"/>
                  <a:gd name="connsiteY34" fmla="*/ 66757 h 80400"/>
                  <a:gd name="connsiteX35" fmla="*/ 48109 w 58943"/>
                  <a:gd name="connsiteY35" fmla="*/ 74622 h 80400"/>
                  <a:gd name="connsiteX36" fmla="*/ 36794 w 58943"/>
                  <a:gd name="connsiteY36" fmla="*/ 79004 h 80400"/>
                  <a:gd name="connsiteX37" fmla="*/ 23494 w 58943"/>
                  <a:gd name="connsiteY37" fmla="*/ 80395 h 80400"/>
                  <a:gd name="connsiteX38" fmla="*/ 19 w 58943"/>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3" h="80400">
                    <a:moveTo>
                      <a:pt x="19" y="76561"/>
                    </a:moveTo>
                    <a:lnTo>
                      <a:pt x="19" y="57390"/>
                    </a:lnTo>
                    <a:cubicBezTo>
                      <a:pt x="3660" y="59625"/>
                      <a:pt x="7585" y="61389"/>
                      <a:pt x="11674" y="62638"/>
                    </a:cubicBezTo>
                    <a:cubicBezTo>
                      <a:pt x="15227" y="63733"/>
                      <a:pt x="18922" y="64314"/>
                      <a:pt x="22639" y="64358"/>
                    </a:cubicBezTo>
                    <a:cubicBezTo>
                      <a:pt x="26038" y="64511"/>
                      <a:pt x="29426" y="63919"/>
                      <a:pt x="32573" y="62638"/>
                    </a:cubicBezTo>
                    <a:cubicBezTo>
                      <a:pt x="34765" y="61827"/>
                      <a:pt x="36224" y="59735"/>
                      <a:pt x="36213" y="57390"/>
                    </a:cubicBezTo>
                    <a:cubicBezTo>
                      <a:pt x="36235" y="55966"/>
                      <a:pt x="35632" y="54597"/>
                      <a:pt x="34557" y="53655"/>
                    </a:cubicBezTo>
                    <a:cubicBezTo>
                      <a:pt x="33296" y="52549"/>
                      <a:pt x="31871" y="51661"/>
                      <a:pt x="30325" y="51026"/>
                    </a:cubicBezTo>
                    <a:cubicBezTo>
                      <a:pt x="28483" y="50237"/>
                      <a:pt x="26597" y="49558"/>
                      <a:pt x="24667" y="49010"/>
                    </a:cubicBezTo>
                    <a:cubicBezTo>
                      <a:pt x="22617" y="48408"/>
                      <a:pt x="20643" y="47739"/>
                      <a:pt x="18746" y="46984"/>
                    </a:cubicBezTo>
                    <a:cubicBezTo>
                      <a:pt x="15973" y="45954"/>
                      <a:pt x="13275" y="44716"/>
                      <a:pt x="10688" y="43281"/>
                    </a:cubicBezTo>
                    <a:cubicBezTo>
                      <a:pt x="8506" y="42065"/>
                      <a:pt x="6532" y="40510"/>
                      <a:pt x="4844" y="38669"/>
                    </a:cubicBezTo>
                    <a:cubicBezTo>
                      <a:pt x="3254" y="36906"/>
                      <a:pt x="2037" y="34846"/>
                      <a:pt x="1247" y="32612"/>
                    </a:cubicBezTo>
                    <a:cubicBezTo>
                      <a:pt x="370" y="29983"/>
                      <a:pt x="-47" y="27222"/>
                      <a:pt x="8" y="24451"/>
                    </a:cubicBezTo>
                    <a:cubicBezTo>
                      <a:pt x="-101" y="20562"/>
                      <a:pt x="875" y="16727"/>
                      <a:pt x="2815" y="13364"/>
                    </a:cubicBezTo>
                    <a:cubicBezTo>
                      <a:pt x="4679" y="10275"/>
                      <a:pt x="7256" y="7668"/>
                      <a:pt x="10315" y="5762"/>
                    </a:cubicBezTo>
                    <a:cubicBezTo>
                      <a:pt x="13615" y="3714"/>
                      <a:pt x="17233" y="2224"/>
                      <a:pt x="21027" y="1380"/>
                    </a:cubicBezTo>
                    <a:cubicBezTo>
                      <a:pt x="25150" y="449"/>
                      <a:pt x="29360" y="-11"/>
                      <a:pt x="33581" y="0"/>
                    </a:cubicBezTo>
                    <a:cubicBezTo>
                      <a:pt x="37046" y="0"/>
                      <a:pt x="40511" y="263"/>
                      <a:pt x="43932" y="789"/>
                    </a:cubicBezTo>
                    <a:cubicBezTo>
                      <a:pt x="47429" y="1315"/>
                      <a:pt x="50883" y="2071"/>
                      <a:pt x="54271" y="3067"/>
                    </a:cubicBezTo>
                    <a:lnTo>
                      <a:pt x="54271" y="21339"/>
                    </a:lnTo>
                    <a:cubicBezTo>
                      <a:pt x="51256" y="19587"/>
                      <a:pt x="48021" y="18261"/>
                      <a:pt x="44644" y="17407"/>
                    </a:cubicBezTo>
                    <a:cubicBezTo>
                      <a:pt x="41344" y="16552"/>
                      <a:pt x="37956" y="16114"/>
                      <a:pt x="34557" y="16103"/>
                    </a:cubicBezTo>
                    <a:cubicBezTo>
                      <a:pt x="33088" y="16092"/>
                      <a:pt x="31619" y="16235"/>
                      <a:pt x="30171" y="16508"/>
                    </a:cubicBezTo>
                    <a:cubicBezTo>
                      <a:pt x="28910" y="16749"/>
                      <a:pt x="27694" y="17155"/>
                      <a:pt x="26542" y="17713"/>
                    </a:cubicBezTo>
                    <a:cubicBezTo>
                      <a:pt x="25566" y="18174"/>
                      <a:pt x="24711" y="18864"/>
                      <a:pt x="24064" y="19729"/>
                    </a:cubicBezTo>
                    <a:cubicBezTo>
                      <a:pt x="23472" y="20551"/>
                      <a:pt x="23154" y="21536"/>
                      <a:pt x="23165" y="22544"/>
                    </a:cubicBezTo>
                    <a:cubicBezTo>
                      <a:pt x="23143" y="23870"/>
                      <a:pt x="23626" y="25152"/>
                      <a:pt x="24514" y="26137"/>
                    </a:cubicBezTo>
                    <a:cubicBezTo>
                      <a:pt x="25512" y="27211"/>
                      <a:pt x="26718" y="28087"/>
                      <a:pt x="28044" y="28723"/>
                    </a:cubicBezTo>
                    <a:cubicBezTo>
                      <a:pt x="29601" y="29489"/>
                      <a:pt x="31224" y="30136"/>
                      <a:pt x="32880" y="30662"/>
                    </a:cubicBezTo>
                    <a:cubicBezTo>
                      <a:pt x="34645" y="31242"/>
                      <a:pt x="36410" y="31823"/>
                      <a:pt x="38153" y="32425"/>
                    </a:cubicBezTo>
                    <a:cubicBezTo>
                      <a:pt x="41081" y="33422"/>
                      <a:pt x="43943" y="34627"/>
                      <a:pt x="46706" y="36018"/>
                    </a:cubicBezTo>
                    <a:cubicBezTo>
                      <a:pt x="49107" y="37212"/>
                      <a:pt x="51322" y="38757"/>
                      <a:pt x="53284" y="40586"/>
                    </a:cubicBezTo>
                    <a:cubicBezTo>
                      <a:pt x="55093" y="42317"/>
                      <a:pt x="56530" y="44409"/>
                      <a:pt x="57484" y="46732"/>
                    </a:cubicBezTo>
                    <a:cubicBezTo>
                      <a:pt x="59863" y="53315"/>
                      <a:pt x="59315" y="60600"/>
                      <a:pt x="55981" y="66757"/>
                    </a:cubicBezTo>
                    <a:cubicBezTo>
                      <a:pt x="54019" y="69966"/>
                      <a:pt x="51322" y="72661"/>
                      <a:pt x="48109" y="74622"/>
                    </a:cubicBezTo>
                    <a:cubicBezTo>
                      <a:pt x="44622" y="76725"/>
                      <a:pt x="40785" y="78204"/>
                      <a:pt x="36794" y="79004"/>
                    </a:cubicBezTo>
                    <a:cubicBezTo>
                      <a:pt x="32419" y="79946"/>
                      <a:pt x="27968" y="80406"/>
                      <a:pt x="23494" y="80395"/>
                    </a:cubicBezTo>
                    <a:cubicBezTo>
                      <a:pt x="15501" y="80494"/>
                      <a:pt x="7563" y="79190"/>
                      <a:pt x="19" y="76561"/>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60" name="Freeform: Shape 59">
                <a:extLst>
                  <a:ext uri="{FF2B5EF4-FFF2-40B4-BE49-F238E27FC236}">
                    <a16:creationId xmlns:a16="http://schemas.microsoft.com/office/drawing/2014/main" id="{6B95E1A4-843E-9794-E8AE-5E3B75B12CE2}"/>
                  </a:ext>
                </a:extLst>
              </p:cNvPr>
              <p:cNvSpPr/>
              <p:nvPr/>
            </p:nvSpPr>
            <p:spPr>
              <a:xfrm>
                <a:off x="2630866" y="5091953"/>
                <a:ext cx="56664" cy="115367"/>
              </a:xfrm>
              <a:custGeom>
                <a:avLst/>
                <a:gdLst>
                  <a:gd name="connsiteX0" fmla="*/ 56664 w 56664"/>
                  <a:gd name="connsiteY0" fmla="*/ 19965 h 115367"/>
                  <a:gd name="connsiteX1" fmla="*/ 47893 w 56664"/>
                  <a:gd name="connsiteY1" fmla="*/ 18169 h 115367"/>
                  <a:gd name="connsiteX2" fmla="*/ 36501 w 56664"/>
                  <a:gd name="connsiteY2" fmla="*/ 30525 h 115367"/>
                  <a:gd name="connsiteX3" fmla="*/ 36501 w 56664"/>
                  <a:gd name="connsiteY3" fmla="*/ 38686 h 115367"/>
                  <a:gd name="connsiteX4" fmla="*/ 54043 w 56664"/>
                  <a:gd name="connsiteY4" fmla="*/ 38686 h 115367"/>
                  <a:gd name="connsiteX5" fmla="*/ 54043 w 56664"/>
                  <a:gd name="connsiteY5" fmla="*/ 56137 h 115367"/>
                  <a:gd name="connsiteX6" fmla="*/ 36501 w 56664"/>
                  <a:gd name="connsiteY6" fmla="*/ 56137 h 115367"/>
                  <a:gd name="connsiteX7" fmla="*/ 36501 w 56664"/>
                  <a:gd name="connsiteY7" fmla="*/ 115368 h 115367"/>
                  <a:gd name="connsiteX8" fmla="*/ 12894 w 56664"/>
                  <a:gd name="connsiteY8" fmla="*/ 115368 h 115367"/>
                  <a:gd name="connsiteX9" fmla="*/ 12894 w 56664"/>
                  <a:gd name="connsiteY9" fmla="*/ 56137 h 115367"/>
                  <a:gd name="connsiteX10" fmla="*/ 0 w 56664"/>
                  <a:gd name="connsiteY10" fmla="*/ 56137 h 115367"/>
                  <a:gd name="connsiteX11" fmla="*/ 0 w 56664"/>
                  <a:gd name="connsiteY11" fmla="*/ 38686 h 115367"/>
                  <a:gd name="connsiteX12" fmla="*/ 12894 w 56664"/>
                  <a:gd name="connsiteY12" fmla="*/ 38686 h 115367"/>
                  <a:gd name="connsiteX13" fmla="*/ 12894 w 56664"/>
                  <a:gd name="connsiteY13" fmla="*/ 29178 h 115367"/>
                  <a:gd name="connsiteX14" fmla="*/ 21435 w 56664"/>
                  <a:gd name="connsiteY14" fmla="*/ 8058 h 115367"/>
                  <a:gd name="connsiteX15" fmla="*/ 44680 w 56664"/>
                  <a:gd name="connsiteY15" fmla="*/ 50 h 115367"/>
                  <a:gd name="connsiteX16" fmla="*/ 56664 w 56664"/>
                  <a:gd name="connsiteY16" fmla="*/ 1540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64" h="115367">
                    <a:moveTo>
                      <a:pt x="56664" y="19965"/>
                    </a:moveTo>
                    <a:cubicBezTo>
                      <a:pt x="53879" y="18826"/>
                      <a:pt x="50908" y="18213"/>
                      <a:pt x="47893" y="18169"/>
                    </a:cubicBezTo>
                    <a:cubicBezTo>
                      <a:pt x="40305" y="18169"/>
                      <a:pt x="36511" y="22287"/>
                      <a:pt x="36501" y="30525"/>
                    </a:cubicBezTo>
                    <a:lnTo>
                      <a:pt x="36501" y="38686"/>
                    </a:lnTo>
                    <a:lnTo>
                      <a:pt x="54043" y="38686"/>
                    </a:lnTo>
                    <a:lnTo>
                      <a:pt x="54043" y="56137"/>
                    </a:lnTo>
                    <a:lnTo>
                      <a:pt x="36501" y="56137"/>
                    </a:lnTo>
                    <a:lnTo>
                      <a:pt x="36501" y="115368"/>
                    </a:lnTo>
                    <a:lnTo>
                      <a:pt x="12894" y="115368"/>
                    </a:lnTo>
                    <a:lnTo>
                      <a:pt x="12894" y="56137"/>
                    </a:lnTo>
                    <a:lnTo>
                      <a:pt x="0" y="56137"/>
                    </a:lnTo>
                    <a:lnTo>
                      <a:pt x="0" y="38686"/>
                    </a:lnTo>
                    <a:lnTo>
                      <a:pt x="12894" y="38686"/>
                    </a:lnTo>
                    <a:lnTo>
                      <a:pt x="12894" y="29178"/>
                    </a:lnTo>
                    <a:cubicBezTo>
                      <a:pt x="12565" y="21236"/>
                      <a:pt x="15679" y="13546"/>
                      <a:pt x="21435" y="8058"/>
                    </a:cubicBezTo>
                    <a:cubicBezTo>
                      <a:pt x="27839" y="2460"/>
                      <a:pt x="36183" y="-421"/>
                      <a:pt x="44680" y="50"/>
                    </a:cubicBezTo>
                    <a:cubicBezTo>
                      <a:pt x="48726" y="-48"/>
                      <a:pt x="52761" y="455"/>
                      <a:pt x="56664" y="1540"/>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61" name="Freeform: Shape 60">
                <a:extLst>
                  <a:ext uri="{FF2B5EF4-FFF2-40B4-BE49-F238E27FC236}">
                    <a16:creationId xmlns:a16="http://schemas.microsoft.com/office/drawing/2014/main" id="{B86648A9-F405-2E98-9F42-BC36F25B0BA4}"/>
                  </a:ext>
                </a:extLst>
              </p:cNvPr>
              <p:cNvSpPr/>
              <p:nvPr/>
            </p:nvSpPr>
            <p:spPr>
              <a:xfrm>
                <a:off x="2691558" y="5128704"/>
                <a:ext cx="73755" cy="80669"/>
              </a:xfrm>
              <a:custGeom>
                <a:avLst/>
                <a:gdLst>
                  <a:gd name="connsiteX0" fmla="*/ 73698 w 73755"/>
                  <a:gd name="connsiteY0" fmla="*/ 47013 h 80669"/>
                  <a:gd name="connsiteX1" fmla="*/ 23635 w 73755"/>
                  <a:gd name="connsiteY1" fmla="*/ 47013 h 80669"/>
                  <a:gd name="connsiteX2" fmla="*/ 44698 w 73755"/>
                  <a:gd name="connsiteY2" fmla="*/ 63719 h 80669"/>
                  <a:gd name="connsiteX3" fmla="*/ 66955 w 73755"/>
                  <a:gd name="connsiteY3" fmla="*/ 57727 h 80669"/>
                  <a:gd name="connsiteX4" fmla="*/ 66955 w 73755"/>
                  <a:gd name="connsiteY4" fmla="*/ 74794 h 80669"/>
                  <a:gd name="connsiteX5" fmla="*/ 39292 w 73755"/>
                  <a:gd name="connsiteY5" fmla="*/ 80490 h 80669"/>
                  <a:gd name="connsiteX6" fmla="*/ 182 w 73755"/>
                  <a:gd name="connsiteY6" fmla="*/ 48525 h 80669"/>
                  <a:gd name="connsiteX7" fmla="*/ 171 w 73755"/>
                  <a:gd name="connsiteY7" fmla="*/ 41470 h 80669"/>
                  <a:gd name="connsiteX8" fmla="*/ 11267 w 73755"/>
                  <a:gd name="connsiteY8" fmla="*/ 11225 h 80669"/>
                  <a:gd name="connsiteX9" fmla="*/ 38547 w 73755"/>
                  <a:gd name="connsiteY9" fmla="*/ 63 h 80669"/>
                  <a:gd name="connsiteX10" fmla="*/ 64521 w 73755"/>
                  <a:gd name="connsiteY10" fmla="*/ 10020 h 80669"/>
                  <a:gd name="connsiteX11" fmla="*/ 73698 w 73755"/>
                  <a:gd name="connsiteY11" fmla="*/ 37056 h 80669"/>
                  <a:gd name="connsiteX12" fmla="*/ 51770 w 73755"/>
                  <a:gd name="connsiteY12" fmla="*/ 32488 h 80669"/>
                  <a:gd name="connsiteX13" fmla="*/ 38426 w 73755"/>
                  <a:gd name="connsiteY13" fmla="*/ 16056 h 80669"/>
                  <a:gd name="connsiteX14" fmla="*/ 28558 w 73755"/>
                  <a:gd name="connsiteY14" fmla="*/ 20777 h 80669"/>
                  <a:gd name="connsiteX15" fmla="*/ 23503 w 73755"/>
                  <a:gd name="connsiteY15" fmla="*/ 32532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69">
                    <a:moveTo>
                      <a:pt x="73698" y="47013"/>
                    </a:moveTo>
                    <a:lnTo>
                      <a:pt x="23635" y="47013"/>
                    </a:lnTo>
                    <a:cubicBezTo>
                      <a:pt x="24424" y="58143"/>
                      <a:pt x="31442" y="63708"/>
                      <a:pt x="44698" y="63719"/>
                    </a:cubicBezTo>
                    <a:cubicBezTo>
                      <a:pt x="52537" y="63883"/>
                      <a:pt x="60256" y="61802"/>
                      <a:pt x="66955" y="57727"/>
                    </a:cubicBezTo>
                    <a:lnTo>
                      <a:pt x="66955" y="74794"/>
                    </a:lnTo>
                    <a:cubicBezTo>
                      <a:pt x="58337" y="78924"/>
                      <a:pt x="48842" y="80874"/>
                      <a:pt x="39292" y="80490"/>
                    </a:cubicBezTo>
                    <a:cubicBezTo>
                      <a:pt x="19655" y="82451"/>
                      <a:pt x="2145" y="68145"/>
                      <a:pt x="182" y="48525"/>
                    </a:cubicBezTo>
                    <a:cubicBezTo>
                      <a:pt x="-59" y="46181"/>
                      <a:pt x="-59" y="43815"/>
                      <a:pt x="171" y="41470"/>
                    </a:cubicBezTo>
                    <a:cubicBezTo>
                      <a:pt x="-410" y="30297"/>
                      <a:pt x="3592" y="19375"/>
                      <a:pt x="11267" y="11225"/>
                    </a:cubicBezTo>
                    <a:cubicBezTo>
                      <a:pt x="18416" y="3875"/>
                      <a:pt x="28295" y="-167"/>
                      <a:pt x="38547" y="63"/>
                    </a:cubicBezTo>
                    <a:cubicBezTo>
                      <a:pt x="48239" y="-529"/>
                      <a:pt x="57712" y="3097"/>
                      <a:pt x="64521" y="10020"/>
                    </a:cubicBezTo>
                    <a:cubicBezTo>
                      <a:pt x="70946" y="17513"/>
                      <a:pt x="74236" y="27197"/>
                      <a:pt x="73698" y="37056"/>
                    </a:cubicBezTo>
                    <a:close/>
                    <a:moveTo>
                      <a:pt x="51770" y="32488"/>
                    </a:moveTo>
                    <a:cubicBezTo>
                      <a:pt x="51770" y="21533"/>
                      <a:pt x="47318" y="16056"/>
                      <a:pt x="38426" y="16056"/>
                    </a:cubicBezTo>
                    <a:cubicBezTo>
                      <a:pt x="34588" y="16067"/>
                      <a:pt x="30970" y="17798"/>
                      <a:pt x="28558" y="20777"/>
                    </a:cubicBezTo>
                    <a:cubicBezTo>
                      <a:pt x="25718" y="24097"/>
                      <a:pt x="23953" y="28194"/>
                      <a:pt x="23503" y="325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62" name="Freeform: Shape 61">
                <a:extLst>
                  <a:ext uri="{FF2B5EF4-FFF2-40B4-BE49-F238E27FC236}">
                    <a16:creationId xmlns:a16="http://schemas.microsoft.com/office/drawing/2014/main" id="{A04DB5E9-D5AC-84B2-CCF8-EF69B1B584B7}"/>
                  </a:ext>
                </a:extLst>
              </p:cNvPr>
              <p:cNvSpPr/>
              <p:nvPr/>
            </p:nvSpPr>
            <p:spPr>
              <a:xfrm>
                <a:off x="2780190" y="5129288"/>
                <a:ext cx="50107" cy="78032"/>
              </a:xfrm>
              <a:custGeom>
                <a:avLst/>
                <a:gdLst>
                  <a:gd name="connsiteX0" fmla="*/ 50107 w 50107"/>
                  <a:gd name="connsiteY0" fmla="*/ 22690 h 78032"/>
                  <a:gd name="connsiteX1" fmla="*/ 40141 w 50107"/>
                  <a:gd name="connsiteY1" fmla="*/ 20368 h 78032"/>
                  <a:gd name="connsiteX2" fmla="*/ 28080 w 50107"/>
                  <a:gd name="connsiteY2" fmla="*/ 26021 h 78032"/>
                  <a:gd name="connsiteX3" fmla="*/ 23694 w 50107"/>
                  <a:gd name="connsiteY3" fmla="*/ 41412 h 78032"/>
                  <a:gd name="connsiteX4" fmla="*/ 23694 w 50107"/>
                  <a:gd name="connsiteY4" fmla="*/ 78032 h 78032"/>
                  <a:gd name="connsiteX5" fmla="*/ 0 w 50107"/>
                  <a:gd name="connsiteY5" fmla="*/ 78032 h 78032"/>
                  <a:gd name="connsiteX6" fmla="*/ 0 w 50107"/>
                  <a:gd name="connsiteY6" fmla="*/ 1351 h 78032"/>
                  <a:gd name="connsiteX7" fmla="*/ 23694 w 50107"/>
                  <a:gd name="connsiteY7" fmla="*/ 1351 h 78032"/>
                  <a:gd name="connsiteX8" fmla="*/ 23694 w 50107"/>
                  <a:gd name="connsiteY8" fmla="*/ 15592 h 78032"/>
                  <a:gd name="connsiteX9" fmla="*/ 23990 w 50107"/>
                  <a:gd name="connsiteY9" fmla="*/ 15592 h 78032"/>
                  <a:gd name="connsiteX10" fmla="*/ 44230 w 50107"/>
                  <a:gd name="connsiteY10" fmla="*/ 15 h 78032"/>
                  <a:gd name="connsiteX11" fmla="*/ 50074 w 50107"/>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07" h="78032">
                    <a:moveTo>
                      <a:pt x="50107" y="22690"/>
                    </a:moveTo>
                    <a:cubicBezTo>
                      <a:pt x="47037" y="21091"/>
                      <a:pt x="43605" y="20291"/>
                      <a:pt x="40141" y="20368"/>
                    </a:cubicBezTo>
                    <a:cubicBezTo>
                      <a:pt x="35437" y="20160"/>
                      <a:pt x="30931" y="22274"/>
                      <a:pt x="28080" y="26021"/>
                    </a:cubicBezTo>
                    <a:cubicBezTo>
                      <a:pt x="24955" y="30523"/>
                      <a:pt x="23409" y="35935"/>
                      <a:pt x="23694" y="41412"/>
                    </a:cubicBezTo>
                    <a:lnTo>
                      <a:pt x="23694" y="78032"/>
                    </a:lnTo>
                    <a:lnTo>
                      <a:pt x="0" y="78032"/>
                    </a:lnTo>
                    <a:lnTo>
                      <a:pt x="0" y="1351"/>
                    </a:lnTo>
                    <a:lnTo>
                      <a:pt x="23694" y="1351"/>
                    </a:lnTo>
                    <a:lnTo>
                      <a:pt x="23694" y="15592"/>
                    </a:lnTo>
                    <a:lnTo>
                      <a:pt x="23990" y="15592"/>
                    </a:lnTo>
                    <a:cubicBezTo>
                      <a:pt x="26271" y="6314"/>
                      <a:pt x="34669" y="-150"/>
                      <a:pt x="44230" y="15"/>
                    </a:cubicBezTo>
                    <a:cubicBezTo>
                      <a:pt x="46215" y="-73"/>
                      <a:pt x="48200" y="234"/>
                      <a:pt x="50074" y="91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63" name="Freeform: Shape 62">
                <a:extLst>
                  <a:ext uri="{FF2B5EF4-FFF2-40B4-BE49-F238E27FC236}">
                    <a16:creationId xmlns:a16="http://schemas.microsoft.com/office/drawing/2014/main" id="{A0E66E7D-8709-7E97-BD09-FDEF8F1910C1}"/>
                  </a:ext>
                </a:extLst>
              </p:cNvPr>
              <p:cNvSpPr/>
              <p:nvPr/>
            </p:nvSpPr>
            <p:spPr>
              <a:xfrm>
                <a:off x="2838580" y="5128733"/>
                <a:ext cx="58931" cy="80400"/>
              </a:xfrm>
              <a:custGeom>
                <a:avLst/>
                <a:gdLst>
                  <a:gd name="connsiteX0" fmla="*/ 29 w 58931"/>
                  <a:gd name="connsiteY0" fmla="*/ 76561 h 80400"/>
                  <a:gd name="connsiteX1" fmla="*/ 29 w 58931"/>
                  <a:gd name="connsiteY1" fmla="*/ 57390 h 80400"/>
                  <a:gd name="connsiteX2" fmla="*/ 11684 w 58931"/>
                  <a:gd name="connsiteY2" fmla="*/ 62638 h 80400"/>
                  <a:gd name="connsiteX3" fmla="*/ 22648 w 58931"/>
                  <a:gd name="connsiteY3" fmla="*/ 64358 h 80400"/>
                  <a:gd name="connsiteX4" fmla="*/ 32571 w 58931"/>
                  <a:gd name="connsiteY4" fmla="*/ 62638 h 80400"/>
                  <a:gd name="connsiteX5" fmla="*/ 36211 w 58931"/>
                  <a:gd name="connsiteY5" fmla="*/ 57390 h 80400"/>
                  <a:gd name="connsiteX6" fmla="*/ 34556 w 58931"/>
                  <a:gd name="connsiteY6" fmla="*/ 53655 h 80400"/>
                  <a:gd name="connsiteX7" fmla="*/ 30323 w 58931"/>
                  <a:gd name="connsiteY7" fmla="*/ 51026 h 80400"/>
                  <a:gd name="connsiteX8" fmla="*/ 24666 w 58931"/>
                  <a:gd name="connsiteY8" fmla="*/ 49010 h 80400"/>
                  <a:gd name="connsiteX9" fmla="*/ 18745 w 58931"/>
                  <a:gd name="connsiteY9" fmla="*/ 46984 h 80400"/>
                  <a:gd name="connsiteX10" fmla="*/ 10686 w 58931"/>
                  <a:gd name="connsiteY10" fmla="*/ 43281 h 80400"/>
                  <a:gd name="connsiteX11" fmla="*/ 4842 w 58931"/>
                  <a:gd name="connsiteY11" fmla="*/ 38669 h 80400"/>
                  <a:gd name="connsiteX12" fmla="*/ 1246 w 58931"/>
                  <a:gd name="connsiteY12" fmla="*/ 32612 h 80400"/>
                  <a:gd name="connsiteX13" fmla="*/ 7 w 58931"/>
                  <a:gd name="connsiteY13" fmla="*/ 24451 h 80400"/>
                  <a:gd name="connsiteX14" fmla="*/ 2814 w 58931"/>
                  <a:gd name="connsiteY14" fmla="*/ 13364 h 80400"/>
                  <a:gd name="connsiteX15" fmla="*/ 10313 w 58931"/>
                  <a:gd name="connsiteY15" fmla="*/ 5762 h 80400"/>
                  <a:gd name="connsiteX16" fmla="*/ 21037 w 58931"/>
                  <a:gd name="connsiteY16" fmla="*/ 1380 h 80400"/>
                  <a:gd name="connsiteX17" fmla="*/ 33591 w 58931"/>
                  <a:gd name="connsiteY17" fmla="*/ 0 h 80400"/>
                  <a:gd name="connsiteX18" fmla="*/ 43930 w 58931"/>
                  <a:gd name="connsiteY18" fmla="*/ 789 h 80400"/>
                  <a:gd name="connsiteX19" fmla="*/ 54270 w 58931"/>
                  <a:gd name="connsiteY19" fmla="*/ 3067 h 80400"/>
                  <a:gd name="connsiteX20" fmla="*/ 54270 w 58931"/>
                  <a:gd name="connsiteY20" fmla="*/ 21339 h 80400"/>
                  <a:gd name="connsiteX21" fmla="*/ 44643 w 58931"/>
                  <a:gd name="connsiteY21" fmla="*/ 17407 h 80400"/>
                  <a:gd name="connsiteX22" fmla="*/ 34556 w 58931"/>
                  <a:gd name="connsiteY22" fmla="*/ 16103 h 80400"/>
                  <a:gd name="connsiteX23" fmla="*/ 30170 w 58931"/>
                  <a:gd name="connsiteY23" fmla="*/ 16508 h 80400"/>
                  <a:gd name="connsiteX24" fmla="*/ 26530 w 58931"/>
                  <a:gd name="connsiteY24" fmla="*/ 17713 h 80400"/>
                  <a:gd name="connsiteX25" fmla="*/ 24052 w 58931"/>
                  <a:gd name="connsiteY25" fmla="*/ 19729 h 80400"/>
                  <a:gd name="connsiteX26" fmla="*/ 23153 w 58931"/>
                  <a:gd name="connsiteY26" fmla="*/ 22544 h 80400"/>
                  <a:gd name="connsiteX27" fmla="*/ 24501 w 58931"/>
                  <a:gd name="connsiteY27" fmla="*/ 26137 h 80400"/>
                  <a:gd name="connsiteX28" fmla="*/ 28032 w 58931"/>
                  <a:gd name="connsiteY28" fmla="*/ 28723 h 80400"/>
                  <a:gd name="connsiteX29" fmla="*/ 32867 w 58931"/>
                  <a:gd name="connsiteY29" fmla="*/ 30662 h 80400"/>
                  <a:gd name="connsiteX30" fmla="*/ 38152 w 58931"/>
                  <a:gd name="connsiteY30" fmla="*/ 32425 h 80400"/>
                  <a:gd name="connsiteX31" fmla="*/ 46693 w 58931"/>
                  <a:gd name="connsiteY31" fmla="*/ 36018 h 80400"/>
                  <a:gd name="connsiteX32" fmla="*/ 53272 w 58931"/>
                  <a:gd name="connsiteY32" fmla="*/ 40586 h 80400"/>
                  <a:gd name="connsiteX33" fmla="*/ 57471 w 58931"/>
                  <a:gd name="connsiteY33" fmla="*/ 46732 h 80400"/>
                  <a:gd name="connsiteX34" fmla="*/ 55969 w 58931"/>
                  <a:gd name="connsiteY34" fmla="*/ 66757 h 80400"/>
                  <a:gd name="connsiteX35" fmla="*/ 48097 w 58931"/>
                  <a:gd name="connsiteY35" fmla="*/ 74622 h 80400"/>
                  <a:gd name="connsiteX36" fmla="*/ 36781 w 58931"/>
                  <a:gd name="connsiteY36" fmla="*/ 79004 h 80400"/>
                  <a:gd name="connsiteX37" fmla="*/ 23482 w 58931"/>
                  <a:gd name="connsiteY37" fmla="*/ 80395 h 80400"/>
                  <a:gd name="connsiteX38" fmla="*/ 29 w 58931"/>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31" h="80400">
                    <a:moveTo>
                      <a:pt x="29" y="76561"/>
                    </a:moveTo>
                    <a:lnTo>
                      <a:pt x="29" y="57390"/>
                    </a:lnTo>
                    <a:cubicBezTo>
                      <a:pt x="3680" y="59625"/>
                      <a:pt x="7594" y="61389"/>
                      <a:pt x="11684" y="62638"/>
                    </a:cubicBezTo>
                    <a:cubicBezTo>
                      <a:pt x="15237" y="63733"/>
                      <a:pt x="18931" y="64314"/>
                      <a:pt x="22648" y="64358"/>
                    </a:cubicBezTo>
                    <a:cubicBezTo>
                      <a:pt x="26036" y="64511"/>
                      <a:pt x="29424" y="63919"/>
                      <a:pt x="32571" y="62638"/>
                    </a:cubicBezTo>
                    <a:cubicBezTo>
                      <a:pt x="34764" y="61827"/>
                      <a:pt x="36222" y="59735"/>
                      <a:pt x="36211" y="57390"/>
                    </a:cubicBezTo>
                    <a:cubicBezTo>
                      <a:pt x="36244" y="55966"/>
                      <a:pt x="35630" y="54597"/>
                      <a:pt x="34556" y="53655"/>
                    </a:cubicBezTo>
                    <a:cubicBezTo>
                      <a:pt x="33295" y="52549"/>
                      <a:pt x="31869" y="51661"/>
                      <a:pt x="30323" y="51026"/>
                    </a:cubicBezTo>
                    <a:cubicBezTo>
                      <a:pt x="28481" y="50237"/>
                      <a:pt x="26596" y="49558"/>
                      <a:pt x="24666" y="49010"/>
                    </a:cubicBezTo>
                    <a:cubicBezTo>
                      <a:pt x="22615" y="48408"/>
                      <a:pt x="20642" y="47739"/>
                      <a:pt x="18745" y="46984"/>
                    </a:cubicBezTo>
                    <a:cubicBezTo>
                      <a:pt x="15971" y="45954"/>
                      <a:pt x="13274" y="44716"/>
                      <a:pt x="10686" y="43281"/>
                    </a:cubicBezTo>
                    <a:cubicBezTo>
                      <a:pt x="8504" y="42065"/>
                      <a:pt x="6531" y="40510"/>
                      <a:pt x="4842" y="38669"/>
                    </a:cubicBezTo>
                    <a:cubicBezTo>
                      <a:pt x="3252" y="36906"/>
                      <a:pt x="2035" y="34846"/>
                      <a:pt x="1246" y="32612"/>
                    </a:cubicBezTo>
                    <a:cubicBezTo>
                      <a:pt x="369" y="29983"/>
                      <a:pt x="-48" y="27222"/>
                      <a:pt x="7" y="24451"/>
                    </a:cubicBezTo>
                    <a:cubicBezTo>
                      <a:pt x="-92" y="20573"/>
                      <a:pt x="873" y="16727"/>
                      <a:pt x="2814" y="13364"/>
                    </a:cubicBezTo>
                    <a:cubicBezTo>
                      <a:pt x="4678" y="10275"/>
                      <a:pt x="7254" y="7668"/>
                      <a:pt x="10313" y="5762"/>
                    </a:cubicBezTo>
                    <a:cubicBezTo>
                      <a:pt x="13614" y="3703"/>
                      <a:pt x="17243" y="2224"/>
                      <a:pt x="21037" y="1380"/>
                    </a:cubicBezTo>
                    <a:cubicBezTo>
                      <a:pt x="25159" y="449"/>
                      <a:pt x="29369" y="-11"/>
                      <a:pt x="33591" y="0"/>
                    </a:cubicBezTo>
                    <a:cubicBezTo>
                      <a:pt x="37056" y="0"/>
                      <a:pt x="40509" y="263"/>
                      <a:pt x="43930" y="789"/>
                    </a:cubicBezTo>
                    <a:cubicBezTo>
                      <a:pt x="47428" y="1315"/>
                      <a:pt x="50882" y="2071"/>
                      <a:pt x="54270" y="3067"/>
                    </a:cubicBezTo>
                    <a:lnTo>
                      <a:pt x="54270" y="21339"/>
                    </a:lnTo>
                    <a:cubicBezTo>
                      <a:pt x="51254" y="19587"/>
                      <a:pt x="48020" y="18261"/>
                      <a:pt x="44643" y="17407"/>
                    </a:cubicBezTo>
                    <a:cubicBezTo>
                      <a:pt x="41343" y="16552"/>
                      <a:pt x="37955" y="16114"/>
                      <a:pt x="34556" y="16103"/>
                    </a:cubicBezTo>
                    <a:cubicBezTo>
                      <a:pt x="33086" y="16092"/>
                      <a:pt x="31617" y="16235"/>
                      <a:pt x="30170" y="16508"/>
                    </a:cubicBezTo>
                    <a:cubicBezTo>
                      <a:pt x="28909" y="16749"/>
                      <a:pt x="27681" y="17155"/>
                      <a:pt x="26530" y="17713"/>
                    </a:cubicBezTo>
                    <a:cubicBezTo>
                      <a:pt x="25554" y="18174"/>
                      <a:pt x="24699" y="18864"/>
                      <a:pt x="24052" y="19729"/>
                    </a:cubicBezTo>
                    <a:cubicBezTo>
                      <a:pt x="23460" y="20551"/>
                      <a:pt x="23142" y="21536"/>
                      <a:pt x="23153" y="22544"/>
                    </a:cubicBezTo>
                    <a:cubicBezTo>
                      <a:pt x="23131" y="23870"/>
                      <a:pt x="23613" y="25152"/>
                      <a:pt x="24501" y="26137"/>
                    </a:cubicBezTo>
                    <a:cubicBezTo>
                      <a:pt x="25499" y="27211"/>
                      <a:pt x="26705" y="28087"/>
                      <a:pt x="28032" y="28723"/>
                    </a:cubicBezTo>
                    <a:cubicBezTo>
                      <a:pt x="29589" y="29489"/>
                      <a:pt x="31211" y="30136"/>
                      <a:pt x="32867" y="30662"/>
                    </a:cubicBezTo>
                    <a:cubicBezTo>
                      <a:pt x="34632" y="31242"/>
                      <a:pt x="36398" y="31823"/>
                      <a:pt x="38152" y="32425"/>
                    </a:cubicBezTo>
                    <a:cubicBezTo>
                      <a:pt x="41080" y="33422"/>
                      <a:pt x="43930" y="34627"/>
                      <a:pt x="46693" y="36018"/>
                    </a:cubicBezTo>
                    <a:cubicBezTo>
                      <a:pt x="49095" y="37212"/>
                      <a:pt x="51320" y="38746"/>
                      <a:pt x="53272" y="40586"/>
                    </a:cubicBezTo>
                    <a:cubicBezTo>
                      <a:pt x="55092" y="42317"/>
                      <a:pt x="56517" y="44409"/>
                      <a:pt x="57471" y="46732"/>
                    </a:cubicBezTo>
                    <a:cubicBezTo>
                      <a:pt x="59850" y="53315"/>
                      <a:pt x="59302" y="60600"/>
                      <a:pt x="55969" y="66757"/>
                    </a:cubicBezTo>
                    <a:cubicBezTo>
                      <a:pt x="54007" y="69966"/>
                      <a:pt x="51309" y="72661"/>
                      <a:pt x="48097" y="74622"/>
                    </a:cubicBezTo>
                    <a:cubicBezTo>
                      <a:pt x="44610" y="76725"/>
                      <a:pt x="40773" y="78204"/>
                      <a:pt x="36781" y="79004"/>
                    </a:cubicBezTo>
                    <a:cubicBezTo>
                      <a:pt x="32407" y="79946"/>
                      <a:pt x="27955" y="80406"/>
                      <a:pt x="23482" y="80395"/>
                    </a:cubicBezTo>
                    <a:cubicBezTo>
                      <a:pt x="15500" y="80494"/>
                      <a:pt x="7561" y="79190"/>
                      <a:pt x="29" y="76561"/>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64" name="Freeform: Shape 63">
                <a:extLst>
                  <a:ext uri="{FF2B5EF4-FFF2-40B4-BE49-F238E27FC236}">
                    <a16:creationId xmlns:a16="http://schemas.microsoft.com/office/drawing/2014/main" id="{AB85AA6A-0FC1-57C4-4513-F93FEF7F34D8}"/>
                  </a:ext>
                </a:extLst>
              </p:cNvPr>
              <p:cNvSpPr/>
              <p:nvPr/>
            </p:nvSpPr>
            <p:spPr>
              <a:xfrm>
                <a:off x="1428862" y="5291352"/>
                <a:ext cx="53286" cy="101933"/>
              </a:xfrm>
              <a:custGeom>
                <a:avLst/>
                <a:gdLst>
                  <a:gd name="connsiteX0" fmla="*/ 53287 w 53286"/>
                  <a:gd name="connsiteY0" fmla="*/ 99105 h 101933"/>
                  <a:gd name="connsiteX1" fmla="*/ 37476 w 53286"/>
                  <a:gd name="connsiteY1" fmla="*/ 101877 h 101933"/>
                  <a:gd name="connsiteX2" fmla="*/ 12445 w 53286"/>
                  <a:gd name="connsiteY2" fmla="*/ 75893 h 101933"/>
                  <a:gd name="connsiteX3" fmla="*/ 12445 w 53286"/>
                  <a:gd name="connsiteY3" fmla="*/ 40762 h 101933"/>
                  <a:gd name="connsiteX4" fmla="*/ 0 w 53286"/>
                  <a:gd name="connsiteY4" fmla="*/ 40762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29 h 101933"/>
                  <a:gd name="connsiteX12" fmla="*/ 36051 w 53286"/>
                  <a:gd name="connsiteY12" fmla="*/ 40729 h 101933"/>
                  <a:gd name="connsiteX13" fmla="*/ 36051 w 53286"/>
                  <a:gd name="connsiteY13" fmla="*/ 71741 h 101933"/>
                  <a:gd name="connsiteX14" fmla="*/ 45568 w 53286"/>
                  <a:gd name="connsiteY14" fmla="*/ 83714 h 101933"/>
                  <a:gd name="connsiteX15" fmla="*/ 53243 w 53286"/>
                  <a:gd name="connsiteY15" fmla="*/ 81523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301" y="101241"/>
                      <a:pt x="42890" y="102183"/>
                      <a:pt x="37476" y="101877"/>
                    </a:cubicBezTo>
                    <a:cubicBezTo>
                      <a:pt x="20788" y="101877"/>
                      <a:pt x="12445" y="93212"/>
                      <a:pt x="12445" y="75893"/>
                    </a:cubicBezTo>
                    <a:lnTo>
                      <a:pt x="12445" y="40762"/>
                    </a:lnTo>
                    <a:lnTo>
                      <a:pt x="0" y="40762"/>
                    </a:lnTo>
                    <a:lnTo>
                      <a:pt x="0" y="23322"/>
                    </a:lnTo>
                    <a:lnTo>
                      <a:pt x="12445" y="23322"/>
                    </a:lnTo>
                    <a:lnTo>
                      <a:pt x="12445" y="6737"/>
                    </a:lnTo>
                    <a:lnTo>
                      <a:pt x="36051" y="0"/>
                    </a:lnTo>
                    <a:lnTo>
                      <a:pt x="36051" y="23289"/>
                    </a:lnTo>
                    <a:lnTo>
                      <a:pt x="53287" y="23289"/>
                    </a:lnTo>
                    <a:lnTo>
                      <a:pt x="53287" y="40729"/>
                    </a:lnTo>
                    <a:lnTo>
                      <a:pt x="36051" y="40729"/>
                    </a:lnTo>
                    <a:lnTo>
                      <a:pt x="36051" y="71741"/>
                    </a:lnTo>
                    <a:cubicBezTo>
                      <a:pt x="36051" y="79727"/>
                      <a:pt x="39223" y="83725"/>
                      <a:pt x="45568" y="83714"/>
                    </a:cubicBezTo>
                    <a:cubicBezTo>
                      <a:pt x="48271" y="83637"/>
                      <a:pt x="50910" y="82893"/>
                      <a:pt x="53243" y="8152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65" name="Freeform: Shape 64">
                <a:extLst>
                  <a:ext uri="{FF2B5EF4-FFF2-40B4-BE49-F238E27FC236}">
                    <a16:creationId xmlns:a16="http://schemas.microsoft.com/office/drawing/2014/main" id="{64F6678A-B573-6A77-A2A0-5B35697B1EA6}"/>
                  </a:ext>
                </a:extLst>
              </p:cNvPr>
              <p:cNvSpPr/>
              <p:nvPr/>
            </p:nvSpPr>
            <p:spPr>
              <a:xfrm>
                <a:off x="1490743" y="5312692"/>
                <a:ext cx="83103" cy="80598"/>
              </a:xfrm>
              <a:custGeom>
                <a:avLst/>
                <a:gdLst>
                  <a:gd name="connsiteX0" fmla="*/ 41107 w 83103"/>
                  <a:gd name="connsiteY0" fmla="*/ 80537 h 80598"/>
                  <a:gd name="connsiteX1" fmla="*/ 10977 w 83103"/>
                  <a:gd name="connsiteY1" fmla="*/ 69747 h 80598"/>
                  <a:gd name="connsiteX2" fmla="*/ 11394 w 83103"/>
                  <a:gd name="connsiteY2" fmla="*/ 10812 h 80598"/>
                  <a:gd name="connsiteX3" fmla="*/ 42192 w 83103"/>
                  <a:gd name="connsiteY3" fmla="*/ 65 h 80598"/>
                  <a:gd name="connsiteX4" fmla="*/ 72180 w 83103"/>
                  <a:gd name="connsiteY4" fmla="*/ 10812 h 80598"/>
                  <a:gd name="connsiteX5" fmla="*/ 83046 w 83103"/>
                  <a:gd name="connsiteY5" fmla="*/ 39228 h 80598"/>
                  <a:gd name="connsiteX6" fmla="*/ 71840 w 83103"/>
                  <a:gd name="connsiteY6" fmla="*/ 69407 h 80598"/>
                  <a:gd name="connsiteX7" fmla="*/ 41107 w 83103"/>
                  <a:gd name="connsiteY7" fmla="*/ 80537 h 80598"/>
                  <a:gd name="connsiteX8" fmla="*/ 41677 w 83103"/>
                  <a:gd name="connsiteY8" fmla="*/ 18261 h 80598"/>
                  <a:gd name="connsiteX9" fmla="*/ 28640 w 83103"/>
                  <a:gd name="connsiteY9" fmla="*/ 24023 h 80598"/>
                  <a:gd name="connsiteX10" fmla="*/ 23992 w 83103"/>
                  <a:gd name="connsiteY10" fmla="*/ 40356 h 80598"/>
                  <a:gd name="connsiteX11" fmla="*/ 41831 w 83103"/>
                  <a:gd name="connsiteY11" fmla="*/ 62440 h 80598"/>
                  <a:gd name="connsiteX12" fmla="*/ 58847 w 83103"/>
                  <a:gd name="connsiteY12" fmla="*/ 39753 h 80598"/>
                  <a:gd name="connsiteX13" fmla="*/ 41677 w 83103"/>
                  <a:gd name="connsiteY13" fmla="*/ 18261 h 8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3" h="80598">
                    <a:moveTo>
                      <a:pt x="41107" y="80537"/>
                    </a:moveTo>
                    <a:cubicBezTo>
                      <a:pt x="30020" y="81128"/>
                      <a:pt x="19160" y="77240"/>
                      <a:pt x="10977" y="69747"/>
                    </a:cubicBezTo>
                    <a:cubicBezTo>
                      <a:pt x="-3816" y="52822"/>
                      <a:pt x="-3638" y="27528"/>
                      <a:pt x="11394" y="10812"/>
                    </a:cubicBezTo>
                    <a:cubicBezTo>
                      <a:pt x="19849" y="3330"/>
                      <a:pt x="30912" y="-526"/>
                      <a:pt x="42192" y="65"/>
                    </a:cubicBezTo>
                    <a:cubicBezTo>
                      <a:pt x="53234" y="-559"/>
                      <a:pt x="64057" y="3319"/>
                      <a:pt x="72180" y="10812"/>
                    </a:cubicBezTo>
                    <a:cubicBezTo>
                      <a:pt x="79581" y="18370"/>
                      <a:pt x="83515" y="28657"/>
                      <a:pt x="83046" y="39228"/>
                    </a:cubicBezTo>
                    <a:cubicBezTo>
                      <a:pt x="83640" y="50401"/>
                      <a:pt x="79584" y="61323"/>
                      <a:pt x="71840" y="69407"/>
                    </a:cubicBezTo>
                    <a:cubicBezTo>
                      <a:pt x="63536" y="77141"/>
                      <a:pt x="52440" y="81150"/>
                      <a:pt x="41107" y="80537"/>
                    </a:cubicBezTo>
                    <a:close/>
                    <a:moveTo>
                      <a:pt x="41677" y="18261"/>
                    </a:moveTo>
                    <a:cubicBezTo>
                      <a:pt x="36661" y="17998"/>
                      <a:pt x="31820" y="20134"/>
                      <a:pt x="28640" y="24023"/>
                    </a:cubicBezTo>
                    <a:cubicBezTo>
                      <a:pt x="25263" y="28777"/>
                      <a:pt x="23623" y="34539"/>
                      <a:pt x="23992" y="40356"/>
                    </a:cubicBezTo>
                    <a:cubicBezTo>
                      <a:pt x="23992" y="55079"/>
                      <a:pt x="29938" y="62440"/>
                      <a:pt x="41831" y="62440"/>
                    </a:cubicBezTo>
                    <a:cubicBezTo>
                      <a:pt x="53168" y="62440"/>
                      <a:pt x="58840" y="54881"/>
                      <a:pt x="58847" y="39753"/>
                    </a:cubicBezTo>
                    <a:cubicBezTo>
                      <a:pt x="58869" y="25425"/>
                      <a:pt x="53146" y="18261"/>
                      <a:pt x="41677" y="18261"/>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66" name="Freeform: Shape 65">
                <a:extLst>
                  <a:ext uri="{FF2B5EF4-FFF2-40B4-BE49-F238E27FC236}">
                    <a16:creationId xmlns:a16="http://schemas.microsoft.com/office/drawing/2014/main" id="{479E6B76-3AEC-84F5-0FB6-52BE5C7D5D49}"/>
                  </a:ext>
                </a:extLst>
              </p:cNvPr>
              <p:cNvSpPr/>
              <p:nvPr/>
            </p:nvSpPr>
            <p:spPr>
              <a:xfrm>
                <a:off x="1626810" y="5312704"/>
                <a:ext cx="62817" cy="80602"/>
              </a:xfrm>
              <a:custGeom>
                <a:avLst/>
                <a:gdLst>
                  <a:gd name="connsiteX0" fmla="*/ 62817 w 62817"/>
                  <a:gd name="connsiteY0" fmla="*/ 75881 h 80602"/>
                  <a:gd name="connsiteX1" fmla="*/ 39661 w 62817"/>
                  <a:gd name="connsiteY1" fmla="*/ 80526 h 80602"/>
                  <a:gd name="connsiteX2" fmla="*/ 11022 w 62817"/>
                  <a:gd name="connsiteY2" fmla="*/ 69812 h 80602"/>
                  <a:gd name="connsiteX3" fmla="*/ 57 w 62817"/>
                  <a:gd name="connsiteY3" fmla="*/ 42185 h 80602"/>
                  <a:gd name="connsiteX4" fmla="*/ 11789 w 62817"/>
                  <a:gd name="connsiteY4" fmla="*/ 11370 h 80602"/>
                  <a:gd name="connsiteX5" fmla="*/ 43158 w 62817"/>
                  <a:gd name="connsiteY5" fmla="*/ 98 h 80602"/>
                  <a:gd name="connsiteX6" fmla="*/ 62796 w 62817"/>
                  <a:gd name="connsiteY6" fmla="*/ 3691 h 80602"/>
                  <a:gd name="connsiteX7" fmla="*/ 62796 w 62817"/>
                  <a:gd name="connsiteY7" fmla="*/ 23727 h 80602"/>
                  <a:gd name="connsiteX8" fmla="*/ 46228 w 62817"/>
                  <a:gd name="connsiteY8" fmla="*/ 18184 h 80602"/>
                  <a:gd name="connsiteX9" fmla="*/ 30078 w 62817"/>
                  <a:gd name="connsiteY9" fmla="*/ 24143 h 80602"/>
                  <a:gd name="connsiteX10" fmla="*/ 24124 w 62817"/>
                  <a:gd name="connsiteY10" fmla="*/ 40575 h 80602"/>
                  <a:gd name="connsiteX11" fmla="*/ 29815 w 62817"/>
                  <a:gd name="connsiteY11" fmla="*/ 56568 h 80602"/>
                  <a:gd name="connsiteX12" fmla="*/ 45483 w 62817"/>
                  <a:gd name="connsiteY12" fmla="*/ 62363 h 80602"/>
                  <a:gd name="connsiteX13" fmla="*/ 62796 w 62817"/>
                  <a:gd name="connsiteY13" fmla="*/ 56820 h 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17" h="80602">
                    <a:moveTo>
                      <a:pt x="62817" y="75881"/>
                    </a:moveTo>
                    <a:cubicBezTo>
                      <a:pt x="55623" y="79386"/>
                      <a:pt x="47650" y="80986"/>
                      <a:pt x="39661" y="80526"/>
                    </a:cubicBezTo>
                    <a:cubicBezTo>
                      <a:pt x="29056" y="80975"/>
                      <a:pt x="18721" y="77108"/>
                      <a:pt x="11022" y="69812"/>
                    </a:cubicBezTo>
                    <a:cubicBezTo>
                      <a:pt x="3664" y="62538"/>
                      <a:pt x="-312" y="52515"/>
                      <a:pt x="57" y="42185"/>
                    </a:cubicBezTo>
                    <a:cubicBezTo>
                      <a:pt x="-551" y="30716"/>
                      <a:pt x="3708" y="19531"/>
                      <a:pt x="11789" y="11370"/>
                    </a:cubicBezTo>
                    <a:cubicBezTo>
                      <a:pt x="20325" y="3592"/>
                      <a:pt x="31616" y="-472"/>
                      <a:pt x="43158" y="98"/>
                    </a:cubicBezTo>
                    <a:cubicBezTo>
                      <a:pt x="49902" y="-373"/>
                      <a:pt x="56657" y="865"/>
                      <a:pt x="62796" y="3691"/>
                    </a:cubicBezTo>
                    <a:lnTo>
                      <a:pt x="62796" y="23727"/>
                    </a:lnTo>
                    <a:cubicBezTo>
                      <a:pt x="58039" y="20101"/>
                      <a:pt x="52213" y="18151"/>
                      <a:pt x="46228" y="18184"/>
                    </a:cubicBezTo>
                    <a:cubicBezTo>
                      <a:pt x="40255" y="17877"/>
                      <a:pt x="34416" y="20024"/>
                      <a:pt x="30078" y="24143"/>
                    </a:cubicBezTo>
                    <a:cubicBezTo>
                      <a:pt x="25929" y="28579"/>
                      <a:pt x="23778" y="34517"/>
                      <a:pt x="24124" y="40575"/>
                    </a:cubicBezTo>
                    <a:cubicBezTo>
                      <a:pt x="23793" y="46457"/>
                      <a:pt x="25843" y="52219"/>
                      <a:pt x="29815" y="56568"/>
                    </a:cubicBezTo>
                    <a:cubicBezTo>
                      <a:pt x="34006" y="60588"/>
                      <a:pt x="39682" y="62692"/>
                      <a:pt x="45483" y="62363"/>
                    </a:cubicBezTo>
                    <a:cubicBezTo>
                      <a:pt x="51677" y="62275"/>
                      <a:pt x="57704" y="60347"/>
                      <a:pt x="62796" y="56820"/>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67" name="Freeform: Shape 66">
                <a:extLst>
                  <a:ext uri="{FF2B5EF4-FFF2-40B4-BE49-F238E27FC236}">
                    <a16:creationId xmlns:a16="http://schemas.microsoft.com/office/drawing/2014/main" id="{54B73D0B-FB64-1C7F-71DC-53E38B343030}"/>
                  </a:ext>
                </a:extLst>
              </p:cNvPr>
              <p:cNvSpPr/>
              <p:nvPr/>
            </p:nvSpPr>
            <p:spPr>
              <a:xfrm>
                <a:off x="1706316" y="5277824"/>
                <a:ext cx="23683" cy="113532"/>
              </a:xfrm>
              <a:custGeom>
                <a:avLst/>
                <a:gdLst>
                  <a:gd name="connsiteX0" fmla="*/ 23683 w 23683"/>
                  <a:gd name="connsiteY0" fmla="*/ 113532 h 113532"/>
                  <a:gd name="connsiteX1" fmla="*/ 0 w 23683"/>
                  <a:gd name="connsiteY1" fmla="*/ 113532 h 113532"/>
                  <a:gd name="connsiteX2" fmla="*/ 0 w 23683"/>
                  <a:gd name="connsiteY2" fmla="*/ 0 h 113532"/>
                  <a:gd name="connsiteX3" fmla="*/ 23683 w 23683"/>
                  <a:gd name="connsiteY3" fmla="*/ 0 h 113532"/>
                </a:gdLst>
                <a:ahLst/>
                <a:cxnLst>
                  <a:cxn ang="0">
                    <a:pos x="connsiteX0" y="connsiteY0"/>
                  </a:cxn>
                  <a:cxn ang="0">
                    <a:pos x="connsiteX1" y="connsiteY1"/>
                  </a:cxn>
                  <a:cxn ang="0">
                    <a:pos x="connsiteX2" y="connsiteY2"/>
                  </a:cxn>
                  <a:cxn ang="0">
                    <a:pos x="connsiteX3" y="connsiteY3"/>
                  </a:cxn>
                </a:cxnLst>
                <a:rect l="l" t="t" r="r" b="b"/>
                <a:pathLst>
                  <a:path w="23683" h="113532">
                    <a:moveTo>
                      <a:pt x="23683" y="113532"/>
                    </a:moveTo>
                    <a:lnTo>
                      <a:pt x="0" y="113532"/>
                    </a:lnTo>
                    <a:lnTo>
                      <a:pt x="0" y="0"/>
                    </a:lnTo>
                    <a:lnTo>
                      <a:pt x="23683" y="0"/>
                    </a:lnTo>
                    <a:close/>
                  </a:path>
                </a:pathLst>
              </a:custGeom>
              <a:solidFill>
                <a:srgbClr val="2F2F2F"/>
              </a:solidFill>
              <a:ln w="10955" cap="flat">
                <a:noFill/>
                <a:prstDash val="solid"/>
                <a:miter/>
              </a:ln>
            </p:spPr>
            <p:txBody>
              <a:bodyPr rtlCol="0" anchor="ctr"/>
              <a:lstStyle/>
              <a:p>
                <a:endParaRPr lang="en-US">
                  <a:latin typeface="+mj-lt"/>
                </a:endParaRPr>
              </a:p>
            </p:txBody>
          </p:sp>
          <p:sp>
            <p:nvSpPr>
              <p:cNvPr id="68" name="Freeform: Shape 67">
                <a:extLst>
                  <a:ext uri="{FF2B5EF4-FFF2-40B4-BE49-F238E27FC236}">
                    <a16:creationId xmlns:a16="http://schemas.microsoft.com/office/drawing/2014/main" id="{107A8D33-DEB8-094A-6BFF-4A9F3F31BEBF}"/>
                  </a:ext>
                </a:extLst>
              </p:cNvPr>
              <p:cNvSpPr/>
              <p:nvPr/>
            </p:nvSpPr>
            <p:spPr>
              <a:xfrm>
                <a:off x="1745238" y="5312734"/>
                <a:ext cx="83103" cy="80558"/>
              </a:xfrm>
              <a:custGeom>
                <a:avLst/>
                <a:gdLst>
                  <a:gd name="connsiteX0" fmla="*/ 41151 w 83103"/>
                  <a:gd name="connsiteY0" fmla="*/ 80495 h 80558"/>
                  <a:gd name="connsiteX1" fmla="*/ 10977 w 83103"/>
                  <a:gd name="connsiteY1" fmla="*/ 69749 h 80558"/>
                  <a:gd name="connsiteX2" fmla="*/ 11394 w 83103"/>
                  <a:gd name="connsiteY2" fmla="*/ 10814 h 80558"/>
                  <a:gd name="connsiteX3" fmla="*/ 42192 w 83103"/>
                  <a:gd name="connsiteY3" fmla="*/ 67 h 80558"/>
                  <a:gd name="connsiteX4" fmla="*/ 72180 w 83103"/>
                  <a:gd name="connsiteY4" fmla="*/ 10814 h 80558"/>
                  <a:gd name="connsiteX5" fmla="*/ 83046 w 83103"/>
                  <a:gd name="connsiteY5" fmla="*/ 39230 h 80558"/>
                  <a:gd name="connsiteX6" fmla="*/ 71840 w 83103"/>
                  <a:gd name="connsiteY6" fmla="*/ 69409 h 80558"/>
                  <a:gd name="connsiteX7" fmla="*/ 41151 w 83103"/>
                  <a:gd name="connsiteY7" fmla="*/ 80495 h 80558"/>
                  <a:gd name="connsiteX8" fmla="*/ 41743 w 83103"/>
                  <a:gd name="connsiteY8" fmla="*/ 18186 h 80558"/>
                  <a:gd name="connsiteX9" fmla="*/ 28706 w 83103"/>
                  <a:gd name="connsiteY9" fmla="*/ 23948 h 80558"/>
                  <a:gd name="connsiteX10" fmla="*/ 24057 w 83103"/>
                  <a:gd name="connsiteY10" fmla="*/ 40281 h 80558"/>
                  <a:gd name="connsiteX11" fmla="*/ 41896 w 83103"/>
                  <a:gd name="connsiteY11" fmla="*/ 62365 h 80558"/>
                  <a:gd name="connsiteX12" fmla="*/ 58913 w 83103"/>
                  <a:gd name="connsiteY12" fmla="*/ 39679 h 80558"/>
                  <a:gd name="connsiteX13" fmla="*/ 41743 w 83103"/>
                  <a:gd name="connsiteY13" fmla="*/ 18219 h 8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3" h="80558">
                    <a:moveTo>
                      <a:pt x="41151" y="80495"/>
                    </a:moveTo>
                    <a:cubicBezTo>
                      <a:pt x="30056" y="81109"/>
                      <a:pt x="19179" y="77242"/>
                      <a:pt x="10977" y="69749"/>
                    </a:cubicBezTo>
                    <a:cubicBezTo>
                      <a:pt x="-3816" y="52824"/>
                      <a:pt x="-3638" y="27530"/>
                      <a:pt x="11394" y="10814"/>
                    </a:cubicBezTo>
                    <a:cubicBezTo>
                      <a:pt x="19851" y="3332"/>
                      <a:pt x="30912" y="-524"/>
                      <a:pt x="42192" y="67"/>
                    </a:cubicBezTo>
                    <a:cubicBezTo>
                      <a:pt x="53234" y="-568"/>
                      <a:pt x="64057" y="3321"/>
                      <a:pt x="72180" y="10814"/>
                    </a:cubicBezTo>
                    <a:cubicBezTo>
                      <a:pt x="79585" y="18372"/>
                      <a:pt x="83521" y="28659"/>
                      <a:pt x="83046" y="39230"/>
                    </a:cubicBezTo>
                    <a:cubicBezTo>
                      <a:pt x="83640" y="50403"/>
                      <a:pt x="79585" y="61325"/>
                      <a:pt x="71840" y="69409"/>
                    </a:cubicBezTo>
                    <a:cubicBezTo>
                      <a:pt x="63541" y="77110"/>
                      <a:pt x="52463" y="81120"/>
                      <a:pt x="41151" y="80495"/>
                    </a:cubicBezTo>
                    <a:close/>
                    <a:moveTo>
                      <a:pt x="41743" y="18186"/>
                    </a:moveTo>
                    <a:cubicBezTo>
                      <a:pt x="36728" y="17923"/>
                      <a:pt x="31888" y="20070"/>
                      <a:pt x="28706" y="23948"/>
                    </a:cubicBezTo>
                    <a:cubicBezTo>
                      <a:pt x="25329" y="28702"/>
                      <a:pt x="23689" y="34464"/>
                      <a:pt x="24057" y="40281"/>
                    </a:cubicBezTo>
                    <a:cubicBezTo>
                      <a:pt x="24057" y="55004"/>
                      <a:pt x="30003" y="62365"/>
                      <a:pt x="41896" y="62365"/>
                    </a:cubicBezTo>
                    <a:cubicBezTo>
                      <a:pt x="53241" y="62365"/>
                      <a:pt x="58913" y="54807"/>
                      <a:pt x="58913" y="39679"/>
                    </a:cubicBezTo>
                    <a:cubicBezTo>
                      <a:pt x="58913" y="25372"/>
                      <a:pt x="53190" y="18219"/>
                      <a:pt x="41743" y="18219"/>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69" name="Freeform: Shape 68">
                <a:extLst>
                  <a:ext uri="{FF2B5EF4-FFF2-40B4-BE49-F238E27FC236}">
                    <a16:creationId xmlns:a16="http://schemas.microsoft.com/office/drawing/2014/main" id="{29166E04-DEDA-F150-3055-C116E9572B5C}"/>
                  </a:ext>
                </a:extLst>
              </p:cNvPr>
              <p:cNvSpPr/>
              <p:nvPr/>
            </p:nvSpPr>
            <p:spPr>
              <a:xfrm>
                <a:off x="1842241" y="5314675"/>
                <a:ext cx="74119" cy="78554"/>
              </a:xfrm>
              <a:custGeom>
                <a:avLst/>
                <a:gdLst>
                  <a:gd name="connsiteX0" fmla="*/ 74119 w 74119"/>
                  <a:gd name="connsiteY0" fmla="*/ 76681 h 78554"/>
                  <a:gd name="connsiteX1" fmla="*/ 50513 w 74119"/>
                  <a:gd name="connsiteY1" fmla="*/ 76681 h 78554"/>
                  <a:gd name="connsiteX2" fmla="*/ 50513 w 74119"/>
                  <a:gd name="connsiteY2" fmla="*/ 64993 h 78554"/>
                  <a:gd name="connsiteX3" fmla="*/ 50140 w 74119"/>
                  <a:gd name="connsiteY3" fmla="*/ 64993 h 78554"/>
                  <a:gd name="connsiteX4" fmla="*/ 26676 w 74119"/>
                  <a:gd name="connsiteY4" fmla="*/ 78554 h 78554"/>
                  <a:gd name="connsiteX5" fmla="*/ 0 w 74119"/>
                  <a:gd name="connsiteY5" fmla="*/ 46272 h 78554"/>
                  <a:gd name="connsiteX6" fmla="*/ 0 w 74119"/>
                  <a:gd name="connsiteY6" fmla="*/ 0 h 78554"/>
                  <a:gd name="connsiteX7" fmla="*/ 23606 w 74119"/>
                  <a:gd name="connsiteY7" fmla="*/ 0 h 78554"/>
                  <a:gd name="connsiteX8" fmla="*/ 23606 w 74119"/>
                  <a:gd name="connsiteY8" fmla="*/ 44179 h 78554"/>
                  <a:gd name="connsiteX9" fmla="*/ 36500 w 74119"/>
                  <a:gd name="connsiteY9" fmla="*/ 60425 h 78554"/>
                  <a:gd name="connsiteX10" fmla="*/ 46686 w 74119"/>
                  <a:gd name="connsiteY10" fmla="*/ 55977 h 78554"/>
                  <a:gd name="connsiteX11" fmla="*/ 50513 w 74119"/>
                  <a:gd name="connsiteY11" fmla="*/ 43927 h 78554"/>
                  <a:gd name="connsiteX12" fmla="*/ 50513 w 74119"/>
                  <a:gd name="connsiteY12" fmla="*/ 44 h 78554"/>
                  <a:gd name="connsiteX13" fmla="*/ 74119 w 74119"/>
                  <a:gd name="connsiteY13" fmla="*/ 44 h 7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54">
                    <a:moveTo>
                      <a:pt x="74119" y="76681"/>
                    </a:moveTo>
                    <a:lnTo>
                      <a:pt x="50513" y="76681"/>
                    </a:lnTo>
                    <a:lnTo>
                      <a:pt x="50513" y="64993"/>
                    </a:lnTo>
                    <a:lnTo>
                      <a:pt x="50140" y="64993"/>
                    </a:lnTo>
                    <a:cubicBezTo>
                      <a:pt x="45353" y="73428"/>
                      <a:pt x="36379" y="78609"/>
                      <a:pt x="26676" y="78554"/>
                    </a:cubicBezTo>
                    <a:cubicBezTo>
                      <a:pt x="8892" y="78554"/>
                      <a:pt x="0" y="67797"/>
                      <a:pt x="0" y="46272"/>
                    </a:cubicBezTo>
                    <a:lnTo>
                      <a:pt x="0" y="0"/>
                    </a:lnTo>
                    <a:lnTo>
                      <a:pt x="23606" y="0"/>
                    </a:lnTo>
                    <a:lnTo>
                      <a:pt x="23606" y="44179"/>
                    </a:lnTo>
                    <a:cubicBezTo>
                      <a:pt x="23606" y="55013"/>
                      <a:pt x="27904" y="60436"/>
                      <a:pt x="36500" y="60425"/>
                    </a:cubicBezTo>
                    <a:cubicBezTo>
                      <a:pt x="40398" y="60578"/>
                      <a:pt x="44153" y="58946"/>
                      <a:pt x="46686" y="55977"/>
                    </a:cubicBezTo>
                    <a:cubicBezTo>
                      <a:pt x="49381" y="52559"/>
                      <a:pt x="50742" y="48276"/>
                      <a:pt x="50513" y="43927"/>
                    </a:cubicBezTo>
                    <a:lnTo>
                      <a:pt x="50513" y="44"/>
                    </a:lnTo>
                    <a:lnTo>
                      <a:pt x="74119" y="44"/>
                    </a:lnTo>
                    <a:close/>
                  </a:path>
                </a:pathLst>
              </a:custGeom>
              <a:solidFill>
                <a:srgbClr val="2F2F2F"/>
              </a:solidFill>
              <a:ln w="10955" cap="flat">
                <a:noFill/>
                <a:prstDash val="solid"/>
                <a:miter/>
              </a:ln>
            </p:spPr>
            <p:txBody>
              <a:bodyPr rtlCol="0" anchor="ctr"/>
              <a:lstStyle/>
              <a:p>
                <a:endParaRPr lang="en-US">
                  <a:latin typeface="+mj-lt"/>
                </a:endParaRPr>
              </a:p>
            </p:txBody>
          </p:sp>
          <p:sp>
            <p:nvSpPr>
              <p:cNvPr id="70" name="Freeform: Shape 69">
                <a:extLst>
                  <a:ext uri="{FF2B5EF4-FFF2-40B4-BE49-F238E27FC236}">
                    <a16:creationId xmlns:a16="http://schemas.microsoft.com/office/drawing/2014/main" id="{CF538A48-5924-3111-0C18-E55A4FA735BD}"/>
                  </a:ext>
                </a:extLst>
              </p:cNvPr>
              <p:cNvSpPr/>
              <p:nvPr/>
            </p:nvSpPr>
            <p:spPr>
              <a:xfrm>
                <a:off x="1931808" y="5277824"/>
                <a:ext cx="79756" cy="115434"/>
              </a:xfrm>
              <a:custGeom>
                <a:avLst/>
                <a:gdLst>
                  <a:gd name="connsiteX0" fmla="*/ 79757 w 79756"/>
                  <a:gd name="connsiteY0" fmla="*/ 113532 h 115434"/>
                  <a:gd name="connsiteX1" fmla="*/ 56073 w 79756"/>
                  <a:gd name="connsiteY1" fmla="*/ 113532 h 115434"/>
                  <a:gd name="connsiteX2" fmla="*/ 56073 w 79756"/>
                  <a:gd name="connsiteY2" fmla="*/ 102972 h 115434"/>
                  <a:gd name="connsiteX3" fmla="*/ 55766 w 79756"/>
                  <a:gd name="connsiteY3" fmla="*/ 102972 h 115434"/>
                  <a:gd name="connsiteX4" fmla="*/ 32007 w 79756"/>
                  <a:gd name="connsiteY4" fmla="*/ 115405 h 115434"/>
                  <a:gd name="connsiteX5" fmla="*/ 8850 w 79756"/>
                  <a:gd name="connsiteY5" fmla="*/ 105251 h 115434"/>
                  <a:gd name="connsiteX6" fmla="*/ 78 w 79756"/>
                  <a:gd name="connsiteY6" fmla="*/ 76911 h 115434"/>
                  <a:gd name="connsiteX7" fmla="*/ 9749 w 79756"/>
                  <a:gd name="connsiteY7" fmla="*/ 46436 h 115434"/>
                  <a:gd name="connsiteX8" fmla="*/ 35088 w 79756"/>
                  <a:gd name="connsiteY8" fmla="*/ 34978 h 115434"/>
                  <a:gd name="connsiteX9" fmla="*/ 55766 w 79756"/>
                  <a:gd name="connsiteY9" fmla="*/ 45614 h 115434"/>
                  <a:gd name="connsiteX10" fmla="*/ 56073 w 79756"/>
                  <a:gd name="connsiteY10" fmla="*/ 45614 h 115434"/>
                  <a:gd name="connsiteX11" fmla="*/ 56073 w 79756"/>
                  <a:gd name="connsiteY11" fmla="*/ 0 h 115434"/>
                  <a:gd name="connsiteX12" fmla="*/ 79757 w 79756"/>
                  <a:gd name="connsiteY12" fmla="*/ 0 h 115434"/>
                  <a:gd name="connsiteX13" fmla="*/ 56523 w 79756"/>
                  <a:gd name="connsiteY13" fmla="*/ 76287 h 115434"/>
                  <a:gd name="connsiteX14" fmla="*/ 56523 w 79756"/>
                  <a:gd name="connsiteY14" fmla="*/ 70525 h 115434"/>
                  <a:gd name="connsiteX15" fmla="*/ 52137 w 79756"/>
                  <a:gd name="connsiteY15" fmla="*/ 58092 h 115434"/>
                  <a:gd name="connsiteX16" fmla="*/ 30447 w 79756"/>
                  <a:gd name="connsiteY16" fmla="*/ 57204 h 115434"/>
                  <a:gd name="connsiteX17" fmla="*/ 28531 w 79756"/>
                  <a:gd name="connsiteY17" fmla="*/ 59329 h 115434"/>
                  <a:gd name="connsiteX18" fmla="*/ 24145 w 79756"/>
                  <a:gd name="connsiteY18" fmla="*/ 76287 h 115434"/>
                  <a:gd name="connsiteX19" fmla="*/ 28410 w 79756"/>
                  <a:gd name="connsiteY19" fmla="*/ 91864 h 115434"/>
                  <a:gd name="connsiteX20" fmla="*/ 49780 w 79756"/>
                  <a:gd name="connsiteY20" fmla="*/ 93825 h 115434"/>
                  <a:gd name="connsiteX21" fmla="*/ 51984 w 79756"/>
                  <a:gd name="connsiteY21" fmla="*/ 91569 h 115434"/>
                  <a:gd name="connsiteX22" fmla="*/ 56545 w 79756"/>
                  <a:gd name="connsiteY22" fmla="*/ 76232 h 1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756" h="115434">
                    <a:moveTo>
                      <a:pt x="79757" y="113532"/>
                    </a:moveTo>
                    <a:lnTo>
                      <a:pt x="56073" y="113532"/>
                    </a:lnTo>
                    <a:lnTo>
                      <a:pt x="56073" y="102972"/>
                    </a:lnTo>
                    <a:lnTo>
                      <a:pt x="55766" y="102972"/>
                    </a:lnTo>
                    <a:cubicBezTo>
                      <a:pt x="50679" y="111100"/>
                      <a:pt x="41590" y="115854"/>
                      <a:pt x="32007" y="115405"/>
                    </a:cubicBezTo>
                    <a:cubicBezTo>
                      <a:pt x="23142" y="115723"/>
                      <a:pt x="14614" y="111987"/>
                      <a:pt x="8850" y="105251"/>
                    </a:cubicBezTo>
                    <a:cubicBezTo>
                      <a:pt x="2574" y="97188"/>
                      <a:pt x="-546" y="87110"/>
                      <a:pt x="78" y="76911"/>
                    </a:cubicBezTo>
                    <a:cubicBezTo>
                      <a:pt x="-476" y="65924"/>
                      <a:pt x="2958" y="55101"/>
                      <a:pt x="9749" y="46436"/>
                    </a:cubicBezTo>
                    <a:cubicBezTo>
                      <a:pt x="15961" y="38899"/>
                      <a:pt x="25321" y="34671"/>
                      <a:pt x="35088" y="34978"/>
                    </a:cubicBezTo>
                    <a:cubicBezTo>
                      <a:pt x="43464" y="34178"/>
                      <a:pt x="51545" y="38341"/>
                      <a:pt x="55766" y="45614"/>
                    </a:cubicBezTo>
                    <a:lnTo>
                      <a:pt x="56073" y="45614"/>
                    </a:lnTo>
                    <a:lnTo>
                      <a:pt x="56073" y="0"/>
                    </a:lnTo>
                    <a:lnTo>
                      <a:pt x="79757" y="0"/>
                    </a:lnTo>
                    <a:close/>
                    <a:moveTo>
                      <a:pt x="56523" y="76287"/>
                    </a:moveTo>
                    <a:lnTo>
                      <a:pt x="56523" y="70525"/>
                    </a:lnTo>
                    <a:cubicBezTo>
                      <a:pt x="56666" y="65979"/>
                      <a:pt x="55109" y="61542"/>
                      <a:pt x="52137" y="58092"/>
                    </a:cubicBezTo>
                    <a:cubicBezTo>
                      <a:pt x="46392" y="51859"/>
                      <a:pt x="36682" y="51464"/>
                      <a:pt x="30447" y="57204"/>
                    </a:cubicBezTo>
                    <a:cubicBezTo>
                      <a:pt x="29744" y="57851"/>
                      <a:pt x="29102" y="58563"/>
                      <a:pt x="28531" y="59329"/>
                    </a:cubicBezTo>
                    <a:cubicBezTo>
                      <a:pt x="25335" y="64390"/>
                      <a:pt x="23802" y="70317"/>
                      <a:pt x="24145" y="76287"/>
                    </a:cubicBezTo>
                    <a:cubicBezTo>
                      <a:pt x="23786" y="81808"/>
                      <a:pt x="25288" y="87296"/>
                      <a:pt x="28410" y="91864"/>
                    </a:cubicBezTo>
                    <a:cubicBezTo>
                      <a:pt x="33770" y="98305"/>
                      <a:pt x="43333" y="99182"/>
                      <a:pt x="49780" y="93825"/>
                    </a:cubicBezTo>
                    <a:cubicBezTo>
                      <a:pt x="50591" y="93157"/>
                      <a:pt x="51326" y="92390"/>
                      <a:pt x="51984" y="91569"/>
                    </a:cubicBezTo>
                    <a:cubicBezTo>
                      <a:pt x="55207" y="87132"/>
                      <a:pt x="56819" y="81710"/>
                      <a:pt x="56545" y="762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71" name="Freeform: Shape 70">
                <a:extLst>
                  <a:ext uri="{FF2B5EF4-FFF2-40B4-BE49-F238E27FC236}">
                    <a16:creationId xmlns:a16="http://schemas.microsoft.com/office/drawing/2014/main" id="{C993B03C-EE21-351C-6232-B88A90C46B23}"/>
                  </a:ext>
                </a:extLst>
              </p:cNvPr>
              <p:cNvSpPr/>
              <p:nvPr/>
            </p:nvSpPr>
            <p:spPr>
              <a:xfrm>
                <a:off x="2073875" y="5312794"/>
                <a:ext cx="79886" cy="113825"/>
              </a:xfrm>
              <a:custGeom>
                <a:avLst/>
                <a:gdLst>
                  <a:gd name="connsiteX0" fmla="*/ 23979 w 79886"/>
                  <a:gd name="connsiteY0" fmla="*/ 69645 h 113825"/>
                  <a:gd name="connsiteX1" fmla="*/ 23683 w 79886"/>
                  <a:gd name="connsiteY1" fmla="*/ 69645 h 113825"/>
                  <a:gd name="connsiteX2" fmla="*/ 23683 w 79886"/>
                  <a:gd name="connsiteY2" fmla="*/ 113825 h 113825"/>
                  <a:gd name="connsiteX3" fmla="*/ 0 w 79886"/>
                  <a:gd name="connsiteY3" fmla="*/ 113825 h 113825"/>
                  <a:gd name="connsiteX4" fmla="*/ 0 w 79886"/>
                  <a:gd name="connsiteY4" fmla="*/ 1881 h 113825"/>
                  <a:gd name="connsiteX5" fmla="*/ 23683 w 79886"/>
                  <a:gd name="connsiteY5" fmla="*/ 1881 h 113825"/>
                  <a:gd name="connsiteX6" fmla="*/ 23683 w 79886"/>
                  <a:gd name="connsiteY6" fmla="*/ 13405 h 113825"/>
                  <a:gd name="connsiteX7" fmla="*/ 23979 w 79886"/>
                  <a:gd name="connsiteY7" fmla="*/ 13405 h 113825"/>
                  <a:gd name="connsiteX8" fmla="*/ 65775 w 79886"/>
                  <a:gd name="connsiteY8" fmla="*/ 5069 h 113825"/>
                  <a:gd name="connsiteX9" fmla="*/ 71685 w 79886"/>
                  <a:gd name="connsiteY9" fmla="*/ 10229 h 113825"/>
                  <a:gd name="connsiteX10" fmla="*/ 79821 w 79886"/>
                  <a:gd name="connsiteY10" fmla="*/ 38042 h 113825"/>
                  <a:gd name="connsiteX11" fmla="*/ 70337 w 79886"/>
                  <a:gd name="connsiteY11" fmla="*/ 68824 h 113825"/>
                  <a:gd name="connsiteX12" fmla="*/ 45119 w 79886"/>
                  <a:gd name="connsiteY12" fmla="*/ 80436 h 113825"/>
                  <a:gd name="connsiteX13" fmla="*/ 23979 w 79886"/>
                  <a:gd name="connsiteY13" fmla="*/ 69645 h 113825"/>
                  <a:gd name="connsiteX14" fmla="*/ 23299 w 79886"/>
                  <a:gd name="connsiteY14" fmla="*/ 38195 h 113825"/>
                  <a:gd name="connsiteX15" fmla="*/ 23299 w 79886"/>
                  <a:gd name="connsiteY15" fmla="*/ 44341 h 113825"/>
                  <a:gd name="connsiteX16" fmla="*/ 27499 w 79886"/>
                  <a:gd name="connsiteY16" fmla="*/ 57289 h 113825"/>
                  <a:gd name="connsiteX17" fmla="*/ 38518 w 79886"/>
                  <a:gd name="connsiteY17" fmla="*/ 62306 h 113825"/>
                  <a:gd name="connsiteX18" fmla="*/ 51072 w 79886"/>
                  <a:gd name="connsiteY18" fmla="*/ 56062 h 113825"/>
                  <a:gd name="connsiteX19" fmla="*/ 55535 w 79886"/>
                  <a:gd name="connsiteY19" fmla="*/ 38349 h 113825"/>
                  <a:gd name="connsiteX20" fmla="*/ 39790 w 79886"/>
                  <a:gd name="connsiteY20" fmla="*/ 18127 h 113825"/>
                  <a:gd name="connsiteX21" fmla="*/ 27915 w 79886"/>
                  <a:gd name="connsiteY21" fmla="*/ 23604 h 113825"/>
                  <a:gd name="connsiteX22" fmla="*/ 23299 w 79886"/>
                  <a:gd name="connsiteY22" fmla="*/ 38195 h 11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86" h="113825">
                    <a:moveTo>
                      <a:pt x="23979" y="69645"/>
                    </a:moveTo>
                    <a:lnTo>
                      <a:pt x="23683" y="69645"/>
                    </a:lnTo>
                    <a:lnTo>
                      <a:pt x="23683" y="113825"/>
                    </a:lnTo>
                    <a:lnTo>
                      <a:pt x="0" y="113825"/>
                    </a:lnTo>
                    <a:lnTo>
                      <a:pt x="0" y="1881"/>
                    </a:lnTo>
                    <a:lnTo>
                      <a:pt x="23683" y="1881"/>
                    </a:lnTo>
                    <a:lnTo>
                      <a:pt x="23683" y="13405"/>
                    </a:lnTo>
                    <a:lnTo>
                      <a:pt x="23979" y="13405"/>
                    </a:lnTo>
                    <a:cubicBezTo>
                      <a:pt x="33222" y="-430"/>
                      <a:pt x="51927" y="-4166"/>
                      <a:pt x="65775" y="5069"/>
                    </a:cubicBezTo>
                    <a:cubicBezTo>
                      <a:pt x="67968" y="6526"/>
                      <a:pt x="69953" y="8257"/>
                      <a:pt x="71685" y="10229"/>
                    </a:cubicBezTo>
                    <a:cubicBezTo>
                      <a:pt x="77496" y="18302"/>
                      <a:pt x="80369" y="28117"/>
                      <a:pt x="79821" y="38042"/>
                    </a:cubicBezTo>
                    <a:cubicBezTo>
                      <a:pt x="80380" y="49095"/>
                      <a:pt x="77025" y="59995"/>
                      <a:pt x="70337" y="68824"/>
                    </a:cubicBezTo>
                    <a:cubicBezTo>
                      <a:pt x="64240" y="76459"/>
                      <a:pt x="54888" y="80764"/>
                      <a:pt x="45119" y="80436"/>
                    </a:cubicBezTo>
                    <a:cubicBezTo>
                      <a:pt x="36654" y="80841"/>
                      <a:pt x="28617" y="76733"/>
                      <a:pt x="23979" y="69645"/>
                    </a:cubicBezTo>
                    <a:close/>
                    <a:moveTo>
                      <a:pt x="23299" y="38195"/>
                    </a:moveTo>
                    <a:lnTo>
                      <a:pt x="23299" y="44341"/>
                    </a:lnTo>
                    <a:cubicBezTo>
                      <a:pt x="23102" y="49018"/>
                      <a:pt x="24593" y="53619"/>
                      <a:pt x="27499" y="57289"/>
                    </a:cubicBezTo>
                    <a:cubicBezTo>
                      <a:pt x="30196" y="60586"/>
                      <a:pt x="34264" y="62438"/>
                      <a:pt x="38518" y="62306"/>
                    </a:cubicBezTo>
                    <a:cubicBezTo>
                      <a:pt x="43496" y="62514"/>
                      <a:pt x="48232" y="60159"/>
                      <a:pt x="51072" y="56062"/>
                    </a:cubicBezTo>
                    <a:cubicBezTo>
                      <a:pt x="54350" y="50760"/>
                      <a:pt x="55908" y="44571"/>
                      <a:pt x="55535" y="38349"/>
                    </a:cubicBezTo>
                    <a:cubicBezTo>
                      <a:pt x="55535" y="24864"/>
                      <a:pt x="50283" y="18127"/>
                      <a:pt x="39790" y="18127"/>
                    </a:cubicBezTo>
                    <a:cubicBezTo>
                      <a:pt x="35196" y="18006"/>
                      <a:pt x="30810" y="20033"/>
                      <a:pt x="27915" y="23604"/>
                    </a:cubicBezTo>
                    <a:cubicBezTo>
                      <a:pt x="24670" y="27756"/>
                      <a:pt x="23036" y="32937"/>
                      <a:pt x="23299" y="38195"/>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72" name="Freeform: Shape 71">
                <a:extLst>
                  <a:ext uri="{FF2B5EF4-FFF2-40B4-BE49-F238E27FC236}">
                    <a16:creationId xmlns:a16="http://schemas.microsoft.com/office/drawing/2014/main" id="{DD7EDE8B-5744-FCE4-3667-B709CF248550}"/>
                  </a:ext>
                </a:extLst>
              </p:cNvPr>
              <p:cNvSpPr/>
              <p:nvPr/>
            </p:nvSpPr>
            <p:spPr>
              <a:xfrm>
                <a:off x="2169199" y="5313324"/>
                <a:ext cx="50096" cy="78032"/>
              </a:xfrm>
              <a:custGeom>
                <a:avLst/>
                <a:gdLst>
                  <a:gd name="connsiteX0" fmla="*/ 50096 w 50096"/>
                  <a:gd name="connsiteY0" fmla="*/ 22690 h 78032"/>
                  <a:gd name="connsiteX1" fmla="*/ 40130 w 50096"/>
                  <a:gd name="connsiteY1" fmla="*/ 20368 h 78032"/>
                  <a:gd name="connsiteX2" fmla="*/ 28069 w 50096"/>
                  <a:gd name="connsiteY2" fmla="*/ 26020 h 78032"/>
                  <a:gd name="connsiteX3" fmla="*/ 23683 w 50096"/>
                  <a:gd name="connsiteY3" fmla="*/ 41411 h 78032"/>
                  <a:gd name="connsiteX4" fmla="*/ 23683 w 50096"/>
                  <a:gd name="connsiteY4" fmla="*/ 78032 h 78032"/>
                  <a:gd name="connsiteX5" fmla="*/ 0 w 50096"/>
                  <a:gd name="connsiteY5" fmla="*/ 78032 h 78032"/>
                  <a:gd name="connsiteX6" fmla="*/ 0 w 50096"/>
                  <a:gd name="connsiteY6" fmla="*/ 1351 h 78032"/>
                  <a:gd name="connsiteX7" fmla="*/ 23683 w 50096"/>
                  <a:gd name="connsiteY7" fmla="*/ 1351 h 78032"/>
                  <a:gd name="connsiteX8" fmla="*/ 23683 w 50096"/>
                  <a:gd name="connsiteY8" fmla="*/ 15592 h 78032"/>
                  <a:gd name="connsiteX9" fmla="*/ 23979 w 50096"/>
                  <a:gd name="connsiteY9" fmla="*/ 15592 h 78032"/>
                  <a:gd name="connsiteX10" fmla="*/ 44219 w 50096"/>
                  <a:gd name="connsiteY10" fmla="*/ 15 h 78032"/>
                  <a:gd name="connsiteX11" fmla="*/ 50063 w 50096"/>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96" h="78032">
                    <a:moveTo>
                      <a:pt x="50096" y="22690"/>
                    </a:moveTo>
                    <a:cubicBezTo>
                      <a:pt x="47026" y="21091"/>
                      <a:pt x="43594" y="20291"/>
                      <a:pt x="40130" y="20368"/>
                    </a:cubicBezTo>
                    <a:cubicBezTo>
                      <a:pt x="35426" y="20171"/>
                      <a:pt x="30920" y="22274"/>
                      <a:pt x="28069" y="26020"/>
                    </a:cubicBezTo>
                    <a:cubicBezTo>
                      <a:pt x="24933" y="30523"/>
                      <a:pt x="23398" y="35934"/>
                      <a:pt x="23683" y="41411"/>
                    </a:cubicBezTo>
                    <a:lnTo>
                      <a:pt x="23683" y="78032"/>
                    </a:lnTo>
                    <a:lnTo>
                      <a:pt x="0" y="78032"/>
                    </a:lnTo>
                    <a:lnTo>
                      <a:pt x="0" y="1351"/>
                    </a:lnTo>
                    <a:lnTo>
                      <a:pt x="23683" y="1351"/>
                    </a:lnTo>
                    <a:lnTo>
                      <a:pt x="23683" y="15592"/>
                    </a:lnTo>
                    <a:lnTo>
                      <a:pt x="23979" y="15592"/>
                    </a:lnTo>
                    <a:cubicBezTo>
                      <a:pt x="26260" y="6313"/>
                      <a:pt x="34658" y="-150"/>
                      <a:pt x="44219" y="15"/>
                    </a:cubicBezTo>
                    <a:cubicBezTo>
                      <a:pt x="46204" y="-73"/>
                      <a:pt x="48189" y="234"/>
                      <a:pt x="50063" y="913"/>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73" name="Freeform: Shape 72">
                <a:extLst>
                  <a:ext uri="{FF2B5EF4-FFF2-40B4-BE49-F238E27FC236}">
                    <a16:creationId xmlns:a16="http://schemas.microsoft.com/office/drawing/2014/main" id="{0C4C45BC-2C99-2B9A-D811-5578249050B8}"/>
                  </a:ext>
                </a:extLst>
              </p:cNvPr>
              <p:cNvSpPr/>
              <p:nvPr/>
            </p:nvSpPr>
            <p:spPr>
              <a:xfrm>
                <a:off x="2226685" y="5312736"/>
                <a:ext cx="83102" cy="80556"/>
              </a:xfrm>
              <a:custGeom>
                <a:avLst/>
                <a:gdLst>
                  <a:gd name="connsiteX0" fmla="*/ 41139 w 83102"/>
                  <a:gd name="connsiteY0" fmla="*/ 80493 h 80556"/>
                  <a:gd name="connsiteX1" fmla="*/ 10976 w 83102"/>
                  <a:gd name="connsiteY1" fmla="*/ 69747 h 80556"/>
                  <a:gd name="connsiteX2" fmla="*/ 11393 w 83102"/>
                  <a:gd name="connsiteY2" fmla="*/ 10812 h 80556"/>
                  <a:gd name="connsiteX3" fmla="*/ 42192 w 83102"/>
                  <a:gd name="connsiteY3" fmla="*/ 65 h 80556"/>
                  <a:gd name="connsiteX4" fmla="*/ 72180 w 83102"/>
                  <a:gd name="connsiteY4" fmla="*/ 10812 h 80556"/>
                  <a:gd name="connsiteX5" fmla="*/ 83045 w 83102"/>
                  <a:gd name="connsiteY5" fmla="*/ 39228 h 80556"/>
                  <a:gd name="connsiteX6" fmla="*/ 71840 w 83102"/>
                  <a:gd name="connsiteY6" fmla="*/ 69407 h 80556"/>
                  <a:gd name="connsiteX7" fmla="*/ 41139 w 83102"/>
                  <a:gd name="connsiteY7" fmla="*/ 80493 h 80556"/>
                  <a:gd name="connsiteX8" fmla="*/ 41743 w 83102"/>
                  <a:gd name="connsiteY8" fmla="*/ 18184 h 80556"/>
                  <a:gd name="connsiteX9" fmla="*/ 28706 w 83102"/>
                  <a:gd name="connsiteY9" fmla="*/ 23946 h 80556"/>
                  <a:gd name="connsiteX10" fmla="*/ 24057 w 83102"/>
                  <a:gd name="connsiteY10" fmla="*/ 40279 h 80556"/>
                  <a:gd name="connsiteX11" fmla="*/ 41896 w 83102"/>
                  <a:gd name="connsiteY11" fmla="*/ 62363 h 80556"/>
                  <a:gd name="connsiteX12" fmla="*/ 58913 w 83102"/>
                  <a:gd name="connsiteY12" fmla="*/ 39677 h 80556"/>
                  <a:gd name="connsiteX13" fmla="*/ 41743 w 83102"/>
                  <a:gd name="connsiteY13" fmla="*/ 18217 h 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2" h="80556">
                    <a:moveTo>
                      <a:pt x="41139" y="80493"/>
                    </a:moveTo>
                    <a:cubicBezTo>
                      <a:pt x="30044" y="81107"/>
                      <a:pt x="19178" y="77240"/>
                      <a:pt x="10976" y="69747"/>
                    </a:cubicBezTo>
                    <a:cubicBezTo>
                      <a:pt x="-3815" y="52822"/>
                      <a:pt x="-3639" y="27528"/>
                      <a:pt x="11393" y="10812"/>
                    </a:cubicBezTo>
                    <a:cubicBezTo>
                      <a:pt x="19847" y="3330"/>
                      <a:pt x="30910" y="-526"/>
                      <a:pt x="42192" y="65"/>
                    </a:cubicBezTo>
                    <a:cubicBezTo>
                      <a:pt x="53233" y="-559"/>
                      <a:pt x="64055" y="3319"/>
                      <a:pt x="72180" y="10812"/>
                    </a:cubicBezTo>
                    <a:cubicBezTo>
                      <a:pt x="79581" y="18370"/>
                      <a:pt x="83517" y="28657"/>
                      <a:pt x="83045" y="39228"/>
                    </a:cubicBezTo>
                    <a:cubicBezTo>
                      <a:pt x="83638" y="50401"/>
                      <a:pt x="79581" y="61323"/>
                      <a:pt x="71840" y="69407"/>
                    </a:cubicBezTo>
                    <a:cubicBezTo>
                      <a:pt x="63540" y="77119"/>
                      <a:pt x="52455" y="81118"/>
                      <a:pt x="41139" y="80493"/>
                    </a:cubicBezTo>
                    <a:close/>
                    <a:moveTo>
                      <a:pt x="41743" y="18184"/>
                    </a:moveTo>
                    <a:cubicBezTo>
                      <a:pt x="36732" y="17921"/>
                      <a:pt x="31886" y="20057"/>
                      <a:pt x="28706" y="23946"/>
                    </a:cubicBezTo>
                    <a:cubicBezTo>
                      <a:pt x="25329" y="28700"/>
                      <a:pt x="23684" y="34462"/>
                      <a:pt x="24057" y="40279"/>
                    </a:cubicBezTo>
                    <a:cubicBezTo>
                      <a:pt x="24057" y="55002"/>
                      <a:pt x="30000" y="62363"/>
                      <a:pt x="41896" y="62363"/>
                    </a:cubicBezTo>
                    <a:cubicBezTo>
                      <a:pt x="53233" y="62363"/>
                      <a:pt x="58902" y="54805"/>
                      <a:pt x="58913" y="39677"/>
                    </a:cubicBezTo>
                    <a:cubicBezTo>
                      <a:pt x="58913" y="25370"/>
                      <a:pt x="53189" y="18217"/>
                      <a:pt x="41743" y="18217"/>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74" name="Freeform: Shape 73">
                <a:extLst>
                  <a:ext uri="{FF2B5EF4-FFF2-40B4-BE49-F238E27FC236}">
                    <a16:creationId xmlns:a16="http://schemas.microsoft.com/office/drawing/2014/main" id="{0B38854C-9FA7-ECA0-C274-532FE8E640B7}"/>
                  </a:ext>
                </a:extLst>
              </p:cNvPr>
              <p:cNvSpPr/>
              <p:nvPr/>
            </p:nvSpPr>
            <p:spPr>
              <a:xfrm>
                <a:off x="2313282" y="5314675"/>
                <a:ext cx="82704" cy="76681"/>
              </a:xfrm>
              <a:custGeom>
                <a:avLst/>
                <a:gdLst>
                  <a:gd name="connsiteX0" fmla="*/ 82704 w 82704"/>
                  <a:gd name="connsiteY0" fmla="*/ 0 h 76681"/>
                  <a:gd name="connsiteX1" fmla="*/ 54197 w 82704"/>
                  <a:gd name="connsiteY1" fmla="*/ 76681 h 76681"/>
                  <a:gd name="connsiteX2" fmla="*/ 27214 w 82704"/>
                  <a:gd name="connsiteY2" fmla="*/ 76681 h 76681"/>
                  <a:gd name="connsiteX3" fmla="*/ 0 w 82704"/>
                  <a:gd name="connsiteY3" fmla="*/ 0 h 76681"/>
                  <a:gd name="connsiteX4" fmla="*/ 25339 w 82704"/>
                  <a:gd name="connsiteY4" fmla="*/ 0 h 76681"/>
                  <a:gd name="connsiteX5" fmla="*/ 38671 w 82704"/>
                  <a:gd name="connsiteY5" fmla="*/ 47247 h 76681"/>
                  <a:gd name="connsiteX6" fmla="*/ 41303 w 82704"/>
                  <a:gd name="connsiteY6" fmla="*/ 60874 h 76681"/>
                  <a:gd name="connsiteX7" fmla="*/ 41599 w 82704"/>
                  <a:gd name="connsiteY7" fmla="*/ 60874 h 76681"/>
                  <a:gd name="connsiteX8" fmla="*/ 44373 w 82704"/>
                  <a:gd name="connsiteY8" fmla="*/ 47729 h 76681"/>
                  <a:gd name="connsiteX9" fmla="*/ 58013 w 82704"/>
                  <a:gd name="connsiteY9" fmla="*/ 33 h 7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4" h="76681">
                    <a:moveTo>
                      <a:pt x="82704" y="0"/>
                    </a:moveTo>
                    <a:lnTo>
                      <a:pt x="54197" y="76681"/>
                    </a:lnTo>
                    <a:lnTo>
                      <a:pt x="27214" y="76681"/>
                    </a:lnTo>
                    <a:lnTo>
                      <a:pt x="0" y="0"/>
                    </a:lnTo>
                    <a:lnTo>
                      <a:pt x="25339" y="0"/>
                    </a:lnTo>
                    <a:lnTo>
                      <a:pt x="38671" y="47247"/>
                    </a:lnTo>
                    <a:cubicBezTo>
                      <a:pt x="39998" y="51694"/>
                      <a:pt x="40886" y="56251"/>
                      <a:pt x="41303" y="60874"/>
                    </a:cubicBezTo>
                    <a:lnTo>
                      <a:pt x="41599" y="60874"/>
                    </a:lnTo>
                    <a:cubicBezTo>
                      <a:pt x="42136" y="56415"/>
                      <a:pt x="43068" y="52023"/>
                      <a:pt x="44373" y="47729"/>
                    </a:cubicBezTo>
                    <a:lnTo>
                      <a:pt x="58013" y="33"/>
                    </a:lnTo>
                    <a:close/>
                  </a:path>
                </a:pathLst>
              </a:custGeom>
              <a:solidFill>
                <a:srgbClr val="2F2F2F"/>
              </a:solidFill>
              <a:ln w="10955" cap="flat">
                <a:noFill/>
                <a:prstDash val="solid"/>
                <a:miter/>
              </a:ln>
            </p:spPr>
            <p:txBody>
              <a:bodyPr rtlCol="0" anchor="ctr"/>
              <a:lstStyle/>
              <a:p>
                <a:endParaRPr lang="en-US">
                  <a:latin typeface="+mj-lt"/>
                </a:endParaRPr>
              </a:p>
            </p:txBody>
          </p:sp>
          <p:sp>
            <p:nvSpPr>
              <p:cNvPr id="75" name="Freeform: Shape 74">
                <a:extLst>
                  <a:ext uri="{FF2B5EF4-FFF2-40B4-BE49-F238E27FC236}">
                    <a16:creationId xmlns:a16="http://schemas.microsoft.com/office/drawing/2014/main" id="{03EA2F62-5AA3-00CF-B9E5-92508A561B45}"/>
                  </a:ext>
                </a:extLst>
              </p:cNvPr>
              <p:cNvSpPr/>
              <p:nvPr/>
            </p:nvSpPr>
            <p:spPr>
              <a:xfrm>
                <a:off x="2404775" y="5278177"/>
                <a:ext cx="27289" cy="113179"/>
              </a:xfrm>
              <a:custGeom>
                <a:avLst/>
                <a:gdLst>
                  <a:gd name="connsiteX0" fmla="*/ 13645 w 27289"/>
                  <a:gd name="connsiteY0" fmla="*/ 24360 h 113179"/>
                  <a:gd name="connsiteX1" fmla="*/ 3831 w 27289"/>
                  <a:gd name="connsiteY1" fmla="*/ 20811 h 113179"/>
                  <a:gd name="connsiteX2" fmla="*/ 5 w 27289"/>
                  <a:gd name="connsiteY2" fmla="*/ 12047 h 113179"/>
                  <a:gd name="connsiteX3" fmla="*/ 3831 w 27289"/>
                  <a:gd name="connsiteY3" fmla="*/ 3360 h 113179"/>
                  <a:gd name="connsiteX4" fmla="*/ 23502 w 27289"/>
                  <a:gd name="connsiteY4" fmla="*/ 3360 h 113179"/>
                  <a:gd name="connsiteX5" fmla="*/ 27284 w 27289"/>
                  <a:gd name="connsiteY5" fmla="*/ 12047 h 113179"/>
                  <a:gd name="connsiteX6" fmla="*/ 23502 w 27289"/>
                  <a:gd name="connsiteY6" fmla="*/ 20887 h 113179"/>
                  <a:gd name="connsiteX7" fmla="*/ 13645 w 27289"/>
                  <a:gd name="connsiteY7" fmla="*/ 24360 h 113179"/>
                  <a:gd name="connsiteX8" fmla="*/ 25344 w 27289"/>
                  <a:gd name="connsiteY8" fmla="*/ 113179 h 113179"/>
                  <a:gd name="connsiteX9" fmla="*/ 1661 w 27289"/>
                  <a:gd name="connsiteY9" fmla="*/ 113179 h 113179"/>
                  <a:gd name="connsiteX10" fmla="*/ 1661 w 27289"/>
                  <a:gd name="connsiteY10" fmla="*/ 36498 h 113179"/>
                  <a:gd name="connsiteX11" fmla="*/ 25344 w 27289"/>
                  <a:gd name="connsiteY11" fmla="*/ 36498 h 11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79">
                    <a:moveTo>
                      <a:pt x="13645" y="24360"/>
                    </a:moveTo>
                    <a:cubicBezTo>
                      <a:pt x="10037" y="24503"/>
                      <a:pt x="6518" y="23232"/>
                      <a:pt x="3831" y="20811"/>
                    </a:cubicBezTo>
                    <a:cubicBezTo>
                      <a:pt x="1343" y="18587"/>
                      <a:pt x="-61" y="15389"/>
                      <a:pt x="5" y="12047"/>
                    </a:cubicBezTo>
                    <a:cubicBezTo>
                      <a:pt x="-94" y="8728"/>
                      <a:pt x="1310" y="5529"/>
                      <a:pt x="3831" y="3360"/>
                    </a:cubicBezTo>
                    <a:cubicBezTo>
                      <a:pt x="9621" y="-1120"/>
                      <a:pt x="17712" y="-1120"/>
                      <a:pt x="23502" y="3360"/>
                    </a:cubicBezTo>
                    <a:cubicBezTo>
                      <a:pt x="26001" y="5551"/>
                      <a:pt x="27383" y="8728"/>
                      <a:pt x="27284" y="12047"/>
                    </a:cubicBezTo>
                    <a:cubicBezTo>
                      <a:pt x="27383" y="15410"/>
                      <a:pt x="26001" y="18642"/>
                      <a:pt x="23502" y="20887"/>
                    </a:cubicBezTo>
                    <a:cubicBezTo>
                      <a:pt x="20782" y="23265"/>
                      <a:pt x="17252" y="24503"/>
                      <a:pt x="13645" y="24360"/>
                    </a:cubicBezTo>
                    <a:close/>
                    <a:moveTo>
                      <a:pt x="25344" y="113179"/>
                    </a:moveTo>
                    <a:lnTo>
                      <a:pt x="1661" y="113179"/>
                    </a:lnTo>
                    <a:lnTo>
                      <a:pt x="1661" y="36498"/>
                    </a:lnTo>
                    <a:lnTo>
                      <a:pt x="25344" y="36498"/>
                    </a:lnTo>
                    <a:close/>
                  </a:path>
                </a:pathLst>
              </a:custGeom>
              <a:solidFill>
                <a:srgbClr val="2F2F2F"/>
              </a:solidFill>
              <a:ln w="10955" cap="flat">
                <a:noFill/>
                <a:prstDash val="solid"/>
                <a:miter/>
              </a:ln>
            </p:spPr>
            <p:txBody>
              <a:bodyPr rtlCol="0" anchor="ctr"/>
              <a:lstStyle/>
              <a:p>
                <a:endParaRPr lang="en-US">
                  <a:latin typeface="+mj-lt"/>
                </a:endParaRPr>
              </a:p>
            </p:txBody>
          </p:sp>
          <p:sp>
            <p:nvSpPr>
              <p:cNvPr id="76" name="Freeform: Shape 75">
                <a:extLst>
                  <a:ext uri="{FF2B5EF4-FFF2-40B4-BE49-F238E27FC236}">
                    <a16:creationId xmlns:a16="http://schemas.microsoft.com/office/drawing/2014/main" id="{035FB70D-6C7F-453C-C631-22F6C06FE549}"/>
                  </a:ext>
                </a:extLst>
              </p:cNvPr>
              <p:cNvSpPr/>
              <p:nvPr/>
            </p:nvSpPr>
            <p:spPr>
              <a:xfrm>
                <a:off x="2445215" y="5277824"/>
                <a:ext cx="79756" cy="115434"/>
              </a:xfrm>
              <a:custGeom>
                <a:avLst/>
                <a:gdLst>
                  <a:gd name="connsiteX0" fmla="*/ 79757 w 79756"/>
                  <a:gd name="connsiteY0" fmla="*/ 113532 h 115434"/>
                  <a:gd name="connsiteX1" fmla="*/ 56063 w 79756"/>
                  <a:gd name="connsiteY1" fmla="*/ 113532 h 115434"/>
                  <a:gd name="connsiteX2" fmla="*/ 56063 w 79756"/>
                  <a:gd name="connsiteY2" fmla="*/ 102972 h 115434"/>
                  <a:gd name="connsiteX3" fmla="*/ 55767 w 79756"/>
                  <a:gd name="connsiteY3" fmla="*/ 102972 h 115434"/>
                  <a:gd name="connsiteX4" fmla="*/ 32007 w 79756"/>
                  <a:gd name="connsiteY4" fmla="*/ 115405 h 115434"/>
                  <a:gd name="connsiteX5" fmla="*/ 8850 w 79756"/>
                  <a:gd name="connsiteY5" fmla="*/ 105251 h 115434"/>
                  <a:gd name="connsiteX6" fmla="*/ 78 w 79756"/>
                  <a:gd name="connsiteY6" fmla="*/ 76911 h 115434"/>
                  <a:gd name="connsiteX7" fmla="*/ 9749 w 79756"/>
                  <a:gd name="connsiteY7" fmla="*/ 46436 h 115434"/>
                  <a:gd name="connsiteX8" fmla="*/ 35077 w 79756"/>
                  <a:gd name="connsiteY8" fmla="*/ 34978 h 115434"/>
                  <a:gd name="connsiteX9" fmla="*/ 55767 w 79756"/>
                  <a:gd name="connsiteY9" fmla="*/ 45614 h 115434"/>
                  <a:gd name="connsiteX10" fmla="*/ 56063 w 79756"/>
                  <a:gd name="connsiteY10" fmla="*/ 45614 h 115434"/>
                  <a:gd name="connsiteX11" fmla="*/ 56063 w 79756"/>
                  <a:gd name="connsiteY11" fmla="*/ 0 h 115434"/>
                  <a:gd name="connsiteX12" fmla="*/ 79757 w 79756"/>
                  <a:gd name="connsiteY12" fmla="*/ 0 h 115434"/>
                  <a:gd name="connsiteX13" fmla="*/ 56512 w 79756"/>
                  <a:gd name="connsiteY13" fmla="*/ 76287 h 115434"/>
                  <a:gd name="connsiteX14" fmla="*/ 56512 w 79756"/>
                  <a:gd name="connsiteY14" fmla="*/ 70525 h 115434"/>
                  <a:gd name="connsiteX15" fmla="*/ 52126 w 79756"/>
                  <a:gd name="connsiteY15" fmla="*/ 58092 h 115434"/>
                  <a:gd name="connsiteX16" fmla="*/ 30439 w 79756"/>
                  <a:gd name="connsiteY16" fmla="*/ 57204 h 115434"/>
                  <a:gd name="connsiteX17" fmla="*/ 28520 w 79756"/>
                  <a:gd name="connsiteY17" fmla="*/ 59329 h 115434"/>
                  <a:gd name="connsiteX18" fmla="*/ 24134 w 79756"/>
                  <a:gd name="connsiteY18" fmla="*/ 76287 h 115434"/>
                  <a:gd name="connsiteX19" fmla="*/ 28410 w 79756"/>
                  <a:gd name="connsiteY19" fmla="*/ 91864 h 115434"/>
                  <a:gd name="connsiteX20" fmla="*/ 49780 w 79756"/>
                  <a:gd name="connsiteY20" fmla="*/ 93825 h 115434"/>
                  <a:gd name="connsiteX21" fmla="*/ 51984 w 79756"/>
                  <a:gd name="connsiteY21" fmla="*/ 91569 h 115434"/>
                  <a:gd name="connsiteX22" fmla="*/ 56512 w 79756"/>
                  <a:gd name="connsiteY22" fmla="*/ 76232 h 1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756" h="115434">
                    <a:moveTo>
                      <a:pt x="79757" y="113532"/>
                    </a:moveTo>
                    <a:lnTo>
                      <a:pt x="56063" y="113532"/>
                    </a:lnTo>
                    <a:lnTo>
                      <a:pt x="56063" y="102972"/>
                    </a:lnTo>
                    <a:lnTo>
                      <a:pt x="55767" y="102972"/>
                    </a:lnTo>
                    <a:cubicBezTo>
                      <a:pt x="50679" y="111100"/>
                      <a:pt x="41590" y="115854"/>
                      <a:pt x="32007" y="115405"/>
                    </a:cubicBezTo>
                    <a:cubicBezTo>
                      <a:pt x="23137" y="115723"/>
                      <a:pt x="14617" y="111987"/>
                      <a:pt x="8850" y="105251"/>
                    </a:cubicBezTo>
                    <a:cubicBezTo>
                      <a:pt x="2578" y="97188"/>
                      <a:pt x="-547" y="87110"/>
                      <a:pt x="78" y="76911"/>
                    </a:cubicBezTo>
                    <a:cubicBezTo>
                      <a:pt x="-481" y="65924"/>
                      <a:pt x="2962" y="55101"/>
                      <a:pt x="9749" y="46436"/>
                    </a:cubicBezTo>
                    <a:cubicBezTo>
                      <a:pt x="15955" y="38899"/>
                      <a:pt x="25307" y="34671"/>
                      <a:pt x="35077" y="34978"/>
                    </a:cubicBezTo>
                    <a:cubicBezTo>
                      <a:pt x="43465" y="34178"/>
                      <a:pt x="51545" y="38330"/>
                      <a:pt x="55767" y="45614"/>
                    </a:cubicBezTo>
                    <a:lnTo>
                      <a:pt x="56063" y="45614"/>
                    </a:lnTo>
                    <a:lnTo>
                      <a:pt x="56063" y="0"/>
                    </a:lnTo>
                    <a:lnTo>
                      <a:pt x="79757" y="0"/>
                    </a:lnTo>
                    <a:close/>
                    <a:moveTo>
                      <a:pt x="56512" y="76287"/>
                    </a:moveTo>
                    <a:lnTo>
                      <a:pt x="56512" y="70525"/>
                    </a:lnTo>
                    <a:cubicBezTo>
                      <a:pt x="56666" y="65979"/>
                      <a:pt x="55098" y="61542"/>
                      <a:pt x="52126" y="58092"/>
                    </a:cubicBezTo>
                    <a:cubicBezTo>
                      <a:pt x="46381" y="51859"/>
                      <a:pt x="36667" y="51464"/>
                      <a:pt x="30439" y="57204"/>
                    </a:cubicBezTo>
                    <a:cubicBezTo>
                      <a:pt x="29737" y="57851"/>
                      <a:pt x="29090" y="58563"/>
                      <a:pt x="28520" y="59329"/>
                    </a:cubicBezTo>
                    <a:cubicBezTo>
                      <a:pt x="25319" y="64390"/>
                      <a:pt x="23794" y="70317"/>
                      <a:pt x="24134" y="76287"/>
                    </a:cubicBezTo>
                    <a:cubicBezTo>
                      <a:pt x="23784" y="81808"/>
                      <a:pt x="25286" y="87296"/>
                      <a:pt x="28410" y="91864"/>
                    </a:cubicBezTo>
                    <a:cubicBezTo>
                      <a:pt x="33772" y="98305"/>
                      <a:pt x="43333" y="99182"/>
                      <a:pt x="49780" y="93825"/>
                    </a:cubicBezTo>
                    <a:cubicBezTo>
                      <a:pt x="50591" y="93157"/>
                      <a:pt x="51326" y="92390"/>
                      <a:pt x="51984" y="91569"/>
                    </a:cubicBezTo>
                    <a:cubicBezTo>
                      <a:pt x="55196" y="87121"/>
                      <a:pt x="56797" y="81710"/>
                      <a:pt x="56512" y="762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77" name="Freeform: Shape 76">
                <a:extLst>
                  <a:ext uri="{FF2B5EF4-FFF2-40B4-BE49-F238E27FC236}">
                    <a16:creationId xmlns:a16="http://schemas.microsoft.com/office/drawing/2014/main" id="{A7E326B4-DD55-CC4B-922D-28A5BE77169A}"/>
                  </a:ext>
                </a:extLst>
              </p:cNvPr>
              <p:cNvSpPr/>
              <p:nvPr/>
            </p:nvSpPr>
            <p:spPr>
              <a:xfrm>
                <a:off x="2540162" y="5312739"/>
                <a:ext cx="73755" cy="80671"/>
              </a:xfrm>
              <a:custGeom>
                <a:avLst/>
                <a:gdLst>
                  <a:gd name="connsiteX0" fmla="*/ 73699 w 73755"/>
                  <a:gd name="connsiteY0" fmla="*/ 47013 h 80671"/>
                  <a:gd name="connsiteX1" fmla="*/ 23635 w 73755"/>
                  <a:gd name="connsiteY1" fmla="*/ 47013 h 80671"/>
                  <a:gd name="connsiteX2" fmla="*/ 44698 w 73755"/>
                  <a:gd name="connsiteY2" fmla="*/ 63708 h 80671"/>
                  <a:gd name="connsiteX3" fmla="*/ 66956 w 73755"/>
                  <a:gd name="connsiteY3" fmla="*/ 57716 h 80671"/>
                  <a:gd name="connsiteX4" fmla="*/ 66956 w 73755"/>
                  <a:gd name="connsiteY4" fmla="*/ 74794 h 80671"/>
                  <a:gd name="connsiteX5" fmla="*/ 39292 w 73755"/>
                  <a:gd name="connsiteY5" fmla="*/ 80490 h 80671"/>
                  <a:gd name="connsiteX6" fmla="*/ 182 w 73755"/>
                  <a:gd name="connsiteY6" fmla="*/ 48547 h 80671"/>
                  <a:gd name="connsiteX7" fmla="*/ 171 w 73755"/>
                  <a:gd name="connsiteY7" fmla="*/ 41470 h 80671"/>
                  <a:gd name="connsiteX8" fmla="*/ 11267 w 73755"/>
                  <a:gd name="connsiteY8" fmla="*/ 11214 h 80671"/>
                  <a:gd name="connsiteX9" fmla="*/ 38547 w 73755"/>
                  <a:gd name="connsiteY9" fmla="*/ 63 h 80671"/>
                  <a:gd name="connsiteX10" fmla="*/ 64521 w 73755"/>
                  <a:gd name="connsiteY10" fmla="*/ 10020 h 80671"/>
                  <a:gd name="connsiteX11" fmla="*/ 73699 w 73755"/>
                  <a:gd name="connsiteY11" fmla="*/ 37056 h 80671"/>
                  <a:gd name="connsiteX12" fmla="*/ 51770 w 73755"/>
                  <a:gd name="connsiteY12" fmla="*/ 32488 h 80671"/>
                  <a:gd name="connsiteX13" fmla="*/ 38426 w 73755"/>
                  <a:gd name="connsiteY13" fmla="*/ 16056 h 80671"/>
                  <a:gd name="connsiteX14" fmla="*/ 28558 w 73755"/>
                  <a:gd name="connsiteY14" fmla="*/ 20778 h 80671"/>
                  <a:gd name="connsiteX15" fmla="*/ 23504 w 73755"/>
                  <a:gd name="connsiteY15" fmla="*/ 32532 h 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71">
                    <a:moveTo>
                      <a:pt x="73699" y="47013"/>
                    </a:moveTo>
                    <a:lnTo>
                      <a:pt x="23635" y="47013"/>
                    </a:lnTo>
                    <a:cubicBezTo>
                      <a:pt x="24425" y="58143"/>
                      <a:pt x="31442" y="63708"/>
                      <a:pt x="44698" y="63708"/>
                    </a:cubicBezTo>
                    <a:cubicBezTo>
                      <a:pt x="52537" y="63872"/>
                      <a:pt x="60256" y="61791"/>
                      <a:pt x="66956" y="57716"/>
                    </a:cubicBezTo>
                    <a:lnTo>
                      <a:pt x="66956" y="74794"/>
                    </a:lnTo>
                    <a:cubicBezTo>
                      <a:pt x="58337" y="78924"/>
                      <a:pt x="48842" y="80874"/>
                      <a:pt x="39292" y="80490"/>
                    </a:cubicBezTo>
                    <a:cubicBezTo>
                      <a:pt x="19666" y="82462"/>
                      <a:pt x="2145" y="68156"/>
                      <a:pt x="182" y="48547"/>
                    </a:cubicBezTo>
                    <a:cubicBezTo>
                      <a:pt x="-59" y="46192"/>
                      <a:pt x="-59" y="43826"/>
                      <a:pt x="171" y="41470"/>
                    </a:cubicBezTo>
                    <a:cubicBezTo>
                      <a:pt x="-410" y="30297"/>
                      <a:pt x="3592" y="19364"/>
                      <a:pt x="11267" y="11214"/>
                    </a:cubicBezTo>
                    <a:cubicBezTo>
                      <a:pt x="18416" y="3875"/>
                      <a:pt x="28295" y="-167"/>
                      <a:pt x="38547" y="63"/>
                    </a:cubicBezTo>
                    <a:cubicBezTo>
                      <a:pt x="48239" y="-529"/>
                      <a:pt x="57713" y="3097"/>
                      <a:pt x="64521" y="10020"/>
                    </a:cubicBezTo>
                    <a:cubicBezTo>
                      <a:pt x="70947" y="17513"/>
                      <a:pt x="74236" y="27197"/>
                      <a:pt x="73699" y="37056"/>
                    </a:cubicBezTo>
                    <a:close/>
                    <a:moveTo>
                      <a:pt x="51770" y="32488"/>
                    </a:moveTo>
                    <a:cubicBezTo>
                      <a:pt x="51770" y="21534"/>
                      <a:pt x="47318" y="16056"/>
                      <a:pt x="38426" y="16056"/>
                    </a:cubicBezTo>
                    <a:cubicBezTo>
                      <a:pt x="34589" y="16067"/>
                      <a:pt x="30970" y="17798"/>
                      <a:pt x="28558" y="20778"/>
                    </a:cubicBezTo>
                    <a:cubicBezTo>
                      <a:pt x="25718" y="24086"/>
                      <a:pt x="23953" y="28194"/>
                      <a:pt x="23504" y="32532"/>
                    </a:cubicBezTo>
                    <a:close/>
                  </a:path>
                </a:pathLst>
              </a:custGeom>
              <a:solidFill>
                <a:srgbClr val="2F2F2F"/>
              </a:solidFill>
              <a:ln w="10955" cap="flat">
                <a:noFill/>
                <a:prstDash val="solid"/>
                <a:miter/>
              </a:ln>
            </p:spPr>
            <p:txBody>
              <a:bodyPr rtlCol="0" anchor="ctr"/>
              <a:lstStyle/>
              <a:p>
                <a:endParaRPr lang="en-US">
                  <a:latin typeface="+mj-lt"/>
                </a:endParaRPr>
              </a:p>
            </p:txBody>
          </p:sp>
          <p:sp>
            <p:nvSpPr>
              <p:cNvPr id="78" name="Freeform: Shape 77">
                <a:extLst>
                  <a:ext uri="{FF2B5EF4-FFF2-40B4-BE49-F238E27FC236}">
                    <a16:creationId xmlns:a16="http://schemas.microsoft.com/office/drawing/2014/main" id="{839F5F07-0C37-49E6-E176-14E3EB9C2E99}"/>
                  </a:ext>
                </a:extLst>
              </p:cNvPr>
              <p:cNvSpPr/>
              <p:nvPr/>
            </p:nvSpPr>
            <p:spPr>
              <a:xfrm>
                <a:off x="2628859" y="5313324"/>
                <a:ext cx="50074" cy="78032"/>
              </a:xfrm>
              <a:custGeom>
                <a:avLst/>
                <a:gdLst>
                  <a:gd name="connsiteX0" fmla="*/ 50042 w 50074"/>
                  <a:gd name="connsiteY0" fmla="*/ 22690 h 78032"/>
                  <a:gd name="connsiteX1" fmla="*/ 40064 w 50074"/>
                  <a:gd name="connsiteY1" fmla="*/ 20368 h 78032"/>
                  <a:gd name="connsiteX2" fmla="*/ 28003 w 50074"/>
                  <a:gd name="connsiteY2" fmla="*/ 26020 h 78032"/>
                  <a:gd name="connsiteX3" fmla="*/ 23617 w 50074"/>
                  <a:gd name="connsiteY3" fmla="*/ 41411 h 78032"/>
                  <a:gd name="connsiteX4" fmla="*/ 23617 w 50074"/>
                  <a:gd name="connsiteY4" fmla="*/ 78032 h 78032"/>
                  <a:gd name="connsiteX5" fmla="*/ 0 w 50074"/>
                  <a:gd name="connsiteY5" fmla="*/ 78032 h 78032"/>
                  <a:gd name="connsiteX6" fmla="*/ 0 w 50074"/>
                  <a:gd name="connsiteY6" fmla="*/ 1351 h 78032"/>
                  <a:gd name="connsiteX7" fmla="*/ 23683 w 50074"/>
                  <a:gd name="connsiteY7" fmla="*/ 1351 h 78032"/>
                  <a:gd name="connsiteX8" fmla="*/ 23683 w 50074"/>
                  <a:gd name="connsiteY8" fmla="*/ 15592 h 78032"/>
                  <a:gd name="connsiteX9" fmla="*/ 23990 w 50074"/>
                  <a:gd name="connsiteY9" fmla="*/ 15592 h 78032"/>
                  <a:gd name="connsiteX10" fmla="*/ 44219 w 50074"/>
                  <a:gd name="connsiteY10" fmla="*/ 15 h 78032"/>
                  <a:gd name="connsiteX11" fmla="*/ 50074 w 50074"/>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74" h="78032">
                    <a:moveTo>
                      <a:pt x="50042" y="22690"/>
                    </a:moveTo>
                    <a:cubicBezTo>
                      <a:pt x="46961" y="21091"/>
                      <a:pt x="43529" y="20291"/>
                      <a:pt x="40064" y="20368"/>
                    </a:cubicBezTo>
                    <a:cubicBezTo>
                      <a:pt x="35360" y="20160"/>
                      <a:pt x="30854" y="22274"/>
                      <a:pt x="28003" y="26020"/>
                    </a:cubicBezTo>
                    <a:cubicBezTo>
                      <a:pt x="24867" y="30523"/>
                      <a:pt x="23332" y="35934"/>
                      <a:pt x="23617" y="41411"/>
                    </a:cubicBezTo>
                    <a:lnTo>
                      <a:pt x="23617" y="78032"/>
                    </a:lnTo>
                    <a:lnTo>
                      <a:pt x="0" y="78032"/>
                    </a:lnTo>
                    <a:lnTo>
                      <a:pt x="0" y="1351"/>
                    </a:lnTo>
                    <a:lnTo>
                      <a:pt x="23683" y="1351"/>
                    </a:lnTo>
                    <a:lnTo>
                      <a:pt x="23683" y="15592"/>
                    </a:lnTo>
                    <a:lnTo>
                      <a:pt x="23990" y="15592"/>
                    </a:lnTo>
                    <a:cubicBezTo>
                      <a:pt x="26271" y="6324"/>
                      <a:pt x="34669" y="-139"/>
                      <a:pt x="44219" y="15"/>
                    </a:cubicBezTo>
                    <a:cubicBezTo>
                      <a:pt x="46215" y="-73"/>
                      <a:pt x="48200" y="234"/>
                      <a:pt x="50074" y="913"/>
                    </a:cubicBezTo>
                    <a:close/>
                  </a:path>
                </a:pathLst>
              </a:custGeom>
              <a:solidFill>
                <a:srgbClr val="2F2F2F"/>
              </a:solidFill>
              <a:ln w="10955" cap="flat">
                <a:noFill/>
                <a:prstDash val="solid"/>
                <a:miter/>
              </a:ln>
            </p:spPr>
            <p:txBody>
              <a:bodyPr rtlCol="0" anchor="ctr"/>
              <a:lstStyle/>
              <a:p>
                <a:endParaRPr lang="en-US">
                  <a:latin typeface="+mj-lt"/>
                </a:endParaRPr>
              </a:p>
            </p:txBody>
          </p:sp>
        </p:grpSp>
      </p:grpSp>
      <p:sp>
        <p:nvSpPr>
          <p:cNvPr id="582" name="TextBox 581">
            <a:extLst>
              <a:ext uri="{FF2B5EF4-FFF2-40B4-BE49-F238E27FC236}">
                <a16:creationId xmlns:a16="http://schemas.microsoft.com/office/drawing/2014/main" id="{1501B595-10D6-F7EA-9DEB-DBD8EE619B48}"/>
              </a:ext>
            </a:extLst>
          </p:cNvPr>
          <p:cNvSpPr txBox="1"/>
          <p:nvPr/>
        </p:nvSpPr>
        <p:spPr>
          <a:xfrm>
            <a:off x="4360116" y="5857508"/>
            <a:ext cx="912542" cy="369332"/>
          </a:xfrm>
          <a:prstGeom prst="rect">
            <a:avLst/>
          </a:prstGeom>
          <a:noFill/>
        </p:spPr>
        <p:txBody>
          <a:bodyPr wrap="square" lIns="0" tIns="0" rIns="0" bIns="0" rtlCol="0">
            <a:spAutoFit/>
          </a:bodyPr>
          <a:lstStyle/>
          <a:p>
            <a:pPr algn="l"/>
            <a:r>
              <a:rPr lang="en-US" sz="1200"/>
              <a:t>Customer responsibility</a:t>
            </a:r>
          </a:p>
        </p:txBody>
      </p:sp>
      <p:sp>
        <p:nvSpPr>
          <p:cNvPr id="583" name="TextBox 582">
            <a:extLst>
              <a:ext uri="{FF2B5EF4-FFF2-40B4-BE49-F238E27FC236}">
                <a16:creationId xmlns:a16="http://schemas.microsoft.com/office/drawing/2014/main" id="{A8FCC907-C222-AE02-000B-F11DB7759B9E}"/>
              </a:ext>
            </a:extLst>
          </p:cNvPr>
          <p:cNvSpPr txBox="1"/>
          <p:nvPr/>
        </p:nvSpPr>
        <p:spPr>
          <a:xfrm>
            <a:off x="6044339" y="5857508"/>
            <a:ext cx="912542" cy="369332"/>
          </a:xfrm>
          <a:prstGeom prst="rect">
            <a:avLst/>
          </a:prstGeom>
          <a:noFill/>
        </p:spPr>
        <p:txBody>
          <a:bodyPr wrap="square" lIns="0" tIns="0" rIns="0" bIns="0" rtlCol="0">
            <a:spAutoFit/>
          </a:bodyPr>
          <a:lstStyle/>
          <a:p>
            <a:pPr algn="l"/>
            <a:r>
              <a:rPr lang="en-US" sz="1200"/>
              <a:t>Shared</a:t>
            </a:r>
          </a:p>
          <a:p>
            <a:pPr algn="l"/>
            <a:r>
              <a:rPr lang="en-US" sz="1200"/>
              <a:t>responsibility</a:t>
            </a:r>
          </a:p>
        </p:txBody>
      </p:sp>
      <p:sp>
        <p:nvSpPr>
          <p:cNvPr id="581" name="TextBox 580">
            <a:extLst>
              <a:ext uri="{FF2B5EF4-FFF2-40B4-BE49-F238E27FC236}">
                <a16:creationId xmlns:a16="http://schemas.microsoft.com/office/drawing/2014/main" id="{5AA746A9-B814-C392-0BC6-6D149E4F6B66}"/>
              </a:ext>
            </a:extLst>
          </p:cNvPr>
          <p:cNvSpPr txBox="1"/>
          <p:nvPr/>
        </p:nvSpPr>
        <p:spPr>
          <a:xfrm>
            <a:off x="7728562" y="5857508"/>
            <a:ext cx="912542" cy="369332"/>
          </a:xfrm>
          <a:prstGeom prst="rect">
            <a:avLst/>
          </a:prstGeom>
          <a:noFill/>
        </p:spPr>
        <p:txBody>
          <a:bodyPr wrap="square" lIns="0" tIns="0" rIns="0" bIns="0" rtlCol="0">
            <a:spAutoFit/>
          </a:bodyPr>
          <a:lstStyle/>
          <a:p>
            <a:pPr algn="l"/>
            <a:r>
              <a:rPr lang="en-US" sz="1200"/>
              <a:t>Microsoft responsibility</a:t>
            </a:r>
          </a:p>
        </p:txBody>
      </p:sp>
    </p:spTree>
    <p:extLst>
      <p:ext uri="{BB962C8B-B14F-4D97-AF65-F5344CB8AC3E}">
        <p14:creationId xmlns:p14="http://schemas.microsoft.com/office/powerpoint/2010/main" val="12276703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2">
            <a:extLst>
              <a:ext uri="{FF2B5EF4-FFF2-40B4-BE49-F238E27FC236}">
                <a16:creationId xmlns:a16="http://schemas.microsoft.com/office/drawing/2014/main" id="{50E5A6A3-C4C4-341B-749E-5948697891CA}"/>
              </a:ext>
              <a:ext uri="{C183D7F6-B498-43B3-948B-1728B52AA6E4}">
                <adec:decorative xmlns:adec="http://schemas.microsoft.com/office/drawing/2017/decorative" val="1"/>
              </a:ext>
            </a:extLst>
          </p:cNvPr>
          <p:cNvSpPr txBox="1">
            <a:spLocks/>
          </p:cNvSpPr>
          <p:nvPr/>
        </p:nvSpPr>
        <p:spPr>
          <a:xfrm rot="5400000" flipH="1">
            <a:off x="1689752" y="1246401"/>
            <a:ext cx="1615367" cy="4977097"/>
          </a:xfrm>
          <a:prstGeom prst="round2SameRect">
            <a:avLst>
              <a:gd name="adj1" fmla="val 5787"/>
              <a:gd name="adj2" fmla="val 0"/>
            </a:avLst>
          </a:prstGeom>
          <a:solidFill>
            <a:srgbClr val="E8E6DF">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372">
                <a:solidFill>
                  <a:srgbClr val="FFFFFF"/>
                </a:solidFill>
                <a:latin typeface="Segoe UI Semibold"/>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000">
              <a:solidFill>
                <a:schemeClr val="accent2"/>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098FDF76-5C95-DACE-7455-C18F5189F88F}"/>
              </a:ext>
            </a:extLst>
          </p:cNvPr>
          <p:cNvSpPr>
            <a:spLocks noGrp="1"/>
          </p:cNvSpPr>
          <p:nvPr>
            <p:ph type="title"/>
          </p:nvPr>
        </p:nvSpPr>
        <p:spPr>
          <a:xfrm>
            <a:off x="743825" y="843244"/>
            <a:ext cx="4651604" cy="615553"/>
          </a:xfrm>
        </p:spPr>
        <p:txBody>
          <a:bodyPr/>
          <a:lstStyle/>
          <a:p>
            <a:r>
              <a:rPr lang="en-US" sz="4000"/>
              <a:t>Copilot for Security</a:t>
            </a:r>
          </a:p>
        </p:txBody>
      </p:sp>
      <p:sp>
        <p:nvSpPr>
          <p:cNvPr id="33" name="Text Placeholder 5">
            <a:extLst>
              <a:ext uri="{FF2B5EF4-FFF2-40B4-BE49-F238E27FC236}">
                <a16:creationId xmlns:a16="http://schemas.microsoft.com/office/drawing/2014/main" id="{C3D5D507-51B3-6E89-0F81-6DF192249750}"/>
              </a:ext>
            </a:extLst>
          </p:cNvPr>
          <p:cNvSpPr txBox="1">
            <a:spLocks/>
          </p:cNvSpPr>
          <p:nvPr/>
        </p:nvSpPr>
        <p:spPr>
          <a:xfrm>
            <a:off x="743825" y="1641104"/>
            <a:ext cx="4077452" cy="861774"/>
          </a:xfrm>
          <a:prstGeom prst="rect">
            <a:avLst/>
          </a:prstGeom>
        </p:spPr>
        <p:txBody>
          <a:bodyPr vert="horz" wrap="square" lIns="0" tIns="0" rIns="0" bIns="0" rtlCol="0">
            <a:spAutoFit/>
          </a:bodyPr>
          <a:lstStyle>
            <a:defPPr>
              <a:defRPr lang="en-US"/>
            </a:defPPr>
            <a:lvl1pPr marR="0" indent="0" defTabSz="951304" fontAlgn="auto">
              <a:lnSpc>
                <a:spcPct val="100000"/>
              </a:lnSpc>
              <a:spcBef>
                <a:spcPct val="20000"/>
              </a:spcBef>
              <a:spcAft>
                <a:spcPts val="1200"/>
              </a:spcAft>
              <a:buClrTx/>
              <a:buSzPct val="90000"/>
              <a:buFont typeface="Wingdings" panose="05000000000000000000" pitchFamily="2" charset="2"/>
              <a:buNone/>
              <a:tabLst/>
              <a:defRPr sz="2000" b="1" spc="-50" baseline="0">
                <a:ln w="3175">
                  <a:noFill/>
                </a:ln>
                <a:gradFill>
                  <a:gsLst>
                    <a:gs pos="0">
                      <a:schemeClr val="bg1"/>
                    </a:gs>
                    <a:gs pos="100000">
                      <a:schemeClr val="bg1"/>
                    </a:gs>
                  </a:gsLst>
                  <a:lin ang="54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solidFill>
                  <a:schemeClr val="bg1"/>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chemeClr val="bg1"/>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bg1"/>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bg1"/>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2800">
                <a:solidFill>
                  <a:srgbClr val="454142"/>
                </a:solidFill>
                <a:latin typeface="Segoe UI Semibold"/>
              </a:rPr>
              <a:t>Protect at the speed and scale of AI</a:t>
            </a:r>
          </a:p>
        </p:txBody>
      </p:sp>
      <p:sp>
        <p:nvSpPr>
          <p:cNvPr id="34" name="Rectangle 33">
            <a:extLst>
              <a:ext uri="{FF2B5EF4-FFF2-40B4-BE49-F238E27FC236}">
                <a16:creationId xmlns:a16="http://schemas.microsoft.com/office/drawing/2014/main" id="{55148AE4-7D61-C2BC-8B85-5293329EA960}"/>
              </a:ext>
            </a:extLst>
          </p:cNvPr>
          <p:cNvSpPr/>
          <p:nvPr/>
        </p:nvSpPr>
        <p:spPr bwMode="auto">
          <a:xfrm>
            <a:off x="854489" y="2927265"/>
            <a:ext cx="3810463" cy="1615368"/>
          </a:xfrm>
          <a:prstGeom prst="rect">
            <a:avLst/>
          </a:prstGeom>
          <a:noFill/>
          <a:ln w="19050" cap="rnd">
            <a:noFill/>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69850" marR="0" lvl="0" indent="-69850" defTabSz="951304" eaLnBrk="1" fontAlgn="auto" latinLnBrk="0" hangingPunct="1">
              <a:lnSpc>
                <a:spcPct val="100000"/>
              </a:lnSpc>
              <a:spcBef>
                <a:spcPct val="20000"/>
              </a:spcBef>
              <a:spcAft>
                <a:spcPts val="0"/>
              </a:spcAft>
              <a:buClrTx/>
              <a:buSzPct val="90000"/>
              <a:buFontTx/>
              <a:buNone/>
              <a:tabLst/>
              <a:defRPr/>
            </a:pPr>
            <a:r>
              <a:rPr kumimoji="0" lang="en-US" sz="2000" i="1" u="none" strike="noStrike" kern="0" cap="none" spc="0" normalizeH="0" baseline="0" noProof="0">
                <a:ln>
                  <a:noFill/>
                </a:ln>
                <a:solidFill>
                  <a:srgbClr val="454142"/>
                </a:solidFill>
                <a:effectLst/>
                <a:uLnTx/>
                <a:uFillTx/>
                <a:latin typeface="Segoe Sans Text" pitchFamily="2" charset="0"/>
                <a:cs typeface="Segoe Sans Text" pitchFamily="2" charset="0"/>
              </a:rPr>
              <a:t> It takes us three minutes to do a task that used to take at least a few hours.”</a:t>
            </a:r>
          </a:p>
        </p:txBody>
      </p:sp>
      <p:sp>
        <p:nvSpPr>
          <p:cNvPr id="35" name="Text Placeholder 5">
            <a:extLst>
              <a:ext uri="{FF2B5EF4-FFF2-40B4-BE49-F238E27FC236}">
                <a16:creationId xmlns:a16="http://schemas.microsoft.com/office/drawing/2014/main" id="{9392AF3B-C365-3E07-FFD0-C8C2B95B3C88}"/>
              </a:ext>
            </a:extLst>
          </p:cNvPr>
          <p:cNvSpPr txBox="1">
            <a:spLocks/>
          </p:cNvSpPr>
          <p:nvPr/>
        </p:nvSpPr>
        <p:spPr>
          <a:xfrm>
            <a:off x="1996426" y="4643949"/>
            <a:ext cx="224306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Aft>
                <a:spcPts val="1200"/>
              </a:spcAft>
              <a:buFont typeface="Wingdings" panose="05000000000000000000" pitchFamily="2" charset="2"/>
              <a:buNone/>
              <a:defRPr/>
            </a:pPr>
            <a:r>
              <a:rPr lang="en-US" sz="1400" spc="-50">
                <a:ln w="3175">
                  <a:noFill/>
                </a:ln>
                <a:solidFill>
                  <a:srgbClr val="454142"/>
                </a:solidFill>
                <a:latin typeface="Segoe Sans Text" pitchFamily="2" charset="0"/>
                <a:cs typeface="Segoe Sans Text" pitchFamily="2" charset="0"/>
              </a:rPr>
              <a:t>Copilot for Security customer</a:t>
            </a:r>
          </a:p>
        </p:txBody>
      </p:sp>
      <p:sp>
        <p:nvSpPr>
          <p:cNvPr id="15" name="Rectangle: Rounded Corners 14">
            <a:extLst>
              <a:ext uri="{FF2B5EF4-FFF2-40B4-BE49-F238E27FC236}">
                <a16:creationId xmlns:a16="http://schemas.microsoft.com/office/drawing/2014/main" id="{38ABB802-4C59-E18F-C48B-D8E1D5CD8470}"/>
              </a:ext>
              <a:ext uri="{C183D7F6-B498-43B3-948B-1728B52AA6E4}">
                <adec:decorative xmlns:adec="http://schemas.microsoft.com/office/drawing/2017/decorative" val="1"/>
              </a:ext>
            </a:extLst>
          </p:cNvPr>
          <p:cNvSpPr/>
          <p:nvPr/>
        </p:nvSpPr>
        <p:spPr bwMode="auto">
          <a:xfrm>
            <a:off x="5951266" y="727015"/>
            <a:ext cx="5717956" cy="1120004"/>
          </a:xfrm>
          <a:prstGeom prst="roundRect">
            <a:avLst>
              <a:gd name="adj" fmla="val 50000"/>
            </a:avLst>
          </a:prstGeom>
          <a:gradFill>
            <a:gsLst>
              <a:gs pos="100000">
                <a:schemeClr val="accent3"/>
              </a:gs>
              <a:gs pos="8000">
                <a:schemeClr val="accent1"/>
              </a:gs>
            </a:gsLst>
            <a:lin ang="18900000" scaled="1"/>
          </a:gradFill>
          <a:effectLst>
            <a:outerShdw blurRad="63500" dist="127000" dir="2700000" algn="tl" rotWithShape="0">
              <a:prstClr val="black">
                <a:alpha val="20000"/>
              </a:prstClr>
            </a:outerShdw>
          </a:effectLst>
        </p:spPr>
        <p:txBody>
          <a:bodyPr vert="horz" wrap="square" lIns="0" tIns="0" rIns="0" bIns="731520" rtlCol="0" anchor="ctr" anchorCtr="0">
            <a:noAutofit/>
          </a:bodyPr>
          <a:lstStyle/>
          <a:p>
            <a:pPr algn="ctr" defTabSz="932742">
              <a:spcBef>
                <a:spcPct val="20000"/>
              </a:spcBef>
              <a:buSzPct val="90000"/>
            </a:pPr>
            <a:endParaRPr lang="en-US" sz="600" b="1">
              <a:solidFill>
                <a:schemeClr val="bg1"/>
              </a:solidFill>
              <a:cs typeface="Segoe UI" panose="020B0502040204020203" pitchFamily="34" charset="0"/>
            </a:endParaRPr>
          </a:p>
        </p:txBody>
      </p:sp>
      <p:sp>
        <p:nvSpPr>
          <p:cNvPr id="16" name="Rectangle 15">
            <a:extLst>
              <a:ext uri="{FF2B5EF4-FFF2-40B4-BE49-F238E27FC236}">
                <a16:creationId xmlns:a16="http://schemas.microsoft.com/office/drawing/2014/main" id="{6D5777EB-CF1C-E286-ABA3-B8080348E368}"/>
              </a:ext>
            </a:extLst>
          </p:cNvPr>
          <p:cNvSpPr/>
          <p:nvPr/>
        </p:nvSpPr>
        <p:spPr bwMode="auto">
          <a:xfrm>
            <a:off x="7028445" y="899324"/>
            <a:ext cx="4118449" cy="7753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Enable response </a:t>
            </a:r>
            <a:r>
              <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in minutes, </a:t>
            </a:r>
            <a:br>
              <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not hours</a:t>
            </a:r>
          </a:p>
        </p:txBody>
      </p:sp>
      <p:sp>
        <p:nvSpPr>
          <p:cNvPr id="17" name="Rectangle: Rounded Corners 16">
            <a:extLst>
              <a:ext uri="{FF2B5EF4-FFF2-40B4-BE49-F238E27FC236}">
                <a16:creationId xmlns:a16="http://schemas.microsoft.com/office/drawing/2014/main" id="{3AFC0C01-2308-1FF8-C68B-61C9D84EDDA2}"/>
              </a:ext>
              <a:ext uri="{C183D7F6-B498-43B3-948B-1728B52AA6E4}">
                <adec:decorative xmlns:adec="http://schemas.microsoft.com/office/drawing/2017/decorative" val="1"/>
              </a:ext>
            </a:extLst>
          </p:cNvPr>
          <p:cNvSpPr/>
          <p:nvPr/>
        </p:nvSpPr>
        <p:spPr bwMode="auto">
          <a:xfrm>
            <a:off x="5951266" y="2163702"/>
            <a:ext cx="5717956" cy="1120004"/>
          </a:xfrm>
          <a:prstGeom prst="roundRect">
            <a:avLst>
              <a:gd name="adj" fmla="val 50000"/>
            </a:avLst>
          </a:prstGeom>
          <a:gradFill>
            <a:gsLst>
              <a:gs pos="100000">
                <a:schemeClr val="accent3"/>
              </a:gs>
              <a:gs pos="8000">
                <a:schemeClr val="accent1"/>
              </a:gs>
            </a:gsLst>
            <a:lin ang="18900000" scaled="1"/>
          </a:gradFill>
          <a:effectLst>
            <a:outerShdw blurRad="63500" dist="127000" dir="2700000" algn="tl" rotWithShape="0">
              <a:prstClr val="black">
                <a:alpha val="20000"/>
              </a:prstClr>
            </a:outerShdw>
          </a:effectLst>
        </p:spPr>
        <p:txBody>
          <a:bodyPr vert="horz" wrap="square" lIns="0" tIns="0" rIns="0" bIns="731520" rtlCol="0" anchor="ctr" anchorCtr="0">
            <a:noAutofit/>
          </a:bodyPr>
          <a:lstStyle/>
          <a:p>
            <a:pPr algn="ctr" defTabSz="932742">
              <a:spcBef>
                <a:spcPct val="20000"/>
              </a:spcBef>
              <a:buSzPct val="90000"/>
            </a:pPr>
            <a:endParaRPr lang="en-US" sz="600" b="1">
              <a:solidFill>
                <a:schemeClr val="bg1"/>
              </a:solidFill>
              <a:cs typeface="Segoe UI" panose="020B0502040204020203" pitchFamily="34" charset="0"/>
            </a:endParaRPr>
          </a:p>
        </p:txBody>
      </p:sp>
      <p:sp>
        <p:nvSpPr>
          <p:cNvPr id="18" name="Rectangle 17">
            <a:extLst>
              <a:ext uri="{FF2B5EF4-FFF2-40B4-BE49-F238E27FC236}">
                <a16:creationId xmlns:a16="http://schemas.microsoft.com/office/drawing/2014/main" id="{2C723E78-4F38-1BF3-D4AB-4208FE3B515D}"/>
              </a:ext>
            </a:extLst>
          </p:cNvPr>
          <p:cNvSpPr/>
          <p:nvPr/>
        </p:nvSpPr>
        <p:spPr bwMode="auto">
          <a:xfrm>
            <a:off x="7028445" y="2336011"/>
            <a:ext cx="4704944" cy="7753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Simplify the complex </a:t>
            </a:r>
            <a:r>
              <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with natural language prompts and easy reporting </a:t>
            </a:r>
          </a:p>
        </p:txBody>
      </p:sp>
      <p:sp>
        <p:nvSpPr>
          <p:cNvPr id="19" name="Rectangle: Rounded Corners 18">
            <a:extLst>
              <a:ext uri="{FF2B5EF4-FFF2-40B4-BE49-F238E27FC236}">
                <a16:creationId xmlns:a16="http://schemas.microsoft.com/office/drawing/2014/main" id="{E053BAFA-1AFF-34AD-82A9-C4346C33087C}"/>
              </a:ext>
              <a:ext uri="{C183D7F6-B498-43B3-948B-1728B52AA6E4}">
                <adec:decorative xmlns:adec="http://schemas.microsoft.com/office/drawing/2017/decorative" val="1"/>
              </a:ext>
            </a:extLst>
          </p:cNvPr>
          <p:cNvSpPr/>
          <p:nvPr/>
        </p:nvSpPr>
        <p:spPr bwMode="auto">
          <a:xfrm>
            <a:off x="5951266" y="3609178"/>
            <a:ext cx="5717956" cy="1120004"/>
          </a:xfrm>
          <a:prstGeom prst="roundRect">
            <a:avLst>
              <a:gd name="adj" fmla="val 50000"/>
            </a:avLst>
          </a:prstGeom>
          <a:gradFill>
            <a:gsLst>
              <a:gs pos="100000">
                <a:schemeClr val="accent3"/>
              </a:gs>
              <a:gs pos="8000">
                <a:schemeClr val="accent1"/>
              </a:gs>
            </a:gsLst>
            <a:lin ang="18900000" scaled="1"/>
          </a:gradFill>
          <a:effectLst>
            <a:outerShdw blurRad="63500" dist="127000" dir="2700000" algn="tl" rotWithShape="0">
              <a:prstClr val="black">
                <a:alpha val="20000"/>
              </a:prstClr>
            </a:outerShdw>
          </a:effectLst>
        </p:spPr>
        <p:txBody>
          <a:bodyPr vert="horz" wrap="square" lIns="0" tIns="0" rIns="0" bIns="731520" rtlCol="0" anchor="ctr" anchorCtr="0">
            <a:noAutofit/>
          </a:bodyPr>
          <a:lstStyle/>
          <a:p>
            <a:pPr algn="ctr" defTabSz="932742">
              <a:spcBef>
                <a:spcPct val="20000"/>
              </a:spcBef>
              <a:buSzPct val="90000"/>
            </a:pPr>
            <a:endParaRPr lang="en-US" sz="600" b="1">
              <a:solidFill>
                <a:schemeClr val="bg1"/>
              </a:solidFill>
              <a:cs typeface="Segoe UI" panose="020B0502040204020203" pitchFamily="34" charset="0"/>
            </a:endParaRPr>
          </a:p>
        </p:txBody>
      </p:sp>
      <p:sp>
        <p:nvSpPr>
          <p:cNvPr id="20" name="Rectangle 19">
            <a:extLst>
              <a:ext uri="{FF2B5EF4-FFF2-40B4-BE49-F238E27FC236}">
                <a16:creationId xmlns:a16="http://schemas.microsoft.com/office/drawing/2014/main" id="{5862B808-C2DD-1435-D7E9-F882386801BD}"/>
              </a:ext>
            </a:extLst>
          </p:cNvPr>
          <p:cNvSpPr/>
          <p:nvPr/>
        </p:nvSpPr>
        <p:spPr bwMode="auto">
          <a:xfrm>
            <a:off x="7028445" y="3781487"/>
            <a:ext cx="4108932" cy="7753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Catch what others miss </a:t>
            </a:r>
            <a:r>
              <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mn-lt"/>
                <a:cs typeface="Segoe UI Semibold" panose="020B0702040204020203" pitchFamily="34" charset="0"/>
              </a:rPr>
              <a:t>with deeper understanding of your enterprise </a:t>
            </a:r>
            <a:endPar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 name="Rectangle: Rounded Corners 20">
            <a:extLst>
              <a:ext uri="{FF2B5EF4-FFF2-40B4-BE49-F238E27FC236}">
                <a16:creationId xmlns:a16="http://schemas.microsoft.com/office/drawing/2014/main" id="{8BEB51B7-8DDF-53D4-5F6C-575736E3F9A2}"/>
              </a:ext>
              <a:ext uri="{C183D7F6-B498-43B3-948B-1728B52AA6E4}">
                <adec:decorative xmlns:adec="http://schemas.microsoft.com/office/drawing/2017/decorative" val="1"/>
              </a:ext>
            </a:extLst>
          </p:cNvPr>
          <p:cNvSpPr/>
          <p:nvPr/>
        </p:nvSpPr>
        <p:spPr bwMode="auto">
          <a:xfrm>
            <a:off x="5951266" y="5010980"/>
            <a:ext cx="5717956" cy="1120004"/>
          </a:xfrm>
          <a:prstGeom prst="roundRect">
            <a:avLst>
              <a:gd name="adj" fmla="val 50000"/>
            </a:avLst>
          </a:prstGeom>
          <a:gradFill>
            <a:gsLst>
              <a:gs pos="100000">
                <a:schemeClr val="accent3"/>
              </a:gs>
              <a:gs pos="8000">
                <a:schemeClr val="accent1"/>
              </a:gs>
            </a:gsLst>
            <a:lin ang="18900000" scaled="1"/>
          </a:gradFill>
          <a:effectLst>
            <a:outerShdw blurRad="63500" dist="127000" dir="2700000" algn="tl" rotWithShape="0">
              <a:prstClr val="black">
                <a:alpha val="20000"/>
              </a:prstClr>
            </a:outerShdw>
          </a:effectLst>
        </p:spPr>
        <p:txBody>
          <a:bodyPr vert="horz" wrap="square" lIns="0" tIns="0" rIns="0" bIns="731520" rtlCol="0" anchor="ctr" anchorCtr="0">
            <a:noAutofit/>
          </a:bodyPr>
          <a:lstStyle/>
          <a:p>
            <a:pPr algn="ctr" defTabSz="932742">
              <a:spcBef>
                <a:spcPct val="20000"/>
              </a:spcBef>
              <a:buSzPct val="90000"/>
            </a:pPr>
            <a:endParaRPr lang="en-US" sz="600" b="1">
              <a:solidFill>
                <a:schemeClr val="bg1"/>
              </a:solidFill>
              <a:cs typeface="Segoe UI" panose="020B0502040204020203" pitchFamily="34" charset="0"/>
            </a:endParaRPr>
          </a:p>
        </p:txBody>
      </p:sp>
      <p:sp>
        <p:nvSpPr>
          <p:cNvPr id="22" name="Rectangle 21">
            <a:extLst>
              <a:ext uri="{FF2B5EF4-FFF2-40B4-BE49-F238E27FC236}">
                <a16:creationId xmlns:a16="http://schemas.microsoft.com/office/drawing/2014/main" id="{B94C6C03-035A-72C7-6AD1-273E88B313BB}"/>
              </a:ext>
            </a:extLst>
          </p:cNvPr>
          <p:cNvSpPr/>
          <p:nvPr/>
        </p:nvSpPr>
        <p:spPr bwMode="auto">
          <a:xfrm>
            <a:off x="7028445" y="5183289"/>
            <a:ext cx="4324033" cy="7753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Strengthen team expertise</a:t>
            </a:r>
            <a:br>
              <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800" b="1" i="0" u="none" strike="noStrike" kern="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with cyber skills and promptbooks</a:t>
            </a:r>
          </a:p>
        </p:txBody>
      </p:sp>
      <p:sp>
        <p:nvSpPr>
          <p:cNvPr id="23" name="DevUpdate_ECC5">
            <a:extLst>
              <a:ext uri="{FF2B5EF4-FFF2-40B4-BE49-F238E27FC236}">
                <a16:creationId xmlns:a16="http://schemas.microsoft.com/office/drawing/2014/main" id="{0A849412-1470-1A9E-3A42-64A4B70C76DF}"/>
              </a:ext>
              <a:ext uri="{C183D7F6-B498-43B3-948B-1728B52AA6E4}">
                <adec:decorative xmlns:adec="http://schemas.microsoft.com/office/drawing/2017/decorative" val="1"/>
              </a:ext>
            </a:extLst>
          </p:cNvPr>
          <p:cNvSpPr>
            <a:spLocks noChangeAspect="1" noEditPoints="1"/>
          </p:cNvSpPr>
          <p:nvPr/>
        </p:nvSpPr>
        <p:spPr bwMode="auto">
          <a:xfrm>
            <a:off x="6375465" y="991277"/>
            <a:ext cx="590778" cy="59148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8575" cap="sq">
            <a:solidFill>
              <a:schemeClr val="bg1"/>
            </a:solidFill>
            <a:prstDash val="solid"/>
            <a:miter lim="800000"/>
            <a:headEnd/>
            <a:tailEnd/>
          </a:ln>
          <a:effectLst>
            <a:outerShdw blurRad="63500" dist="127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kern="0">
              <a:solidFill>
                <a:srgbClr val="000000"/>
              </a:solidFill>
              <a:latin typeface="Segoe UI"/>
            </a:endParaRPr>
          </a:p>
        </p:txBody>
      </p:sp>
      <p:sp>
        <p:nvSpPr>
          <p:cNvPr id="24" name="document_6">
            <a:extLst>
              <a:ext uri="{FF2B5EF4-FFF2-40B4-BE49-F238E27FC236}">
                <a16:creationId xmlns:a16="http://schemas.microsoft.com/office/drawing/2014/main" id="{6ACD2ADB-E416-4F13-5D38-7B6580170D56}"/>
              </a:ext>
              <a:ext uri="{C183D7F6-B498-43B3-948B-1728B52AA6E4}">
                <adec:decorative xmlns:adec="http://schemas.microsoft.com/office/drawing/2017/decorative" val="1"/>
              </a:ext>
            </a:extLst>
          </p:cNvPr>
          <p:cNvSpPr>
            <a:spLocks noChangeAspect="1" noEditPoints="1"/>
          </p:cNvSpPr>
          <p:nvPr/>
        </p:nvSpPr>
        <p:spPr bwMode="auto">
          <a:xfrm>
            <a:off x="6480250" y="2485449"/>
            <a:ext cx="381209" cy="476511"/>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28575" cap="sq">
            <a:solidFill>
              <a:schemeClr val="bg1"/>
            </a:solidFill>
            <a:prstDash val="solid"/>
            <a:miter lim="800000"/>
            <a:headEnd/>
            <a:tailEnd/>
          </a:ln>
          <a:effectLst>
            <a:outerShdw blurRad="63500" dist="127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kern="0">
              <a:solidFill>
                <a:srgbClr val="000000"/>
              </a:solidFill>
              <a:latin typeface="Segoe UI"/>
            </a:endParaRPr>
          </a:p>
        </p:txBody>
      </p:sp>
      <p:sp>
        <p:nvSpPr>
          <p:cNvPr id="25" name="people_4">
            <a:extLst>
              <a:ext uri="{FF2B5EF4-FFF2-40B4-BE49-F238E27FC236}">
                <a16:creationId xmlns:a16="http://schemas.microsoft.com/office/drawing/2014/main" id="{444BA07B-8F03-7DD0-6DBD-1AD29D1C4BE7}"/>
              </a:ext>
              <a:ext uri="{C183D7F6-B498-43B3-948B-1728B52AA6E4}">
                <adec:decorative xmlns:adec="http://schemas.microsoft.com/office/drawing/2017/decorative" val="1"/>
              </a:ext>
            </a:extLst>
          </p:cNvPr>
          <p:cNvSpPr>
            <a:spLocks noChangeAspect="1" noEditPoints="1"/>
          </p:cNvSpPr>
          <p:nvPr/>
        </p:nvSpPr>
        <p:spPr bwMode="auto">
          <a:xfrm>
            <a:off x="6426899" y="5298245"/>
            <a:ext cx="487910" cy="5454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solidFill>
            <a:prstDash val="solid"/>
            <a:miter lim="800000"/>
            <a:headEnd/>
            <a:tailEnd/>
          </a:ln>
          <a:effectLst>
            <a:outerShdw blurRad="63500" dist="127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sp>
        <p:nvSpPr>
          <p:cNvPr id="26" name="Warning_E7BA">
            <a:extLst>
              <a:ext uri="{FF2B5EF4-FFF2-40B4-BE49-F238E27FC236}">
                <a16:creationId xmlns:a16="http://schemas.microsoft.com/office/drawing/2014/main" id="{622CA16B-5B40-4F43-881C-22DCC0E6B102}"/>
              </a:ext>
              <a:ext uri="{C183D7F6-B498-43B3-948B-1728B52AA6E4}">
                <adec:decorative xmlns:adec="http://schemas.microsoft.com/office/drawing/2017/decorative" val="1"/>
              </a:ext>
            </a:extLst>
          </p:cNvPr>
          <p:cNvSpPr>
            <a:spLocks noChangeAspect="1" noEditPoints="1"/>
          </p:cNvSpPr>
          <p:nvPr/>
        </p:nvSpPr>
        <p:spPr bwMode="auto">
          <a:xfrm>
            <a:off x="6419168" y="3917366"/>
            <a:ext cx="503372" cy="50362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28575" cap="sq">
            <a:solidFill>
              <a:schemeClr val="bg1"/>
            </a:solidFill>
            <a:prstDash val="solid"/>
            <a:miter lim="800000"/>
            <a:headEnd/>
            <a:tailEnd/>
          </a:ln>
          <a:effectLst>
            <a:outerShdw blurRad="63500" dist="127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kern="0">
              <a:solidFill>
                <a:srgbClr val="000000"/>
              </a:solidFill>
              <a:latin typeface="Segoe UI"/>
            </a:endParaRPr>
          </a:p>
        </p:txBody>
      </p:sp>
      <p:sp>
        <p:nvSpPr>
          <p:cNvPr id="37" name="Freeform: Shape 36">
            <a:extLst>
              <a:ext uri="{FF2B5EF4-FFF2-40B4-BE49-F238E27FC236}">
                <a16:creationId xmlns:a16="http://schemas.microsoft.com/office/drawing/2014/main" id="{5CF41668-EF20-5097-EEDA-3040784A9B1E}"/>
              </a:ext>
              <a:ext uri="{C183D7F6-B498-43B3-948B-1728B52AA6E4}">
                <adec:decorative xmlns:adec="http://schemas.microsoft.com/office/drawing/2017/decorative" val="1"/>
              </a:ext>
            </a:extLst>
          </p:cNvPr>
          <p:cNvSpPr/>
          <p:nvPr/>
        </p:nvSpPr>
        <p:spPr>
          <a:xfrm flipH="1">
            <a:off x="493844" y="3117270"/>
            <a:ext cx="454730" cy="396391"/>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gradFill>
            <a:gsLst>
              <a:gs pos="0">
                <a:schemeClr val="accent5"/>
              </a:gs>
              <a:gs pos="66000">
                <a:schemeClr val="accent6"/>
              </a:gs>
            </a:gsLst>
            <a:lin ang="5400000" scaled="1"/>
          </a:gradFill>
          <a:ln w="6117" cap="flat">
            <a:noFill/>
            <a:prstDash val="solid"/>
            <a:miter/>
          </a:ln>
        </p:spPr>
        <p:txBody>
          <a:bodyPr rtlCol="0" anchor="ctr"/>
          <a:lstStyle/>
          <a:p>
            <a:endParaRPr lang="en-US"/>
          </a:p>
        </p:txBody>
      </p:sp>
    </p:spTree>
    <p:extLst>
      <p:ext uri="{BB962C8B-B14F-4D97-AF65-F5344CB8AC3E}">
        <p14:creationId xmlns:p14="http://schemas.microsoft.com/office/powerpoint/2010/main" val="208110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4.79167E-6 1.48148E-6 L -4.79167E-6 0.01967 " pathEditMode="relative" rAng="0" ptsTypes="AA">
                                      <p:cBhvr>
                                        <p:cTn id="9" dur="500" spd="-100000" fill="hold"/>
                                        <p:tgtEl>
                                          <p:spTgt spid="33"/>
                                        </p:tgtEl>
                                        <p:attrNameLst>
                                          <p:attrName>ppt_x</p:attrName>
                                          <p:attrName>ppt_y</p:attrName>
                                        </p:attrNameLst>
                                      </p:cBhvr>
                                      <p:rCtr x="0" y="972"/>
                                    </p:animMotion>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right)">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42" presetClass="path" presetSubtype="0" decel="100000" fill="hold" grpId="1" nodeType="withEffect">
                                  <p:stCondLst>
                                    <p:cond delay="0"/>
                                  </p:stCondLst>
                                  <p:childTnLst>
                                    <p:animMotion origin="layout" path="M -2.08333E-7 -4.07407E-6 L -2.08333E-7 0.01968 " pathEditMode="relative" rAng="0" ptsTypes="AA">
                                      <p:cBhvr>
                                        <p:cTn id="24" dur="500" spd="-100000" fill="hold"/>
                                        <p:tgtEl>
                                          <p:spTgt spid="35"/>
                                        </p:tgtEl>
                                        <p:attrNameLst>
                                          <p:attrName>ppt_x</p:attrName>
                                          <p:attrName>ppt_y</p:attrName>
                                        </p:attrNameLst>
                                      </p:cBhvr>
                                      <p:rCtr x="0" y="972"/>
                                    </p:animMotion>
                                  </p:childTnLst>
                                </p:cTn>
                              </p:par>
                            </p:childTnLst>
                          </p:cTn>
                        </p:par>
                        <p:par>
                          <p:cTn id="25" fill="hold">
                            <p:stCondLst>
                              <p:cond delay="1000"/>
                            </p:stCondLst>
                            <p:childTnLst>
                              <p:par>
                                <p:cTn id="26" presetID="22" presetClass="entr" presetSubtype="1" fill="hold" grpId="0" nodeType="afterEffect">
                                  <p:stCondLst>
                                    <p:cond delay="100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500"/>
                                        <p:tgtEl>
                                          <p:spTgt spid="15"/>
                                        </p:tgtEl>
                                      </p:cBhvr>
                                    </p:animEffect>
                                  </p:childTnLst>
                                </p:cTn>
                              </p:par>
                              <p:par>
                                <p:cTn id="29" presetID="22" presetClass="entr" presetSubtype="1" fill="hold" grpId="0" nodeType="withEffect">
                                  <p:stCondLst>
                                    <p:cond delay="100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par>
                                <p:cTn id="32" presetID="22" presetClass="entr" presetSubtype="1" fill="hold" grpId="0" nodeType="withEffect">
                                  <p:stCondLst>
                                    <p:cond delay="1000"/>
                                  </p:stCondLst>
                                  <p:childTnLst>
                                    <p:set>
                                      <p:cBhvr>
                                        <p:cTn id="33" dur="1" fill="hold">
                                          <p:stCondLst>
                                            <p:cond delay="0"/>
                                          </p:stCondLst>
                                        </p:cTn>
                                        <p:tgtEl>
                                          <p:spTgt spid="23"/>
                                        </p:tgtEl>
                                        <p:attrNameLst>
                                          <p:attrName>style.visibility</p:attrName>
                                        </p:attrNameLst>
                                      </p:cBhvr>
                                      <p:to>
                                        <p:strVal val="visible"/>
                                      </p:to>
                                    </p:set>
                                    <p:animEffect transition="in" filter="wipe(up)">
                                      <p:cBhvr>
                                        <p:cTn id="34" dur="500"/>
                                        <p:tgtEl>
                                          <p:spTgt spid="23"/>
                                        </p:tgtEl>
                                      </p:cBhvr>
                                    </p:animEffect>
                                  </p:childTnLst>
                                </p:cTn>
                              </p:par>
                            </p:childTnLst>
                          </p:cTn>
                        </p:par>
                        <p:par>
                          <p:cTn id="35" fill="hold">
                            <p:stCondLst>
                              <p:cond delay="2500"/>
                            </p:stCondLst>
                            <p:childTnLst>
                              <p:par>
                                <p:cTn id="36" presetID="22" presetClass="entr" presetSubtype="1"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up)">
                                      <p:cBhvr>
                                        <p:cTn id="38" dur="500"/>
                                        <p:tgtEl>
                                          <p:spTgt spid="1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childTnLst>
                          </p:cTn>
                        </p:par>
                        <p:par>
                          <p:cTn id="45" fill="hold">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up)">
                                      <p:cBhvr>
                                        <p:cTn id="54" dur="500"/>
                                        <p:tgtEl>
                                          <p:spTgt spid="26"/>
                                        </p:tgtEl>
                                      </p:cBhvr>
                                    </p:animEffect>
                                  </p:childTnLst>
                                </p:cTn>
                              </p:par>
                            </p:childTnLst>
                          </p:cTn>
                        </p:par>
                        <p:par>
                          <p:cTn id="55" fill="hold">
                            <p:stCondLst>
                              <p:cond delay="3500"/>
                            </p:stCondLst>
                            <p:childTnLst>
                              <p:par>
                                <p:cTn id="56" presetID="22" presetClass="entr" presetSubtype="1"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up)">
                                      <p:cBhvr>
                                        <p:cTn id="58" dur="500"/>
                                        <p:tgtEl>
                                          <p:spTgt spid="21"/>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up)">
                                      <p:cBhvr>
                                        <p:cTn id="61" dur="500"/>
                                        <p:tgtEl>
                                          <p:spTgt spid="22"/>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up)">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p:bldP spid="33" grpId="1"/>
      <p:bldP spid="34" grpId="0"/>
      <p:bldP spid="35" grpId="0"/>
      <p:bldP spid="35" grpId="1"/>
      <p:bldP spid="15" grpId="0" animBg="1"/>
      <p:bldP spid="16" grpId="0"/>
      <p:bldP spid="17" grpId="0" animBg="1"/>
      <p:bldP spid="18" grpId="0"/>
      <p:bldP spid="19" grpId="0" animBg="1"/>
      <p:bldP spid="20" grpId="0"/>
      <p:bldP spid="21" grpId="0" animBg="1"/>
      <p:bldP spid="22" grpId="0"/>
      <p:bldP spid="23" grpId="0" animBg="1"/>
      <p:bldP spid="24" grpId="0" animBg="1"/>
      <p:bldP spid="25" grpId="0" animBg="1"/>
      <p:bldP spid="2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FB76C630-A973-0AB3-6139-81E7715F6ECB}"/>
              </a:ext>
              <a:ext uri="{C183D7F6-B498-43B3-948B-1728B52AA6E4}">
                <adec:decorative xmlns:adec="http://schemas.microsoft.com/office/drawing/2017/decorative" val="1"/>
              </a:ext>
            </a:extLst>
          </p:cNvPr>
          <p:cNvSpPr/>
          <p:nvPr/>
        </p:nvSpPr>
        <p:spPr bwMode="auto">
          <a:xfrm>
            <a:off x="617833" y="-1588672"/>
            <a:ext cx="10783497" cy="10783497"/>
          </a:xfrm>
          <a:prstGeom prst="ellipse">
            <a:avLst/>
          </a:prstGeom>
          <a:solidFill>
            <a:schemeClr val="tx1">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DC7C5D7D-DA79-3AC6-CA15-EEA3D3A4488F}"/>
              </a:ext>
              <a:ext uri="{C183D7F6-B498-43B3-948B-1728B52AA6E4}">
                <adec:decorative xmlns:adec="http://schemas.microsoft.com/office/drawing/2017/decorative" val="1"/>
              </a:ext>
            </a:extLst>
          </p:cNvPr>
          <p:cNvSpPr/>
          <p:nvPr/>
        </p:nvSpPr>
        <p:spPr bwMode="auto">
          <a:xfrm>
            <a:off x="617833" y="-690047"/>
            <a:ext cx="8986248" cy="8986248"/>
          </a:xfrm>
          <a:prstGeom prst="ellipse">
            <a:avLst/>
          </a:prstGeom>
          <a:solidFill>
            <a:schemeClr val="tx1">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Oval 4">
            <a:extLst>
              <a:ext uri="{FF2B5EF4-FFF2-40B4-BE49-F238E27FC236}">
                <a16:creationId xmlns:a16="http://schemas.microsoft.com/office/drawing/2014/main" id="{CFF4FDA2-183F-5F0E-27C1-29E2E5D1079C}"/>
              </a:ext>
              <a:ext uri="{C183D7F6-B498-43B3-948B-1728B52AA6E4}">
                <adec:decorative xmlns:adec="http://schemas.microsoft.com/office/drawing/2017/decorative" val="1"/>
              </a:ext>
            </a:extLst>
          </p:cNvPr>
          <p:cNvSpPr/>
          <p:nvPr/>
        </p:nvSpPr>
        <p:spPr bwMode="auto">
          <a:xfrm>
            <a:off x="617833" y="208577"/>
            <a:ext cx="7188998" cy="7188998"/>
          </a:xfrm>
          <a:prstGeom prst="ellipse">
            <a:avLst/>
          </a:prstGeom>
          <a:solidFill>
            <a:schemeClr val="tx1">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Oval 5">
            <a:extLst>
              <a:ext uri="{FF2B5EF4-FFF2-40B4-BE49-F238E27FC236}">
                <a16:creationId xmlns:a16="http://schemas.microsoft.com/office/drawing/2014/main" id="{7C428240-0976-EF13-AB30-70E6795D1E1E}"/>
              </a:ext>
              <a:ext uri="{C183D7F6-B498-43B3-948B-1728B52AA6E4}">
                <adec:decorative xmlns:adec="http://schemas.microsoft.com/office/drawing/2017/decorative" val="1"/>
              </a:ext>
            </a:extLst>
          </p:cNvPr>
          <p:cNvSpPr/>
          <p:nvPr/>
        </p:nvSpPr>
        <p:spPr bwMode="auto">
          <a:xfrm>
            <a:off x="617831" y="1107200"/>
            <a:ext cx="5486401" cy="5486401"/>
          </a:xfrm>
          <a:prstGeom prst="ellipse">
            <a:avLst/>
          </a:prstGeom>
          <a:solidFill>
            <a:srgbClr val="000000">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Oval 6">
            <a:extLst>
              <a:ext uri="{FF2B5EF4-FFF2-40B4-BE49-F238E27FC236}">
                <a16:creationId xmlns:a16="http://schemas.microsoft.com/office/drawing/2014/main" id="{34C92C7D-8500-587D-E4DA-BBE1FF94FD94}"/>
              </a:ext>
              <a:ext uri="{C183D7F6-B498-43B3-948B-1728B52AA6E4}">
                <adec:decorative xmlns:adec="http://schemas.microsoft.com/office/drawing/2017/decorative" val="1"/>
              </a:ext>
            </a:extLst>
          </p:cNvPr>
          <p:cNvSpPr/>
          <p:nvPr/>
        </p:nvSpPr>
        <p:spPr bwMode="auto">
          <a:xfrm>
            <a:off x="617833" y="2005827"/>
            <a:ext cx="3594499" cy="3594499"/>
          </a:xfrm>
          <a:prstGeom prst="ellipse">
            <a:avLst/>
          </a:prstGeom>
          <a:gradFill>
            <a:gsLst>
              <a:gs pos="100000">
                <a:schemeClr val="accent6"/>
              </a:gs>
              <a:gs pos="8000">
                <a:schemeClr val="accent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EF6B641-1DBB-328D-2321-4D956A6ADDF2}"/>
              </a:ext>
              <a:ext uri="{C183D7F6-B498-43B3-948B-1728B52AA6E4}">
                <adec:decorative xmlns:adec="http://schemas.microsoft.com/office/drawing/2017/decorative" val="1"/>
              </a:ext>
            </a:extLst>
          </p:cNvPr>
          <p:cNvGrpSpPr/>
          <p:nvPr/>
        </p:nvGrpSpPr>
        <p:grpSpPr>
          <a:xfrm>
            <a:off x="2294609" y="2552482"/>
            <a:ext cx="2347539" cy="2347539"/>
            <a:chOff x="1620950" y="2129855"/>
            <a:chExt cx="2169733" cy="2169732"/>
          </a:xfrm>
          <a:gradFill>
            <a:gsLst>
              <a:gs pos="100000">
                <a:schemeClr val="accent3"/>
              </a:gs>
              <a:gs pos="8000">
                <a:schemeClr val="accent1"/>
              </a:gs>
            </a:gsLst>
            <a:lin ang="18900000" scaled="1"/>
          </a:gradFill>
        </p:grpSpPr>
        <p:sp>
          <p:nvSpPr>
            <p:cNvPr id="9" name="Oval 8">
              <a:extLst>
                <a:ext uri="{FF2B5EF4-FFF2-40B4-BE49-F238E27FC236}">
                  <a16:creationId xmlns:a16="http://schemas.microsoft.com/office/drawing/2014/main" id="{3282769D-4C79-7509-6EF7-D2489495DE78}"/>
                </a:ext>
              </a:extLst>
            </p:cNvPr>
            <p:cNvSpPr/>
            <p:nvPr/>
          </p:nvSpPr>
          <p:spPr>
            <a:xfrm rot="11700000">
              <a:off x="1620950" y="2129855"/>
              <a:ext cx="2169733" cy="2169732"/>
            </a:xfrm>
            <a:prstGeom prst="ellipse">
              <a:avLst/>
            </a:prstGeom>
            <a:grpFill/>
            <a:ln w="28575" cap="rnd">
              <a:solidFill>
                <a:schemeClr val="accent1">
                  <a:lumMod val="60000"/>
                  <a:lumOff val="40000"/>
                  <a:alpha val="50000"/>
                </a:schemeClr>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6A8919E7-8747-F0E5-56EF-AE73F3B7E826}"/>
                </a:ext>
              </a:extLst>
            </p:cNvPr>
            <p:cNvCxnSpPr>
              <a:cxnSpLocks/>
            </p:cNvCxnSpPr>
            <p:nvPr/>
          </p:nvCxnSpPr>
          <p:spPr>
            <a:xfrm>
              <a:off x="2697411" y="2146911"/>
              <a:ext cx="0" cy="2141445"/>
            </a:xfrm>
            <a:prstGeom prst="line">
              <a:avLst/>
            </a:prstGeom>
            <a:grpFill/>
            <a:ln w="28575" cap="rnd">
              <a:solidFill>
                <a:schemeClr val="bg1">
                  <a:lumMod val="85000"/>
                </a:schemeClr>
              </a:solidFill>
              <a:headEnd type="none" w="lg" len="med"/>
              <a:tailEnd type="none" w="lg" len="med"/>
            </a:ln>
            <a:effectLst>
              <a:outerShdw blurRad="63500" dist="63500" dir="2700000" algn="ctr" rotWithShape="0">
                <a:srgbClr val="2F345B">
                  <a:alpha val="25000"/>
                </a:srgbClr>
              </a:outerShdw>
            </a:effectLst>
          </p:spPr>
        </p:cxnSp>
      </p:grpSp>
      <p:sp>
        <p:nvSpPr>
          <p:cNvPr id="2" name="Title 1">
            <a:extLst>
              <a:ext uri="{FF2B5EF4-FFF2-40B4-BE49-F238E27FC236}">
                <a16:creationId xmlns:a16="http://schemas.microsoft.com/office/drawing/2014/main" id="{0B318AAA-37FD-732C-C326-742980CB4EDC}"/>
              </a:ext>
            </a:extLst>
          </p:cNvPr>
          <p:cNvSpPr>
            <a:spLocks noGrp="1"/>
          </p:cNvSpPr>
          <p:nvPr>
            <p:ph type="title"/>
          </p:nvPr>
        </p:nvSpPr>
        <p:spPr/>
        <p:txBody>
          <a:bodyPr/>
          <a:lstStyle/>
          <a:p>
            <a:r>
              <a:rPr lang="en-US"/>
              <a:t>Copilot for Security advantage</a:t>
            </a:r>
          </a:p>
        </p:txBody>
      </p:sp>
      <p:sp>
        <p:nvSpPr>
          <p:cNvPr id="11" name="Rectangle 10">
            <a:extLst>
              <a:ext uri="{FF2B5EF4-FFF2-40B4-BE49-F238E27FC236}">
                <a16:creationId xmlns:a16="http://schemas.microsoft.com/office/drawing/2014/main" id="{CE77986B-7DC5-DBDA-C888-A1A314715CD6}"/>
              </a:ext>
            </a:extLst>
          </p:cNvPr>
          <p:cNvSpPr/>
          <p:nvPr/>
        </p:nvSpPr>
        <p:spPr bwMode="auto">
          <a:xfrm>
            <a:off x="611651" y="2889038"/>
            <a:ext cx="1737360" cy="1681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a:noFill/>
                </a:ln>
                <a:gradFill>
                  <a:gsLst>
                    <a:gs pos="0">
                      <a:srgbClr val="FFFFFF"/>
                    </a:gs>
                    <a:gs pos="100000">
                      <a:srgbClr val="FFFFFF"/>
                    </a:gs>
                  </a:gsLst>
                  <a:lin ang="5400000" scaled="1"/>
                </a:gradFill>
                <a:effectLst/>
                <a:uLnTx/>
                <a:uFillTx/>
                <a:latin typeface="Segoe Sans Text Semibold" pitchFamily="2" charset="0"/>
                <a:ea typeface="Segoe UI" pitchFamily="34" charset="0"/>
                <a:cs typeface="Segoe Sans Text Semibold" pitchFamily="2" charset="0"/>
              </a:rPr>
              <a:t>Most advanced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a:noFill/>
                </a:ln>
                <a:gradFill>
                  <a:gsLst>
                    <a:gs pos="0">
                      <a:srgbClr val="FFFFFF"/>
                    </a:gs>
                    <a:gs pos="100000">
                      <a:srgbClr val="FFFFFF"/>
                    </a:gs>
                  </a:gsLst>
                  <a:lin ang="5400000" scaled="1"/>
                </a:gradFill>
                <a:effectLst/>
                <a:uLnTx/>
                <a:uFillTx/>
                <a:latin typeface="Segoe Sans Text Semibold" pitchFamily="2" charset="0"/>
                <a:ea typeface="Segoe UI" pitchFamily="34" charset="0"/>
                <a:cs typeface="Segoe Sans Text Semibold" pitchFamily="2" charset="0"/>
              </a:rPr>
              <a:t>general models</a:t>
            </a:r>
          </a:p>
        </p:txBody>
      </p:sp>
      <p:sp>
        <p:nvSpPr>
          <p:cNvPr id="12" name="Rectangle 11">
            <a:extLst>
              <a:ext uri="{FF2B5EF4-FFF2-40B4-BE49-F238E27FC236}">
                <a16:creationId xmlns:a16="http://schemas.microsoft.com/office/drawing/2014/main" id="{9D335038-1EB7-9F2C-0262-5C1BE9D09270}"/>
              </a:ext>
            </a:extLst>
          </p:cNvPr>
          <p:cNvSpPr/>
          <p:nvPr/>
        </p:nvSpPr>
        <p:spPr bwMode="auto">
          <a:xfrm>
            <a:off x="2270427" y="3326475"/>
            <a:ext cx="1002478" cy="7674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a:noFill/>
                </a:ln>
                <a:gradFill>
                  <a:gsLst>
                    <a:gs pos="0">
                      <a:srgbClr val="FFFFFF"/>
                    </a:gs>
                    <a:gs pos="100000">
                      <a:srgbClr val="FFFFFF"/>
                    </a:gs>
                  </a:gsLst>
                  <a:lin ang="5400000" scaled="1"/>
                </a:gradFill>
                <a:effectLst/>
                <a:uLnTx/>
                <a:uFillTx/>
                <a:latin typeface="Segoe Sans Text Semibold" pitchFamily="2" charset="0"/>
                <a:cs typeface="Segoe Sans Text Semibold" pitchFamily="2" charset="0"/>
              </a:rPr>
              <a:t>OpenAI</a:t>
            </a:r>
          </a:p>
        </p:txBody>
      </p:sp>
      <p:sp>
        <p:nvSpPr>
          <p:cNvPr id="13" name="Rectangle 12">
            <a:extLst>
              <a:ext uri="{FF2B5EF4-FFF2-40B4-BE49-F238E27FC236}">
                <a16:creationId xmlns:a16="http://schemas.microsoft.com/office/drawing/2014/main" id="{DF74605A-985D-0E0A-AE1E-A1E6A8D99D20}"/>
              </a:ext>
            </a:extLst>
          </p:cNvPr>
          <p:cNvSpPr/>
          <p:nvPr/>
        </p:nvSpPr>
        <p:spPr bwMode="auto">
          <a:xfrm>
            <a:off x="3609655" y="3326475"/>
            <a:ext cx="1046357" cy="7674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a:noFill/>
                </a:ln>
                <a:gradFill>
                  <a:gsLst>
                    <a:gs pos="0">
                      <a:srgbClr val="FFFFFF"/>
                    </a:gs>
                    <a:gs pos="100000">
                      <a:srgbClr val="FFFFFF"/>
                    </a:gs>
                  </a:gsLst>
                  <a:lin ang="5400000" scaled="1"/>
                </a:gradFill>
                <a:effectLst/>
                <a:uLnTx/>
                <a:uFillTx/>
                <a:latin typeface="Segoe Sans Text Semibold" pitchFamily="2" charset="0"/>
                <a:cs typeface="Segoe Sans Text Semibold" pitchFamily="2" charset="0"/>
              </a:rPr>
              <a:t>Microsoft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a:noFill/>
                </a:ln>
                <a:gradFill>
                  <a:gsLst>
                    <a:gs pos="0">
                      <a:srgbClr val="FFFFFF"/>
                    </a:gs>
                    <a:gs pos="100000">
                      <a:srgbClr val="FFFFFF"/>
                    </a:gs>
                  </a:gsLst>
                  <a:lin ang="5400000" scaled="1"/>
                </a:gradFill>
                <a:effectLst/>
                <a:uLnTx/>
                <a:uFillTx/>
                <a:latin typeface="Segoe Sans Text Semibold" pitchFamily="2" charset="0"/>
                <a:cs typeface="Segoe Sans Text Semibold" pitchFamily="2" charset="0"/>
              </a:rPr>
              <a:t>Security</a:t>
            </a:r>
          </a:p>
        </p:txBody>
      </p:sp>
      <p:sp>
        <p:nvSpPr>
          <p:cNvPr id="14" name="Rectangle 13">
            <a:extLst>
              <a:ext uri="{FF2B5EF4-FFF2-40B4-BE49-F238E27FC236}">
                <a16:creationId xmlns:a16="http://schemas.microsoft.com/office/drawing/2014/main" id="{9B16BE82-06E0-080E-395B-470B57E54B10}"/>
              </a:ext>
            </a:extLst>
          </p:cNvPr>
          <p:cNvSpPr/>
          <p:nvPr/>
        </p:nvSpPr>
        <p:spPr bwMode="auto">
          <a:xfrm>
            <a:off x="4451949" y="2889038"/>
            <a:ext cx="1737360" cy="1681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1"/>
                </a:solidFill>
                <a:effectLst/>
                <a:uLnTx/>
                <a:uFillTx/>
                <a:latin typeface="+mj-lt"/>
                <a:ea typeface="Segoe UI" pitchFamily="34" charset="0"/>
                <a:cs typeface="Segoe UI" pitchFamily="34" charset="0"/>
              </a:rPr>
              <a:t>Hyperscale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1"/>
                </a:solidFill>
                <a:effectLst/>
                <a:uLnTx/>
                <a:uFillTx/>
                <a:latin typeface="+mj-lt"/>
                <a:ea typeface="Segoe UI" pitchFamily="34" charset="0"/>
                <a:cs typeface="Segoe UI" pitchFamily="34" charset="0"/>
              </a:rPr>
              <a:t>infrastructure</a:t>
            </a:r>
          </a:p>
        </p:txBody>
      </p:sp>
      <p:sp>
        <p:nvSpPr>
          <p:cNvPr id="15" name="Rectangle 14">
            <a:extLst>
              <a:ext uri="{FF2B5EF4-FFF2-40B4-BE49-F238E27FC236}">
                <a16:creationId xmlns:a16="http://schemas.microsoft.com/office/drawing/2014/main" id="{7D48A054-2E6E-FEEE-5099-031EF224DA11}"/>
              </a:ext>
            </a:extLst>
          </p:cNvPr>
          <p:cNvSpPr/>
          <p:nvPr/>
        </p:nvSpPr>
        <p:spPr bwMode="auto">
          <a:xfrm>
            <a:off x="6148331" y="2889038"/>
            <a:ext cx="1737360" cy="1681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1"/>
                </a:solidFill>
                <a:effectLst/>
                <a:uLnTx/>
                <a:uFillTx/>
                <a:latin typeface="+mj-lt"/>
                <a:ea typeface="Segoe UI" pitchFamily="34" charset="0"/>
                <a:cs typeface="Segoe UI" pitchFamily="34" charset="0"/>
              </a:rPr>
              <a:t>Security-specific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1"/>
                </a:solidFill>
                <a:effectLst/>
                <a:uLnTx/>
                <a:uFillTx/>
                <a:latin typeface="+mj-lt"/>
                <a:ea typeface="Segoe UI" pitchFamily="34" charset="0"/>
                <a:cs typeface="Segoe UI" pitchFamily="34" charset="0"/>
              </a:rPr>
              <a:t>orchestrator</a:t>
            </a:r>
          </a:p>
        </p:txBody>
      </p:sp>
      <p:sp>
        <p:nvSpPr>
          <p:cNvPr id="16" name="Rectangle 15">
            <a:extLst>
              <a:ext uri="{FF2B5EF4-FFF2-40B4-BE49-F238E27FC236}">
                <a16:creationId xmlns:a16="http://schemas.microsoft.com/office/drawing/2014/main" id="{2555511B-CD87-E2C1-3ADC-58B4FF2926C1}"/>
              </a:ext>
            </a:extLst>
          </p:cNvPr>
          <p:cNvSpPr/>
          <p:nvPr/>
        </p:nvSpPr>
        <p:spPr bwMode="auto">
          <a:xfrm>
            <a:off x="7915715" y="2889038"/>
            <a:ext cx="1737360" cy="1681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1"/>
                </a:solidFill>
                <a:effectLst/>
                <a:uLnTx/>
                <a:uFillTx/>
                <a:latin typeface="+mj-lt"/>
                <a:ea typeface="Segoe UI" pitchFamily="34" charset="0"/>
                <a:cs typeface="Segoe UI" pitchFamily="34" charset="0"/>
              </a:rPr>
              <a:t>Evergreen threat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1"/>
                </a:solidFill>
                <a:effectLst/>
                <a:uLnTx/>
                <a:uFillTx/>
                <a:latin typeface="+mj-lt"/>
                <a:ea typeface="Segoe UI" pitchFamily="34" charset="0"/>
                <a:cs typeface="Segoe UI" pitchFamily="34" charset="0"/>
              </a:rPr>
              <a:t>intelligence</a:t>
            </a:r>
          </a:p>
        </p:txBody>
      </p:sp>
      <p:sp>
        <p:nvSpPr>
          <p:cNvPr id="17" name="Rectangle 16">
            <a:extLst>
              <a:ext uri="{FF2B5EF4-FFF2-40B4-BE49-F238E27FC236}">
                <a16:creationId xmlns:a16="http://schemas.microsoft.com/office/drawing/2014/main" id="{7D67E9ED-D1CA-587E-460E-8E9EAFDDA1A2}"/>
              </a:ext>
            </a:extLst>
          </p:cNvPr>
          <p:cNvSpPr/>
          <p:nvPr/>
        </p:nvSpPr>
        <p:spPr bwMode="auto">
          <a:xfrm>
            <a:off x="9659899" y="2889038"/>
            <a:ext cx="1737360" cy="1681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1"/>
                </a:solidFill>
                <a:effectLst/>
                <a:uLnTx/>
                <a:uFillTx/>
                <a:latin typeface="+mj-lt"/>
                <a:ea typeface="Segoe UI" pitchFamily="34" charset="0"/>
                <a:cs typeface="Segoe UI" pitchFamily="34" charset="0"/>
              </a:rPr>
              <a:t>Cyber skills and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1"/>
                </a:solidFill>
                <a:effectLst/>
                <a:uLnTx/>
                <a:uFillTx/>
                <a:latin typeface="+mj-lt"/>
                <a:ea typeface="Segoe UI" pitchFamily="34" charset="0"/>
                <a:cs typeface="Segoe UI" pitchFamily="34" charset="0"/>
              </a:rPr>
              <a:t>promptbooks</a:t>
            </a:r>
          </a:p>
        </p:txBody>
      </p:sp>
      <p:sp>
        <p:nvSpPr>
          <p:cNvPr id="18" name="TextBox 17">
            <a:extLst>
              <a:ext uri="{FF2B5EF4-FFF2-40B4-BE49-F238E27FC236}">
                <a16:creationId xmlns:a16="http://schemas.microsoft.com/office/drawing/2014/main" id="{C3F511DC-5BF6-B2B2-38C3-BF3B3C3A7D05}"/>
              </a:ext>
              <a:ext uri="{C183D7F6-B498-43B3-948B-1728B52AA6E4}">
                <adec:decorative xmlns:adec="http://schemas.microsoft.com/office/drawing/2017/decorative" val="1"/>
              </a:ext>
            </a:extLst>
          </p:cNvPr>
          <p:cNvSpPr txBox="1"/>
          <p:nvPr/>
        </p:nvSpPr>
        <p:spPr>
          <a:xfrm>
            <a:off x="6034869" y="3396505"/>
            <a:ext cx="223804" cy="615553"/>
          </a:xfrm>
          <a:prstGeom prst="rect">
            <a:avLst/>
          </a:prstGeom>
          <a:noFill/>
          <a:effectLst>
            <a:outerShdw blurRad="50800" dist="38100" dir="2700000" algn="tl" rotWithShape="0">
              <a:prstClr val="black">
                <a:alpha val="40000"/>
              </a:prstClr>
            </a:outerShdw>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0">
                      <a:schemeClr val="accent6"/>
                    </a:gs>
                    <a:gs pos="100000">
                      <a:schemeClr val="accent5"/>
                    </a:gs>
                  </a:gsLst>
                  <a:lin ang="5400000" scaled="1"/>
                </a:gradFill>
                <a:effectLst/>
                <a:uLnTx/>
                <a:uFillTx/>
                <a:latin typeface="Calibri"/>
                <a:ea typeface="+mn-ea"/>
                <a:cs typeface="Segoe UI"/>
              </a:rPr>
              <a:t>+</a:t>
            </a:r>
            <a:endParaRPr kumimoji="0" lang="en-US" sz="4000" b="1" i="0" u="none" strike="noStrike" kern="1200" cap="none" spc="0" normalizeH="0" baseline="0" noProof="0">
              <a:ln>
                <a:noFill/>
              </a:ln>
              <a:gradFill>
                <a:gsLst>
                  <a:gs pos="0">
                    <a:schemeClr val="accent6"/>
                  </a:gs>
                  <a:gs pos="100000">
                    <a:schemeClr val="accent5"/>
                  </a:gs>
                </a:gsLst>
                <a:lin ang="5400000" scaled="1"/>
              </a:gradFill>
              <a:effectLst/>
              <a:uLnTx/>
              <a:uFillTx/>
              <a:latin typeface="Calibri"/>
              <a:ea typeface="+mn-ea"/>
            </a:endParaRPr>
          </a:p>
        </p:txBody>
      </p:sp>
      <p:sp>
        <p:nvSpPr>
          <p:cNvPr id="19" name="TextBox 18">
            <a:extLst>
              <a:ext uri="{FF2B5EF4-FFF2-40B4-BE49-F238E27FC236}">
                <a16:creationId xmlns:a16="http://schemas.microsoft.com/office/drawing/2014/main" id="{F5C8796D-6BD4-7C9C-46EB-5CA31DBB2451}"/>
              </a:ext>
              <a:ext uri="{C183D7F6-B498-43B3-948B-1728B52AA6E4}">
                <adec:decorative xmlns:adec="http://schemas.microsoft.com/office/drawing/2017/decorative" val="1"/>
              </a:ext>
            </a:extLst>
          </p:cNvPr>
          <p:cNvSpPr txBox="1"/>
          <p:nvPr/>
        </p:nvSpPr>
        <p:spPr>
          <a:xfrm>
            <a:off x="7744088" y="3396505"/>
            <a:ext cx="223804" cy="615553"/>
          </a:xfrm>
          <a:prstGeom prst="rect">
            <a:avLst/>
          </a:prstGeom>
          <a:noFill/>
          <a:effectLst>
            <a:outerShdw blurRad="50800" dist="38100" dir="2700000" algn="tl" rotWithShape="0">
              <a:prstClr val="black">
                <a:alpha val="40000"/>
              </a:prstClr>
            </a:outerShdw>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R="0" lvl="0" indent="0" defTabSz="914367" fontAlgn="auto">
              <a:lnSpc>
                <a:spcPct val="100000"/>
              </a:lnSpc>
              <a:spcBef>
                <a:spcPts val="0"/>
              </a:spcBef>
              <a:spcAft>
                <a:spcPts val="0"/>
              </a:spcAft>
              <a:buClrTx/>
              <a:buSzTx/>
              <a:buFontTx/>
              <a:buNone/>
              <a:tabLst/>
              <a:defRPr kumimoji="0" sz="4000" b="1" i="0" u="none" strike="noStrike" cap="none" spc="0" normalizeH="0" baseline="0">
                <a:ln>
                  <a:noFill/>
                </a:ln>
                <a:gradFill>
                  <a:gsLst>
                    <a:gs pos="0">
                      <a:schemeClr val="accent6"/>
                    </a:gs>
                    <a:gs pos="100000">
                      <a:schemeClr val="accent5"/>
                    </a:gs>
                  </a:gsLst>
                  <a:lin ang="5400000" scaled="1"/>
                </a:gradFill>
                <a:effectLst/>
                <a:uLnTx/>
                <a:uFillTx/>
                <a:latin typeface="Calibri"/>
                <a:cs typeface="Segoe UI"/>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r>
              <a:rPr lang="en-US"/>
              <a:t>+</a:t>
            </a:r>
          </a:p>
        </p:txBody>
      </p:sp>
      <p:sp>
        <p:nvSpPr>
          <p:cNvPr id="20" name="TextBox 19">
            <a:extLst>
              <a:ext uri="{FF2B5EF4-FFF2-40B4-BE49-F238E27FC236}">
                <a16:creationId xmlns:a16="http://schemas.microsoft.com/office/drawing/2014/main" id="{133FE843-D871-44ED-1F43-AD6CD3A18B3A}"/>
              </a:ext>
              <a:ext uri="{C183D7F6-B498-43B3-948B-1728B52AA6E4}">
                <adec:decorative xmlns:adec="http://schemas.microsoft.com/office/drawing/2017/decorative" val="1"/>
              </a:ext>
            </a:extLst>
          </p:cNvPr>
          <p:cNvSpPr txBox="1"/>
          <p:nvPr/>
        </p:nvSpPr>
        <p:spPr>
          <a:xfrm>
            <a:off x="9539212" y="3396505"/>
            <a:ext cx="223804" cy="615553"/>
          </a:xfrm>
          <a:prstGeom prst="rect">
            <a:avLst/>
          </a:prstGeom>
          <a:noFill/>
          <a:effectLst>
            <a:outerShdw blurRad="50800" dist="38100" dir="2700000" algn="tl" rotWithShape="0">
              <a:prstClr val="black">
                <a:alpha val="40000"/>
              </a:prstClr>
            </a:outerShdw>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R="0" lvl="0" indent="0" defTabSz="914367" fontAlgn="auto">
              <a:lnSpc>
                <a:spcPct val="100000"/>
              </a:lnSpc>
              <a:spcBef>
                <a:spcPts val="0"/>
              </a:spcBef>
              <a:spcAft>
                <a:spcPts val="0"/>
              </a:spcAft>
              <a:buClrTx/>
              <a:buSzTx/>
              <a:buFontTx/>
              <a:buNone/>
              <a:tabLst/>
              <a:defRPr kumimoji="0" sz="4000" b="1" i="0" u="none" strike="noStrike" cap="none" spc="0" normalizeH="0" baseline="0">
                <a:ln>
                  <a:noFill/>
                </a:ln>
                <a:gradFill>
                  <a:gsLst>
                    <a:gs pos="0">
                      <a:schemeClr val="accent6"/>
                    </a:gs>
                    <a:gs pos="100000">
                      <a:schemeClr val="accent5"/>
                    </a:gs>
                  </a:gsLst>
                  <a:lin ang="5400000" scaled="1"/>
                </a:gradFill>
                <a:effectLst/>
                <a:uLnTx/>
                <a:uFillTx/>
                <a:latin typeface="Calibri"/>
                <a:cs typeface="Segoe UI"/>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r>
              <a:rPr lang="en-US"/>
              <a:t>+</a:t>
            </a:r>
          </a:p>
        </p:txBody>
      </p:sp>
    </p:spTree>
    <p:extLst>
      <p:ext uri="{BB962C8B-B14F-4D97-AF65-F5344CB8AC3E}">
        <p14:creationId xmlns:p14="http://schemas.microsoft.com/office/powerpoint/2010/main" val="314459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1"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1" nodeType="with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1" nodeType="withEffect">
                                  <p:stCondLst>
                                    <p:cond delay="25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1" nodeType="with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par>
                          <p:cTn id="42" fill="hold">
                            <p:stCondLst>
                              <p:cond delay="125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175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par>
                          <p:cTn id="62" fill="hold">
                            <p:stCondLst>
                              <p:cond delay="225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fade">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7" grpId="1" animBg="1"/>
      <p:bldP spid="11" grpId="0"/>
      <p:bldP spid="11" grpId="1"/>
      <p:bldP spid="12" grpId="0"/>
      <p:bldP spid="12" grpId="1"/>
      <p:bldP spid="13" grpId="0"/>
      <p:bldP spid="13" grpId="1"/>
      <p:bldP spid="14" grpId="0"/>
      <p:bldP spid="15" grpId="0"/>
      <p:bldP spid="16" grpId="0"/>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81">
            <a:extLst>
              <a:ext uri="{FF2B5EF4-FFF2-40B4-BE49-F238E27FC236}">
                <a16:creationId xmlns:a16="http://schemas.microsoft.com/office/drawing/2014/main" id="{D0B79531-ABB7-5063-5D92-FED42EF5B443}"/>
              </a:ext>
              <a:ext uri="{C183D7F6-B498-43B3-948B-1728B52AA6E4}">
                <adec:decorative xmlns:adec="http://schemas.microsoft.com/office/drawing/2017/decorative" val="1"/>
              </a:ext>
            </a:extLst>
          </p:cNvPr>
          <p:cNvSpPr/>
          <p:nvPr/>
        </p:nvSpPr>
        <p:spPr>
          <a:xfrm>
            <a:off x="0" y="2837475"/>
            <a:ext cx="12192000" cy="3496322"/>
          </a:xfrm>
          <a:prstGeom prst="roundRect">
            <a:avLst>
              <a:gd name="adj" fmla="val 0"/>
            </a:avLst>
          </a:prstGeom>
          <a:gradFill>
            <a:gsLst>
              <a:gs pos="100000">
                <a:schemeClr val="accent3"/>
              </a:gs>
              <a:gs pos="8000">
                <a:schemeClr val="accent1"/>
              </a:gs>
            </a:gsLst>
            <a:lin ang="18900000" scaled="1"/>
          </a:gradFill>
        </p:spPr>
        <p:txBody>
          <a:bodyPr vert="horz" wrap="square" lIns="0" tIns="0" rIns="0" bIns="731520" rtlCol="0" anchor="ctr" anchorCtr="0">
            <a:noAutofit/>
          </a:bodyPr>
          <a:lstStyle/>
          <a:p>
            <a:pPr algn="ctr" defTabSz="932742">
              <a:spcBef>
                <a:spcPct val="20000"/>
              </a:spcBef>
              <a:buSzPct val="90000"/>
            </a:pPr>
            <a:endParaRPr lang="en-US" sz="600" b="1">
              <a:solidFill>
                <a:schemeClr val="bg1"/>
              </a:solidFill>
              <a:cs typeface="Segoe UI" panose="020B0502040204020203" pitchFamily="34" charset="0"/>
            </a:endParaRPr>
          </a:p>
        </p:txBody>
      </p:sp>
      <p:sp>
        <p:nvSpPr>
          <p:cNvPr id="44" name="!!container">
            <a:extLst>
              <a:ext uri="{FF2B5EF4-FFF2-40B4-BE49-F238E27FC236}">
                <a16:creationId xmlns:a16="http://schemas.microsoft.com/office/drawing/2014/main" id="{EE840B3C-EE36-D251-4C1A-20BE1E34D877}"/>
              </a:ext>
              <a:ext uri="{C183D7F6-B498-43B3-948B-1728B52AA6E4}">
                <adec:decorative xmlns:adec="http://schemas.microsoft.com/office/drawing/2017/decorative" val="1"/>
              </a:ext>
            </a:extLst>
          </p:cNvPr>
          <p:cNvSpPr/>
          <p:nvPr/>
        </p:nvSpPr>
        <p:spPr bwMode="auto">
          <a:xfrm>
            <a:off x="455766" y="585787"/>
            <a:ext cx="4742582" cy="5550693"/>
          </a:xfrm>
          <a:prstGeom prst="roundRect">
            <a:avLst>
              <a:gd name="adj" fmla="val 3282"/>
            </a:avLst>
          </a:prstGeom>
          <a:blipFill dpi="0" rotWithShape="1">
            <a:blip r:embed="rId3">
              <a:alphaModFix amt="90000"/>
            </a:blip>
            <a:srcRect/>
            <a:stretch>
              <a:fillRect/>
            </a:stretch>
          </a:blip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3" name="Title 5">
            <a:extLst>
              <a:ext uri="{FF2B5EF4-FFF2-40B4-BE49-F238E27FC236}">
                <a16:creationId xmlns:a16="http://schemas.microsoft.com/office/drawing/2014/main" id="{985B916B-9DD2-C86C-DAA3-9C3D5BCB1DFF}"/>
              </a:ext>
            </a:extLst>
          </p:cNvPr>
          <p:cNvSpPr txBox="1">
            <a:spLocks/>
          </p:cNvSpPr>
          <p:nvPr/>
        </p:nvSpPr>
        <p:spPr>
          <a:xfrm>
            <a:off x="771306" y="993190"/>
            <a:ext cx="4349826" cy="18281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932742" rtl="0" eaLnBrk="1" latinLnBrk="0" hangingPunct="1">
              <a:lnSpc>
                <a:spcPct val="100000"/>
              </a:lnSpc>
              <a:spcBef>
                <a:spcPct val="0"/>
              </a:spcBef>
              <a:buNone/>
              <a:defRPr lang="en-US" sz="3200" b="0" kern="1200" cap="none" spc="-50" baseline="0">
                <a:ln w="3175">
                  <a:noFill/>
                </a:ln>
                <a:gradFill>
                  <a:gsLst>
                    <a:gs pos="0">
                      <a:srgbClr val="FFFFFF"/>
                    </a:gs>
                    <a:gs pos="100000">
                      <a:srgbClr val="FFFFFF"/>
                    </a:gs>
                  </a:gsLst>
                  <a:lin ang="5400000" scaled="1"/>
                </a:gradFill>
                <a:effectLst/>
                <a:latin typeface="+mj-lt"/>
                <a:ea typeface="+mj-lt"/>
                <a:cs typeface="Segoe UI Semibold"/>
              </a:defRPr>
            </a:lvl1pPr>
          </a:lstStyle>
          <a:p>
            <a:pPr defTabSz="914400">
              <a:lnSpc>
                <a:spcPct val="90000"/>
              </a:lnSpc>
              <a:spcBef>
                <a:spcPts val="0"/>
              </a:spcBef>
              <a:defRPr/>
            </a:pPr>
            <a:r>
              <a:rPr lang="en-CA" sz="6600" b="1" kern="0" spc="-150">
                <a:ln>
                  <a:noFill/>
                </a:ln>
                <a:solidFill>
                  <a:schemeClr val="bg1"/>
                </a:solidFill>
                <a:latin typeface="Segoe UI Semibold" panose="020B0502040204020203" pitchFamily="34" charset="0"/>
                <a:ea typeface="+mn-ea"/>
                <a:cs typeface="Segoe UI Semibold" panose="020B0502040204020203" pitchFamily="34" charset="0"/>
              </a:rPr>
              <a:t>Cloud Threats</a:t>
            </a:r>
          </a:p>
        </p:txBody>
      </p:sp>
      <p:sp>
        <p:nvSpPr>
          <p:cNvPr id="4" name="Title 3">
            <a:extLst>
              <a:ext uri="{FF2B5EF4-FFF2-40B4-BE49-F238E27FC236}">
                <a16:creationId xmlns:a16="http://schemas.microsoft.com/office/drawing/2014/main" id="{5749922C-5830-2DF9-1F3D-57D6458D101F}"/>
              </a:ext>
            </a:extLst>
          </p:cNvPr>
          <p:cNvSpPr>
            <a:spLocks noGrp="1"/>
          </p:cNvSpPr>
          <p:nvPr>
            <p:ph type="title" idx="4294967295"/>
          </p:nvPr>
        </p:nvSpPr>
        <p:spPr>
          <a:xfrm>
            <a:off x="455765" y="3083428"/>
            <a:ext cx="4742582" cy="1828193"/>
          </a:xfrm>
          <a:solidFill>
            <a:srgbClr val="E8E6DF">
              <a:alpha val="15000"/>
            </a:srgbClr>
          </a:solidFill>
          <a:effectLst>
            <a:outerShdw blurRad="63500" dist="127000" dir="5400000" algn="ctr" rotWithShape="0">
              <a:srgbClr val="000000">
                <a:alpha val="20000"/>
              </a:srgbClr>
            </a:outerShdw>
          </a:effectLst>
        </p:spPr>
        <p:txBody>
          <a:bodyPr lIns="91440" tIns="91440" rIns="91440" bIns="0" anchor="ctr">
            <a:noAutofit/>
          </a:bodyPr>
          <a:lstStyle/>
          <a:p>
            <a:pPr marL="2347913" indent="-2001838">
              <a:lnSpc>
                <a:spcPct val="85000"/>
              </a:lnSpc>
            </a:pPr>
            <a:r>
              <a:rPr lang="en-US" sz="5400">
                <a:gradFill>
                  <a:gsLst>
                    <a:gs pos="26000">
                      <a:srgbClr val="F4364C"/>
                    </a:gs>
                    <a:gs pos="72000">
                      <a:srgbClr val="C03BC4"/>
                    </a:gs>
                  </a:gsLst>
                  <a:lin ang="10800000" scaled="1"/>
                </a:gradFill>
                <a:effectLst>
                  <a:outerShdw blurRad="38100" dist="38100" dir="2700000" algn="tl">
                    <a:srgbClr val="000000">
                      <a:alpha val="43137"/>
                    </a:srgbClr>
                  </a:outerShdw>
                </a:effectLst>
              </a:rPr>
              <a:t>1.5 million</a:t>
            </a:r>
            <a:br>
              <a:rPr lang="en-US" sz="5400">
                <a:solidFill>
                  <a:schemeClr val="bg1"/>
                </a:solidFill>
                <a:effectLst>
                  <a:outerShdw blurRad="38100" dist="38100" dir="2700000" algn="tl">
                    <a:srgbClr val="000000">
                      <a:alpha val="43137"/>
                    </a:srgbClr>
                  </a:outerShdw>
                </a:effectLst>
                <a:latin typeface="Segoe UI" panose="020B0502040204020203" pitchFamily="34" charset="0"/>
                <a:ea typeface="+mj-lt"/>
              </a:rPr>
            </a:br>
            <a:r>
              <a:rPr lang="en-US">
                <a:solidFill>
                  <a:schemeClr val="bg1"/>
                </a:solidFill>
                <a:latin typeface="Segoe UI" panose="020B0502040204020203" pitchFamily="34" charset="0"/>
                <a:ea typeface="+mj-lt"/>
              </a:rPr>
              <a:t>a day</a:t>
            </a:r>
            <a:endParaRPr lang="en-US">
              <a:solidFill>
                <a:schemeClr val="bg1"/>
              </a:solidFill>
              <a:latin typeface="Segoe UI" panose="020B0502040204020203" pitchFamily="34" charset="0"/>
            </a:endParaRPr>
          </a:p>
        </p:txBody>
      </p:sp>
      <p:sp>
        <p:nvSpPr>
          <p:cNvPr id="81" name="TextBox 80">
            <a:extLst>
              <a:ext uri="{FF2B5EF4-FFF2-40B4-BE49-F238E27FC236}">
                <a16:creationId xmlns:a16="http://schemas.microsoft.com/office/drawing/2014/main" id="{8C559929-CBC2-5C25-22B0-B3A882B5F0E0}"/>
              </a:ext>
            </a:extLst>
          </p:cNvPr>
          <p:cNvSpPr txBox="1"/>
          <p:nvPr/>
        </p:nvSpPr>
        <p:spPr>
          <a:xfrm>
            <a:off x="5513888" y="908404"/>
            <a:ext cx="6307477"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rgbClr val="454142"/>
                </a:solidFill>
                <a:effectLst/>
                <a:uLnTx/>
                <a:uFillTx/>
                <a:latin typeface="Segoe Sans Text Semibold" pitchFamily="2" charset="0"/>
                <a:cs typeface="Segoe Sans Text Semibold" pitchFamily="2" charset="0"/>
              </a:rPr>
              <a:t>Recent Cyber Attack pattern examples</a:t>
            </a:r>
          </a:p>
        </p:txBody>
      </p:sp>
      <p:sp>
        <p:nvSpPr>
          <p:cNvPr id="2" name="!!container">
            <a:extLst>
              <a:ext uri="{FF2B5EF4-FFF2-40B4-BE49-F238E27FC236}">
                <a16:creationId xmlns:a16="http://schemas.microsoft.com/office/drawing/2014/main" id="{0B49345F-178D-1D70-1F47-5A21DBAC7B12}"/>
              </a:ext>
              <a:ext uri="{C183D7F6-B498-43B3-948B-1728B52AA6E4}">
                <adec:decorative xmlns:adec="http://schemas.microsoft.com/office/drawing/2017/decorative" val="1"/>
              </a:ext>
            </a:extLst>
          </p:cNvPr>
          <p:cNvSpPr/>
          <p:nvPr/>
        </p:nvSpPr>
        <p:spPr bwMode="auto">
          <a:xfrm>
            <a:off x="5517214" y="2493818"/>
            <a:ext cx="2926080" cy="3221205"/>
          </a:xfrm>
          <a:prstGeom prst="roundRect">
            <a:avLst>
              <a:gd name="adj" fmla="val 3282"/>
            </a:avLst>
          </a:prstGeom>
          <a:solidFill>
            <a:srgbClr val="FFFFFF">
              <a:alpha val="95000"/>
            </a:srgbClr>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5" name="!!container">
            <a:extLst>
              <a:ext uri="{FF2B5EF4-FFF2-40B4-BE49-F238E27FC236}">
                <a16:creationId xmlns:a16="http://schemas.microsoft.com/office/drawing/2014/main" id="{D61A1733-7633-E2F3-828C-6AB68E0638CC}"/>
              </a:ext>
              <a:ext uri="{C183D7F6-B498-43B3-948B-1728B52AA6E4}">
                <adec:decorative xmlns:adec="http://schemas.microsoft.com/office/drawing/2017/decorative" val="1"/>
              </a:ext>
            </a:extLst>
          </p:cNvPr>
          <p:cNvSpPr/>
          <p:nvPr/>
        </p:nvSpPr>
        <p:spPr bwMode="auto">
          <a:xfrm>
            <a:off x="8792255" y="2493818"/>
            <a:ext cx="2926080" cy="3221205"/>
          </a:xfrm>
          <a:prstGeom prst="roundRect">
            <a:avLst>
              <a:gd name="adj" fmla="val 3282"/>
            </a:avLst>
          </a:prstGeom>
          <a:solidFill>
            <a:srgbClr val="FFFFFF">
              <a:alpha val="95000"/>
            </a:srgbClr>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10" name="Text Placeholder 2">
            <a:extLst>
              <a:ext uri="{FF2B5EF4-FFF2-40B4-BE49-F238E27FC236}">
                <a16:creationId xmlns:a16="http://schemas.microsoft.com/office/drawing/2014/main" id="{52B2E227-E9D3-AD4F-643B-7F9D3AA5D21E}"/>
              </a:ext>
            </a:extLst>
          </p:cNvPr>
          <p:cNvSpPr txBox="1">
            <a:spLocks/>
          </p:cNvSpPr>
          <p:nvPr/>
        </p:nvSpPr>
        <p:spPr>
          <a:xfrm>
            <a:off x="5518125" y="1627188"/>
            <a:ext cx="2925169" cy="631448"/>
          </a:xfrm>
          <a:prstGeom prst="rect">
            <a:avLst/>
          </a:prstGeom>
        </p:spPr>
        <p:txBody>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2200" b="1" kern="0" spc="0" baseline="0">
                <a:gradFill>
                  <a:gsLst>
                    <a:gs pos="100000">
                      <a:schemeClr val="accent3"/>
                    </a:gs>
                    <a:gs pos="8000">
                      <a:schemeClr val="accent1"/>
                    </a:gs>
                  </a:gsLst>
                  <a:lin ang="18900000" scaled="1"/>
                </a:gradFill>
                <a:latin typeface="Segoe UI Semibold" panose="020B0502040204020203" pitchFamily="34" charset="0"/>
                <a:cs typeface="Segoe UI Semibold"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2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nSpc>
                <a:spcPct val="90000"/>
              </a:lnSpc>
            </a:pPr>
            <a:r>
              <a:rPr lang="en-US" b="0" kern="1200" spc="-50">
                <a:ln w="3175">
                  <a:noFill/>
                </a:ln>
                <a:gradFill>
                  <a:gsLst>
                    <a:gs pos="0">
                      <a:srgbClr val="F4364C"/>
                    </a:gs>
                    <a:gs pos="68000">
                      <a:srgbClr val="C03BC4"/>
                    </a:gs>
                  </a:gsLst>
                  <a:lin ang="10800000" scaled="1"/>
                </a:gradFill>
                <a:latin typeface="+mj-lt"/>
                <a:cs typeface="Segoe UI" pitchFamily="34" charset="0"/>
              </a:rPr>
              <a:t>Distributed Denial-</a:t>
            </a:r>
          </a:p>
          <a:p>
            <a:pPr>
              <a:lnSpc>
                <a:spcPct val="90000"/>
              </a:lnSpc>
            </a:pPr>
            <a:r>
              <a:rPr lang="en-US" b="0" kern="1200" spc="-50">
                <a:ln w="3175">
                  <a:noFill/>
                </a:ln>
                <a:gradFill>
                  <a:gsLst>
                    <a:gs pos="0">
                      <a:srgbClr val="F4364C"/>
                    </a:gs>
                    <a:gs pos="68000">
                      <a:srgbClr val="C03BC4"/>
                    </a:gs>
                  </a:gsLst>
                  <a:lin ang="10800000" scaled="1"/>
                </a:gradFill>
                <a:latin typeface="+mj-lt"/>
                <a:cs typeface="Segoe UI" pitchFamily="34" charset="0"/>
              </a:rPr>
              <a:t>of-Service Attacks</a:t>
            </a:r>
          </a:p>
        </p:txBody>
      </p:sp>
      <p:sp>
        <p:nvSpPr>
          <p:cNvPr id="11" name="Text Placeholder 3">
            <a:extLst>
              <a:ext uri="{FF2B5EF4-FFF2-40B4-BE49-F238E27FC236}">
                <a16:creationId xmlns:a16="http://schemas.microsoft.com/office/drawing/2014/main" id="{E35641EF-6050-B956-595E-EC9417529AA5}"/>
              </a:ext>
            </a:extLst>
          </p:cNvPr>
          <p:cNvSpPr txBox="1">
            <a:spLocks/>
          </p:cNvSpPr>
          <p:nvPr/>
        </p:nvSpPr>
        <p:spPr>
          <a:xfrm>
            <a:off x="5619972" y="2619135"/>
            <a:ext cx="2651760" cy="24090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buFont typeface="Wingdings" panose="05000000000000000000" pitchFamily="2" charset="2"/>
              <a:buChar char="§"/>
            </a:pPr>
            <a:r>
              <a:rPr lang="en-US" sz="1400"/>
              <a:t>Surge in DDoS attacks during 2023 Holiday Season</a:t>
            </a:r>
          </a:p>
          <a:p>
            <a:pPr>
              <a:spcBef>
                <a:spcPts val="1200"/>
              </a:spcBef>
              <a:buFont typeface="Wingdings" panose="05000000000000000000" pitchFamily="2" charset="2"/>
              <a:buChar char="§"/>
            </a:pPr>
            <a:r>
              <a:rPr lang="en-US" sz="1400"/>
              <a:t>Attack patterns shifted from previous year, showed significant sophistication and diversification</a:t>
            </a:r>
          </a:p>
          <a:p>
            <a:pPr>
              <a:spcBef>
                <a:spcPts val="1200"/>
              </a:spcBef>
              <a:buFont typeface="Wingdings" panose="05000000000000000000" pitchFamily="2" charset="2"/>
              <a:buChar char="§"/>
            </a:pPr>
            <a:r>
              <a:rPr lang="en-US" sz="1400"/>
              <a:t>Azure DDoS Protection services played a crucial role in ensuring robust protection</a:t>
            </a:r>
          </a:p>
        </p:txBody>
      </p:sp>
      <p:sp>
        <p:nvSpPr>
          <p:cNvPr id="12" name="Text Placeholder 4">
            <a:extLst>
              <a:ext uri="{FF2B5EF4-FFF2-40B4-BE49-F238E27FC236}">
                <a16:creationId xmlns:a16="http://schemas.microsoft.com/office/drawing/2014/main" id="{BAC247C7-00C3-7C52-E882-933BB81C19B9}"/>
              </a:ext>
            </a:extLst>
          </p:cNvPr>
          <p:cNvSpPr txBox="1">
            <a:spLocks/>
          </p:cNvSpPr>
          <p:nvPr/>
        </p:nvSpPr>
        <p:spPr>
          <a:xfrm>
            <a:off x="8792255" y="1621049"/>
            <a:ext cx="2905298" cy="64372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lnSpc>
                <a:spcPct val="90000"/>
              </a:lnSpc>
              <a:spcBef>
                <a:spcPts val="0"/>
              </a:spcBef>
              <a:buNone/>
              <a:defRPr/>
            </a:pPr>
            <a:r>
              <a:rPr lang="en-US" sz="2200" spc="-50">
                <a:ln w="3175">
                  <a:noFill/>
                </a:ln>
                <a:gradFill>
                  <a:gsLst>
                    <a:gs pos="0">
                      <a:srgbClr val="F4364C"/>
                    </a:gs>
                    <a:gs pos="68000">
                      <a:srgbClr val="C03BC4"/>
                    </a:gs>
                  </a:gsLst>
                  <a:lin ang="10800000" scaled="1"/>
                </a:gradFill>
                <a:latin typeface="+mj-lt"/>
              </a:rPr>
              <a:t>Cloud Account </a:t>
            </a:r>
            <a:br>
              <a:rPr lang="en-US" sz="2200" spc="-50">
                <a:ln w="3175">
                  <a:noFill/>
                </a:ln>
                <a:gradFill>
                  <a:gsLst>
                    <a:gs pos="0">
                      <a:srgbClr val="F4364C"/>
                    </a:gs>
                    <a:gs pos="68000">
                      <a:srgbClr val="C03BC4"/>
                    </a:gs>
                  </a:gsLst>
                  <a:lin ang="10800000" scaled="1"/>
                </a:gradFill>
                <a:latin typeface="+mj-lt"/>
              </a:rPr>
            </a:br>
            <a:r>
              <a:rPr lang="en-US" sz="2200" spc="-50">
                <a:ln w="3175">
                  <a:noFill/>
                </a:ln>
                <a:gradFill>
                  <a:gsLst>
                    <a:gs pos="0">
                      <a:srgbClr val="F4364C"/>
                    </a:gs>
                    <a:gs pos="68000">
                      <a:srgbClr val="C03BC4"/>
                    </a:gs>
                  </a:gsLst>
                  <a:lin ang="10800000" scaled="1"/>
                </a:gradFill>
                <a:latin typeface="+mj-lt"/>
              </a:rPr>
              <a:t>Takeover</a:t>
            </a:r>
            <a:endParaRPr lang="en-US" sz="2200" spc="-50">
              <a:ln w="3175">
                <a:noFill/>
              </a:ln>
              <a:solidFill>
                <a:srgbClr val="454142"/>
              </a:solidFill>
            </a:endParaRPr>
          </a:p>
        </p:txBody>
      </p:sp>
      <p:sp>
        <p:nvSpPr>
          <p:cNvPr id="13" name="Text Placeholder 5">
            <a:extLst>
              <a:ext uri="{FF2B5EF4-FFF2-40B4-BE49-F238E27FC236}">
                <a16:creationId xmlns:a16="http://schemas.microsoft.com/office/drawing/2014/main" id="{5B6C1543-3136-1D16-497F-F7D7307EB509}"/>
              </a:ext>
            </a:extLst>
          </p:cNvPr>
          <p:cNvSpPr txBox="1">
            <a:spLocks/>
          </p:cNvSpPr>
          <p:nvPr/>
        </p:nvSpPr>
        <p:spPr>
          <a:xfrm>
            <a:off x="8877485" y="2619135"/>
            <a:ext cx="2820068" cy="285086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buFont typeface="Wingdings" panose="05000000000000000000" pitchFamily="2" charset="2"/>
              <a:buChar char="§"/>
            </a:pPr>
            <a:r>
              <a:rPr lang="en-US" sz="1400"/>
              <a:t>Malicious nation state attackers used different techniques to gain access</a:t>
            </a:r>
          </a:p>
          <a:p>
            <a:pPr marL="342900" lvl="1" indent="-114300">
              <a:spcBef>
                <a:spcPts val="600"/>
              </a:spcBef>
            </a:pPr>
            <a:r>
              <a:rPr lang="en-US" sz="1200" i="1"/>
              <a:t>Phishing lures within shared docs</a:t>
            </a:r>
          </a:p>
          <a:p>
            <a:pPr marL="342900" lvl="1" indent="-114300">
              <a:spcBef>
                <a:spcPts val="600"/>
              </a:spcBef>
            </a:pPr>
            <a:r>
              <a:rPr lang="en-US" sz="1200" i="1"/>
              <a:t>Password spray attack</a:t>
            </a:r>
          </a:p>
          <a:p>
            <a:pPr>
              <a:spcBef>
                <a:spcPts val="1200"/>
              </a:spcBef>
              <a:buFont typeface="Wingdings" panose="05000000000000000000" pitchFamily="2" charset="2"/>
              <a:buChar char="§"/>
            </a:pPr>
            <a:r>
              <a:rPr lang="en-US" sz="1400"/>
              <a:t>MFA manipulation used to maintain persistent access</a:t>
            </a:r>
          </a:p>
          <a:p>
            <a:pPr>
              <a:spcBef>
                <a:spcPts val="1200"/>
              </a:spcBef>
              <a:buFont typeface="Wingdings" panose="05000000000000000000" pitchFamily="2" charset="2"/>
              <a:buChar char="§"/>
            </a:pPr>
            <a:r>
              <a:rPr lang="en-US" sz="1400"/>
              <a:t>Post compromise target activities – corporate email communication, data exfiltration</a:t>
            </a:r>
          </a:p>
        </p:txBody>
      </p:sp>
    </p:spTree>
    <p:extLst>
      <p:ext uri="{BB962C8B-B14F-4D97-AF65-F5344CB8AC3E}">
        <p14:creationId xmlns:p14="http://schemas.microsoft.com/office/powerpoint/2010/main" val="490841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50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1500"/>
                            </p:stCondLst>
                            <p:childTnLst>
                              <p:par>
                                <p:cTn id="8" presetID="47" presetClass="entr" presetSubtype="0" fill="hold" grpId="0" nodeType="afterEffect">
                                  <p:stCondLst>
                                    <p:cond delay="2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2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20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20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2" grpId="0" animBg="1"/>
      <p:bldP spid="5" grpId="0" animBg="1"/>
      <p:bldP spid="10" grpId="0"/>
      <p:bldP spid="11" grpId="0"/>
      <p:bldP spid="12"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2023 Template">
  <a:themeElements>
    <a:clrScheme name="Custom 33">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078D4"/>
      </a:hlink>
      <a:folHlink>
        <a:srgbClr val="0078D4"/>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Joey Snow</DisplayName>
        <AccountId>215</AccountId>
        <AccountType/>
      </UserInfo>
      <UserInfo>
        <DisplayName>Temitope Adekanbi</DisplayName>
        <AccountId>193</AccountId>
        <AccountType/>
      </UserInfo>
      <UserInfo>
        <DisplayName>Mihai Peicu</DisplayName>
        <AccountId>253</AccountId>
        <AccountType/>
      </UserInfo>
      <UserInfo>
        <DisplayName>Lorenzo Rizzi</DisplayName>
        <AccountId>199</AccountId>
        <AccountType/>
      </UserInfo>
      <UserInfo>
        <DisplayName>Nannette Sperling (Synaxis Corporation)</DisplayName>
        <AccountId>157</AccountId>
        <AccountType/>
      </UserInfo>
      <UserInfo>
        <DisplayName>Molly Bostic</DisplayName>
        <AccountId>208</AccountId>
        <AccountType/>
      </UserInfo>
      <UserInfo>
        <DisplayName>Sean Whalen</DisplayName>
        <AccountId>40</AccountId>
        <AccountType/>
      </UserInfo>
    </SharedWithUsers>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57DA5C-569C-4BD6-89A7-7C6D6B88E649}">
  <ds:schemaRefs>
    <ds:schemaRef ds:uri="http://schemas.microsoft.com/sharepoint/v3/contenttype/forms"/>
  </ds:schemaRefs>
</ds:datastoreItem>
</file>

<file path=customXml/itemProps2.xml><?xml version="1.0" encoding="utf-8"?>
<ds:datastoreItem xmlns:ds="http://schemas.openxmlformats.org/officeDocument/2006/customXml" ds:itemID="{F2583E74-E3CC-438B-B3BF-57A73D03922F}">
  <ds:schemaRefs>
    <ds:schemaRef ds:uri="07c5dfa0-33a3-47dd-bfb7-87fb96739115"/>
    <ds:schemaRef ds:uri="230e9df3-be65-4c73-a93b-d1236ebd677e"/>
    <ds:schemaRef ds:uri="750c25d8-586a-474c-8859-9a41d16c0536"/>
    <ds:schemaRef ds:uri="b1c3d6fc-5689-40cc-899d-3b916b4ff5bf"/>
    <ds:schemaRef ds:uri="c4f20c75-ad98-4a19-bb04-50cba9aa808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8D470E7-2B31-474B-BCF1-A5172950F386}">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12830</Words>
  <Application>Microsoft Office PowerPoint</Application>
  <PresentationFormat>Widescreen</PresentationFormat>
  <Paragraphs>1100</Paragraphs>
  <Slides>48</Slides>
  <Notes>48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63" baseType="lpstr">
      <vt:lpstr>Aptos</vt:lpstr>
      <vt:lpstr>Arial</vt:lpstr>
      <vt:lpstr>Calibri</vt:lpstr>
      <vt:lpstr>Consolas</vt:lpstr>
      <vt:lpstr>Courier New</vt:lpstr>
      <vt:lpstr>Segoe Sans Text</vt:lpstr>
      <vt:lpstr>Segoe Sans Text Semibold</vt:lpstr>
      <vt:lpstr>Segoe UI</vt:lpstr>
      <vt:lpstr>Segoe UI Semibold</vt:lpstr>
      <vt:lpstr>Segoe UI Variable Display</vt:lpstr>
      <vt:lpstr>Segoe UI Variable Display Semib</vt:lpstr>
      <vt:lpstr>Segoe UI Variable Text Semibold</vt:lpstr>
      <vt:lpstr>Wingdings</vt:lpstr>
      <vt:lpstr>Azure 2023 Template</vt:lpstr>
      <vt:lpstr>think-cell Slide</vt:lpstr>
      <vt:lpstr>Azure Security</vt:lpstr>
      <vt:lpstr>Agenda</vt:lpstr>
      <vt:lpstr>Microsoft security</vt:lpstr>
      <vt:lpstr>Microsoft Secure Future Initiative </vt:lpstr>
      <vt:lpstr>Secure Future Initiative (SFI)</vt:lpstr>
      <vt:lpstr>Shared responsibility</vt:lpstr>
      <vt:lpstr>Copilot for Security</vt:lpstr>
      <vt:lpstr>Copilot for Security advantage</vt:lpstr>
      <vt:lpstr>1.5 million a day</vt:lpstr>
      <vt:lpstr>Innovate on trust with Microsoft Azure</vt:lpstr>
      <vt:lpstr>Achieve global-scale innovation on state-of-the-art cloud platform, reaching customers around the world</vt:lpstr>
      <vt:lpstr>Azure offers unique security advantages</vt:lpstr>
      <vt:lpstr>Azure Zero Trust security strategy</vt:lpstr>
      <vt:lpstr>Maximize security capabilities</vt:lpstr>
      <vt:lpstr>Unified identity management</vt:lpstr>
      <vt:lpstr>Risk reduction and posture management</vt:lpstr>
      <vt:lpstr>Strengthen your cloud security posture</vt:lpstr>
      <vt:lpstr>Governance with Azure</vt:lpstr>
      <vt:lpstr>Azure Key Vault</vt:lpstr>
      <vt:lpstr>Build secure apps  from the start</vt:lpstr>
      <vt:lpstr>Microsoft global security operations</vt:lpstr>
      <vt:lpstr>Project Cerberus</vt:lpstr>
      <vt:lpstr>Microsoft’s Responsible AI Framework</vt:lpstr>
      <vt:lpstr>Microsoft datacenter layered security approach</vt:lpstr>
      <vt:lpstr>Building Zero Trust into cloud and hybrid network</vt:lpstr>
      <vt:lpstr>Azure network security</vt:lpstr>
      <vt:lpstr>Network infrastructure security</vt:lpstr>
      <vt:lpstr>Application security</vt:lpstr>
      <vt:lpstr>Encryption built into Azure</vt:lpstr>
      <vt:lpstr>Azure Confidential Computing</vt:lpstr>
      <vt:lpstr>Confidential computing @ Azure</vt:lpstr>
      <vt:lpstr>Microsoft sustainability goals</vt:lpstr>
      <vt:lpstr>98% of cyber attacks  can be prevented with  basic security hygiene</vt:lpstr>
      <vt:lpstr>Fortune 500 logos</vt:lpstr>
      <vt:lpstr>End slide</vt:lpstr>
      <vt:lpstr>Appendix</vt:lpstr>
      <vt:lpstr>Compliance</vt:lpstr>
      <vt:lpstr>Compliance – EU data boundary</vt:lpstr>
      <vt:lpstr>Key Vault roles</vt:lpstr>
      <vt:lpstr>Azure network security</vt:lpstr>
      <vt:lpstr>Unmatched protection and compliance</vt:lpstr>
      <vt:lpstr>Microsoft Foundational Security: Azure </vt:lpstr>
      <vt:lpstr>Microsoft’s Reliability Principles in Azure AD</vt:lpstr>
      <vt:lpstr>MFA registration and sign-in (Authenticator app)</vt:lpstr>
      <vt:lpstr>Security posture management with enhanced Secure Score</vt:lpstr>
      <vt:lpstr>Multi-cloud &amp; hybrid protection in Microsoft Defender for Cloud</vt:lpstr>
      <vt:lpstr>Three-fold approach to cloud security</vt:lpstr>
      <vt:lpstr>Broad ecosystem extends information protection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Security - EBC</dc:title>
  <dc:creator>Nannette Sperling (Synaxis Corporation);v-mirut@microsoft.com;seanwhalen@microsoft.com</dc:creator>
  <cp:keywords>EBC, Azure, Security</cp:keywords>
  <cp:lastModifiedBy>Scott Corio</cp:lastModifiedBy>
  <cp:revision>1</cp:revision>
  <dcterms:created xsi:type="dcterms:W3CDTF">2024-04-15T04:11:51Z</dcterms:created>
  <dcterms:modified xsi:type="dcterms:W3CDTF">2024-08-10T17:46:36Z</dcterms:modified>
  <cp:category>EBC deck</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